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4" r:id="rId6"/>
    <p:sldId id="259" r:id="rId7"/>
    <p:sldId id="265" r:id="rId8"/>
    <p:sldId id="260" r:id="rId9"/>
    <p:sldId id="262" r:id="rId10"/>
    <p:sldId id="261" r:id="rId11"/>
    <p:sldId id="263" r:id="rId12"/>
    <p:sldId id="264"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67" d="100"/>
          <a:sy n="67" d="100"/>
        </p:scale>
        <p:origin x="4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3265DF9-FCA2-45D8-BF7D-B1354E99B07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F7BE53E-EB41-43CF-AF33-ADFAD9D5D3DD}"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3265DF9-FCA2-45D8-BF7D-B1354E99B07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3265DF9-FCA2-45D8-BF7D-B1354E99B07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3265DF9-FCA2-45D8-BF7D-B1354E99B07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33265DF9-FCA2-45D8-BF7D-B1354E99B07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33265DF9-FCA2-45D8-BF7D-B1354E99B07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33265DF9-FCA2-45D8-BF7D-B1354E99B07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33265DF9-FCA2-45D8-BF7D-B1354E99B07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33265DF9-FCA2-45D8-BF7D-B1354E99B07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3265DF9-FCA2-45D8-BF7D-B1354E99B07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3265DF9-FCA2-45D8-BF7D-B1354E99B07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F7BE53E-EB41-43CF-AF33-ADFAD9D5D3DD}"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3265DF9-FCA2-45D8-BF7D-B1354E99B07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F7BE53E-EB41-43CF-AF33-ADFAD9D5D3D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677670" y="2524125"/>
            <a:ext cx="9724390" cy="1212850"/>
          </a:xfrm>
          <a:prstGeom prst="rect">
            <a:avLst/>
          </a:prstGeom>
          <a:noFill/>
        </p:spPr>
        <p:txBody>
          <a:bodyPr wrap="square" rtlCol="0">
            <a:noAutofit/>
          </a:bodyPr>
          <a:p>
            <a:r>
              <a:rPr lang="en-US" sz="3600" b="1" dirty="0">
                <a:solidFill>
                  <a:schemeClr val="tx1">
                    <a:lumMod val="75000"/>
                    <a:lumOff val="25000"/>
                  </a:schemeClr>
                </a:solidFill>
                <a:latin typeface="Times New Roman" panose="02020603050405020304" charset="0"/>
                <a:cs typeface="Times New Roman" panose="02020603050405020304" charset="0"/>
                <a:sym typeface="+mn-ea"/>
              </a:rPr>
              <a:t>Unemployment In different Countries </a:t>
            </a:r>
            <a:r>
              <a:rPr lang="en-US" sz="3600" b="1" dirty="0">
                <a:solidFill>
                  <a:schemeClr val="tx1">
                    <a:lumMod val="75000"/>
                    <a:lumOff val="25000"/>
                  </a:schemeClr>
                </a:solidFill>
                <a:sym typeface="+mn-ea"/>
              </a:rPr>
              <a:t>Data Analysis</a:t>
            </a:r>
            <a:br>
              <a:rPr lang="en-US" sz="3600" b="1" dirty="0">
                <a:solidFill>
                  <a:schemeClr val="tx1">
                    <a:lumMod val="75000"/>
                    <a:lumOff val="25000"/>
                  </a:schemeClr>
                </a:solidFill>
                <a:sym typeface="+mn-ea"/>
              </a:rPr>
            </a:br>
            <a:endParaRPr lang="en-US" sz="3600" b="1" dirty="0">
              <a:solidFill>
                <a:schemeClr val="tx1">
                  <a:lumMod val="75000"/>
                  <a:lumOff val="25000"/>
                </a:schemeClr>
              </a:solidFill>
              <a:sym typeface="+mn-ea"/>
            </a:endParaRPr>
          </a:p>
        </p:txBody>
      </p:sp>
      <p:sp>
        <p:nvSpPr>
          <p:cNvPr id="7" name="Text Box 6"/>
          <p:cNvSpPr txBox="1"/>
          <p:nvPr/>
        </p:nvSpPr>
        <p:spPr>
          <a:xfrm>
            <a:off x="1917065" y="4640580"/>
            <a:ext cx="4064000" cy="922020"/>
          </a:xfrm>
          <a:prstGeom prst="rect">
            <a:avLst/>
          </a:prstGeom>
          <a:noFill/>
        </p:spPr>
        <p:txBody>
          <a:bodyPr wrap="square" rtlCol="0">
            <a:spAutoFit/>
          </a:bodyPr>
          <a:p>
            <a:r>
              <a:rPr lang="en-US"/>
              <a:t>NAME:K.HEMALATHA</a:t>
            </a:r>
            <a:endParaRPr lang="en-US"/>
          </a:p>
          <a:p>
            <a:r>
              <a:rPr lang="en-US"/>
              <a:t>AF ID:AF0366906</a:t>
            </a:r>
            <a:endParaRPr lang="en-US"/>
          </a:p>
          <a:p>
            <a:r>
              <a:rPr lang="en-US"/>
              <a:t>GUIDE NAME:MANALI</a:t>
            </a:r>
            <a:endParaRPr lang="en-US"/>
          </a:p>
        </p:txBody>
      </p:sp>
      <p:pic>
        <p:nvPicPr>
          <p:cNvPr id="100" name="Picture 99"/>
          <p:cNvPicPr/>
          <p:nvPr/>
        </p:nvPicPr>
        <p:blipFill>
          <a:blip r:embed="rId1"/>
          <a:stretch>
            <a:fillRect/>
          </a:stretch>
        </p:blipFill>
        <p:spPr>
          <a:xfrm>
            <a:off x="10779760" y="151765"/>
            <a:ext cx="1210310" cy="11061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ChangeAspect="1"/>
          </p:cNvPicPr>
          <p:nvPr>
            <p:ph sz="half" idx="1"/>
          </p:nvPr>
        </p:nvPicPr>
        <p:blipFill>
          <a:blip r:embed="rId1"/>
          <a:stretch>
            <a:fillRect/>
          </a:stretch>
        </p:blipFill>
        <p:spPr>
          <a:xfrm>
            <a:off x="2930525" y="803275"/>
            <a:ext cx="6587490" cy="4306570"/>
          </a:xfrm>
          <a:prstGeom prst="rect">
            <a:avLst/>
          </a:prstGeom>
        </p:spPr>
      </p:pic>
      <p:pic>
        <p:nvPicPr>
          <p:cNvPr id="4" name="Content Placeholder 99"/>
          <p:cNvPicPr>
            <a:picLocks noChangeAspect="1"/>
          </p:cNvPicPr>
          <p:nvPr/>
        </p:nvPicPr>
        <p:blipFill>
          <a:blip r:embed="rId2"/>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77570" y="767080"/>
            <a:ext cx="10066020" cy="5077460"/>
          </a:xfrm>
          <a:prstGeom prst="rect">
            <a:avLst/>
          </a:prstGeom>
          <a:noFill/>
        </p:spPr>
        <p:txBody>
          <a:bodyPr wrap="square" rtlCol="0">
            <a:spAutoFit/>
          </a:bodyPr>
          <a:p>
            <a:r>
              <a:rPr lang="en-US"/>
              <a:t>import pandas as pd</a:t>
            </a:r>
            <a:endParaRPr lang="en-US"/>
          </a:p>
          <a:p>
            <a:endParaRPr lang="en-US"/>
          </a:p>
          <a:p>
            <a:r>
              <a:rPr lang="en-US"/>
              <a:t># Load the dataset containing unemployment rate data</a:t>
            </a:r>
            <a:endParaRPr lang="en-US"/>
          </a:p>
          <a:p>
            <a:r>
              <a:rPr lang="en-US"/>
              <a:t>df = pd.read_csv('https://raw.githubusercontent.com/HemalathaKoteru/Anudip_Project2/main/unemployment%20analysis11.csv')</a:t>
            </a:r>
            <a:endParaRPr lang="en-US"/>
          </a:p>
          <a:p>
            <a:endParaRPr lang="en-US"/>
          </a:p>
          <a:p>
            <a:r>
              <a:rPr lang="en-US"/>
              <a:t># Print the column names to verify the structure of the dataset</a:t>
            </a:r>
            <a:endParaRPr lang="en-US"/>
          </a:p>
          <a:p>
            <a:r>
              <a:rPr lang="en-US"/>
              <a:t>print(df.columns)</a:t>
            </a:r>
            <a:endParaRPr lang="en-US"/>
          </a:p>
          <a:p>
            <a:endParaRPr lang="en-US"/>
          </a:p>
          <a:p>
            <a:endParaRPr lang="en-US"/>
          </a:p>
          <a:p>
            <a:r>
              <a:rPr lang="en-US"/>
              <a:t>Output:</a:t>
            </a:r>
            <a:endParaRPr lang="en-US"/>
          </a:p>
          <a:p>
            <a:r>
              <a:rPr lang="en-US"/>
              <a:t>Index(['Country Name', 'Country Code', 'Y-1991', 'Y-1992', 'Y-1993', 'Y-1994',</a:t>
            </a:r>
            <a:endParaRPr lang="en-US"/>
          </a:p>
          <a:p>
            <a:r>
              <a:rPr lang="en-US"/>
              <a:t>       'Y-1995', 'Y-1996', 'Y-1997', 'Y-1998', 'Y-1999', 'Y-2000', 'Y-2001',</a:t>
            </a:r>
            <a:endParaRPr lang="en-US"/>
          </a:p>
          <a:p>
            <a:r>
              <a:rPr lang="en-US"/>
              <a:t>       'Y-2002', 'Y-2003', 'Y-2004', 'Y-2005', 'Y-2006', 'Y-2007', 'Y-2008',</a:t>
            </a:r>
            <a:endParaRPr lang="en-US"/>
          </a:p>
          <a:p>
            <a:r>
              <a:rPr lang="en-US"/>
              <a:t>       'Y-2009', 'Y-2010', 'Y-2011', 'Y-2012', 'Y-2013', 'Y-2014', 'Y-2015',</a:t>
            </a:r>
            <a:endParaRPr lang="en-US"/>
          </a:p>
          <a:p>
            <a:r>
              <a:rPr lang="en-US"/>
              <a:t>       'Y-2016', 'Y-2017', 'Y-2018', 'Y-2019', 'Y-2020', 'Y-2021'],</a:t>
            </a:r>
            <a:endParaRPr lang="en-US"/>
          </a:p>
          <a:p>
            <a:r>
              <a:rPr lang="en-US"/>
              <a:t>      dtype='object')</a:t>
            </a:r>
            <a:endParaRPr lang="en-US"/>
          </a:p>
        </p:txBody>
      </p:sp>
      <p:pic>
        <p:nvPicPr>
          <p:cNvPr id="100" name="Content Placeholder 99"/>
          <p:cNvPicPr>
            <a:picLocks noChangeAspect="1"/>
          </p:cNvPicPr>
          <p:nvPr>
            <p:ph sz="half" idx="2"/>
          </p:nvPr>
        </p:nvPicPr>
        <p:blipFill>
          <a:blip r:embed="rId1"/>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0" dirty="0">
                <a:solidFill>
                  <a:schemeClr val="tx1"/>
                </a:solidFill>
                <a:effectLst/>
                <a:latin typeface="Times New Roman" panose="02020603050405020304" charset="0"/>
                <a:cs typeface="Times New Roman" panose="02020603050405020304" charset="0"/>
              </a:rPr>
              <a:t>Future Enhancements</a:t>
            </a:r>
            <a:endParaRPr lang="en-US" sz="2800" b="1" i="0" dirty="0">
              <a:solidFill>
                <a:schemeClr val="tx1"/>
              </a:solidFill>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774065"/>
            <a:ext cx="10972800" cy="5353685"/>
          </a:xfrm>
        </p:spPr>
        <p:txBody>
          <a:bodyPr>
            <a:normAutofit/>
          </a:bodyPr>
          <a:lstStyle/>
          <a:p>
            <a:pPr marL="0" indent="0">
              <a:buNone/>
            </a:pPr>
            <a:endParaRPr lang="en-US" sz="2800" b="1" i="0" dirty="0">
              <a:solidFill>
                <a:srgbClr val="0D0D0D"/>
              </a:solidFill>
              <a:effectLst/>
              <a:latin typeface="Times New Roman" panose="02020603050405020304" charset="0"/>
              <a:cs typeface="Times New Roman" panose="02020603050405020304" charset="0"/>
            </a:endParaRPr>
          </a:p>
          <a:p>
            <a:pPr marL="0" indent="0">
              <a:buNone/>
            </a:pPr>
            <a:r>
              <a:rPr lang="en-US" sz="2800" b="1" i="0" dirty="0">
                <a:solidFill>
                  <a:srgbClr val="0D0D0D"/>
                </a:solidFill>
                <a:effectLst/>
                <a:latin typeface="Times New Roman" panose="02020603050405020304" charset="0"/>
                <a:cs typeface="Times New Roman" panose="02020603050405020304" charset="0"/>
              </a:rPr>
              <a:t>Regional Analysis: </a:t>
            </a:r>
            <a:r>
              <a:rPr lang="en-US" sz="2800" i="0" dirty="0">
                <a:solidFill>
                  <a:srgbClr val="0D0D0D"/>
                </a:solidFill>
                <a:effectLst/>
                <a:latin typeface="Times New Roman" panose="02020603050405020304" charset="0"/>
                <a:cs typeface="Times New Roman" panose="02020603050405020304" charset="0"/>
              </a:rPr>
              <a:t>Expanding the analysis to examine unemployment trends at a more granular level, such as by region or city, to identify localized patterns and disparities.</a:t>
            </a:r>
            <a:endParaRPr lang="en-US" sz="2800" i="0" dirty="0">
              <a:solidFill>
                <a:srgbClr val="0D0D0D"/>
              </a:solidFill>
              <a:effectLst/>
              <a:latin typeface="Times New Roman" panose="02020603050405020304" charset="0"/>
              <a:cs typeface="Times New Roman" panose="02020603050405020304" charset="0"/>
            </a:endParaRPr>
          </a:p>
          <a:p>
            <a:pPr marL="0" indent="0">
              <a:buNone/>
            </a:pPr>
            <a:r>
              <a:rPr lang="en-US" sz="2800" b="1" i="0" dirty="0">
                <a:solidFill>
                  <a:srgbClr val="0D0D0D"/>
                </a:solidFill>
                <a:effectLst/>
                <a:latin typeface="Times New Roman" panose="02020603050405020304" charset="0"/>
                <a:cs typeface="Times New Roman" panose="02020603050405020304" charset="0"/>
              </a:rPr>
              <a:t>Interactive Data Visualization:</a:t>
            </a:r>
            <a:r>
              <a:rPr lang="en-US" sz="2800" i="0" dirty="0">
                <a:solidFill>
                  <a:srgbClr val="0D0D0D"/>
                </a:solidFill>
                <a:effectLst/>
                <a:latin typeface="Times New Roman" panose="02020603050405020304" charset="0"/>
                <a:cs typeface="Times New Roman" panose="02020603050405020304" charset="0"/>
              </a:rPr>
              <a:t> Developing interactive dashboards or visualization tools that allow policymakers, researchers, and the general public to explore and analyze unemployment data in a user-friendly manner.</a:t>
            </a:r>
            <a:endParaRPr lang="en-US" sz="2800" i="0" dirty="0">
              <a:solidFill>
                <a:srgbClr val="0D0D0D"/>
              </a:solidFill>
              <a:effectLst/>
              <a:latin typeface="Times New Roman" panose="02020603050405020304" charset="0"/>
              <a:cs typeface="Times New Roman" panose="02020603050405020304" charset="0"/>
            </a:endParaRPr>
          </a:p>
          <a:p>
            <a:pPr marL="0" indent="0">
              <a:buNone/>
            </a:pPr>
            <a:r>
              <a:rPr lang="en-US" sz="2800" b="1" i="0" dirty="0">
                <a:solidFill>
                  <a:srgbClr val="0D0D0D"/>
                </a:solidFill>
                <a:effectLst/>
                <a:latin typeface="Times New Roman" panose="02020603050405020304" charset="0"/>
                <a:cs typeface="Times New Roman" panose="02020603050405020304" charset="0"/>
              </a:rPr>
              <a:t>Comparative Studies</a:t>
            </a:r>
            <a:r>
              <a:rPr lang="en-US" sz="2800" i="0" dirty="0">
                <a:solidFill>
                  <a:srgbClr val="0D0D0D"/>
                </a:solidFill>
                <a:effectLst/>
                <a:latin typeface="Times New Roman" panose="02020603050405020304" charset="0"/>
                <a:cs typeface="Times New Roman" panose="02020603050405020304" charset="0"/>
              </a:rPr>
              <a:t>: Conducting comparative studies across countries or regions to benchmark unemployment rates, analyze policy effectiveness, and identify best practices for reducing unemployment.</a:t>
            </a:r>
            <a:endParaRPr lang="en-US" sz="2800" i="0" dirty="0">
              <a:solidFill>
                <a:srgbClr val="0D0D0D"/>
              </a:solidFill>
              <a:effectLst/>
              <a:latin typeface="Times New Roman" panose="02020603050405020304" charset="0"/>
              <a:cs typeface="Times New Roman" panose="02020603050405020304" charset="0"/>
            </a:endParaRPr>
          </a:p>
        </p:txBody>
      </p:sp>
      <p:pic>
        <p:nvPicPr>
          <p:cNvPr id="100" name="Content Placeholder 99"/>
          <p:cNvPicPr>
            <a:picLocks noChangeAspect="1"/>
          </p:cNvPicPr>
          <p:nvPr>
            <p:ph sz="half" idx="2"/>
          </p:nvPr>
        </p:nvPicPr>
        <p:blipFill>
          <a:blip r:embed="rId1"/>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186180"/>
          </a:xfrm>
        </p:spPr>
        <p:txBody>
          <a:bodyPr>
            <a:normAutofit fontScale="90000"/>
          </a:bodyPr>
          <a:lstStyle/>
          <a:p>
            <a:br>
              <a:rPr lang="en-US" sz="3600" b="1" dirty="0">
                <a:solidFill>
                  <a:schemeClr val="accent2">
                    <a:lumMod val="75000"/>
                  </a:schemeClr>
                </a:solidFill>
              </a:rPr>
            </a:br>
            <a:r>
              <a:rPr lang="en-US" sz="3600" b="1" i="0" dirty="0">
                <a:solidFill>
                  <a:schemeClr val="tx1"/>
                </a:solidFill>
                <a:effectLst/>
                <a:latin typeface="Times New Roman" panose="02020603050405020304" charset="0"/>
                <a:cs typeface="Times New Roman" panose="02020603050405020304" charset="0"/>
              </a:rPr>
              <a:t>Conclusion:</a:t>
            </a:r>
            <a:endParaRPr lang="en-US" sz="3600" b="1" i="0" dirty="0">
              <a:solidFill>
                <a:schemeClr val="tx1"/>
              </a:solidFill>
              <a:effectLst/>
              <a:latin typeface="Times New Roman" panose="02020603050405020304" charset="0"/>
              <a:cs typeface="Times New Roman" panose="02020603050405020304" charset="0"/>
            </a:endParaRPr>
          </a:p>
        </p:txBody>
      </p:sp>
      <p:sp>
        <p:nvSpPr>
          <p:cNvPr id="5" name="Rectangle 2"/>
          <p:cNvSpPr>
            <a:spLocks noGrp="1" noChangeArrowheads="1"/>
          </p:cNvSpPr>
          <p:nvPr>
            <p:ph idx="1"/>
          </p:nvPr>
        </p:nvSpPr>
        <p:spPr bwMode="auto">
          <a:xfrm>
            <a:off x="609600" y="1701800"/>
            <a:ext cx="11116310" cy="313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lang="en-US" altLang="en-US" sz="2400" dirty="0">
                <a:latin typeface="Times New Roman" panose="02020603050405020304" charset="0"/>
                <a:cs typeface="Times New Roman" panose="02020603050405020304" charset="0"/>
              </a:rPr>
              <a:t>In conclusion, analyzing unemployment data provides valuable insights into the </a:t>
            </a:r>
            <a:endParaRPr lang="en-US" altLang="en-US" sz="2400" dirty="0">
              <a:latin typeface="Times New Roman" panose="02020603050405020304"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lang="en-US" altLang="en-US" sz="2400" dirty="0">
                <a:latin typeface="Times New Roman" panose="02020603050405020304" charset="0"/>
                <a:cs typeface="Times New Roman" panose="02020603050405020304" charset="0"/>
              </a:rPr>
              <a:t>dynamics of labor markets and their impact on societies and economies. Throughout </a:t>
            </a:r>
            <a:endParaRPr lang="en-US" altLang="en-US" sz="2400" dirty="0">
              <a:latin typeface="Times New Roman" panose="02020603050405020304"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lang="en-US" altLang="en-US" sz="2400" dirty="0">
                <a:latin typeface="Times New Roman" panose="02020603050405020304" charset="0"/>
                <a:cs typeface="Times New Roman" panose="02020603050405020304" charset="0"/>
              </a:rPr>
              <a:t>this analysis, we've explored various aspects of unemployment, including historical </a:t>
            </a:r>
            <a:endParaRPr lang="en-US" altLang="en-US" sz="2400" dirty="0">
              <a:latin typeface="Times New Roman" panose="02020603050405020304"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lang="en-US" altLang="en-US" sz="2400" dirty="0">
                <a:latin typeface="Times New Roman" panose="02020603050405020304" charset="0"/>
                <a:cs typeface="Times New Roman" panose="02020603050405020304" charset="0"/>
              </a:rPr>
              <a:t>trends, regional disparities, and demographic patterns. By examining unemployment </a:t>
            </a:r>
            <a:endParaRPr lang="en-US" altLang="en-US" sz="2400" dirty="0">
              <a:latin typeface="Times New Roman" panose="02020603050405020304"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lang="en-US" altLang="en-US" sz="2400" dirty="0">
                <a:latin typeface="Times New Roman" panose="02020603050405020304" charset="0"/>
                <a:cs typeface="Times New Roman" panose="02020603050405020304" charset="0"/>
              </a:rPr>
              <a:t>rates across different countries and time periods, we've gained a deeper understanding</a:t>
            </a:r>
            <a:endParaRPr lang="en-US" altLang="en-US" sz="2400" dirty="0">
              <a:latin typeface="Times New Roman" panose="02020603050405020304"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r>
              <a:rPr lang="en-US" altLang="en-US" sz="2400" dirty="0">
                <a:latin typeface="Times New Roman" panose="02020603050405020304" charset="0"/>
                <a:cs typeface="Times New Roman" panose="02020603050405020304" charset="0"/>
              </a:rPr>
              <a:t> of the factors influencing job availability and the effectiveness of policy interventions. </a:t>
            </a:r>
            <a:endParaRPr lang="en-US" altLang="en-US" sz="2400" dirty="0">
              <a:latin typeface="Times New Roman" panose="02020603050405020304" charset="0"/>
              <a:cs typeface="Times New Roman" panose="02020603050405020304" charset="0"/>
            </a:endParaRPr>
          </a:p>
          <a:p>
            <a:pPr marL="0" marR="0" lvl="0" indent="0" algn="just" defTabSz="914400" rtl="0" eaLnBrk="0" fontAlgn="base" latinLnBrk="0" hangingPunct="0">
              <a:lnSpc>
                <a:spcPct val="100000"/>
              </a:lnSpc>
              <a:spcBef>
                <a:spcPct val="0"/>
              </a:spcBef>
              <a:spcAft>
                <a:spcPct val="0"/>
              </a:spcAft>
              <a:buClrTx/>
              <a:buSzTx/>
              <a:buFontTx/>
              <a:buNone/>
            </a:pPr>
            <a:endParaRPr lang="en-US" altLang="en-US" sz="2400" dirty="0">
              <a:latin typeface="Times New Roman" panose="02020603050405020304" charset="0"/>
              <a:cs typeface="Times New Roman" panose="02020603050405020304" charset="0"/>
            </a:endParaRPr>
          </a:p>
        </p:txBody>
      </p:sp>
      <p:pic>
        <p:nvPicPr>
          <p:cNvPr id="100" name="Content Placeholder 99"/>
          <p:cNvPicPr>
            <a:picLocks noChangeAspect="1"/>
          </p:cNvPicPr>
          <p:nvPr>
            <p:ph sz="half" idx="2"/>
          </p:nvPr>
        </p:nvPicPr>
        <p:blipFill>
          <a:blip r:embed="rId1"/>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580000">
            <a:off x="2011680" y="2324735"/>
            <a:ext cx="7793355" cy="1570355"/>
          </a:xfrm>
          <a:prstGeom prst="rect">
            <a:avLst/>
          </a:prstGeom>
          <a:noFill/>
        </p:spPr>
        <p:txBody>
          <a:bodyPr wrap="square" rtlCol="0">
            <a:noAutofit/>
          </a:bodyPr>
          <a:lstStyle/>
          <a:p>
            <a:r>
              <a:rPr lang="en-US" sz="6000" b="1" dirty="0">
                <a:latin typeface="Algerian" panose="04020705040A02060702" charset="0"/>
                <a:cs typeface="Algerian" panose="04020705040A02060702" charset="0"/>
              </a:rPr>
              <a:t>        Thank You</a:t>
            </a:r>
            <a:endParaRPr lang="en-US" sz="6000" b="1" dirty="0">
              <a:latin typeface="Algerian" panose="04020705040A02060702" charset="0"/>
              <a:cs typeface="Algerian" panose="04020705040A02060702" charset="0"/>
            </a:endParaRPr>
          </a:p>
        </p:txBody>
      </p:sp>
      <p:pic>
        <p:nvPicPr>
          <p:cNvPr id="100" name="Content Placeholder 99"/>
          <p:cNvPicPr>
            <a:picLocks noChangeAspect="1"/>
          </p:cNvPicPr>
          <p:nvPr>
            <p:ph sz="half" idx="2"/>
          </p:nvPr>
        </p:nvPicPr>
        <p:blipFill>
          <a:blip r:embed="rId1"/>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1"/>
                </a:solidFill>
                <a:latin typeface="Times New Roman" panose="02020603050405020304" charset="0"/>
                <a:cs typeface="Times New Roman" panose="02020603050405020304" charset="0"/>
              </a:rPr>
              <a:t>ABSTRACT</a:t>
            </a:r>
            <a:endParaRPr lang="en-US" sz="3200" b="1"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237615"/>
            <a:ext cx="11191240" cy="4890135"/>
          </a:xfrm>
        </p:spPr>
        <p:txBody>
          <a:bodyPr>
            <a:normAutofit/>
          </a:bodyPr>
          <a:lstStyle/>
          <a:p>
            <a:pPr marL="0" indent="0" algn="just">
              <a:buNone/>
            </a:pPr>
            <a:r>
              <a:rPr lang="en-US" sz="2400" i="0" dirty="0">
                <a:solidFill>
                  <a:srgbClr val="0D0D0D"/>
                </a:solidFill>
                <a:effectLst/>
                <a:latin typeface="Times New Roman" panose="02020603050405020304" charset="0"/>
                <a:cs typeface="Times New Roman" panose="02020603050405020304" charset="0"/>
              </a:rPr>
              <a:t>This project looks at data about Unemployment in different Countries through year vise.Over the years from 1991 to 2021, we've looked at how unemployment rates have changed in various countries. By studying a big dataset covering this whole time span, we've found interesting patterns and differences in job availability worldwide. Using graphs and numbers, we've explored when unemployment went up or down and tried to figure out why. It's like taking a big picture of how job situations have evolved in different parts of the world over the last 30 years, helping us understand how economies and societies have been doing during that time.</a:t>
            </a:r>
            <a:endParaRPr lang="en-US" sz="2400" i="0" dirty="0">
              <a:solidFill>
                <a:srgbClr val="0D0D0D"/>
              </a:solidFill>
              <a:effectLst/>
              <a:latin typeface="Times New Roman" panose="02020603050405020304" charset="0"/>
              <a:cs typeface="Times New Roman" panose="02020603050405020304" charset="0"/>
            </a:endParaRPr>
          </a:p>
        </p:txBody>
      </p:sp>
      <p:pic>
        <p:nvPicPr>
          <p:cNvPr id="100" name="Content Placeholder 99"/>
          <p:cNvPicPr>
            <a:picLocks noChangeAspect="1"/>
          </p:cNvPicPr>
          <p:nvPr>
            <p:ph sz="half" idx="2"/>
          </p:nvPr>
        </p:nvPicPr>
        <p:blipFill>
          <a:blip r:embed="rId1"/>
          <a:stretch>
            <a:fillRect/>
          </a:stretch>
        </p:blipFill>
        <p:spPr>
          <a:xfrm>
            <a:off x="10803890" y="190500"/>
            <a:ext cx="1165860" cy="11658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0" dirty="0">
                <a:solidFill>
                  <a:schemeClr val="tx1"/>
                </a:solidFill>
                <a:effectLst/>
                <a:latin typeface="Times New Roman" panose="02020603050405020304" charset="0"/>
                <a:cs typeface="Times New Roman" panose="02020603050405020304" charset="0"/>
              </a:rPr>
              <a:t>Software Requirements:</a:t>
            </a:r>
            <a:endParaRPr lang="en-US" sz="3200" i="0" dirty="0">
              <a:solidFill>
                <a:schemeClr val="tx1"/>
              </a:solidFill>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09600" y="1174750"/>
            <a:ext cx="10567035" cy="4953000"/>
          </a:xfrm>
        </p:spPr>
        <p:txBody>
          <a:bodyPr>
            <a:noAutofit/>
          </a:bodyPr>
          <a:lstStyle/>
          <a:p>
            <a:pPr marL="0" indent="0" algn="l">
              <a:buNone/>
            </a:pPr>
            <a:r>
              <a:rPr lang="en-US" sz="2400" b="1" i="0" dirty="0">
                <a:effectLst/>
                <a:latin typeface="Times New Roman" panose="02020603050405020304" charset="0"/>
                <a:cs typeface="Times New Roman" panose="02020603050405020304" charset="0"/>
              </a:rPr>
              <a:t>Python</a:t>
            </a:r>
            <a:r>
              <a:rPr lang="en-US" sz="2400" b="0" i="0" dirty="0">
                <a:effectLst/>
                <a:latin typeface="Times New Roman" panose="02020603050405020304" charset="0"/>
                <a:cs typeface="Times New Roman" panose="02020603050405020304" charset="0"/>
              </a:rPr>
              <a:t>:</a:t>
            </a:r>
            <a:endParaRPr lang="en-US" sz="2400" b="0" i="0" dirty="0">
              <a:effectLst/>
              <a:latin typeface="Times New Roman" panose="02020603050405020304" charset="0"/>
              <a:cs typeface="Times New Roman" panose="02020603050405020304" charset="0"/>
            </a:endParaRPr>
          </a:p>
          <a:p>
            <a:pPr marL="0" indent="0" algn="l">
              <a:buNone/>
            </a:pPr>
            <a:r>
              <a:rPr lang="en-US" sz="2400" b="0" i="0" dirty="0">
                <a:solidFill>
                  <a:srgbClr val="0D0D0D"/>
                </a:solidFill>
                <a:effectLst/>
                <a:latin typeface="Times New Roman" panose="02020603050405020304" charset="0"/>
                <a:cs typeface="Times New Roman" panose="02020603050405020304" charset="0"/>
              </a:rPr>
              <a:t>Python is a programming language commonly used for data analysis and visualization. We will utilize Python for data manipulation, analysis, and visualization tasks.</a:t>
            </a:r>
            <a:endParaRPr lang="en-US" sz="2400" b="0" i="0" dirty="0">
              <a:solidFill>
                <a:srgbClr val="0D0D0D"/>
              </a:solidFill>
              <a:effectLst/>
              <a:latin typeface="Times New Roman" panose="02020603050405020304" charset="0"/>
              <a:cs typeface="Times New Roman" panose="02020603050405020304" charset="0"/>
            </a:endParaRPr>
          </a:p>
          <a:p>
            <a:pPr marL="0" indent="0" algn="l">
              <a:buNone/>
            </a:pPr>
            <a:r>
              <a:rPr lang="en-US" sz="2400" b="1" i="0" dirty="0" err="1">
                <a:effectLst/>
                <a:latin typeface="Times New Roman" panose="02020603050405020304" charset="0"/>
                <a:cs typeface="Times New Roman" panose="02020603050405020304" charset="0"/>
              </a:rPr>
              <a:t>Jupyter</a:t>
            </a:r>
            <a:r>
              <a:rPr lang="en-US" sz="2400" b="1" i="0" dirty="0">
                <a:effectLst/>
                <a:latin typeface="Times New Roman" panose="02020603050405020304" charset="0"/>
                <a:cs typeface="Times New Roman" panose="02020603050405020304" charset="0"/>
              </a:rPr>
              <a:t> Notebook</a:t>
            </a:r>
            <a:r>
              <a:rPr lang="en-US" sz="2400" b="0" i="0" dirty="0">
                <a:effectLst/>
                <a:latin typeface="Times New Roman" panose="02020603050405020304" charset="0"/>
                <a:cs typeface="Times New Roman" panose="02020603050405020304" charset="0"/>
              </a:rPr>
              <a:t>:</a:t>
            </a:r>
            <a:endParaRPr lang="en-US" sz="2400" b="0" i="0" dirty="0">
              <a:effectLst/>
              <a:latin typeface="Times New Roman" panose="02020603050405020304" charset="0"/>
              <a:cs typeface="Times New Roman" panose="02020603050405020304" charset="0"/>
            </a:endParaRPr>
          </a:p>
          <a:p>
            <a:pPr marL="0" indent="0" algn="l">
              <a:buNone/>
            </a:pPr>
            <a:r>
              <a:rPr lang="en-US" sz="2400" b="0" i="0" dirty="0" err="1">
                <a:solidFill>
                  <a:srgbClr val="0D0D0D"/>
                </a:solidFill>
                <a:effectLst/>
                <a:latin typeface="Times New Roman" panose="02020603050405020304" charset="0"/>
                <a:cs typeface="Times New Roman" panose="02020603050405020304" charset="0"/>
              </a:rPr>
              <a:t>Jupyter</a:t>
            </a:r>
            <a:r>
              <a:rPr lang="en-US" sz="2400" b="0" i="0" dirty="0">
                <a:solidFill>
                  <a:srgbClr val="0D0D0D"/>
                </a:solidFill>
                <a:effectLst/>
                <a:latin typeface="Times New Roman" panose="02020603050405020304" charset="0"/>
                <a:cs typeface="Times New Roman" panose="02020603050405020304" charset="0"/>
              </a:rPr>
              <a:t> Notebook is an interactive computing environment that allows for creating and sharing documents containing live code, equations, visualizations, and narrative text. It will be used for organizing and presenting the analysis in a structured manner.</a:t>
            </a:r>
            <a:endParaRPr lang="en-US" sz="2400" b="0" i="0" dirty="0">
              <a:solidFill>
                <a:srgbClr val="0D0D0D"/>
              </a:solidFill>
              <a:effectLst/>
              <a:latin typeface="Times New Roman" panose="02020603050405020304" charset="0"/>
              <a:cs typeface="Times New Roman" panose="02020603050405020304" charset="0"/>
            </a:endParaRPr>
          </a:p>
          <a:p>
            <a:pPr marL="0" indent="0" algn="l">
              <a:buNone/>
            </a:pPr>
            <a:r>
              <a:rPr lang="en-US" sz="2400" b="1" i="0" dirty="0">
                <a:effectLst/>
                <a:latin typeface="Times New Roman" panose="02020603050405020304" charset="0"/>
                <a:cs typeface="Times New Roman" panose="02020603050405020304" charset="0"/>
              </a:rPr>
              <a:t>Pandas</a:t>
            </a:r>
            <a:r>
              <a:rPr lang="en-US" sz="2400" b="0" i="0" dirty="0">
                <a:effectLst/>
                <a:latin typeface="Times New Roman" panose="02020603050405020304" charset="0"/>
                <a:cs typeface="Times New Roman" panose="02020603050405020304" charset="0"/>
              </a:rPr>
              <a:t>:</a:t>
            </a:r>
            <a:r>
              <a:rPr lang="en-US" sz="2400" b="0" i="0" dirty="0">
                <a:solidFill>
                  <a:srgbClr val="0D0D0D"/>
                </a:solidFill>
                <a:effectLst/>
                <a:latin typeface="Times New Roman" panose="02020603050405020304" charset="0"/>
                <a:cs typeface="Times New Roman" panose="02020603050405020304" charset="0"/>
              </a:rPr>
              <a:t> </a:t>
            </a:r>
            <a:endParaRPr lang="en-US" sz="2400" b="0" i="0" dirty="0">
              <a:solidFill>
                <a:srgbClr val="0D0D0D"/>
              </a:solidFill>
              <a:effectLst/>
              <a:latin typeface="Times New Roman" panose="02020603050405020304" charset="0"/>
              <a:cs typeface="Times New Roman" panose="02020603050405020304" charset="0"/>
            </a:endParaRPr>
          </a:p>
          <a:p>
            <a:pPr marL="0" indent="0" algn="l">
              <a:buNone/>
            </a:pPr>
            <a:r>
              <a:rPr lang="en-US" sz="2400" b="0" i="0" dirty="0">
                <a:solidFill>
                  <a:srgbClr val="0D0D0D"/>
                </a:solidFill>
                <a:effectLst/>
                <a:latin typeface="Times New Roman" panose="02020603050405020304" charset="0"/>
                <a:cs typeface="Times New Roman" panose="02020603050405020304" charset="0"/>
              </a:rPr>
              <a:t>Pandas is a powerful Python library for data manipulation and analysis. It provides data structures and functions to efficiently manipulate large datasets.</a:t>
            </a:r>
            <a:endParaRPr lang="en-US" sz="2400" b="0" i="0" dirty="0">
              <a:solidFill>
                <a:srgbClr val="0D0D0D"/>
              </a:solidFill>
              <a:effectLst/>
              <a:latin typeface="Times New Roman" panose="02020603050405020304" charset="0"/>
              <a:cs typeface="Times New Roman" panose="02020603050405020304" charset="0"/>
            </a:endParaRPr>
          </a:p>
          <a:p>
            <a:pPr marL="0" indent="0" algn="l">
              <a:buNone/>
            </a:pPr>
            <a:endParaRPr lang="en-US" sz="2400" b="0" i="0" dirty="0">
              <a:solidFill>
                <a:srgbClr val="0D0D0D"/>
              </a:solidFill>
              <a:effectLst/>
              <a:latin typeface="Times New Roman" panose="02020603050405020304" charset="0"/>
              <a:cs typeface="Times New Roman" panose="02020603050405020304" charset="0"/>
            </a:endParaRPr>
          </a:p>
        </p:txBody>
      </p:sp>
      <p:pic>
        <p:nvPicPr>
          <p:cNvPr id="100" name="Content Placeholder 99"/>
          <p:cNvPicPr>
            <a:picLocks noChangeAspect="1"/>
          </p:cNvPicPr>
          <p:nvPr>
            <p:ph sz="half" idx="2"/>
          </p:nvPr>
        </p:nvPicPr>
        <p:blipFill>
          <a:blip r:embed="rId1"/>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92150"/>
            <a:ext cx="10972800" cy="5435600"/>
          </a:xfrm>
        </p:spPr>
        <p:txBody>
          <a:bodyPr/>
          <a:p>
            <a:pPr marL="0" indent="0" algn="l">
              <a:buNone/>
            </a:pPr>
            <a:r>
              <a:rPr lang="en-US" sz="2400" b="1" dirty="0">
                <a:effectLst/>
                <a:latin typeface="Times New Roman" panose="02020603050405020304" charset="0"/>
                <a:cs typeface="Times New Roman" panose="02020603050405020304" charset="0"/>
                <a:sym typeface="+mn-ea"/>
              </a:rPr>
              <a:t>NumPy</a:t>
            </a:r>
            <a:r>
              <a:rPr lang="en-US" sz="2400" dirty="0">
                <a:effectLst/>
                <a:latin typeface="Times New Roman" panose="02020603050405020304" charset="0"/>
                <a:cs typeface="Times New Roman" panose="02020603050405020304" charset="0"/>
                <a:sym typeface="+mn-ea"/>
              </a:rPr>
              <a:t>:</a:t>
            </a:r>
            <a:endParaRPr lang="en-US" sz="2400" b="0" i="0" dirty="0">
              <a:effectLst/>
              <a:latin typeface="Times New Roman" panose="02020603050405020304" charset="0"/>
              <a:cs typeface="Times New Roman" panose="02020603050405020304" charset="0"/>
            </a:endParaRPr>
          </a:p>
          <a:p>
            <a:pPr marL="0" indent="0" algn="l">
              <a:buNone/>
            </a:pPr>
            <a:r>
              <a:rPr lang="en-US" sz="2400" dirty="0">
                <a:solidFill>
                  <a:srgbClr val="0D0D0D"/>
                </a:solidFill>
                <a:effectLst/>
                <a:latin typeface="Times New Roman" panose="02020603050405020304" charset="0"/>
                <a:cs typeface="Times New Roman" panose="02020603050405020304" charset="0"/>
                <a:sym typeface="+mn-ea"/>
              </a:rPr>
              <a:t> NumPy is a fundamental package for scientific computing in Python. It provides support for large, multi-dimensional arrays and matrices, along with a collection of mathematical functions to operate on these arrays.</a:t>
            </a:r>
            <a:endParaRPr lang="en-US" sz="2400" b="0" i="0" dirty="0">
              <a:solidFill>
                <a:srgbClr val="0D0D0D"/>
              </a:solidFill>
              <a:effectLst/>
              <a:latin typeface="Times New Roman" panose="02020603050405020304" charset="0"/>
              <a:cs typeface="Times New Roman" panose="02020603050405020304" charset="0"/>
            </a:endParaRPr>
          </a:p>
          <a:p>
            <a:pPr marL="0" indent="0" algn="l">
              <a:buNone/>
            </a:pPr>
            <a:r>
              <a:rPr lang="en-US" sz="2400" b="1" dirty="0">
                <a:effectLst/>
                <a:latin typeface="Times New Roman" panose="02020603050405020304" charset="0"/>
                <a:cs typeface="Times New Roman" panose="02020603050405020304" charset="0"/>
                <a:sym typeface="+mn-ea"/>
              </a:rPr>
              <a:t>Matplotlib</a:t>
            </a:r>
            <a:r>
              <a:rPr lang="en-US" sz="2400" dirty="0">
                <a:effectLst/>
                <a:latin typeface="Times New Roman" panose="02020603050405020304" charset="0"/>
                <a:cs typeface="Times New Roman" panose="02020603050405020304" charset="0"/>
                <a:sym typeface="+mn-ea"/>
              </a:rPr>
              <a:t>: </a:t>
            </a:r>
            <a:endParaRPr lang="en-US" sz="2400" b="0" i="0" dirty="0">
              <a:effectLst/>
              <a:latin typeface="Times New Roman" panose="02020603050405020304" charset="0"/>
              <a:cs typeface="Times New Roman" panose="02020603050405020304" charset="0"/>
            </a:endParaRPr>
          </a:p>
          <a:p>
            <a:pPr marL="0" indent="0" algn="l">
              <a:buNone/>
            </a:pPr>
            <a:r>
              <a:rPr lang="en-US" sz="2400" dirty="0">
                <a:solidFill>
                  <a:srgbClr val="0D0D0D"/>
                </a:solidFill>
                <a:effectLst/>
                <a:latin typeface="Times New Roman" panose="02020603050405020304" charset="0"/>
                <a:cs typeface="Times New Roman" panose="02020603050405020304" charset="0"/>
                <a:sym typeface="+mn-ea"/>
              </a:rPr>
              <a:t>Matplotlib is a plotting library for Python and NumPy. It enables the creation of static, animated, and interactive visualizations in Python. We will use Matplotlib to generate various types of plots and graphs to visualize the Unemployment data</a:t>
            </a:r>
            <a:r>
              <a:rPr lang="en-US" dirty="0">
                <a:solidFill>
                  <a:srgbClr val="0D0D0D"/>
                </a:solidFill>
                <a:effectLst/>
                <a:latin typeface="Times New Roman" panose="02020603050405020304" charset="0"/>
                <a:cs typeface="Times New Roman" panose="02020603050405020304" charset="0"/>
                <a:sym typeface="+mn-ea"/>
              </a:rPr>
              <a:t>.</a:t>
            </a:r>
            <a:endParaRPr lang="en-US" b="0" i="0" dirty="0">
              <a:solidFill>
                <a:srgbClr val="0D0D0D"/>
              </a:solidFill>
              <a:effectLst/>
              <a:latin typeface="Times New Roman" panose="02020603050405020304" charset="0"/>
              <a:cs typeface="Times New Roman" panose="02020603050405020304" charset="0"/>
            </a:endParaRPr>
          </a:p>
          <a:p>
            <a:endParaRPr lang="en-US"/>
          </a:p>
        </p:txBody>
      </p:sp>
      <p:pic>
        <p:nvPicPr>
          <p:cNvPr id="100" name="Content Placeholder 99"/>
          <p:cNvPicPr>
            <a:picLocks noChangeAspect="1"/>
          </p:cNvPicPr>
          <p:nvPr>
            <p:ph sz="half" idx="2"/>
          </p:nvPr>
        </p:nvPicPr>
        <p:blipFill>
          <a:blip r:embed="rId1"/>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0" i="0" dirty="0">
                <a:solidFill>
                  <a:schemeClr val="tx1"/>
                </a:solidFill>
                <a:effectLst/>
                <a:latin typeface="Times New Roman" panose="02020603050405020304" charset="0"/>
                <a:cs typeface="Times New Roman" panose="02020603050405020304" charset="0"/>
              </a:rPr>
              <a:t>Advantages of the Project:</a:t>
            </a:r>
            <a:endParaRPr lang="en-US" sz="3200" b="0" i="0" dirty="0">
              <a:solidFill>
                <a:schemeClr val="tx1"/>
              </a:solidFill>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84530" y="930910"/>
            <a:ext cx="10669270" cy="5140960"/>
          </a:xfrm>
        </p:spPr>
        <p:txBody>
          <a:bodyPr>
            <a:noAutofit/>
          </a:bodyPr>
          <a:lstStyle/>
          <a:p>
            <a:pPr marL="0" indent="0" algn="l">
              <a:buNone/>
            </a:pPr>
            <a:r>
              <a:rPr lang="en-US" sz="2400" b="1" dirty="0">
                <a:latin typeface="Times New Roman" panose="02020603050405020304" charset="0"/>
                <a:cs typeface="Times New Roman" panose="02020603050405020304" charset="0"/>
              </a:rPr>
              <a:t>Economic Insights: </a:t>
            </a:r>
            <a:r>
              <a:rPr lang="en-US" sz="2400" dirty="0">
                <a:latin typeface="Times New Roman" panose="02020603050405020304" charset="0"/>
                <a:cs typeface="Times New Roman" panose="02020603050405020304" charset="0"/>
              </a:rPr>
              <a:t>Unemployment data provides valuable insights into the economic health of a country. High unemployment rates may indicate economic downturns, while low rates may signal economic growth.</a:t>
            </a:r>
            <a:endParaRPr lang="en-US" sz="2400" dirty="0">
              <a:latin typeface="Times New Roman" panose="02020603050405020304" charset="0"/>
              <a:cs typeface="Times New Roman" panose="02020603050405020304" charset="0"/>
            </a:endParaRPr>
          </a:p>
          <a:p>
            <a:pPr marL="0" indent="0" algn="l">
              <a:buNone/>
            </a:pPr>
            <a:r>
              <a:rPr lang="en-US" sz="2400" b="1" dirty="0">
                <a:latin typeface="Times New Roman" panose="02020603050405020304" charset="0"/>
                <a:cs typeface="Times New Roman" panose="02020603050405020304" charset="0"/>
              </a:rPr>
              <a:t>Regional Comparisons: </a:t>
            </a:r>
            <a:r>
              <a:rPr lang="en-US" sz="2400" dirty="0">
                <a:latin typeface="Times New Roman" panose="02020603050405020304" charset="0"/>
                <a:cs typeface="Times New Roman" panose="02020603050405020304" charset="0"/>
              </a:rPr>
              <a:t>Comparing unemployment rates across countries can highlight differences in labor market policies, economic structures, and social welfare systems, leading to valuable lessons and best practices.</a:t>
            </a:r>
            <a:endParaRPr lang="en-US" sz="2400" dirty="0">
              <a:latin typeface="Times New Roman" panose="02020603050405020304" charset="0"/>
              <a:cs typeface="Times New Roman" panose="02020603050405020304" charset="0"/>
            </a:endParaRPr>
          </a:p>
          <a:p>
            <a:pPr marL="0" indent="0" algn="l">
              <a:buNone/>
            </a:pPr>
            <a:r>
              <a:rPr lang="en-US" sz="2400" b="1" dirty="0">
                <a:latin typeface="Times New Roman" panose="02020603050405020304" charset="0"/>
                <a:cs typeface="Times New Roman" panose="02020603050405020304" charset="0"/>
              </a:rPr>
              <a:t>Social Impact: </a:t>
            </a:r>
            <a:r>
              <a:rPr lang="en-US" sz="2400" dirty="0">
                <a:latin typeface="Times New Roman" panose="02020603050405020304" charset="0"/>
                <a:cs typeface="Times New Roman" panose="02020603050405020304" charset="0"/>
              </a:rPr>
              <a:t>Unemployment data analysis can shed light on the social impact of joblessness, such as income inequality, poverty rates, and overall well-being of the population.</a:t>
            </a:r>
            <a:endParaRPr lang="en-US" sz="2400" dirty="0">
              <a:latin typeface="Times New Roman" panose="02020603050405020304" charset="0"/>
              <a:cs typeface="Times New Roman" panose="02020603050405020304" charset="0"/>
            </a:endParaRPr>
          </a:p>
          <a:p>
            <a:pPr marL="0" indent="0" algn="l">
              <a:buNone/>
            </a:pPr>
            <a:r>
              <a:rPr lang="en-US" sz="2400" b="1" dirty="0">
                <a:latin typeface="Times New Roman" panose="02020603050405020304" charset="0"/>
                <a:cs typeface="Times New Roman" panose="02020603050405020304" charset="0"/>
              </a:rPr>
              <a:t>Education and Training: </a:t>
            </a:r>
            <a:r>
              <a:rPr lang="en-US" sz="2400" dirty="0">
                <a:latin typeface="Times New Roman" panose="02020603050405020304" charset="0"/>
                <a:cs typeface="Times New Roman" panose="02020603050405020304" charset="0"/>
              </a:rPr>
              <a:t>Understanding unemployment trends can help policymakers and educators develop programs to address skill gaps and improve workforce readiness.</a:t>
            </a:r>
            <a:endParaRPr lang="en-US" sz="2400" dirty="0">
              <a:latin typeface="Times New Roman" panose="02020603050405020304" charset="0"/>
              <a:cs typeface="Times New Roman" panose="02020603050405020304" charset="0"/>
            </a:endParaRPr>
          </a:p>
        </p:txBody>
      </p:sp>
      <p:pic>
        <p:nvPicPr>
          <p:cNvPr id="100" name="Content Placeholder 99"/>
          <p:cNvPicPr>
            <a:picLocks noChangeAspect="1"/>
          </p:cNvPicPr>
          <p:nvPr>
            <p:ph sz="half" idx="2"/>
          </p:nvPr>
        </p:nvPicPr>
        <p:blipFill>
          <a:blip r:embed="rId1"/>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0" dirty="0">
                <a:solidFill>
                  <a:schemeClr val="tx1"/>
                </a:solidFill>
                <a:effectLst/>
                <a:latin typeface="Times New Roman" panose="02020603050405020304" charset="0"/>
                <a:cs typeface="Times New Roman" panose="02020603050405020304" charset="0"/>
              </a:rPr>
              <a:t>Unemployment in India from 2015 to 2021:</a:t>
            </a:r>
            <a:endParaRPr lang="en-US" sz="2800" b="1" i="0" dirty="0">
              <a:solidFill>
                <a:schemeClr val="tx1"/>
              </a:solidFill>
              <a:effectLst/>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1634490" y="1355090"/>
            <a:ext cx="8921750" cy="4591050"/>
          </a:xfrm>
          <a:prstGeom prst="rect">
            <a:avLst/>
          </a:prstGeom>
        </p:spPr>
      </p:pic>
      <p:pic>
        <p:nvPicPr>
          <p:cNvPr id="100" name="Content Placeholder 99"/>
          <p:cNvPicPr>
            <a:picLocks noChangeAspect="1"/>
          </p:cNvPicPr>
          <p:nvPr>
            <p:ph sz="half" idx="2"/>
          </p:nvPr>
        </p:nvPicPr>
        <p:blipFill>
          <a:blip r:embed="rId2"/>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i="0" dirty="0">
                <a:solidFill>
                  <a:schemeClr val="tx1"/>
                </a:solidFill>
                <a:effectLst/>
                <a:latin typeface="Times New Roman" panose="02020603050405020304" charset="0"/>
                <a:cs typeface="Times New Roman" panose="02020603050405020304" charset="0"/>
              </a:rPr>
              <a:t>Unemployment Population Comparision between China and India:</a:t>
            </a:r>
            <a:endParaRPr lang="en-US" sz="2400" b="1" i="0" dirty="0">
              <a:solidFill>
                <a:schemeClr val="tx1"/>
              </a:solidFill>
              <a:effectLst/>
              <a:latin typeface="Times New Roman" panose="02020603050405020304" charset="0"/>
              <a:cs typeface="Times New Roman" panose="02020603050405020304" charset="0"/>
            </a:endParaRPr>
          </a:p>
        </p:txBody>
      </p:sp>
      <p:pic>
        <p:nvPicPr>
          <p:cNvPr id="3" name="Content Placeholder 2"/>
          <p:cNvPicPr>
            <a:picLocks noChangeAspect="1"/>
          </p:cNvPicPr>
          <p:nvPr>
            <p:ph sz="half" idx="2"/>
          </p:nvPr>
        </p:nvPicPr>
        <p:blipFill>
          <a:blip r:embed="rId1"/>
          <a:stretch>
            <a:fillRect/>
          </a:stretch>
        </p:blipFill>
        <p:spPr>
          <a:xfrm>
            <a:off x="610235" y="1730375"/>
            <a:ext cx="10972165" cy="4367530"/>
          </a:xfrm>
          <a:prstGeom prst="rect">
            <a:avLst/>
          </a:prstGeom>
        </p:spPr>
      </p:pic>
      <p:pic>
        <p:nvPicPr>
          <p:cNvPr id="100" name="Content Placeholder 99"/>
          <p:cNvPicPr>
            <a:picLocks noChangeAspect="1"/>
          </p:cNvPicPr>
          <p:nvPr/>
        </p:nvPicPr>
        <p:blipFill>
          <a:blip r:embed="rId2"/>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0" dirty="0">
                <a:solidFill>
                  <a:schemeClr val="tx1"/>
                </a:solidFill>
                <a:effectLst/>
                <a:latin typeface="Times New Roman" panose="02020603050405020304" charset="0"/>
                <a:cs typeface="Times New Roman" panose="02020603050405020304" charset="0"/>
              </a:rPr>
              <a:t>Average Unemployment In INDIA:</a:t>
            </a:r>
            <a:endParaRPr lang="en-US" sz="2800" b="1" i="0" dirty="0">
              <a:solidFill>
                <a:schemeClr val="tx1"/>
              </a:solidFill>
              <a:effectLst/>
              <a:latin typeface="Times New Roman" panose="02020603050405020304" charset="0"/>
              <a:cs typeface="Times New Roman" panose="02020603050405020304" charset="0"/>
            </a:endParaRPr>
          </a:p>
        </p:txBody>
      </p:sp>
      <p:pic>
        <p:nvPicPr>
          <p:cNvPr id="3" name="Content Placeholder 2"/>
          <p:cNvPicPr>
            <a:picLocks noChangeAspect="1"/>
          </p:cNvPicPr>
          <p:nvPr>
            <p:ph sz="half" idx="1"/>
          </p:nvPr>
        </p:nvPicPr>
        <p:blipFill>
          <a:blip r:embed="rId1"/>
          <a:stretch>
            <a:fillRect/>
          </a:stretch>
        </p:blipFill>
        <p:spPr>
          <a:xfrm>
            <a:off x="2825750" y="1217930"/>
            <a:ext cx="5384800" cy="4421505"/>
          </a:xfrm>
          <a:prstGeom prst="rect">
            <a:avLst/>
          </a:prstGeom>
        </p:spPr>
      </p:pic>
      <p:pic>
        <p:nvPicPr>
          <p:cNvPr id="4" name="Content Placeholder 99"/>
          <p:cNvPicPr>
            <a:picLocks noChangeAspect="1"/>
          </p:cNvPicPr>
          <p:nvPr/>
        </p:nvPicPr>
        <p:blipFill>
          <a:blip r:embed="rId2"/>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p:nvPr>
            <p:ph idx="1"/>
          </p:nvPr>
        </p:nvSpPr>
        <p:spPr>
          <a:xfrm>
            <a:off x="609600" y="495935"/>
            <a:ext cx="10972800" cy="5631815"/>
          </a:xfrm>
        </p:spPr>
        <p:txBody>
          <a:bodyPr/>
          <a:p>
            <a:pPr marL="0" indent="0">
              <a:buNone/>
            </a:pPr>
            <a:r>
              <a:rPr lang="en-US"/>
              <a:t>Countries with the highest unemployment rates in 1991:</a:t>
            </a:r>
            <a:endParaRPr lang="en-US"/>
          </a:p>
          <a:p>
            <a:r>
              <a:rPr lang="en-US"/>
              <a:t>Lesotho - 36.12</a:t>
            </a:r>
            <a:endParaRPr lang="en-US"/>
          </a:p>
          <a:p>
            <a:r>
              <a:rPr lang="en-US"/>
              <a:t>South Africa - 29.95</a:t>
            </a:r>
            <a:endParaRPr lang="en-US"/>
          </a:p>
          <a:p>
            <a:r>
              <a:rPr lang="en-US"/>
              <a:t>Djibouti - 29.36</a:t>
            </a:r>
            <a:endParaRPr lang="en-US"/>
          </a:p>
          <a:p>
            <a:r>
              <a:rPr lang="en-US"/>
              <a:t>Montenegro - 25.42</a:t>
            </a:r>
            <a:endParaRPr lang="en-US"/>
          </a:p>
          <a:p>
            <a:r>
              <a:rPr lang="en-US"/>
              <a:t>North Macedonia - 24.5</a:t>
            </a:r>
            <a:endParaRPr lang="en-US"/>
          </a:p>
        </p:txBody>
      </p:sp>
      <p:pic>
        <p:nvPicPr>
          <p:cNvPr id="100" name="Content Placeholder 99"/>
          <p:cNvPicPr>
            <a:picLocks noChangeAspect="1"/>
          </p:cNvPicPr>
          <p:nvPr>
            <p:ph sz="half" idx="2"/>
          </p:nvPr>
        </p:nvPicPr>
        <p:blipFill>
          <a:blip r:embed="rId1"/>
          <a:stretch>
            <a:fillRect/>
          </a:stretch>
        </p:blipFill>
        <p:spPr>
          <a:xfrm>
            <a:off x="10918825" y="190500"/>
            <a:ext cx="1061720" cy="10617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4729</Words>
  <Application>WPS Presentation</Application>
  <PresentationFormat>Widescreen</PresentationFormat>
  <Paragraphs>81</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Times New Roman</vt:lpstr>
      <vt:lpstr>Söhne</vt:lpstr>
      <vt:lpstr>Segoe Print</vt:lpstr>
      <vt:lpstr>Microsoft YaHei</vt:lpstr>
      <vt:lpstr>Arial Unicode MS</vt:lpstr>
      <vt:lpstr>Calibri</vt:lpstr>
      <vt:lpstr>Algerian</vt:lpstr>
      <vt:lpstr>Green Color</vt:lpstr>
      <vt:lpstr>PowerPoint 演示文稿</vt:lpstr>
      <vt:lpstr>ABSTRACT</vt:lpstr>
      <vt:lpstr>Software Requirements:</vt:lpstr>
      <vt:lpstr>PowerPoint 演示文稿</vt:lpstr>
      <vt:lpstr>Advantages of the Project:</vt:lpstr>
      <vt:lpstr>Unemployment in India from 2015 to 2021:</vt:lpstr>
      <vt:lpstr>Unemployment Population Comparision between China and India:</vt:lpstr>
      <vt:lpstr>Average Unemployment In INDIA:</vt:lpstr>
      <vt:lpstr>PowerPoint 演示文稿</vt:lpstr>
      <vt:lpstr>PowerPoint 演示文稿</vt:lpstr>
      <vt:lpstr>PowerPoint 演示文稿</vt:lpstr>
      <vt:lpstr>Future Enhancements</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dc:title>
  <dc:creator>Afnan A</dc:creator>
  <cp:lastModifiedBy>Hema latha Koteru</cp:lastModifiedBy>
  <cp:revision>17</cp:revision>
  <dcterms:created xsi:type="dcterms:W3CDTF">2024-04-03T16:24:00Z</dcterms:created>
  <dcterms:modified xsi:type="dcterms:W3CDTF">2024-04-13T18:33:10Z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28ECA8D16D48408EA4FA0E580745D586_13</vt:lpwstr>
  </property>
  <property fmtid="{D5CDD505-2E9C-101B-9397-08002B2CF9AE}" pid="3" name="KSOProductBuildVer">
    <vt:lpwstr>1033-12.2.0.13489</vt:lpwstr>
  </property>
</Properties>
</file>