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0" r:id="rId8"/>
    <p:sldId id="262" r:id="rId9"/>
    <p:sldId id="261"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7" d="100"/>
          <a:sy n="67"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265DF9-FCA2-45D8-BF7D-B1354E99B07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F7BE53E-EB41-43CF-AF33-ADFAD9D5D3DD}"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3265DF9-FCA2-45D8-BF7D-B1354E99B07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3265DF9-FCA2-45D8-BF7D-B1354E99B07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3265DF9-FCA2-45D8-BF7D-B1354E99B07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3265DF9-FCA2-45D8-BF7D-B1354E99B07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F7BE53E-EB41-43CF-AF33-ADFAD9D5D3D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265680" y="765810"/>
            <a:ext cx="9724390" cy="1212850"/>
          </a:xfrm>
          <a:prstGeom prst="rect">
            <a:avLst/>
          </a:prstGeom>
          <a:noFill/>
        </p:spPr>
        <p:txBody>
          <a:bodyPr wrap="square" rtlCol="0">
            <a:noAutofit/>
          </a:bodyPr>
          <a:p>
            <a:r>
              <a:rPr lang="en-US" sz="3600" b="1" dirty="0">
                <a:solidFill>
                  <a:schemeClr val="tx1">
                    <a:lumMod val="75000"/>
                    <a:lumOff val="25000"/>
                  </a:schemeClr>
                </a:solidFill>
                <a:latin typeface="Times New Roman" panose="02020603050405020304" charset="0"/>
                <a:cs typeface="Times New Roman" panose="02020603050405020304" charset="0"/>
                <a:sym typeface="+mn-ea"/>
              </a:rPr>
              <a:t>Student Performance Data </a:t>
            </a:r>
            <a:r>
              <a:rPr lang="en-US" sz="3600" b="1" dirty="0">
                <a:solidFill>
                  <a:schemeClr val="tx1">
                    <a:lumMod val="75000"/>
                    <a:lumOff val="25000"/>
                  </a:schemeClr>
                </a:solidFill>
                <a:sym typeface="+mn-ea"/>
              </a:rPr>
              <a:t>Analysis</a:t>
            </a:r>
            <a:br>
              <a:rPr lang="en-US" sz="3600" b="1" dirty="0">
                <a:solidFill>
                  <a:schemeClr val="tx1">
                    <a:lumMod val="75000"/>
                    <a:lumOff val="25000"/>
                  </a:schemeClr>
                </a:solidFill>
                <a:sym typeface="+mn-ea"/>
              </a:rPr>
            </a:br>
            <a:endParaRPr lang="en-US" sz="3600" b="1" dirty="0">
              <a:solidFill>
                <a:schemeClr val="tx1">
                  <a:lumMod val="75000"/>
                  <a:lumOff val="25000"/>
                </a:schemeClr>
              </a:solidFill>
              <a:sym typeface="+mn-ea"/>
            </a:endParaRPr>
          </a:p>
        </p:txBody>
      </p:sp>
      <p:sp>
        <p:nvSpPr>
          <p:cNvPr id="7" name="Text Box 6"/>
          <p:cNvSpPr txBox="1"/>
          <p:nvPr/>
        </p:nvSpPr>
        <p:spPr>
          <a:xfrm>
            <a:off x="543560" y="2257425"/>
            <a:ext cx="4064000" cy="1337945"/>
          </a:xfrm>
          <a:prstGeom prst="rect">
            <a:avLst/>
          </a:prstGeom>
          <a:noFill/>
        </p:spPr>
        <p:txBody>
          <a:bodyPr wrap="square" rtlCol="0">
            <a:spAutoFit/>
          </a:bodyPr>
          <a:p>
            <a:pPr>
              <a:lnSpc>
                <a:spcPct val="150000"/>
              </a:lnSpc>
            </a:pPr>
            <a:r>
              <a:rPr lang="en-US"/>
              <a:t>NAME:K.HEMALATHA</a:t>
            </a:r>
            <a:endParaRPr lang="en-US"/>
          </a:p>
          <a:p>
            <a:pPr>
              <a:lnSpc>
                <a:spcPct val="150000"/>
              </a:lnSpc>
            </a:pPr>
            <a:r>
              <a:rPr lang="en-US"/>
              <a:t>AF ID:AF0366906</a:t>
            </a:r>
            <a:endParaRPr lang="en-US"/>
          </a:p>
          <a:p>
            <a:pPr>
              <a:lnSpc>
                <a:spcPct val="150000"/>
              </a:lnSpc>
            </a:pPr>
            <a:r>
              <a:rPr lang="en-US"/>
              <a:t>GUIDE NAME:MANALI PATIL</a:t>
            </a:r>
            <a:endParaRPr lang="en-US"/>
          </a:p>
        </p:txBody>
      </p:sp>
      <p:pic>
        <p:nvPicPr>
          <p:cNvPr id="100" name="Picture 99"/>
          <p:cNvPicPr/>
          <p:nvPr/>
        </p:nvPicPr>
        <p:blipFill>
          <a:blip r:embed="rId1"/>
          <a:stretch>
            <a:fillRect/>
          </a:stretch>
        </p:blipFill>
        <p:spPr>
          <a:xfrm>
            <a:off x="10779760" y="151765"/>
            <a:ext cx="1210310" cy="11061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Future Enhancements</a:t>
            </a:r>
            <a:endParaRPr lang="en-US" sz="2800" b="1"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4065"/>
            <a:ext cx="10972800" cy="5353685"/>
          </a:xfrm>
        </p:spPr>
        <p:txBody>
          <a:bodyPr>
            <a:normAutofit lnSpcReduction="20000"/>
          </a:bodyPr>
          <a:lstStyle/>
          <a:p>
            <a:pPr marL="0" indent="0">
              <a:buNone/>
            </a:pPr>
            <a:endParaRPr lang="en-US" sz="2800" b="1"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Additional Features:</a:t>
            </a:r>
            <a:r>
              <a:rPr lang="en-US" sz="2800" i="0" dirty="0">
                <a:solidFill>
                  <a:srgbClr val="0D0D0D"/>
                </a:solidFill>
                <a:effectLst/>
                <a:latin typeface="Times New Roman" panose="02020603050405020304" charset="0"/>
                <a:cs typeface="Times New Roman" panose="02020603050405020304" charset="0"/>
              </a:rPr>
              <a:t> Incorporate additional features such as socio-economic status, parental involvement in education, extracurricular activities participation, access to resources like computers or tutors, etc. These features can provide a more comprehensive understanding of factors influencing student academic performance.</a:t>
            </a:r>
            <a:endParaRPr lang="en-US" sz="2800"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Longitudinal Data:</a:t>
            </a:r>
            <a:r>
              <a:rPr lang="en-US" sz="2800" i="0" dirty="0">
                <a:solidFill>
                  <a:srgbClr val="0D0D0D"/>
                </a:solidFill>
                <a:effectLst/>
                <a:latin typeface="Times New Roman" panose="02020603050405020304" charset="0"/>
                <a:cs typeface="Times New Roman" panose="02020603050405020304" charset="0"/>
              </a:rPr>
              <a:t> Collect data over multiple time points to analyze student academic progress and identify trends over time. Longitudinal data can provide insights into the effectiveness of interventions or programs aimed at improving student outcomes.</a:t>
            </a:r>
            <a:endParaRPr lang="en-US" sz="2800"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External Data Integration:</a:t>
            </a:r>
            <a:r>
              <a:rPr lang="en-US" sz="2800" i="0" dirty="0">
                <a:solidFill>
                  <a:srgbClr val="0D0D0D"/>
                </a:solidFill>
                <a:effectLst/>
                <a:latin typeface="Times New Roman" panose="02020603050405020304" charset="0"/>
                <a:cs typeface="Times New Roman" panose="02020603050405020304" charset="0"/>
              </a:rPr>
              <a:t> Integrate external datasets, such as census data or educational policy data, to enrich the analysis and provide context for understanding student performance within broader socio-economic and policy frameworks.</a:t>
            </a:r>
            <a:endParaRPr lang="en-US" sz="280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86180"/>
          </a:xfrm>
        </p:spPr>
        <p:txBody>
          <a:bodyPr>
            <a:normAutofit fontScale="90000"/>
          </a:bodyPr>
          <a:lstStyle/>
          <a:p>
            <a:br>
              <a:rPr lang="en-US" sz="3600" b="1" dirty="0">
                <a:solidFill>
                  <a:schemeClr val="accent2">
                    <a:lumMod val="75000"/>
                  </a:schemeClr>
                </a:solidFill>
              </a:rPr>
            </a:br>
            <a:r>
              <a:rPr lang="en-US" sz="3600" b="1" i="0" dirty="0">
                <a:solidFill>
                  <a:schemeClr val="tx1"/>
                </a:solidFill>
                <a:effectLst/>
                <a:latin typeface="Times New Roman" panose="02020603050405020304" charset="0"/>
                <a:cs typeface="Times New Roman" panose="02020603050405020304" charset="0"/>
              </a:rPr>
              <a:t>Conclusion:</a:t>
            </a:r>
            <a:endParaRPr lang="en-US" sz="3600" b="1" i="0" dirty="0">
              <a:solidFill>
                <a:schemeClr val="tx1"/>
              </a:solidFill>
              <a:effectLst/>
              <a:latin typeface="Times New Roman" panose="02020603050405020304" charset="0"/>
              <a:cs typeface="Times New Roman" panose="02020603050405020304" charset="0"/>
            </a:endParaRPr>
          </a:p>
        </p:txBody>
      </p:sp>
      <p:sp>
        <p:nvSpPr>
          <p:cNvPr id="5" name="Rectangle 2"/>
          <p:cNvSpPr>
            <a:spLocks noGrp="1" noChangeArrowheads="1"/>
          </p:cNvSpPr>
          <p:nvPr>
            <p:ph idx="1"/>
          </p:nvPr>
        </p:nvSpPr>
        <p:spPr bwMode="auto">
          <a:xfrm>
            <a:off x="609600" y="1701800"/>
            <a:ext cx="11065510" cy="313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In conclusion, the dataset provides valuable insights into student demographics, family</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 background, and academic performance. Analyzing this data can help identify patterns</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 and factors that influence student achievement, which can be used to inform educational</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 policies and practices.</a:t>
            </a:r>
            <a:endParaRPr lang="en-US" altLang="en-US" sz="2400" dirty="0">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580000">
            <a:off x="2011680" y="2324735"/>
            <a:ext cx="7793355" cy="1570355"/>
          </a:xfrm>
          <a:prstGeom prst="rect">
            <a:avLst/>
          </a:prstGeom>
          <a:noFill/>
        </p:spPr>
        <p:txBody>
          <a:bodyPr wrap="square" rtlCol="0">
            <a:noAutofit/>
          </a:bodyPr>
          <a:lstStyle/>
          <a:p>
            <a:r>
              <a:rPr lang="en-US" sz="6000" b="1" dirty="0">
                <a:latin typeface="Algerian" panose="04020705040A02060702" charset="0"/>
                <a:cs typeface="Algerian" panose="04020705040A02060702" charset="0"/>
              </a:rPr>
              <a:t>        Thank You</a:t>
            </a:r>
            <a:endParaRPr lang="en-US" sz="6000" b="1" dirty="0">
              <a:latin typeface="Algerian" panose="04020705040A02060702" charset="0"/>
              <a:cs typeface="Algerian" panose="04020705040A02060702" charset="0"/>
            </a:endParaRPr>
          </a:p>
        </p:txBody>
      </p:sp>
      <p:pic>
        <p:nvPicPr>
          <p:cNvPr id="100" name="Content Placeholder 99"/>
          <p:cNvPicPr>
            <a:picLocks noChangeAspect="1"/>
          </p:cNvPicPr>
          <p:nvPr>
            <p:ph sz="half" idx="1"/>
          </p:nvPr>
        </p:nvPicPr>
        <p:blipFill>
          <a:blip r:embed="rId1"/>
          <a:stretch>
            <a:fillRect/>
          </a:stretch>
        </p:blipFill>
        <p:spPr>
          <a:xfrm>
            <a:off x="10669905" y="280035"/>
            <a:ext cx="1127125" cy="1127125"/>
          </a:xfrm>
          <a:prstGeom prst="rect">
            <a:avLst/>
          </a:prstGeom>
          <a:noFill/>
          <a:ln w="9525">
            <a:noFill/>
          </a:ln>
        </p:spPr>
      </p:pic>
      <p:pic>
        <p:nvPicPr>
          <p:cNvPr id="2" name="Content Placeholder 1"/>
          <p:cNvPicPr>
            <a:picLocks noChangeAspect="1"/>
          </p:cNvPicPr>
          <p:nvPr>
            <p:ph sz="half" idx="2"/>
          </p:nvPr>
        </p:nvPicPr>
        <p:blipFill>
          <a:blip r:embed="rId2"/>
          <a:stretch>
            <a:fillRect/>
          </a:stretch>
        </p:blipFill>
        <p:spPr>
          <a:xfrm rot="20400000">
            <a:off x="5662930" y="3429000"/>
            <a:ext cx="852805" cy="859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latin typeface="Times New Roman" panose="02020603050405020304" charset="0"/>
                <a:cs typeface="Times New Roman" panose="02020603050405020304" charset="0"/>
              </a:rPr>
              <a:t>ABSTRACT</a:t>
            </a:r>
            <a:endParaRPr lang="en-US" sz="3200"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82625" y="1528445"/>
            <a:ext cx="11191240" cy="4599305"/>
          </a:xfrm>
        </p:spPr>
        <p:txBody>
          <a:bodyPr>
            <a:normAutofit/>
          </a:bodyPr>
          <a:lstStyle/>
          <a:p>
            <a:pPr marL="0" indent="0" algn="just">
              <a:buNone/>
            </a:pPr>
            <a:r>
              <a:rPr lang="en-US" sz="2400" i="0" dirty="0">
                <a:solidFill>
                  <a:srgbClr val="0D0D0D"/>
                </a:solidFill>
                <a:effectLst/>
                <a:latin typeface="Times New Roman" panose="02020603050405020304" charset="0"/>
                <a:cs typeface="Times New Roman" panose="02020603050405020304" charset="0"/>
              </a:rPr>
              <a:t>The dataset comprises student demographic information, including gender and ethnic group, alongside educational background details such as parental education and lunch type. It also includes variables related to academic preparation, family dynamics like parental marital status and number of siblings, and transportation status. Finally, the dataset provides student performance metrics in math, reading, and writing scores.</a:t>
            </a:r>
            <a:endParaRPr lang="en-US" sz="240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803890" y="190500"/>
            <a:ext cx="1165860" cy="1165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0" dirty="0">
                <a:solidFill>
                  <a:schemeClr val="tx1"/>
                </a:solidFill>
                <a:effectLst/>
                <a:latin typeface="Times New Roman" panose="02020603050405020304" charset="0"/>
                <a:cs typeface="Times New Roman" panose="02020603050405020304" charset="0"/>
              </a:rPr>
              <a:t>Software Requirements:</a:t>
            </a:r>
            <a:endParaRPr lang="en-US" sz="3200"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567035" cy="4953000"/>
          </a:xfrm>
        </p:spPr>
        <p:txBody>
          <a:bodyPr>
            <a:noAutofit/>
          </a:bodyPr>
          <a:lstStyle/>
          <a:p>
            <a:pPr marL="0" indent="0" algn="l">
              <a:buNone/>
            </a:pPr>
            <a:r>
              <a:rPr lang="en-US" sz="2400" b="1" i="0" dirty="0">
                <a:effectLst/>
                <a:latin typeface="Times New Roman" panose="02020603050405020304" charset="0"/>
                <a:cs typeface="Times New Roman" panose="02020603050405020304" charset="0"/>
              </a:rPr>
              <a:t>Python Jupiter Notebook</a:t>
            </a:r>
            <a:r>
              <a:rPr lang="en-US" sz="2400" b="0" i="0" dirty="0">
                <a:effectLst/>
                <a:latin typeface="Times New Roman" panose="02020603050405020304" charset="0"/>
                <a:cs typeface="Times New Roman" panose="02020603050405020304" charset="0"/>
              </a:rPr>
              <a:t>: A Jupyter Notebook is an open-source web application that allows you to create and share documents containing live code, equations, visualizations.</a:t>
            </a:r>
            <a:endParaRPr lang="en-US" sz="2400" b="0" i="0" dirty="0">
              <a:effectLst/>
              <a:latin typeface="Times New Roman" panose="02020603050405020304" charset="0"/>
              <a:cs typeface="Times New Roman" panose="02020603050405020304" charset="0"/>
            </a:endParaRPr>
          </a:p>
          <a:p>
            <a:pPr marL="0" indent="0" algn="l">
              <a:buNone/>
            </a:pPr>
            <a:r>
              <a:rPr lang="en-US" sz="2400" b="0" i="0" dirty="0">
                <a:effectLst/>
                <a:latin typeface="Times New Roman" panose="02020603050405020304" charset="0"/>
                <a:cs typeface="Times New Roman" panose="02020603050405020304" charset="0"/>
              </a:rPr>
              <a:t>Vrsion: </a:t>
            </a:r>
            <a:r>
              <a:rPr lang="en-US" sz="2400" b="1" i="0" dirty="0">
                <a:effectLst/>
                <a:latin typeface="Times New Roman" panose="02020603050405020304" charset="0"/>
                <a:cs typeface="Times New Roman" panose="02020603050405020304" charset="0"/>
              </a:rPr>
              <a:t>7.1.2</a:t>
            </a:r>
            <a:endParaRPr lang="en-US" sz="2400" b="0" i="0" dirty="0">
              <a:effectLst/>
              <a:latin typeface="Times New Roman" panose="02020603050405020304" charset="0"/>
              <a:cs typeface="Times New Roman" panose="02020603050405020304" charset="0"/>
            </a:endParaRPr>
          </a:p>
          <a:p>
            <a:pPr marL="0" indent="0" algn="l">
              <a:buNone/>
            </a:pPr>
            <a:r>
              <a:rPr lang="en-US" sz="2400" b="1" i="0" dirty="0">
                <a:effectLst/>
                <a:latin typeface="Times New Roman" panose="02020603050405020304" charset="0"/>
                <a:cs typeface="Times New Roman" panose="02020603050405020304" charset="0"/>
              </a:rPr>
              <a:t>MySQL Workbench:</a:t>
            </a:r>
            <a:r>
              <a:rPr lang="en-US" sz="2400" i="0" dirty="0">
                <a:effectLst/>
                <a:latin typeface="Times New Roman" panose="02020603050405020304" charset="0"/>
                <a:cs typeface="Times New Roman" panose="02020603050405020304" charset="0"/>
              </a:rPr>
              <a:t>MySQL Workbench is a unified visual tool for database architects, developers.</a:t>
            </a:r>
            <a:endParaRPr lang="en-US" sz="2400" i="0" dirty="0">
              <a:effectLst/>
              <a:latin typeface="Times New Roman" panose="02020603050405020304" charset="0"/>
              <a:cs typeface="Times New Roman" panose="02020603050405020304" charset="0"/>
            </a:endParaRPr>
          </a:p>
          <a:p>
            <a:pPr marL="0" indent="0" algn="l">
              <a:buNone/>
            </a:pPr>
            <a:r>
              <a:rPr lang="en-US" sz="2400" i="0" dirty="0">
                <a:solidFill>
                  <a:srgbClr val="0D0D0D"/>
                </a:solidFill>
                <a:effectLst/>
                <a:latin typeface="Times New Roman" panose="02020603050405020304" charset="0"/>
                <a:cs typeface="Times New Roman" panose="02020603050405020304" charset="0"/>
              </a:rPr>
              <a:t>version</a:t>
            </a:r>
            <a:r>
              <a:rPr lang="en-US" sz="2400" b="1" i="0" dirty="0">
                <a:solidFill>
                  <a:srgbClr val="0D0D0D"/>
                </a:solidFill>
                <a:effectLst/>
                <a:latin typeface="Times New Roman" panose="02020603050405020304" charset="0"/>
                <a:cs typeface="Times New Roman" panose="02020603050405020304" charset="0"/>
              </a:rPr>
              <a:t>:8.0.36.0</a:t>
            </a:r>
            <a:endParaRPr lang="en-US" sz="2400" b="1" i="0" dirty="0">
              <a:solidFill>
                <a:srgbClr val="0D0D0D"/>
              </a:solidFill>
              <a:effectLst/>
              <a:latin typeface="Times New Roman" panose="02020603050405020304" charset="0"/>
              <a:cs typeface="Times New Roman" panose="02020603050405020304" charset="0"/>
            </a:endParaRPr>
          </a:p>
          <a:p>
            <a:pPr marL="0" indent="0" algn="l">
              <a:buNone/>
            </a:pPr>
            <a:r>
              <a:rPr lang="en-US" sz="2400" b="1" i="0" dirty="0">
                <a:effectLst/>
                <a:latin typeface="Times New Roman" panose="02020603050405020304" charset="0"/>
                <a:cs typeface="Times New Roman" panose="02020603050405020304" charset="0"/>
              </a:rPr>
              <a:t>Pandas</a:t>
            </a:r>
            <a:r>
              <a:rPr lang="en-US" sz="2400" b="0" i="0" dirty="0">
                <a:effectLst/>
                <a:latin typeface="Times New Roman" panose="02020603050405020304" charset="0"/>
                <a:cs typeface="Times New Roman" panose="02020603050405020304" charset="0"/>
              </a:rPr>
              <a:t>:Pandas is a Python library for data manipulation and analysis.</a:t>
            </a:r>
            <a:endParaRPr lang="en-US" sz="2400" b="0" i="0" dirty="0">
              <a:effectLst/>
              <a:latin typeface="Times New Roman" panose="02020603050405020304" charset="0"/>
              <a:cs typeface="Times New Roman" panose="02020603050405020304" charset="0"/>
            </a:endParaRPr>
          </a:p>
          <a:p>
            <a:pPr marL="0" indent="0" algn="l">
              <a:buNone/>
            </a:pPr>
            <a:r>
              <a:rPr lang="en-US" sz="2400" b="0" i="0" dirty="0">
                <a:effectLst/>
                <a:latin typeface="Times New Roman" panose="02020603050405020304" charset="0"/>
                <a:cs typeface="Times New Roman" panose="02020603050405020304" charset="0"/>
              </a:rPr>
              <a:t>version: </a:t>
            </a:r>
            <a:r>
              <a:rPr lang="en-US" sz="2400" b="1" i="0" dirty="0">
                <a:effectLst/>
                <a:latin typeface="Times New Roman" panose="02020603050405020304" charset="0"/>
                <a:cs typeface="Times New Roman" panose="02020603050405020304" charset="0"/>
              </a:rPr>
              <a:t>2.2.1</a:t>
            </a:r>
            <a:endParaRPr lang="en-US" sz="2400" b="0" i="0" dirty="0">
              <a:effectLst/>
              <a:latin typeface="Times New Roman" panose="02020603050405020304" charset="0"/>
              <a:cs typeface="Times New Roman" panose="02020603050405020304" charset="0"/>
            </a:endParaRPr>
          </a:p>
          <a:p>
            <a:pPr marL="0" indent="0" algn="l">
              <a:buNone/>
            </a:pPr>
            <a:r>
              <a:rPr lang="en-US" sz="2400" b="1" dirty="0">
                <a:effectLst/>
                <a:latin typeface="Times New Roman" panose="02020603050405020304" charset="0"/>
                <a:cs typeface="Times New Roman" panose="02020603050405020304" charset="0"/>
                <a:sym typeface="+mn-ea"/>
              </a:rPr>
              <a:t>Matplotlib</a:t>
            </a:r>
            <a:r>
              <a:rPr lang="en-US" sz="2400" dirty="0">
                <a:effectLst/>
                <a:latin typeface="Times New Roman" panose="02020603050405020304" charset="0"/>
                <a:cs typeface="Times New Roman" panose="02020603050405020304" charset="0"/>
                <a:sym typeface="+mn-ea"/>
              </a:rPr>
              <a:t>: Matplotlib is a comprehensive library for creating static, animated, and interactive visualizations in Python.</a:t>
            </a:r>
            <a:endParaRPr lang="en-US" sz="2400" dirty="0">
              <a:effectLst/>
              <a:latin typeface="Times New Roman" panose="02020603050405020304" charset="0"/>
              <a:cs typeface="Times New Roman" panose="02020603050405020304" charset="0"/>
              <a:sym typeface="+mn-ea"/>
            </a:endParaRPr>
          </a:p>
          <a:p>
            <a:pPr marL="0" indent="0" algn="l">
              <a:buNone/>
            </a:pPr>
            <a:r>
              <a:rPr lang="en-US" sz="2400" dirty="0">
                <a:effectLst/>
                <a:latin typeface="Times New Roman" panose="02020603050405020304" charset="0"/>
                <a:cs typeface="Times New Roman" panose="02020603050405020304" charset="0"/>
                <a:sym typeface="+mn-ea"/>
              </a:rPr>
              <a:t>version: </a:t>
            </a:r>
            <a:r>
              <a:rPr lang="en-US" sz="2400" b="1" dirty="0">
                <a:effectLst/>
                <a:latin typeface="Times New Roman" panose="02020603050405020304" charset="0"/>
                <a:cs typeface="Times New Roman" panose="02020603050405020304" charset="0"/>
                <a:sym typeface="+mn-ea"/>
              </a:rPr>
              <a:t>3.8.3</a:t>
            </a:r>
            <a:endParaRPr lang="en-US" sz="2400" b="1" i="0" dirty="0">
              <a:effectLst/>
              <a:latin typeface="Times New Roman" panose="02020603050405020304" charset="0"/>
              <a:cs typeface="Times New Roman" panose="02020603050405020304" charset="0"/>
            </a:endParaRPr>
          </a:p>
          <a:p>
            <a:pPr marL="0" indent="0" algn="l">
              <a:buNone/>
            </a:pPr>
            <a:endParaRPr lang="en-US" sz="2400" b="0" i="0" dirty="0">
              <a:effectLst/>
              <a:latin typeface="Times New Roman" panose="02020603050405020304" charset="0"/>
              <a:cs typeface="Times New Roman" panose="02020603050405020304" charset="0"/>
            </a:endParaRPr>
          </a:p>
          <a:p>
            <a:pPr marL="0" indent="0" algn="l">
              <a:buNone/>
            </a:pPr>
            <a:endParaRPr lang="en-US" sz="2400" b="0" i="0" dirty="0">
              <a:effectLst/>
              <a:latin typeface="Times New Roman" panose="02020603050405020304" charset="0"/>
              <a:cs typeface="Times New Roman" panose="02020603050405020304" charset="0"/>
            </a:endParaRPr>
          </a:p>
          <a:p>
            <a:pPr marL="0" indent="0" algn="l">
              <a:buNone/>
            </a:pPr>
            <a:endParaRPr lang="en-US" sz="2400" b="0" i="0" dirty="0">
              <a:effectLst/>
              <a:latin typeface="Times New Roman" panose="02020603050405020304" charset="0"/>
              <a:cs typeface="Times New Roman" panose="02020603050405020304" charset="0"/>
            </a:endParaRPr>
          </a:p>
          <a:p>
            <a:pPr marL="0" indent="0" algn="l">
              <a:buNone/>
            </a:pP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r>
              <a:rPr lang="en-US" sz="2400" b="0" i="0" dirty="0">
                <a:solidFill>
                  <a:srgbClr val="0D0D0D"/>
                </a:solidFill>
                <a:effectLst/>
                <a:latin typeface="Times New Roman" panose="02020603050405020304" charset="0"/>
                <a:cs typeface="Times New Roman" panose="02020603050405020304" charset="0"/>
              </a:rPr>
              <a:t> </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endParaRPr lang="en-US" sz="2400" b="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i="0" dirty="0">
                <a:solidFill>
                  <a:schemeClr val="tx1"/>
                </a:solidFill>
                <a:effectLst/>
                <a:latin typeface="Times New Roman" panose="02020603050405020304" charset="0"/>
                <a:cs typeface="Times New Roman" panose="02020603050405020304" charset="0"/>
              </a:rPr>
              <a:t>Advantages of the Project:</a:t>
            </a:r>
            <a:endParaRPr lang="en-US" sz="3200" b="0"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530" y="930910"/>
            <a:ext cx="10669270" cy="5140960"/>
          </a:xfrm>
        </p:spPr>
        <p:txBody>
          <a:bodyPr>
            <a:noAutofit/>
          </a:bodyPr>
          <a:lstStyle/>
          <a:p>
            <a:pPr marL="0" indent="0" algn="l">
              <a:buNone/>
            </a:pPr>
            <a:r>
              <a:rPr lang="en-US" sz="2400" b="1" dirty="0">
                <a:latin typeface="Times New Roman" panose="02020603050405020304" charset="0"/>
                <a:cs typeface="Times New Roman" panose="02020603050405020304" charset="0"/>
              </a:rPr>
              <a:t>Insight into Student Performance:</a:t>
            </a:r>
            <a:r>
              <a:rPr lang="en-US" sz="2400" dirty="0">
                <a:latin typeface="Times New Roman" panose="02020603050405020304" charset="0"/>
                <a:cs typeface="Times New Roman" panose="02020603050405020304" charset="0"/>
              </a:rPr>
              <a:t> The dataset provides scores in math, reading, and writing, which can be used to analyze student performance and identify trends or patterns.</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Demographic Information:</a:t>
            </a:r>
            <a:r>
              <a:rPr lang="en-US" sz="2400" dirty="0">
                <a:latin typeface="Times New Roman" panose="02020603050405020304" charset="0"/>
                <a:cs typeface="Times New Roman" panose="02020603050405020304" charset="0"/>
              </a:rPr>
              <a:t> Information such as gender, ethnic group, parental education level, and parental marital status offers insights into the demographic composition of the student population.</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Influence of Factors on Academic Performance: </a:t>
            </a:r>
            <a:r>
              <a:rPr lang="en-US" sz="2400" dirty="0">
                <a:latin typeface="Times New Roman" panose="02020603050405020304" charset="0"/>
                <a:cs typeface="Times New Roman" panose="02020603050405020304" charset="0"/>
              </a:rPr>
              <a:t>By analyzing relationships between various factors (e.g., parental education, lunch type, test preparation) and student scores, one can assess the influence of these factors on academic performance.</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Test Preparation Analysis:</a:t>
            </a:r>
            <a:r>
              <a:rPr lang="en-US" sz="2400" dirty="0">
                <a:latin typeface="Times New Roman" panose="02020603050405020304" charset="0"/>
                <a:cs typeface="Times New Roman" panose="02020603050405020304" charset="0"/>
              </a:rPr>
              <a:t> The dataset includes information about test preparation, allowing analysis of how students who completed test preparation courses perform compared to those who did not.</a:t>
            </a:r>
            <a:endParaRPr lang="en-US" sz="2400" dirty="0">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Parental Education Distribution</a:t>
            </a:r>
            <a:endParaRPr lang="en-US" sz="2800" b="1" i="0" dirty="0">
              <a:solidFill>
                <a:schemeClr val="tx1"/>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1"/>
          </p:nvPr>
        </p:nvPicPr>
        <p:blipFill>
          <a:blip r:embed="rId1"/>
          <a:stretch>
            <a:fillRect/>
          </a:stretch>
        </p:blipFill>
        <p:spPr>
          <a:xfrm>
            <a:off x="10993120" y="259715"/>
            <a:ext cx="915035" cy="915035"/>
          </a:xfrm>
          <a:prstGeom prst="rect">
            <a:avLst/>
          </a:prstGeom>
          <a:noFill/>
          <a:ln w="9525">
            <a:noFill/>
          </a:ln>
        </p:spPr>
      </p:pic>
      <p:pic>
        <p:nvPicPr>
          <p:cNvPr id="5" name="Content Placeholder 4"/>
          <p:cNvPicPr>
            <a:picLocks noChangeAspect="1"/>
          </p:cNvPicPr>
          <p:nvPr>
            <p:ph sz="half" idx="2"/>
          </p:nvPr>
        </p:nvPicPr>
        <p:blipFill>
          <a:blip r:embed="rId2"/>
          <a:stretch>
            <a:fillRect/>
          </a:stretch>
        </p:blipFill>
        <p:spPr>
          <a:xfrm>
            <a:off x="3403600" y="1242060"/>
            <a:ext cx="5873750" cy="3884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i="0" dirty="0">
                <a:solidFill>
                  <a:schemeClr val="tx1"/>
                </a:solidFill>
                <a:effectLst/>
                <a:latin typeface="Times New Roman" panose="02020603050405020304" charset="0"/>
                <a:cs typeface="Times New Roman" panose="02020603050405020304" charset="0"/>
              </a:rPr>
              <a:t>Gender Distribution by Education Level:</a:t>
            </a:r>
            <a:endParaRPr lang="en-US" sz="2400" b="1" i="0" dirty="0">
              <a:solidFill>
                <a:schemeClr val="tx1"/>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nvPicPr>
        <p:blipFill>
          <a:blip r:embed="rId1"/>
          <a:stretch>
            <a:fillRect/>
          </a:stretch>
        </p:blipFill>
        <p:spPr>
          <a:xfrm>
            <a:off x="10918825" y="190500"/>
            <a:ext cx="1061720" cy="1061720"/>
          </a:xfrm>
          <a:prstGeom prst="rect">
            <a:avLst/>
          </a:prstGeom>
          <a:noFill/>
          <a:ln w="9525">
            <a:noFill/>
          </a:ln>
        </p:spPr>
      </p:pic>
      <p:pic>
        <p:nvPicPr>
          <p:cNvPr id="5" name="Content Placeholder 4"/>
          <p:cNvPicPr>
            <a:picLocks noChangeAspect="1"/>
          </p:cNvPicPr>
          <p:nvPr>
            <p:ph idx="1"/>
          </p:nvPr>
        </p:nvPicPr>
        <p:blipFill>
          <a:blip r:embed="rId2"/>
          <a:srcRect b="7510"/>
          <a:stretch>
            <a:fillRect/>
          </a:stretch>
        </p:blipFill>
        <p:spPr>
          <a:xfrm>
            <a:off x="2066925" y="1174750"/>
            <a:ext cx="8056880" cy="434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Mode of Transportation Used by Students:</a:t>
            </a:r>
            <a:endParaRPr lang="en-US" sz="2800" b="1" i="0" dirty="0">
              <a:solidFill>
                <a:schemeClr val="tx1"/>
              </a:solidFill>
              <a:effectLst/>
              <a:latin typeface="Times New Roman" panose="02020603050405020304" charset="0"/>
              <a:cs typeface="Times New Roman" panose="02020603050405020304" charset="0"/>
            </a:endParaRPr>
          </a:p>
        </p:txBody>
      </p:sp>
      <p:pic>
        <p:nvPicPr>
          <p:cNvPr id="4" name="Content Placeholder 99"/>
          <p:cNvPicPr>
            <a:picLocks noChangeAspect="1"/>
          </p:cNvPicPr>
          <p:nvPr/>
        </p:nvPicPr>
        <p:blipFill>
          <a:blip r:embed="rId1"/>
          <a:stretch>
            <a:fillRect/>
          </a:stretch>
        </p:blipFill>
        <p:spPr>
          <a:xfrm>
            <a:off x="10918825" y="190500"/>
            <a:ext cx="1061720" cy="1061720"/>
          </a:xfrm>
          <a:prstGeom prst="rect">
            <a:avLst/>
          </a:prstGeom>
          <a:noFill/>
          <a:ln w="9525">
            <a:noFill/>
          </a:ln>
        </p:spPr>
      </p:pic>
      <p:pic>
        <p:nvPicPr>
          <p:cNvPr id="6" name="Content Placeholder 5"/>
          <p:cNvPicPr>
            <a:picLocks noChangeAspect="1"/>
          </p:cNvPicPr>
          <p:nvPr>
            <p:ph idx="1"/>
          </p:nvPr>
        </p:nvPicPr>
        <p:blipFill>
          <a:blip r:embed="rId2"/>
          <a:stretch>
            <a:fillRect/>
          </a:stretch>
        </p:blipFill>
        <p:spPr>
          <a:xfrm>
            <a:off x="2974340" y="1561465"/>
            <a:ext cx="6242050" cy="417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sz="2800" b="1">
                <a:latin typeface="Times New Roman" panose="02020603050405020304" charset="0"/>
                <a:cs typeface="Times New Roman" panose="02020603050405020304" charset="0"/>
              </a:rPr>
              <a:t>Number of Students who completed Test Preparation Courses:</a:t>
            </a:r>
            <a:endParaRPr lang="en-US" sz="2800" b="1">
              <a:latin typeface="Times New Roman" panose="02020603050405020304" charset="0"/>
              <a:cs typeface="Times New Roman" panose="02020603050405020304" charset="0"/>
            </a:endParaRPr>
          </a:p>
        </p:txBody>
      </p:sp>
      <p:pic>
        <p:nvPicPr>
          <p:cNvPr id="100" name="Content Placeholder 99"/>
          <p:cNvPicPr>
            <a:picLocks noChangeAspect="1"/>
          </p:cNvPicPr>
          <p:nvPr>
            <p:ph sz="half" idx="1"/>
          </p:nvPr>
        </p:nvPicPr>
        <p:blipFill>
          <a:blip r:embed="rId1"/>
          <a:stretch>
            <a:fillRect/>
          </a:stretch>
        </p:blipFill>
        <p:spPr>
          <a:xfrm>
            <a:off x="10857230" y="269240"/>
            <a:ext cx="1144270" cy="1144270"/>
          </a:xfrm>
          <a:prstGeom prst="rect">
            <a:avLst/>
          </a:prstGeom>
          <a:noFill/>
          <a:ln w="9525">
            <a:noFill/>
          </a:ln>
        </p:spPr>
      </p:pic>
      <p:pic>
        <p:nvPicPr>
          <p:cNvPr id="4" name="Content Placeholder 3"/>
          <p:cNvPicPr>
            <a:picLocks noChangeAspect="1"/>
          </p:cNvPicPr>
          <p:nvPr>
            <p:ph sz="half" idx="2"/>
          </p:nvPr>
        </p:nvPicPr>
        <p:blipFill>
          <a:blip r:embed="rId2"/>
          <a:stretch>
            <a:fillRect/>
          </a:stretch>
        </p:blipFill>
        <p:spPr>
          <a:xfrm>
            <a:off x="3253105" y="1530985"/>
            <a:ext cx="5384800" cy="365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Marital status Distribution Among Parents:</a:t>
            </a:r>
            <a:endParaRPr lang="en-US"/>
          </a:p>
        </p:txBody>
      </p:sp>
      <p:pic>
        <p:nvPicPr>
          <p:cNvPr id="4" name="Content Placeholder 99"/>
          <p:cNvPicPr>
            <a:picLocks noChangeAspect="1"/>
          </p:cNvPicPr>
          <p:nvPr/>
        </p:nvPicPr>
        <p:blipFill>
          <a:blip r:embed="rId1"/>
          <a:stretch>
            <a:fillRect/>
          </a:stretch>
        </p:blipFill>
        <p:spPr>
          <a:xfrm>
            <a:off x="10918825" y="190500"/>
            <a:ext cx="1061720" cy="1061720"/>
          </a:xfrm>
          <a:prstGeom prst="rect">
            <a:avLst/>
          </a:prstGeom>
          <a:noFill/>
          <a:ln w="9525">
            <a:noFill/>
          </a:ln>
        </p:spPr>
      </p:pic>
      <p:pic>
        <p:nvPicPr>
          <p:cNvPr id="2" name="Content Placeholder 1"/>
          <p:cNvPicPr>
            <a:picLocks noChangeAspect="1"/>
          </p:cNvPicPr>
          <p:nvPr>
            <p:ph sz="half" idx="2"/>
          </p:nvPr>
        </p:nvPicPr>
        <p:blipFill>
          <a:blip r:embed="rId2"/>
          <a:stretch>
            <a:fillRect/>
          </a:stretch>
        </p:blipFill>
        <p:spPr>
          <a:xfrm>
            <a:off x="3175635" y="1252855"/>
            <a:ext cx="5903595" cy="4009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3251</Words>
  <Application>WPS Presentation</Application>
  <PresentationFormat>Widescreen</PresentationFormat>
  <Paragraphs>59</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Algerian</vt:lpstr>
      <vt:lpstr>Microsoft YaHei</vt:lpstr>
      <vt:lpstr>Arial Unicode MS</vt:lpstr>
      <vt:lpstr>Calibri</vt:lpstr>
      <vt:lpstr>Orange Waves</vt:lpstr>
      <vt:lpstr>PowerPoint 演示文稿</vt:lpstr>
      <vt:lpstr>ABSTRACT</vt:lpstr>
      <vt:lpstr>Software Requirements:</vt:lpstr>
      <vt:lpstr>Advantages of the Project:</vt:lpstr>
      <vt:lpstr>Unemployment in India from 2015 to 2021:</vt:lpstr>
      <vt:lpstr>Unemployment Population Comparision between China and India:</vt:lpstr>
      <vt:lpstr>Average Unemployment In INDIA:</vt:lpstr>
      <vt:lpstr>PowerPoint 演示文稿</vt:lpstr>
      <vt:lpstr>PowerPoint 演示文稿</vt:lpstr>
      <vt:lpstr>Future Enhancements</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Afnan A</dc:creator>
  <cp:lastModifiedBy>DELL</cp:lastModifiedBy>
  <cp:revision>19</cp:revision>
  <dcterms:created xsi:type="dcterms:W3CDTF">2024-04-03T16:24:00Z</dcterms:created>
  <dcterms:modified xsi:type="dcterms:W3CDTF">2024-04-22T04:36:37Z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57837AF4D6304E62B620411516134001_13</vt:lpwstr>
  </property>
  <property fmtid="{D5CDD505-2E9C-101B-9397-08002B2CF9AE}" pid="3" name="KSOProductBuildVer">
    <vt:lpwstr>1033-12.2.0.13489</vt:lpwstr>
  </property>
</Properties>
</file>