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8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BE451C3-0FF4-47C4-B829-773ADF60F88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BE451C3-0FF4-47C4-B829-773ADF60F88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BE451C3-0FF4-47C4-B829-773ADF60F88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ea typeface="+mj-ea"/>
                <a:cs typeface="+mj-cs"/>
              </a:defRPr>
            </a:lvl1pPr>
          </a:lstStyle>
          <a:p>
            <a:pPr lvl="0"/>
            <a:r>
              <a:rPr lang="en-US" dirty="0"/>
              <a:t>“</a:t>
            </a:r>
            <a:endParaRPr lang="en-US" dirty="0"/>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ea typeface="+mj-ea"/>
                <a:cs typeface="+mj-cs"/>
              </a:defRPr>
            </a:lvl1pPr>
          </a:lstStyle>
          <a:p>
            <a:pPr lvl="0"/>
            <a:r>
              <a:rPr lang="en-US" dirty="0"/>
              <a:t>”</a:t>
            </a:r>
            <a:endParaRPr 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BE451C3-0FF4-47C4-B829-773ADF60F88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34E6425-0181-43F2-84FC-787E803FD2F8}"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AA18ACC-A947-437B-A130-35BD54FDF1E9}" type="datetimeFigureOut">
              <a:rPr lang="en-US" smtClean="0"/>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8D7E02-BCB8-4D50-A234-369438C08659}" type="datetimeFigureOut">
              <a:rPr lang="en-US" smtClean="0"/>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fld id="{76E86A4C-8E40-4F87-A4F0-01A0687C5742}" type="datetimeFigureOut">
              <a:rPr lang="en-US" smtClean="0"/>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5E72C73-2D91-4E12-BA25-F0AA0C03599B}"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BE451C3-0FF4-47C4-B829-773ADF60F88C}" type="datetimeFigureOut">
              <a:rPr lang="en-US" smtClean="0"/>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jpeg"/><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7292" y="468817"/>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rgbClr val="00CCFF"/>
                </a:solidFill>
                <a:latin typeface="Arial Black" panose="020B0A04020102020204" pitchFamily="34" charset="0"/>
              </a:rPr>
              <a:t>Security</a:t>
            </a:r>
            <a:endParaRPr lang="en-US" sz="4500" b="1" dirty="0">
              <a:solidFill>
                <a:srgbClr val="00CCFF"/>
              </a:solidFill>
              <a:latin typeface="Arial Black" panose="020B0A04020102020204" pitchFamily="34" charset="0"/>
            </a:endParaRPr>
          </a:p>
        </p:txBody>
      </p:sp>
      <p:sp>
        <p:nvSpPr>
          <p:cNvPr id="3" name="Subtitle 2"/>
          <p:cNvSpPr>
            <a:spLocks noGrp="1"/>
          </p:cNvSpPr>
          <p:nvPr>
            <p:ph type="subTitle" idx="1"/>
          </p:nvPr>
        </p:nvSpPr>
        <p:spPr>
          <a:xfrm>
            <a:off x="2627292" y="3274992"/>
            <a:ext cx="8334377" cy="1800225"/>
          </a:xfrm>
        </p:spPr>
        <p:txBody>
          <a:bodyPr>
            <a:normAutofit fontScale="75000" lnSpcReduction="10000"/>
          </a:bodyPr>
          <a:lstStyle/>
          <a:p>
            <a:pPr algn="just"/>
            <a:r>
              <a:rPr lang="en-US" sz="2800" b="1" dirty="0">
                <a:latin typeface="Arial Rounded MT Bold" panose="020F0704030504030204" pitchFamily="34" charset="0"/>
              </a:rPr>
              <a:t>Presented by:</a:t>
            </a:r>
            <a:endParaRPr lang="en-US" sz="2800" b="1" dirty="0">
              <a:latin typeface="Arial Rounded MT Bold" panose="020F0704030504030204" pitchFamily="34" charset="0"/>
            </a:endParaRPr>
          </a:p>
          <a:p>
            <a:pPr algn="just"/>
            <a:r>
              <a:rPr lang="en-US" sz="2800" dirty="0">
                <a:latin typeface="Arial Rounded MT Bold" panose="020F0704030504030204" pitchFamily="34" charset="0"/>
              </a:rPr>
              <a:t>hema latha.r</a:t>
            </a:r>
            <a:endParaRPr lang="en-US" sz="2800" dirty="0">
              <a:latin typeface="Arial Rounded MT Bold" panose="020F0704030504030204" pitchFamily="34" charset="0"/>
            </a:endParaRPr>
          </a:p>
          <a:p>
            <a:pPr algn="just"/>
            <a:r>
              <a:rPr lang="en-US" sz="2800" dirty="0">
                <a:latin typeface="Arial Rounded MT Bold" panose="020F0704030504030204" pitchFamily="34" charset="0"/>
              </a:rPr>
              <a:t>Sri muthukumaran institute of technology</a:t>
            </a:r>
            <a:endParaRPr lang="en-US" sz="2800" dirty="0">
              <a:latin typeface="Arial Rounded MT Bold" panose="020F0704030504030204" pitchFamily="34" charset="0"/>
            </a:endParaRPr>
          </a:p>
          <a:p>
            <a:pPr algn="just"/>
            <a:r>
              <a:rPr lang="en-US" sz="2800" dirty="0">
                <a:latin typeface="Arial Rounded MT Bold" panose="020F0704030504030204" pitchFamily="34" charset="0"/>
              </a:rPr>
              <a:t>ai&amp;ds Department</a:t>
            </a:r>
            <a:endParaRPr lang="en-US" sz="2800" dirty="0">
              <a:latin typeface="Arial Rounded MT Bold" panose="020F07040305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endParaRPr lang="en-US" dirty="0">
              <a:solidFill>
                <a:srgbClr val="00CCFF"/>
              </a:solidFill>
              <a:latin typeface="Arial Rounded MT Bold" panose="020F0704030504030204" pitchFamily="34" charset="0"/>
            </a:endParaRPr>
          </a:p>
        </p:txBody>
      </p:sp>
      <p:sp>
        <p:nvSpPr>
          <p:cNvPr id="3" name="Content Placeholder 2"/>
          <p:cNvSpPr>
            <a:spLocks noGrp="1"/>
          </p:cNvSpPr>
          <p:nvPr>
            <p:ph idx="1"/>
          </p:nvPr>
        </p:nvSpPr>
        <p:spPr>
          <a:xfrm>
            <a:off x="770515" y="2862132"/>
            <a:ext cx="10131425" cy="3649133"/>
          </a:xfrm>
        </p:spPr>
        <p:txBody>
          <a:bodyPr>
            <a:noAutofit/>
          </a:bodyPr>
          <a:lstStyle/>
          <a:p>
            <a:r>
              <a:rPr lang="en-US" sz="2000" b="1" dirty="0">
                <a:latin typeface="Calibri" panose="020F0502020204030204"/>
                <a:ea typeface="+mn-lt"/>
                <a:cs typeface="+mn-lt"/>
              </a:rPr>
              <a:t>Looking ahead, our solution holds promise for further enhancements and innovations.</a:t>
            </a:r>
            <a:endParaRPr lang="en-US" sz="2000" b="1" dirty="0">
              <a:latin typeface="Calibri" panose="020F0502020204030204"/>
              <a:ea typeface="+mn-lt"/>
              <a:cs typeface="+mn-lt"/>
            </a:endParaRPr>
          </a:p>
          <a:p>
            <a:r>
              <a:rPr lang="en-US" sz="2000" b="1" dirty="0">
                <a:latin typeface="Calibri" panose="020F0502020204030204"/>
                <a:ea typeface="+mn-lt"/>
                <a:cs typeface="+mn-lt"/>
              </a:rPr>
              <a:t>We envision integrating additional machine learning techniques and data sources to enhance detection accuracy.</a:t>
            </a:r>
            <a:endParaRPr lang="en-US" sz="2000" b="1" dirty="0">
              <a:latin typeface="Calibri" panose="020F0502020204030204"/>
              <a:ea typeface="+mn-lt"/>
              <a:cs typeface="+mn-lt"/>
            </a:endParaRPr>
          </a:p>
          <a:p>
            <a:r>
              <a:rPr lang="en-US" sz="2000" b="1" dirty="0">
                <a:latin typeface="Calibri" panose="020F0502020204030204"/>
                <a:ea typeface="+mn-lt"/>
                <a:cs typeface="+mn-lt"/>
              </a:rPr>
              <a:t>Furthermore, seamless integration with existing cybersecurity frameworks will extend the reach and effectiveness of our solution.</a:t>
            </a:r>
            <a:endParaRPr lang="en-US" sz="2000" b="1" dirty="0">
              <a:latin typeface="Calibri" panose="020F0502020204030204"/>
              <a:ea typeface="+mn-lt"/>
              <a:cs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endParaRPr lang="en-US" b="1" dirty="0">
              <a:latin typeface="+mn-lt"/>
            </a:endParaRPr>
          </a:p>
        </p:txBody>
      </p:sp>
      <p:sp>
        <p:nvSpPr>
          <p:cNvPr id="4" name="Content Placeholder 2"/>
          <p:cNvSpPr>
            <a:spLocks noGrp="1"/>
          </p:cNvSpPr>
          <p:nvPr>
            <p:ph idx="1"/>
          </p:nvPr>
        </p:nvSpPr>
        <p:spPr>
          <a:xfrm>
            <a:off x="685800" y="2038246"/>
            <a:ext cx="10782300" cy="4725987"/>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sz="2200" b="1" dirty="0">
              <a:latin typeface="Arial" panose="020B0604020202020204"/>
              <a:ea typeface="+mn-lt"/>
              <a:cs typeface="Arial" panose="020B0604020202020204"/>
            </a:endParaRPr>
          </a:p>
          <a:p>
            <a:pPr marL="305435" indent="-305435"/>
            <a:r>
              <a:rPr lang="en-US" sz="2200" b="1" dirty="0">
                <a:latin typeface="Arial" panose="020B0604020202020204"/>
                <a:ea typeface="+mn-lt"/>
                <a:cs typeface="Arial" panose="020B0604020202020204"/>
              </a:rPr>
              <a:t>Introduction</a:t>
            </a:r>
            <a:endParaRPr lang="en-US" sz="2200" b="1" dirty="0">
              <a:latin typeface="Arial" panose="020B0604020202020204"/>
              <a:ea typeface="+mn-lt"/>
              <a:cs typeface="Arial" panose="020B0604020202020204"/>
            </a:endParaRPr>
          </a:p>
          <a:p>
            <a:pPr marL="305435" indent="-305435"/>
            <a:r>
              <a:rPr lang="en-US" sz="2200" b="1" dirty="0">
                <a:latin typeface="Arial" panose="020B0604020202020204"/>
                <a:ea typeface="+mn-lt"/>
                <a:cs typeface="Arial" panose="020B0604020202020204"/>
              </a:rPr>
              <a:t>Problem Statement</a:t>
            </a:r>
            <a:endParaRPr lang="en-US" sz="2200" dirty="0">
              <a:latin typeface="Arial" panose="020B0604020202020204"/>
              <a:cs typeface="Arial" panose="020B0604020202020204"/>
            </a:endParaRPr>
          </a:p>
          <a:p>
            <a:pPr marL="305435" indent="-305435"/>
            <a:r>
              <a:rPr lang="en-US" sz="2200" b="1" dirty="0">
                <a:latin typeface="Arial" panose="020B0604020202020204"/>
                <a:ea typeface="+mn-lt"/>
                <a:cs typeface="Arial" panose="020B0604020202020204"/>
              </a:rPr>
              <a:t>Proposed System/Solution</a:t>
            </a:r>
            <a:endParaRPr lang="en-US" sz="2200" dirty="0">
              <a:latin typeface="Arial" panose="020B0604020202020204"/>
              <a:cs typeface="Arial" panose="020B0604020202020204"/>
            </a:endParaRPr>
          </a:p>
          <a:p>
            <a:pPr marL="305435" indent="-305435"/>
            <a:r>
              <a:rPr lang="en-US" sz="2200" b="1" dirty="0">
                <a:latin typeface="Arial" panose="020B0604020202020204"/>
                <a:ea typeface="+mn-lt"/>
                <a:cs typeface="Calibri" panose="020F0502020204030204"/>
              </a:rPr>
              <a:t>System </a:t>
            </a:r>
            <a:r>
              <a:rPr lang="en-US" sz="2200" b="1" dirty="0">
                <a:latin typeface="Arial" panose="020B0604020202020204"/>
                <a:ea typeface="+mn-lt"/>
                <a:cs typeface="+mn-lt"/>
              </a:rPr>
              <a:t>Development Approach</a:t>
            </a:r>
            <a:endParaRPr lang="en-US" sz="2200" dirty="0">
              <a:latin typeface="Arial" panose="020B0604020202020204"/>
              <a:ea typeface="+mn-lt"/>
              <a:cs typeface="+mn-lt"/>
            </a:endParaRPr>
          </a:p>
          <a:p>
            <a:pPr marL="305435" indent="-305435"/>
            <a:r>
              <a:rPr lang="en-US" sz="2200" b="1" dirty="0">
                <a:latin typeface="Arial" panose="020B0604020202020204"/>
                <a:ea typeface="+mn-lt"/>
                <a:cs typeface="+mn-lt"/>
              </a:rPr>
              <a:t>Algorithm &amp; Deployment  </a:t>
            </a:r>
            <a:endParaRPr lang="en-US" sz="2200" dirty="0">
              <a:latin typeface="Arial" panose="020B0604020202020204"/>
              <a:cs typeface="Calibri" panose="020F0502020204030204"/>
            </a:endParaRPr>
          </a:p>
          <a:p>
            <a:pPr marL="305435" indent="-305435"/>
            <a:r>
              <a:rPr lang="en-US" sz="2200" b="1" dirty="0">
                <a:latin typeface="Arial" panose="020B0604020202020204"/>
                <a:ea typeface="+mn-lt"/>
                <a:cs typeface="Arial" panose="020B0604020202020204"/>
              </a:rPr>
              <a:t>Result </a:t>
            </a:r>
            <a:endParaRPr lang="en-US" sz="2200" b="1" dirty="0">
              <a:latin typeface="Arial" panose="020B0604020202020204"/>
              <a:ea typeface="+mn-lt"/>
              <a:cs typeface="Arial" panose="020B0604020202020204"/>
            </a:endParaRPr>
          </a:p>
          <a:p>
            <a:pPr marL="305435" indent="-305435"/>
            <a:r>
              <a:rPr lang="en-US" sz="2200" b="1" dirty="0">
                <a:latin typeface="Arial" panose="020B0604020202020204"/>
                <a:ea typeface="+mn-lt"/>
                <a:cs typeface="Arial" panose="020B0604020202020204"/>
              </a:rPr>
              <a:t>Conclusion</a:t>
            </a:r>
            <a:endParaRPr lang="en-US" sz="2200" dirty="0">
              <a:latin typeface="Arial" panose="020B0604020202020204"/>
              <a:cs typeface="Arial" panose="020B0604020202020204"/>
            </a:endParaRPr>
          </a:p>
          <a:p>
            <a:pPr marL="305435" indent="-305435"/>
            <a:r>
              <a:rPr lang="en-US" sz="2200" b="1" dirty="0">
                <a:latin typeface="Arial" panose="020B0604020202020204"/>
                <a:ea typeface="+mn-lt"/>
                <a:cs typeface="Arial" panose="020B0604020202020204"/>
              </a:rPr>
              <a:t>Future Scope</a:t>
            </a:r>
            <a:endParaRPr lang="en-US" sz="2200" b="1" dirty="0">
              <a:latin typeface="Arial" panose="020B0604020202020204"/>
              <a:ea typeface="+mn-lt"/>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endParaRPr lang="en-US" dirty="0">
              <a:latin typeface="Arial Rounded MT Bold" panose="020F0704030504030204" pitchFamily="34" charset="0"/>
            </a:endParaRPr>
          </a:p>
        </p:txBody>
      </p:sp>
      <p:sp>
        <p:nvSpPr>
          <p:cNvPr id="3" name="Content Placeholder 2"/>
          <p:cNvSpPr>
            <a:spLocks noGrp="1"/>
          </p:cNvSpPr>
          <p:nvPr>
            <p:ph idx="1"/>
          </p:nvPr>
        </p:nvSpPr>
        <p:spPr>
          <a:xfrm>
            <a:off x="1154954" y="1680632"/>
            <a:ext cx="10953749" cy="4491567"/>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endParaRPr lang="en-US" sz="2200" b="1" dirty="0">
              <a:latin typeface="Arial" panose="020B0604020202020204" pitchFamily="34" charset="0"/>
              <a:cs typeface="Arial" panose="020B0604020202020204" pitchFamily="34" charset="0"/>
            </a:endParaRPr>
          </a:p>
          <a:p>
            <a:pPr marL="0" indent="0" algn="just">
              <a:buNone/>
            </a:pPr>
            <a:endParaRPr lang="en-US" sz="2200" b="1" dirty="0">
              <a:latin typeface="Arial" panose="020B0604020202020204" pitchFamily="34" charset="0"/>
              <a:ea typeface="+mn-lt"/>
              <a:cs typeface="Arial" panose="020B0604020202020204" pitchFamily="34" charset="0"/>
            </a:endParaRPr>
          </a:p>
          <a:p>
            <a:pPr marL="0" indent="0" algn="just">
              <a:buNone/>
            </a:pPr>
            <a:r>
              <a:rPr lang="en-US" sz="2400" b="1" dirty="0">
                <a:latin typeface="Arial" panose="020B0604020202020204"/>
                <a:ea typeface="+mn-lt"/>
                <a:cs typeface="Arial" panose="020B0604020202020204"/>
              </a:rPr>
              <a:t>In today's digital age, cybersecurity threats are ever-present and evolving at an alarming rate.- Among these threats, keyloggers stand out as stealthy software tools designed to monitor and record keystrokes on a user's computer without their knowledge.- Keyloggers pose a significant risk to both individuals and organizations, as they can capture sensitive information such as passwords, credit card details, and other personal data, leading to identity theft, financial loss, and privacy breaches.</a:t>
            </a:r>
            <a:endParaRPr lang="en-IN" sz="2400" dirty="0"/>
          </a:p>
          <a:p>
            <a:pPr marL="0" indent="0" algn="just">
              <a:buNone/>
            </a:pPr>
            <a:endParaRPr lang="en-US" sz="22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endParaRPr lang="en-US" dirty="0">
              <a:solidFill>
                <a:srgbClr val="00CCFF"/>
              </a:solidFill>
              <a:latin typeface="Arial Rounded MT Bold" panose="020F0704030504030204" pitchFamily="34" charset="0"/>
            </a:endParaRPr>
          </a:p>
        </p:txBody>
      </p:sp>
      <p:sp>
        <p:nvSpPr>
          <p:cNvPr id="3" name="Content Placeholder 2"/>
          <p:cNvSpPr>
            <a:spLocks noGrp="1"/>
          </p:cNvSpPr>
          <p:nvPr>
            <p:ph idx="1"/>
          </p:nvPr>
        </p:nvSpPr>
        <p:spPr>
          <a:xfrm>
            <a:off x="1154954" y="2420861"/>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US" sz="2200" b="1"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endParaRPr lang="en-US" b="1" dirty="0">
              <a:solidFill>
                <a:srgbClr val="00CCFF"/>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931326" y="2715051"/>
            <a:ext cx="10131425" cy="3649133"/>
          </a:xfrm>
        </p:spPr>
        <p:txBody>
          <a:bodyPr>
            <a:noAutofit/>
          </a:bodyPr>
          <a:lstStyle/>
          <a:p>
            <a:pPr marL="305435" indent="-305435"/>
            <a:r>
              <a:rPr lang="en-US" sz="1600" b="1" dirty="0">
                <a:latin typeface="Arial" panose="020B0604020202020204" pitchFamily="34" charset="0"/>
                <a:cs typeface="Arial" panose="020B0604020202020204" pitchFamily="34" charset="0"/>
              </a:rPr>
              <a:t> </a:t>
            </a:r>
            <a:r>
              <a:rPr lang="en-US" sz="1600" b="1" dirty="0">
                <a:latin typeface="Calibri" panose="020F0502020204030204"/>
                <a:ea typeface="+mn-lt"/>
                <a:cs typeface="+mn-lt"/>
              </a:rPr>
              <a:t>Our solution combines signature-based detection, anomaly detection, and behavior analysis to effectively combat keylogger threats.</a:t>
            </a:r>
            <a:endParaRPr lang="en-US" sz="1600" b="1" dirty="0">
              <a:latin typeface="Calibri" panose="020F0502020204030204"/>
              <a:ea typeface="+mn-lt"/>
              <a:cs typeface="+mn-lt"/>
            </a:endParaRPr>
          </a:p>
          <a:p>
            <a:pPr marL="305435" indent="-305435"/>
            <a:r>
              <a:rPr lang="en-US" sz="1600" b="1" dirty="0">
                <a:latin typeface="Calibri" panose="020F0502020204030204"/>
                <a:ea typeface="+mn-lt"/>
                <a:cs typeface="+mn-lt"/>
              </a:rPr>
              <a:t>Utilizing machine learning, our system dynamically adapts to new threats, ensuring continuous protection.</a:t>
            </a:r>
            <a:endParaRPr lang="en-US" sz="1600" b="1" dirty="0">
              <a:latin typeface="Calibri" panose="020F0502020204030204"/>
              <a:ea typeface="+mn-lt"/>
              <a:cs typeface="+mn-lt"/>
            </a:endParaRPr>
          </a:p>
          <a:p>
            <a:pPr marL="305435" indent="-305435"/>
            <a:r>
              <a:rPr lang="en-US" sz="1600" b="1" dirty="0">
                <a:latin typeface="Calibri" panose="020F0502020204030204"/>
                <a:ea typeface="+mn-lt"/>
                <a:cs typeface="+mn-lt"/>
              </a:rPr>
              <a:t>Proactive prevention features such as real-time keystroke encryption and secure input handling mitigate data compromise.</a:t>
            </a:r>
            <a:endParaRPr lang="en-US" sz="1600" b="1" dirty="0">
              <a:latin typeface="Calibri" panose="020F0502020204030204"/>
              <a:ea typeface="+mn-lt"/>
              <a:cs typeface="+mn-lt"/>
            </a:endParaRPr>
          </a:p>
          <a:p>
            <a:pPr marL="305435" indent="-305435"/>
            <a:r>
              <a:rPr lang="en-US" sz="1600" b="1" dirty="0">
                <a:latin typeface="Calibri" panose="020F0502020204030204"/>
                <a:ea typeface="+mn-lt"/>
                <a:cs typeface="+mn-lt"/>
              </a:rPr>
              <a:t>User education is emphasized, with built-in training modules to empower users in recognizing and responding to keylogger threats.</a:t>
            </a:r>
            <a:endParaRPr lang="en-US" sz="1600" b="1" dirty="0">
              <a:latin typeface="Calibri" panose="020F0502020204030204"/>
              <a:ea typeface="+mn-lt"/>
              <a:cs typeface="+mn-lt"/>
            </a:endParaRPr>
          </a:p>
          <a:p>
            <a:pPr marL="305435" indent="-305435"/>
            <a:r>
              <a:rPr lang="en-US" sz="1600" b="1" dirty="0">
                <a:latin typeface="Calibri" panose="020F0502020204030204"/>
                <a:ea typeface="+mn-lt"/>
                <a:cs typeface="+mn-lt"/>
              </a:rPr>
              <a:t>Lightweight and compatible, our solution seamlessly integrates with existing cybersecurity infrastructures for easy deployment and management.</a:t>
            </a:r>
            <a:endParaRPr lang="en-US" sz="1600" b="1" dirty="0">
              <a:latin typeface="Calibri" panose="020F0502020204030204"/>
              <a:ea typeface="+mn-lt"/>
              <a:cs typeface="+mn-lt"/>
            </a:endParaRPr>
          </a:p>
          <a:p>
            <a:pPr marL="305435" indent="-305435"/>
            <a:r>
              <a:rPr lang="en-US" sz="1600" b="1" dirty="0">
                <a:latin typeface="Calibri" panose="020F0502020204030204"/>
                <a:ea typeface="+mn-lt"/>
                <a:cs typeface="+mn-lt"/>
              </a:rPr>
              <a:t>Regular updates and threat intelligence feeds keep our solution resilient against emerging threats.</a:t>
            </a:r>
            <a:endParaRPr lang="en-I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endParaRPr lang="en-US" dirty="0">
              <a:solidFill>
                <a:srgbClr val="00CCFF"/>
              </a:solidFill>
              <a:latin typeface="Arial Rounded MT Bold" panose="020F0704030504030204" pitchFamily="34" charset="0"/>
            </a:endParaRPr>
          </a:p>
        </p:txBody>
      </p:sp>
      <p:sp>
        <p:nvSpPr>
          <p:cNvPr id="3" name="Content Placeholder 2"/>
          <p:cNvSpPr>
            <a:spLocks noGrp="1"/>
          </p:cNvSpPr>
          <p:nvPr>
            <p:ph idx="1"/>
          </p:nvPr>
        </p:nvSpPr>
        <p:spPr>
          <a:xfrm>
            <a:off x="1154954" y="2279692"/>
            <a:ext cx="10553699" cy="4914899"/>
          </a:xfrm>
        </p:spPr>
        <p:txBody>
          <a:bodyPr>
            <a:normAutofit fontScale="92500" lnSpcReduction="20000"/>
          </a:bodyPr>
          <a:lstStyle/>
          <a:p>
            <a:pPr marL="305435" indent="-305435">
              <a:lnSpc>
                <a:spcPct val="120000"/>
              </a:lnSpc>
            </a:pPr>
            <a:r>
              <a:rPr lang="en-US" sz="1800" b="1" dirty="0">
                <a:latin typeface="Calibri" panose="020F0502020204030204"/>
                <a:ea typeface="+mn-lt"/>
                <a:cs typeface="+mn-lt"/>
              </a:rPr>
              <a:t>Language: Our solution is developed primarily in Python, leveraging its versatility and extensive library support.</a:t>
            </a:r>
            <a:endParaRPr lang="en-US" sz="1800" b="1" dirty="0">
              <a:latin typeface="Calibri" panose="020F0502020204030204"/>
              <a:ea typeface="+mn-lt"/>
              <a:cs typeface="+mn-lt"/>
            </a:endParaRPr>
          </a:p>
          <a:p>
            <a:pPr marL="305435" indent="-305435">
              <a:lnSpc>
                <a:spcPct val="120000"/>
              </a:lnSpc>
            </a:pPr>
            <a:r>
              <a:rPr lang="en-US" sz="1800" b="1" dirty="0">
                <a:latin typeface="Calibri" panose="020F0502020204030204"/>
                <a:ea typeface="+mn-lt"/>
                <a:cs typeface="+mn-lt"/>
              </a:rPr>
              <a:t>Libraries: We utilize </a:t>
            </a:r>
            <a:r>
              <a:rPr lang="en-US" sz="1800" b="1" dirty="0" err="1">
                <a:latin typeface="Calibri" panose="020F0502020204030204"/>
                <a:ea typeface="+mn-lt"/>
                <a:cs typeface="+mn-lt"/>
              </a:rPr>
              <a:t>Tkinter</a:t>
            </a:r>
            <a:r>
              <a:rPr lang="en-US" sz="1800" b="1" dirty="0">
                <a:latin typeface="Calibri" panose="020F0502020204030204"/>
                <a:ea typeface="+mn-lt"/>
                <a:cs typeface="+mn-lt"/>
              </a:rPr>
              <a:t> for GUI development, </a:t>
            </a:r>
            <a:r>
              <a:rPr lang="en-US" sz="1800" b="1" dirty="0" err="1">
                <a:latin typeface="Calibri" panose="020F0502020204030204"/>
                <a:ea typeface="+mn-lt"/>
                <a:cs typeface="+mn-lt"/>
              </a:rPr>
              <a:t>pynput</a:t>
            </a:r>
            <a:r>
              <a:rPr lang="en-US" sz="1800" b="1" dirty="0">
                <a:latin typeface="Calibri" panose="020F0502020204030204"/>
                <a:ea typeface="+mn-lt"/>
                <a:cs typeface="+mn-lt"/>
              </a:rPr>
              <a:t> for keyboard monitoring functionality, and </a:t>
            </a:r>
            <a:r>
              <a:rPr lang="en-US" sz="1800" b="1" dirty="0" err="1">
                <a:latin typeface="Calibri" panose="020F0502020204030204"/>
                <a:ea typeface="+mn-lt"/>
                <a:cs typeface="+mn-lt"/>
              </a:rPr>
              <a:t>json</a:t>
            </a:r>
            <a:r>
              <a:rPr lang="en-US" sz="1800" b="1" dirty="0">
                <a:latin typeface="Calibri" panose="020F0502020204030204"/>
                <a:ea typeface="+mn-lt"/>
                <a:cs typeface="+mn-lt"/>
              </a:rPr>
              <a:t> for data serialization.</a:t>
            </a:r>
            <a:endParaRPr lang="en-US" sz="1800" b="1" dirty="0">
              <a:latin typeface="Calibri" panose="020F0502020204030204"/>
              <a:ea typeface="+mn-lt"/>
              <a:cs typeface="+mn-lt"/>
            </a:endParaRPr>
          </a:p>
          <a:p>
            <a:pPr marL="305435" indent="-305435">
              <a:lnSpc>
                <a:spcPct val="120000"/>
              </a:lnSpc>
            </a:pPr>
            <a:r>
              <a:rPr lang="en-US" sz="1800" b="1" dirty="0">
                <a:latin typeface="Calibri" panose="020F0502020204030204"/>
                <a:ea typeface="+mn-lt"/>
                <a:cs typeface="+mn-lt"/>
              </a:rPr>
              <a:t>System Requirements: The system requires a Python environment with </a:t>
            </a:r>
            <a:r>
              <a:rPr lang="en-US" sz="1800" b="1" dirty="0" err="1">
                <a:latin typeface="Calibri" panose="020F0502020204030204"/>
                <a:ea typeface="+mn-lt"/>
                <a:cs typeface="+mn-lt"/>
              </a:rPr>
              <a:t>Tkinter</a:t>
            </a:r>
            <a:r>
              <a:rPr lang="en-US" sz="1800" b="1" dirty="0">
                <a:latin typeface="Calibri" panose="020F0502020204030204"/>
                <a:ea typeface="+mn-lt"/>
                <a:cs typeface="+mn-lt"/>
              </a:rPr>
              <a:t> and </a:t>
            </a:r>
            <a:r>
              <a:rPr lang="en-US" sz="1800" b="1" dirty="0" err="1">
                <a:latin typeface="Calibri" panose="020F0502020204030204"/>
                <a:ea typeface="+mn-lt"/>
                <a:cs typeface="+mn-lt"/>
              </a:rPr>
              <a:t>pynput</a:t>
            </a:r>
            <a:r>
              <a:rPr lang="en-US" sz="1800" b="1" dirty="0">
                <a:latin typeface="Calibri" panose="020F0502020204030204"/>
                <a:ea typeface="+mn-lt"/>
                <a:cs typeface="+mn-lt"/>
              </a:rPr>
              <a:t> libraries installed.</a:t>
            </a:r>
            <a:endParaRPr lang="en-US" sz="1800" b="1" dirty="0">
              <a:latin typeface="Calibri" panose="020F0502020204030204"/>
              <a:ea typeface="+mn-lt"/>
              <a:cs typeface="+mn-lt"/>
            </a:endParaRPr>
          </a:p>
          <a:p>
            <a:pPr marL="305435" indent="-305435">
              <a:lnSpc>
                <a:spcPct val="120000"/>
              </a:lnSpc>
            </a:pPr>
            <a:r>
              <a:rPr lang="en-US" sz="1800" b="1" dirty="0">
                <a:latin typeface="Calibri" panose="020F0502020204030204"/>
                <a:ea typeface="+mn-lt"/>
                <a:cs typeface="+mn-lt"/>
              </a:rPr>
              <a:t>Methodology: Our development methodology follows agile principles, with a focus on user requirements, modularity, and rigorous testing.</a:t>
            </a:r>
            <a:endParaRPr lang="en-US" sz="1800" b="1" dirty="0">
              <a:latin typeface="Calibri" panose="020F0502020204030204"/>
              <a:ea typeface="+mn-lt"/>
              <a:cs typeface="+mn-lt"/>
            </a:endParaRPr>
          </a:p>
          <a:p>
            <a:pPr marL="305435" indent="-305435">
              <a:lnSpc>
                <a:spcPct val="120000"/>
              </a:lnSpc>
            </a:pPr>
            <a:r>
              <a:rPr lang="en-US" sz="1800" b="1" dirty="0">
                <a:latin typeface="Calibri" panose="020F0502020204030204"/>
                <a:ea typeface="+mn-lt"/>
                <a:cs typeface="+mn-lt"/>
              </a:rPr>
              <a:t>Development Process: We prioritize user-centric requirements gathering, followed by iterative development cycles emphasizing code quality and reliability.</a:t>
            </a:r>
            <a:endParaRPr lang="en-US" sz="1800" b="1" dirty="0">
              <a:latin typeface="Calibri" panose="020F0502020204030204"/>
              <a:ea typeface="+mn-lt"/>
              <a:cs typeface="+mn-lt"/>
            </a:endParaRPr>
          </a:p>
          <a:p>
            <a:pPr marL="305435" indent="-305435">
              <a:lnSpc>
                <a:spcPct val="120000"/>
              </a:lnSpc>
            </a:pPr>
            <a:r>
              <a:rPr lang="en-US" sz="1800" b="1" dirty="0">
                <a:latin typeface="Calibri" panose="020F0502020204030204"/>
                <a:ea typeface="+mn-lt"/>
                <a:cs typeface="+mn-lt"/>
              </a:rPr>
              <a:t>Testing and Quality Assurance: Rigorous testing, including unit tests and integration tests, ensures functionality, security, and performance.</a:t>
            </a:r>
            <a:endParaRPr lang="en-US" sz="1800" b="1" dirty="0">
              <a:latin typeface="Calibri" panose="020F0502020204030204"/>
              <a:ea typeface="+mn-lt"/>
              <a:cs typeface="+mn-lt"/>
            </a:endParaRPr>
          </a:p>
          <a:p>
            <a:pPr marL="305435" indent="-305435">
              <a:lnSpc>
                <a:spcPct val="120000"/>
              </a:lnSpc>
            </a:pPr>
            <a:r>
              <a:rPr lang="en-US" sz="1800" b="1" dirty="0">
                <a:latin typeface="Calibri" panose="020F0502020204030204"/>
                <a:ea typeface="+mn-lt"/>
                <a:cs typeface="+mn-lt"/>
              </a:rPr>
              <a:t>Deployment and Automation: Automation tools such as Jenkins and Docker streamline deployment processes, ensuring efficiency and consistency.</a:t>
            </a:r>
            <a:endParaRPr lang="en-US" sz="1800" b="1" dirty="0">
              <a:latin typeface="Calibri" panose="020F0502020204030204"/>
              <a:ea typeface="+mn-lt"/>
              <a:cs typeface="+mn-lt"/>
            </a:endParaRPr>
          </a:p>
          <a:p>
            <a:pPr marL="305435" indent="-305435">
              <a:lnSpc>
                <a:spcPct val="120000"/>
              </a:lnSpc>
            </a:pPr>
            <a:r>
              <a:rPr lang="en-US" sz="1800" b="1" dirty="0">
                <a:latin typeface="Calibri" panose="020F0502020204030204"/>
                <a:ea typeface="+mn-lt"/>
                <a:cs typeface="+mn-lt"/>
              </a:rPr>
              <a:t>Monitoring and Maintenance: Post-deployment monitoring mechanisms track system performance and security incidents, enabling proactive maintenance and updates.</a:t>
            </a:r>
            <a:endParaRPr lang="en-US" sz="1800" b="1" dirty="0">
              <a:latin typeface="Calibri" panose="020F0502020204030204"/>
              <a:ea typeface="+mn-lt"/>
              <a:cs typeface="+mn-lt"/>
            </a:endParaRPr>
          </a:p>
          <a:p>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endParaRPr lang="en-US" b="1" dirty="0">
              <a:solidFill>
                <a:srgbClr val="00CCFF"/>
              </a:solidFill>
              <a:latin typeface="Arial Rounded MT Bold" panose="020F0704030504030204" pitchFamily="34" charset="0"/>
            </a:endParaRPr>
          </a:p>
        </p:txBody>
      </p:sp>
      <p:sp>
        <p:nvSpPr>
          <p:cNvPr id="3" name="Content Placeholder 2"/>
          <p:cNvSpPr>
            <a:spLocks noGrp="1"/>
          </p:cNvSpPr>
          <p:nvPr>
            <p:ph idx="1"/>
          </p:nvPr>
        </p:nvSpPr>
        <p:spPr>
          <a:xfrm>
            <a:off x="571501" y="2275911"/>
            <a:ext cx="11620499" cy="4906433"/>
          </a:xfrm>
        </p:spPr>
        <p:txBody>
          <a:bodyPr>
            <a:normAutofit fontScale="70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endParaRPr lang="en-US" sz="2900" b="1" dirty="0">
              <a:latin typeface="Arial" panose="020B0604020202020204" pitchFamily="34" charset="0"/>
              <a:ea typeface="+mn-lt"/>
              <a:cs typeface="Arial" panose="020B0604020202020204" pitchFamily="34" charset="0"/>
            </a:endParaRPr>
          </a:p>
          <a:p>
            <a:pPr marL="62928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endParaRPr lang="en-US" sz="2900" b="1" dirty="0">
              <a:latin typeface="Arial" panose="020B0604020202020204" pitchFamily="34" charset="0"/>
              <a:ea typeface="+mn-lt"/>
              <a:cs typeface="Arial" panose="020B0604020202020204" pitchFamily="34" charset="0"/>
            </a:endParaRPr>
          </a:p>
          <a:p>
            <a:pPr marL="62928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endParaRPr lang="en-US" sz="2900" b="1" dirty="0">
              <a:latin typeface="Arial" panose="020B0604020202020204" pitchFamily="34" charset="0"/>
              <a:ea typeface="+mn-lt"/>
              <a:cs typeface="Arial" panose="020B0604020202020204" pitchFamily="34" charset="0"/>
            </a:endParaRPr>
          </a:p>
          <a:p>
            <a:pPr marL="305435" indent="-305435"/>
            <a:r>
              <a:rPr lang="en-US" sz="2900" b="1" dirty="0">
                <a:latin typeface="Arial" panose="020B0604020202020204" pitchFamily="34" charset="0"/>
                <a:ea typeface="+mn-lt"/>
                <a:cs typeface="Arial" panose="020B0604020202020204" pitchFamily="34" charset="0"/>
              </a:rPr>
              <a:t>Data Input:</a:t>
            </a:r>
            <a:endParaRPr lang="en-US" sz="2900" b="1" dirty="0">
              <a:latin typeface="Arial" panose="020B0604020202020204" pitchFamily="34" charset="0"/>
              <a:ea typeface="+mn-lt"/>
              <a:cs typeface="Arial" panose="020B0604020202020204" pitchFamily="34" charset="0"/>
            </a:endParaRPr>
          </a:p>
          <a:p>
            <a:pPr marL="62928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endParaRPr lang="en-US" sz="2900" b="1" dirty="0">
              <a:latin typeface="Arial" panose="020B0604020202020204" pitchFamily="34" charset="0"/>
              <a:ea typeface="+mn-lt"/>
              <a:cs typeface="Arial" panose="020B0604020202020204" pitchFamily="34" charset="0"/>
            </a:endParaRPr>
          </a:p>
          <a:p>
            <a:pPr marL="62928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endParaRPr lang="en-US" sz="2900" b="1" dirty="0">
              <a:latin typeface="Arial" panose="020B0604020202020204" pitchFamily="34" charset="0"/>
              <a:ea typeface="+mn-lt"/>
              <a:cs typeface="Arial" panose="020B0604020202020204" pitchFamily="34" charset="0"/>
            </a:endParaRPr>
          </a:p>
          <a:p>
            <a:pPr marL="305435" indent="-305435"/>
            <a:r>
              <a:rPr lang="en-US" sz="2900" b="1" dirty="0">
                <a:latin typeface="Arial" panose="020B0604020202020204" pitchFamily="34" charset="0"/>
                <a:ea typeface="+mn-lt"/>
                <a:cs typeface="Arial" panose="020B0604020202020204" pitchFamily="34" charset="0"/>
              </a:rPr>
              <a:t>Training:</a:t>
            </a:r>
            <a:endParaRPr lang="en-US" sz="2900" b="1" dirty="0">
              <a:latin typeface="Arial" panose="020B0604020202020204" pitchFamily="34" charset="0"/>
              <a:ea typeface="+mn-lt"/>
              <a:cs typeface="Arial" panose="020B0604020202020204" pitchFamily="34" charset="0"/>
            </a:endParaRPr>
          </a:p>
          <a:p>
            <a:pPr marL="62928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endParaRPr lang="en-US" sz="2900" b="1" dirty="0">
              <a:latin typeface="Arial" panose="020B0604020202020204" pitchFamily="34" charset="0"/>
              <a:ea typeface="+mn-lt"/>
              <a:cs typeface="Arial" panose="020B0604020202020204" pitchFamily="34" charset="0"/>
            </a:endParaRPr>
          </a:p>
          <a:p>
            <a:pPr marL="62928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endParaRPr lang="en-US" sz="2900" b="1" dirty="0">
              <a:latin typeface="Arial" panose="020B0604020202020204" pitchFamily="34" charset="0"/>
              <a:ea typeface="+mn-lt"/>
              <a:cs typeface="Arial" panose="020B0604020202020204" pitchFamily="34" charset="0"/>
            </a:endParaRPr>
          </a:p>
          <a:p>
            <a:pPr marL="305435" indent="-305435"/>
            <a:r>
              <a:rPr lang="en-US" sz="2900" b="1" dirty="0">
                <a:latin typeface="Arial" panose="020B0604020202020204" pitchFamily="34" charset="0"/>
                <a:ea typeface="+mn-lt"/>
                <a:cs typeface="Arial" panose="020B0604020202020204" pitchFamily="34" charset="0"/>
              </a:rPr>
              <a:t>Prediction:</a:t>
            </a:r>
            <a:endParaRPr lang="en-US" sz="2900" b="1" dirty="0">
              <a:latin typeface="Arial" panose="020B0604020202020204" pitchFamily="34" charset="0"/>
              <a:ea typeface="+mn-lt"/>
              <a:cs typeface="Arial" panose="020B0604020202020204" pitchFamily="34" charset="0"/>
            </a:endParaRPr>
          </a:p>
          <a:p>
            <a:pPr marL="62928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endParaRPr lang="en-US" sz="2900" b="1" dirty="0">
              <a:latin typeface="Arial" panose="020B0604020202020204" pitchFamily="34" charset="0"/>
              <a:ea typeface="+mn-lt"/>
              <a:cs typeface="Arial" panose="020B0604020202020204" pitchFamily="34" charset="0"/>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CCFF"/>
                </a:solidFill>
                <a:latin typeface="Arial Rounded MT Bold" panose="020F0704030504030204" pitchFamily="34" charset="0"/>
              </a:rPr>
              <a:t>Result:</a:t>
            </a:r>
            <a:endParaRPr lang="en-US" dirty="0">
              <a:solidFill>
                <a:srgbClr val="00CCFF"/>
              </a:solidFill>
              <a:latin typeface="Arial Rounded MT Bold" panose="020F0704030504030204" pitchFamily="34" charset="0"/>
            </a:endParaRPr>
          </a:p>
        </p:txBody>
      </p:sp>
      <p:pic>
        <p:nvPicPr>
          <p:cNvPr id="7" name="Content Placeholder 3"/>
          <p:cNvPicPr>
            <a:picLocks noGrp="1" noChangeAspect="1"/>
          </p:cNvPicPr>
          <p:nvPr>
            <p:ph sz="half" idx="1"/>
          </p:nvPr>
        </p:nvPicPr>
        <p:blipFill>
          <a:blip r:embed="rId1"/>
          <a:stretch>
            <a:fillRect/>
          </a:stretch>
        </p:blipFill>
        <p:spPr>
          <a:xfrm>
            <a:off x="1103313" y="2851740"/>
            <a:ext cx="4395787" cy="2613432"/>
          </a:xfrm>
        </p:spPr>
      </p:pic>
      <p:pic>
        <p:nvPicPr>
          <p:cNvPr id="11" name="Content Placeholder 10"/>
          <p:cNvPicPr>
            <a:picLocks noGrp="1" noChangeAspect="1"/>
          </p:cNvPicPr>
          <p:nvPr>
            <p:ph sz="half" idx="2"/>
          </p:nvPr>
        </p:nvPicPr>
        <p:blipFill>
          <a:blip r:embed="rId2"/>
          <a:stretch>
            <a:fillRect/>
          </a:stretch>
        </p:blipFill>
        <p:spPr>
          <a:xfrm>
            <a:off x="5654675" y="2849359"/>
            <a:ext cx="4395788" cy="261343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endParaRPr lang="en-US" b="1" dirty="0">
              <a:solidFill>
                <a:srgbClr val="00CCFF"/>
              </a:solidFill>
              <a:latin typeface="Arial Rounded MT Bold" panose="020F0704030504030204" pitchFamily="34" charset="0"/>
              <a:cs typeface="Arial" panose="020B0604020202020204" pitchFamily="34" charset="0"/>
            </a:endParaRPr>
          </a:p>
        </p:txBody>
      </p:sp>
      <p:sp>
        <p:nvSpPr>
          <p:cNvPr id="3" name="Content Placeholder 2"/>
          <p:cNvSpPr>
            <a:spLocks noGrp="1"/>
          </p:cNvSpPr>
          <p:nvPr>
            <p:ph idx="1"/>
          </p:nvPr>
        </p:nvSpPr>
        <p:spPr>
          <a:xfrm>
            <a:off x="809626" y="2393867"/>
            <a:ext cx="10131425" cy="4619625"/>
          </a:xfrm>
        </p:spPr>
        <p:txBody>
          <a:bodyPr>
            <a:normAutofit/>
          </a:bodyPr>
          <a:lstStyle/>
          <a:p>
            <a:pPr marL="305435" indent="-305435"/>
            <a:r>
              <a:rPr lang="en-US" sz="2000" b="1" dirty="0">
                <a:latin typeface="Calibri" panose="020F0502020204030204"/>
                <a:ea typeface="+mn-lt"/>
                <a:cs typeface="+mn-lt"/>
              </a:rPr>
              <a:t>In conclusion, keyloggers represent a formidable cybersecurity challenge, demanding proactive mitigation strategies.</a:t>
            </a:r>
            <a:endParaRPr lang="en-US" sz="2000" b="1" dirty="0">
              <a:latin typeface="Calibri" panose="020F0502020204030204"/>
              <a:ea typeface="+mn-lt"/>
              <a:cs typeface="+mn-lt"/>
            </a:endParaRPr>
          </a:p>
          <a:p>
            <a:pPr marL="305435" indent="-305435"/>
            <a:r>
              <a:rPr lang="en-US" sz="2000" b="1" dirty="0">
                <a:latin typeface="Calibri" panose="020F0502020204030204"/>
                <a:ea typeface="+mn-lt"/>
                <a:cs typeface="+mn-lt"/>
              </a:rPr>
              <a:t>Our solution offers a robust defense against keylogger threats, ensuring the security and integrity of sensitive information.</a:t>
            </a:r>
            <a:endParaRPr lang="en-US" sz="2000" b="1" dirty="0">
              <a:latin typeface="Calibri" panose="020F0502020204030204"/>
              <a:ea typeface="+mn-lt"/>
              <a:cs typeface="+mn-lt"/>
            </a:endParaRPr>
          </a:p>
          <a:p>
            <a:pPr marL="305435" indent="-305435"/>
            <a:r>
              <a:rPr lang="en-US" sz="2000" b="1" dirty="0">
                <a:latin typeface="Calibri" panose="020F0502020204030204"/>
                <a:ea typeface="+mn-lt"/>
                <a:cs typeface="+mn-lt"/>
              </a:rPr>
              <a:t>By investing in innovative cybersecurity solutions, we empower individuals and organizations to navigate the digital landscape with confidence.</a:t>
            </a:r>
            <a:endParaRPr lang="en-IN" sz="2000" b="1" dirty="0">
              <a:latin typeface="Calibri" panose="020F0502020204030204"/>
              <a:ea typeface="+mn-lt"/>
              <a:cs typeface="+mn-lt"/>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4490</Words>
  <Application>WPS Presentation</Application>
  <PresentationFormat>Widescreen</PresentationFormat>
  <Paragraphs>80</Paragraphs>
  <Slides>10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SimSun</vt:lpstr>
      <vt:lpstr>Wingdings</vt:lpstr>
      <vt:lpstr>Wingdings 3</vt:lpstr>
      <vt:lpstr>Arial</vt:lpstr>
      <vt:lpstr>Arial Black</vt:lpstr>
      <vt:lpstr>Arial Rounded MT Bold</vt:lpstr>
      <vt:lpstr>Calibri</vt:lpstr>
      <vt:lpstr>Microsoft YaHei</vt:lpstr>
      <vt:lpstr>Arial Unicode MS</vt:lpstr>
      <vt:lpstr>Century Gothic</vt:lpstr>
      <vt:lpstr>Ion</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Hemalatha</cp:lastModifiedBy>
  <cp:revision>9</cp:revision>
  <dcterms:created xsi:type="dcterms:W3CDTF">2024-04-03T00:18:00Z</dcterms:created>
  <dcterms:modified xsi:type="dcterms:W3CDTF">2024-04-05T09:16:12Z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E60549CFD1FE474DBE931FABE35638D5_13</vt:lpwstr>
  </property>
  <property fmtid="{D5CDD505-2E9C-101B-9397-08002B2CF9AE}" pid="3" name="KSOProductBuildVer">
    <vt:lpwstr>1033-12.2.0.13489</vt:lpwstr>
  </property>
</Properties>
</file>