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73" r:id="rId5"/>
    <p:sldId id="300" r:id="rId6"/>
    <p:sldId id="275" r:id="rId7"/>
    <p:sldId id="281" r:id="rId8"/>
    <p:sldId id="277" r:id="rId9"/>
    <p:sldId id="284" r:id="rId10"/>
    <p:sldId id="283" r:id="rId11"/>
    <p:sldId id="282" r:id="rId12"/>
    <p:sldId id="279" r:id="rId13"/>
    <p:sldId id="285" r:id="rId14"/>
    <p:sldId id="298" r:id="rId15"/>
    <p:sldId id="292" r:id="rId16"/>
    <p:sldId id="293" r:id="rId17"/>
    <p:sldId id="294" r:id="rId18"/>
    <p:sldId id="302" r:id="rId19"/>
    <p:sldId id="287" r:id="rId20"/>
    <p:sldId id="303" r:id="rId21"/>
    <p:sldId id="304" r:id="rId22"/>
    <p:sldId id="305" r:id="rId23"/>
    <p:sldId id="297" r:id="rId24"/>
    <p:sldId id="306" r:id="rId25"/>
    <p:sldId id="307" r:id="rId26"/>
    <p:sldId id="308" r:id="rId27"/>
    <p:sldId id="309" r:id="rId28"/>
    <p:sldId id="310" r:id="rId29"/>
    <p:sldId id="276" r:id="rId30"/>
    <p:sldId id="274" r:id="rId3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77D005-47BC-9AA9-1AB0-005032FA333C}" v="22" dt="2024-05-24T04:58:49.289"/>
    <p1510:client id="{98F92A8C-075E-B6D0-D52E-BBB16E83A94C}" v="624" dt="2024-05-24T06:34:06.418"/>
    <p1510:client id="{BB3A5ED0-B0B0-A12F-EF8D-CFC4C7F61F6F}" v="2381" dt="2024-05-23T12:32:27.242"/>
    <p1510:client id="{BCE77A99-322E-44DB-BB8E-757A33E15A82}" v="7" dt="2024-05-23T09:28:27.427"/>
    <p1510:client id="{CF54F791-73C5-FDBA-5944-74FAD3FB1D2A}" v="215" dt="2024-05-24T05:00:30.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5/23/2024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5/23/2024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317326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endParaRPr lang="en-PK"/>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a:t>Presentation title</a:t>
            </a:r>
            <a:endParaRPr lang="en-PK"/>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2" y="1408176"/>
            <a:ext cx="6717101" cy="2387600"/>
          </a:xfrm>
        </p:spPr>
        <p:txBody>
          <a:bodyPr>
            <a:normAutofit fontScale="90000"/>
          </a:bodyPr>
          <a:lstStyle/>
          <a:p>
            <a:r>
              <a:rPr lang="en-US"/>
              <a:t>Co2 Emissions in cars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vert="horz" lIns="91440" tIns="45720" rIns="91440" bIns="45720" rtlCol="0" anchor="t">
            <a:noAutofit/>
          </a:bodyPr>
          <a:lstStyle/>
          <a:p>
            <a:r>
              <a:rPr lang="en-US">
                <a:cs typeface="Arial"/>
              </a:rPr>
              <a:t>Project 389 – Group 4</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E1550D-E95C-C565-0BFB-C3FB9C6E379D}"/>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4" name="Title 3">
            <a:extLst>
              <a:ext uri="{FF2B5EF4-FFF2-40B4-BE49-F238E27FC236}">
                <a16:creationId xmlns:a16="http://schemas.microsoft.com/office/drawing/2014/main" id="{9645E0CB-24A9-630A-92D9-05F01D05ECCE}"/>
              </a:ext>
            </a:extLst>
          </p:cNvPr>
          <p:cNvSpPr>
            <a:spLocks noGrp="1"/>
          </p:cNvSpPr>
          <p:nvPr>
            <p:ph type="title"/>
          </p:nvPr>
        </p:nvSpPr>
        <p:spPr>
          <a:xfrm>
            <a:off x="8245127" y="1033733"/>
            <a:ext cx="2819113" cy="1884032"/>
          </a:xfrm>
        </p:spPr>
        <p:txBody>
          <a:bodyPr/>
          <a:lstStyle/>
          <a:p>
            <a:r>
              <a:rPr lang="en-US" sz="2800" err="1">
                <a:cs typeface="Arial"/>
              </a:rPr>
              <a:t>HeatMap</a:t>
            </a:r>
            <a:r>
              <a:rPr lang="en-US" sz="2800">
                <a:cs typeface="Arial"/>
              </a:rPr>
              <a:t> of correlation</a:t>
            </a:r>
            <a:br>
              <a:rPr lang="en-US" sz="2800">
                <a:cs typeface="Arial"/>
              </a:rPr>
            </a:br>
            <a:endParaRPr lang="en-US" sz="2800">
              <a:cs typeface="Arial"/>
            </a:endParaRPr>
          </a:p>
        </p:txBody>
      </p:sp>
      <p:sp>
        <p:nvSpPr>
          <p:cNvPr id="12" name="TextBox 11">
            <a:extLst>
              <a:ext uri="{FF2B5EF4-FFF2-40B4-BE49-F238E27FC236}">
                <a16:creationId xmlns:a16="http://schemas.microsoft.com/office/drawing/2014/main" id="{D3C3C5D9-8EE0-A48D-67C9-2FE524912ED4}"/>
              </a:ext>
            </a:extLst>
          </p:cNvPr>
          <p:cNvSpPr txBox="1"/>
          <p:nvPr/>
        </p:nvSpPr>
        <p:spPr>
          <a:xfrm>
            <a:off x="8625191" y="3420893"/>
            <a:ext cx="27399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 </a:t>
            </a:r>
            <a:endParaRPr lang="en-US"/>
          </a:p>
        </p:txBody>
      </p:sp>
      <p:pic>
        <p:nvPicPr>
          <p:cNvPr id="2" name="Picture 1" descr="A screenshot of a graph&#10;&#10;Description automatically generated">
            <a:extLst>
              <a:ext uri="{FF2B5EF4-FFF2-40B4-BE49-F238E27FC236}">
                <a16:creationId xmlns:a16="http://schemas.microsoft.com/office/drawing/2014/main" id="{77FAB3F1-A73A-C9C5-60FF-5A97CF36D728}"/>
              </a:ext>
            </a:extLst>
          </p:cNvPr>
          <p:cNvPicPr>
            <a:picLocks noChangeAspect="1"/>
          </p:cNvPicPr>
          <p:nvPr/>
        </p:nvPicPr>
        <p:blipFill>
          <a:blip r:embed="rId2"/>
          <a:stretch>
            <a:fillRect/>
          </a:stretch>
        </p:blipFill>
        <p:spPr>
          <a:xfrm>
            <a:off x="406070" y="381000"/>
            <a:ext cx="7210425" cy="6096000"/>
          </a:xfrm>
          <a:prstGeom prst="rect">
            <a:avLst/>
          </a:prstGeom>
        </p:spPr>
      </p:pic>
      <p:sp>
        <p:nvSpPr>
          <p:cNvPr id="5" name="TextBox 4">
            <a:extLst>
              <a:ext uri="{FF2B5EF4-FFF2-40B4-BE49-F238E27FC236}">
                <a16:creationId xmlns:a16="http://schemas.microsoft.com/office/drawing/2014/main" id="{27FC2319-DE46-813B-76ED-6128688895DB}"/>
              </a:ext>
            </a:extLst>
          </p:cNvPr>
          <p:cNvSpPr txBox="1"/>
          <p:nvPr/>
        </p:nvSpPr>
        <p:spPr>
          <a:xfrm>
            <a:off x="8435162" y="2179674"/>
            <a:ext cx="354418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The heatmap shows the correlation matrix for various vehicle-related variables. Key points include:</a:t>
            </a:r>
            <a:endParaRPr lang="en-US" sz="1400" dirty="0">
              <a:cs typeface="Arial"/>
            </a:endParaRPr>
          </a:p>
          <a:p>
            <a:pPr marL="285750" indent="-285750">
              <a:buFont typeface="Arial"/>
              <a:buChar char="•"/>
            </a:pPr>
            <a:r>
              <a:rPr lang="en-US" sz="1400" b="1" dirty="0">
                <a:ea typeface="+mn-lt"/>
                <a:cs typeface="+mn-lt"/>
              </a:rPr>
              <a:t>Strong positive correlations</a:t>
            </a:r>
            <a:r>
              <a:rPr lang="en-US" sz="1400" dirty="0">
                <a:ea typeface="+mn-lt"/>
                <a:cs typeface="+mn-lt"/>
              </a:rPr>
              <a:t>:</a:t>
            </a:r>
            <a:endParaRPr lang="en-US" sz="1400" dirty="0">
              <a:cs typeface="Arial"/>
            </a:endParaRPr>
          </a:p>
          <a:p>
            <a:pPr marL="742950" lvl="1" indent="-285750">
              <a:buFont typeface="Arial"/>
              <a:buChar char="•"/>
            </a:pPr>
            <a:r>
              <a:rPr lang="en-US" sz="1400" b="1" dirty="0">
                <a:ea typeface="+mn-lt"/>
                <a:cs typeface="+mn-lt"/>
              </a:rPr>
              <a:t>Engine size</a:t>
            </a:r>
            <a:r>
              <a:rPr lang="en-US" sz="1400" dirty="0">
                <a:ea typeface="+mn-lt"/>
                <a:cs typeface="+mn-lt"/>
              </a:rPr>
              <a:t> with cylinders (0.93) and CO2 emissions (0.85).</a:t>
            </a:r>
            <a:endParaRPr lang="en-US" sz="1400" dirty="0">
              <a:cs typeface="Arial"/>
            </a:endParaRPr>
          </a:p>
          <a:p>
            <a:pPr marL="742950" lvl="1" indent="-285750">
              <a:buFont typeface="Arial"/>
              <a:buChar char="•"/>
            </a:pPr>
            <a:r>
              <a:rPr lang="en-US" sz="1400" b="1" dirty="0">
                <a:ea typeface="+mn-lt"/>
                <a:cs typeface="+mn-lt"/>
              </a:rPr>
              <a:t>Fuel consumption in the city</a:t>
            </a:r>
            <a:r>
              <a:rPr lang="en-US" sz="1400" dirty="0">
                <a:ea typeface="+mn-lt"/>
                <a:cs typeface="+mn-lt"/>
              </a:rPr>
              <a:t> with highway (0.95), combined l/100km (0.99), and CO2 emissions (0.92).</a:t>
            </a:r>
            <a:endParaRPr lang="en-US" sz="1400" dirty="0">
              <a:cs typeface="Arial"/>
            </a:endParaRPr>
          </a:p>
          <a:p>
            <a:pPr marL="285750" indent="-285750">
              <a:buFont typeface="Arial"/>
              <a:buChar char="•"/>
            </a:pPr>
            <a:r>
              <a:rPr lang="en-US" sz="1400" b="1" dirty="0">
                <a:ea typeface="+mn-lt"/>
                <a:cs typeface="+mn-lt"/>
              </a:rPr>
              <a:t>Strong negative correlations</a:t>
            </a:r>
            <a:r>
              <a:rPr lang="en-US" sz="1400" dirty="0">
                <a:ea typeface="+mn-lt"/>
                <a:cs typeface="+mn-lt"/>
              </a:rPr>
              <a:t>:</a:t>
            </a:r>
            <a:endParaRPr lang="en-US" sz="1400" dirty="0">
              <a:cs typeface="Arial"/>
            </a:endParaRPr>
          </a:p>
          <a:p>
            <a:pPr marL="742950" lvl="1" indent="-285750">
              <a:buFont typeface="Arial"/>
              <a:buChar char="•"/>
            </a:pPr>
            <a:r>
              <a:rPr lang="en-US" sz="1400" b="1" dirty="0">
                <a:ea typeface="+mn-lt"/>
                <a:cs typeface="+mn-lt"/>
              </a:rPr>
              <a:t>Fuel consumption (mpg)</a:t>
            </a:r>
            <a:r>
              <a:rPr lang="en-US" sz="1400" dirty="0">
                <a:ea typeface="+mn-lt"/>
                <a:cs typeface="+mn-lt"/>
              </a:rPr>
              <a:t> with city (-0.93), highway (-0.89), combined l/100km (-0.93), and CO2 emissions (-0.91).</a:t>
            </a:r>
            <a:endParaRPr lang="en-US" sz="1400" dirty="0">
              <a:cs typeface="Arial"/>
            </a:endParaRPr>
          </a:p>
          <a:p>
            <a:pPr lvl="1"/>
            <a:r>
              <a:rPr lang="en-US" sz="1400" dirty="0">
                <a:ea typeface="+mn-lt"/>
                <a:cs typeface="+mn-lt"/>
              </a:rPr>
              <a:t>The color intensity indicates the strength of the correlations, with darker colors representing stronger correlations.</a:t>
            </a:r>
            <a:endParaRPr lang="en-US" sz="1400" dirty="0">
              <a:cs typeface="Arial"/>
            </a:endParaRPr>
          </a:p>
          <a:p>
            <a:endParaRPr lang="en-US" sz="1400" dirty="0">
              <a:cs typeface="Arial"/>
            </a:endParaRPr>
          </a:p>
        </p:txBody>
      </p:sp>
    </p:spTree>
    <p:extLst>
      <p:ext uri="{BB962C8B-B14F-4D97-AF65-F5344CB8AC3E}">
        <p14:creationId xmlns:p14="http://schemas.microsoft.com/office/powerpoint/2010/main" val="247381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21814" y="579522"/>
            <a:ext cx="8699448" cy="1582108"/>
          </a:xfrm>
        </p:spPr>
        <p:txBody>
          <a:bodyPr/>
          <a:lstStyle/>
          <a:p>
            <a:r>
              <a:rPr lang="en-US">
                <a:cs typeface="Arial"/>
              </a:rPr>
              <a:t>Average CO2 Emissions Vehicle class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10" name="Picture 9" descr="A screenshot of a computer&#10;&#10;Description automatically generated">
            <a:extLst>
              <a:ext uri="{FF2B5EF4-FFF2-40B4-BE49-F238E27FC236}">
                <a16:creationId xmlns:a16="http://schemas.microsoft.com/office/drawing/2014/main" id="{1AC590F8-7555-6884-A920-92FEA85229C5}"/>
              </a:ext>
            </a:extLst>
          </p:cNvPr>
          <p:cNvPicPr>
            <a:picLocks noChangeAspect="1"/>
          </p:cNvPicPr>
          <p:nvPr/>
        </p:nvPicPr>
        <p:blipFill>
          <a:blip r:embed="rId2"/>
          <a:stretch>
            <a:fillRect/>
          </a:stretch>
        </p:blipFill>
        <p:spPr>
          <a:xfrm>
            <a:off x="111695" y="4484478"/>
            <a:ext cx="3514725" cy="1885950"/>
          </a:xfrm>
          <a:prstGeom prst="rect">
            <a:avLst/>
          </a:prstGeom>
        </p:spPr>
      </p:pic>
      <p:pic>
        <p:nvPicPr>
          <p:cNvPr id="4" name="Picture 3" descr="A graph of a graph showing the amount of emission in a vehicle class&#10;&#10;Description automatically generated">
            <a:extLst>
              <a:ext uri="{FF2B5EF4-FFF2-40B4-BE49-F238E27FC236}">
                <a16:creationId xmlns:a16="http://schemas.microsoft.com/office/drawing/2014/main" id="{786E7158-611B-9AED-529E-60F6C9F3A337}"/>
              </a:ext>
            </a:extLst>
          </p:cNvPr>
          <p:cNvPicPr>
            <a:picLocks noChangeAspect="1"/>
          </p:cNvPicPr>
          <p:nvPr/>
        </p:nvPicPr>
        <p:blipFill>
          <a:blip r:embed="rId3"/>
          <a:stretch>
            <a:fillRect/>
          </a:stretch>
        </p:blipFill>
        <p:spPr>
          <a:xfrm>
            <a:off x="3623094" y="3280351"/>
            <a:ext cx="8554529" cy="3402807"/>
          </a:xfrm>
          <a:prstGeom prst="rect">
            <a:avLst/>
          </a:prstGeom>
        </p:spPr>
      </p:pic>
      <p:sp>
        <p:nvSpPr>
          <p:cNvPr id="6" name="TextBox 5">
            <a:extLst>
              <a:ext uri="{FF2B5EF4-FFF2-40B4-BE49-F238E27FC236}">
                <a16:creationId xmlns:a16="http://schemas.microsoft.com/office/drawing/2014/main" id="{EEBDB7BB-4C5F-3714-BD57-1570EC8700E2}"/>
              </a:ext>
            </a:extLst>
          </p:cNvPr>
          <p:cNvSpPr txBox="1"/>
          <p:nvPr/>
        </p:nvSpPr>
        <p:spPr>
          <a:xfrm>
            <a:off x="6371845" y="1368858"/>
            <a:ext cx="45897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Two seater has the highest emissions while station wagon small has the lowest emissions</a:t>
            </a:r>
            <a:endParaRPr lang="en-US" dirty="0"/>
          </a:p>
        </p:txBody>
      </p:sp>
    </p:spTree>
    <p:extLst>
      <p:ext uri="{BB962C8B-B14F-4D97-AF65-F5344CB8AC3E}">
        <p14:creationId xmlns:p14="http://schemas.microsoft.com/office/powerpoint/2010/main" val="391950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135550" y="1082730"/>
            <a:ext cx="8699448" cy="1582108"/>
          </a:xfrm>
        </p:spPr>
        <p:txBody>
          <a:bodyPr/>
          <a:lstStyle/>
          <a:p>
            <a:r>
              <a:rPr lang="en-US">
                <a:cs typeface="Arial"/>
              </a:rPr>
              <a:t>Average CO2 Emissions transmission</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3" name="Picture 2" descr="A screenshot of a computer&#10;&#10;Description automatically generated">
            <a:extLst>
              <a:ext uri="{FF2B5EF4-FFF2-40B4-BE49-F238E27FC236}">
                <a16:creationId xmlns:a16="http://schemas.microsoft.com/office/drawing/2014/main" id="{315260CA-DDE3-4070-2FAF-5D130F0B23F1}"/>
              </a:ext>
            </a:extLst>
          </p:cNvPr>
          <p:cNvPicPr>
            <a:picLocks noChangeAspect="1"/>
          </p:cNvPicPr>
          <p:nvPr/>
        </p:nvPicPr>
        <p:blipFill>
          <a:blip r:embed="rId2"/>
          <a:stretch>
            <a:fillRect/>
          </a:stretch>
        </p:blipFill>
        <p:spPr>
          <a:xfrm>
            <a:off x="407148" y="4067714"/>
            <a:ext cx="2981325" cy="1943100"/>
          </a:xfrm>
          <a:prstGeom prst="rect">
            <a:avLst/>
          </a:prstGeom>
        </p:spPr>
      </p:pic>
      <p:pic>
        <p:nvPicPr>
          <p:cNvPr id="4" name="Picture 3" descr="A graph of blue rectangular bars with numbers&#10;&#10;Description automatically generated">
            <a:extLst>
              <a:ext uri="{FF2B5EF4-FFF2-40B4-BE49-F238E27FC236}">
                <a16:creationId xmlns:a16="http://schemas.microsoft.com/office/drawing/2014/main" id="{91AC3B8C-52FC-5579-5A5B-DD365F8B6EA9}"/>
              </a:ext>
            </a:extLst>
          </p:cNvPr>
          <p:cNvPicPr>
            <a:picLocks noChangeAspect="1"/>
          </p:cNvPicPr>
          <p:nvPr/>
        </p:nvPicPr>
        <p:blipFill>
          <a:blip r:embed="rId3"/>
          <a:stretch>
            <a:fillRect/>
          </a:stretch>
        </p:blipFill>
        <p:spPr>
          <a:xfrm>
            <a:off x="3939396" y="3166041"/>
            <a:ext cx="8051321" cy="3746446"/>
          </a:xfrm>
          <a:prstGeom prst="rect">
            <a:avLst/>
          </a:prstGeom>
        </p:spPr>
      </p:pic>
      <p:sp>
        <p:nvSpPr>
          <p:cNvPr id="5" name="TextBox 4">
            <a:extLst>
              <a:ext uri="{FF2B5EF4-FFF2-40B4-BE49-F238E27FC236}">
                <a16:creationId xmlns:a16="http://schemas.microsoft.com/office/drawing/2014/main" id="{BC816744-2D1F-D51F-FFB5-CEC3F70D7C21}"/>
              </a:ext>
            </a:extLst>
          </p:cNvPr>
          <p:cNvSpPr txBox="1"/>
          <p:nvPr/>
        </p:nvSpPr>
        <p:spPr>
          <a:xfrm>
            <a:off x="5635255" y="1842976"/>
            <a:ext cx="51745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Automatic has the highest average emissions while continuously variable has the lowest </a:t>
            </a:r>
            <a:r>
              <a:rPr lang="en-US" dirty="0" err="1">
                <a:cs typeface="Arial"/>
              </a:rPr>
              <a:t>emisison</a:t>
            </a:r>
            <a:endParaRPr lang="en-US" dirty="0" err="1"/>
          </a:p>
        </p:txBody>
      </p:sp>
    </p:spTree>
    <p:extLst>
      <p:ext uri="{BB962C8B-B14F-4D97-AF65-F5344CB8AC3E}">
        <p14:creationId xmlns:p14="http://schemas.microsoft.com/office/powerpoint/2010/main" val="334162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21814" y="579522"/>
            <a:ext cx="8699448" cy="1582108"/>
          </a:xfrm>
        </p:spPr>
        <p:txBody>
          <a:bodyPr/>
          <a:lstStyle/>
          <a:p>
            <a:r>
              <a:rPr lang="en-US">
                <a:cs typeface="Arial"/>
              </a:rPr>
              <a:t>Average CO2 Emissions make</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3" name="Picture 2" descr="A screenshot of a graph&#10;&#10;Description automatically generated">
            <a:extLst>
              <a:ext uri="{FF2B5EF4-FFF2-40B4-BE49-F238E27FC236}">
                <a16:creationId xmlns:a16="http://schemas.microsoft.com/office/drawing/2014/main" id="{6841D141-5903-0CF6-0DBD-8EFC370D380E}"/>
              </a:ext>
            </a:extLst>
          </p:cNvPr>
          <p:cNvPicPr>
            <a:picLocks noChangeAspect="1"/>
          </p:cNvPicPr>
          <p:nvPr/>
        </p:nvPicPr>
        <p:blipFill>
          <a:blip r:embed="rId2"/>
          <a:stretch>
            <a:fillRect/>
          </a:stretch>
        </p:blipFill>
        <p:spPr>
          <a:xfrm>
            <a:off x="415056" y="3779987"/>
            <a:ext cx="2447925" cy="1885950"/>
          </a:xfrm>
          <a:prstGeom prst="rect">
            <a:avLst/>
          </a:prstGeom>
        </p:spPr>
      </p:pic>
      <p:pic>
        <p:nvPicPr>
          <p:cNvPr id="5" name="Picture 4" descr="A graph of cars with names&#10;&#10;Description automatically generated">
            <a:extLst>
              <a:ext uri="{FF2B5EF4-FFF2-40B4-BE49-F238E27FC236}">
                <a16:creationId xmlns:a16="http://schemas.microsoft.com/office/drawing/2014/main" id="{90E5BD27-8097-73B0-829B-ACF8B2433647}"/>
              </a:ext>
            </a:extLst>
          </p:cNvPr>
          <p:cNvPicPr>
            <a:picLocks noChangeAspect="1"/>
          </p:cNvPicPr>
          <p:nvPr/>
        </p:nvPicPr>
        <p:blipFill>
          <a:blip r:embed="rId3"/>
          <a:stretch>
            <a:fillRect/>
          </a:stretch>
        </p:blipFill>
        <p:spPr>
          <a:xfrm>
            <a:off x="3191773" y="2350255"/>
            <a:ext cx="8885208" cy="4270960"/>
          </a:xfrm>
          <a:prstGeom prst="rect">
            <a:avLst/>
          </a:prstGeom>
        </p:spPr>
      </p:pic>
      <p:sp>
        <p:nvSpPr>
          <p:cNvPr id="4" name="TextBox 3">
            <a:extLst>
              <a:ext uri="{FF2B5EF4-FFF2-40B4-BE49-F238E27FC236}">
                <a16:creationId xmlns:a16="http://schemas.microsoft.com/office/drawing/2014/main" id="{D31860A5-777D-8529-65CA-5788D30708ED}"/>
              </a:ext>
            </a:extLst>
          </p:cNvPr>
          <p:cNvSpPr txBox="1"/>
          <p:nvPr/>
        </p:nvSpPr>
        <p:spPr>
          <a:xfrm>
            <a:off x="9344949" y="585459"/>
            <a:ext cx="194930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Bugatti has the highest emissions while smart has the lowest emission</a:t>
            </a:r>
            <a:endParaRPr lang="en-US" dirty="0"/>
          </a:p>
        </p:txBody>
      </p:sp>
    </p:spTree>
    <p:extLst>
      <p:ext uri="{BB962C8B-B14F-4D97-AF65-F5344CB8AC3E}">
        <p14:creationId xmlns:p14="http://schemas.microsoft.com/office/powerpoint/2010/main" val="249924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21814" y="579522"/>
            <a:ext cx="8699448" cy="1582108"/>
          </a:xfrm>
        </p:spPr>
        <p:txBody>
          <a:bodyPr/>
          <a:lstStyle/>
          <a:p>
            <a:r>
              <a:rPr lang="en-US">
                <a:cs typeface="Arial"/>
              </a:rPr>
              <a:t>Average CO2 Emissions fuel type</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4" name="Picture 3" descr="A screenshot of a graph&#10;&#10;Description automatically generated">
            <a:extLst>
              <a:ext uri="{FF2B5EF4-FFF2-40B4-BE49-F238E27FC236}">
                <a16:creationId xmlns:a16="http://schemas.microsoft.com/office/drawing/2014/main" id="{D2DB7624-F873-C347-6088-A4729EA681E4}"/>
              </a:ext>
            </a:extLst>
          </p:cNvPr>
          <p:cNvPicPr>
            <a:picLocks noChangeAspect="1"/>
          </p:cNvPicPr>
          <p:nvPr/>
        </p:nvPicPr>
        <p:blipFill>
          <a:blip r:embed="rId2"/>
          <a:stretch>
            <a:fillRect/>
          </a:stretch>
        </p:blipFill>
        <p:spPr>
          <a:xfrm>
            <a:off x="223838" y="4776429"/>
            <a:ext cx="2600325" cy="1762125"/>
          </a:xfrm>
          <a:prstGeom prst="rect">
            <a:avLst/>
          </a:prstGeom>
        </p:spPr>
      </p:pic>
      <p:pic>
        <p:nvPicPr>
          <p:cNvPr id="6" name="Picture 5" descr="A graph of gas emissions&#10;&#10;Description automatically generated">
            <a:extLst>
              <a:ext uri="{FF2B5EF4-FFF2-40B4-BE49-F238E27FC236}">
                <a16:creationId xmlns:a16="http://schemas.microsoft.com/office/drawing/2014/main" id="{45950C05-7354-9B34-A7FD-EEA69C4D3E13}"/>
              </a:ext>
            </a:extLst>
          </p:cNvPr>
          <p:cNvPicPr>
            <a:picLocks noChangeAspect="1"/>
          </p:cNvPicPr>
          <p:nvPr/>
        </p:nvPicPr>
        <p:blipFill>
          <a:blip r:embed="rId3"/>
          <a:stretch>
            <a:fillRect/>
          </a:stretch>
        </p:blipFill>
        <p:spPr>
          <a:xfrm>
            <a:off x="4905198" y="1653396"/>
            <a:ext cx="6047828" cy="4888302"/>
          </a:xfrm>
          <a:prstGeom prst="rect">
            <a:avLst/>
          </a:prstGeom>
        </p:spPr>
      </p:pic>
      <p:sp>
        <p:nvSpPr>
          <p:cNvPr id="3" name="TextBox 2">
            <a:extLst>
              <a:ext uri="{FF2B5EF4-FFF2-40B4-BE49-F238E27FC236}">
                <a16:creationId xmlns:a16="http://schemas.microsoft.com/office/drawing/2014/main" id="{94884AAF-DF93-75F7-BC3F-1A3CEEF4C22E}"/>
              </a:ext>
            </a:extLst>
          </p:cNvPr>
          <p:cNvSpPr txBox="1"/>
          <p:nvPr/>
        </p:nvSpPr>
        <p:spPr>
          <a:xfrm>
            <a:off x="404572" y="3294086"/>
            <a:ext cx="36505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Ethanol has the highest average emissions while Natural gas and diesel have lower average emissions</a:t>
            </a:r>
            <a:endParaRPr lang="en-US" dirty="0"/>
          </a:p>
        </p:txBody>
      </p:sp>
    </p:spTree>
    <p:extLst>
      <p:ext uri="{BB962C8B-B14F-4D97-AF65-F5344CB8AC3E}">
        <p14:creationId xmlns:p14="http://schemas.microsoft.com/office/powerpoint/2010/main" val="280884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AEB42-A86C-87AB-A4E6-55AE722A4565}"/>
              </a:ext>
            </a:extLst>
          </p:cNvPr>
          <p:cNvSpPr>
            <a:spLocks noGrp="1"/>
          </p:cNvSpPr>
          <p:nvPr>
            <p:ph type="title"/>
          </p:nvPr>
        </p:nvSpPr>
        <p:spPr>
          <a:xfrm>
            <a:off x="376389" y="2802417"/>
            <a:ext cx="11804948" cy="2838359"/>
          </a:xfrm>
        </p:spPr>
        <p:txBody>
          <a:bodyPr/>
          <a:lstStyle/>
          <a:p>
            <a:r>
              <a:rPr lang="en-US">
                <a:cs typeface="Arial"/>
              </a:rPr>
              <a:t>Checking for multicollinearity</a:t>
            </a:r>
          </a:p>
        </p:txBody>
      </p:sp>
      <p:sp>
        <p:nvSpPr>
          <p:cNvPr id="2" name="Footer Placeholder 1">
            <a:extLst>
              <a:ext uri="{FF2B5EF4-FFF2-40B4-BE49-F238E27FC236}">
                <a16:creationId xmlns:a16="http://schemas.microsoft.com/office/drawing/2014/main" id="{437E6F38-2760-1347-B35C-11C07C3CCC36}"/>
              </a:ext>
            </a:extLst>
          </p:cNvPr>
          <p:cNvSpPr>
            <a:spLocks noGrp="1"/>
          </p:cNvSpPr>
          <p:nvPr>
            <p:ph type="ftr" sz="quarter" idx="4294967295"/>
          </p:nvPr>
        </p:nvSpPr>
        <p:spPr>
          <a:xfrm>
            <a:off x="0" y="301625"/>
            <a:ext cx="2101969" cy="274638"/>
          </a:xfrm>
        </p:spPr>
        <p:txBody>
          <a:bodyPr/>
          <a:lstStyle/>
          <a:p>
            <a:r>
              <a:rPr lang="en-US"/>
              <a:t>CO2 emissions – group 4</a:t>
            </a:r>
            <a:endParaRPr lang="en-US">
              <a:cs typeface="Arial"/>
            </a:endParaRPr>
          </a:p>
        </p:txBody>
      </p:sp>
      <p:sp>
        <p:nvSpPr>
          <p:cNvPr id="3" name="Slide Number Placeholder 2">
            <a:extLst>
              <a:ext uri="{FF2B5EF4-FFF2-40B4-BE49-F238E27FC236}">
                <a16:creationId xmlns:a16="http://schemas.microsoft.com/office/drawing/2014/main" id="{C5808303-7516-FBA9-4496-E53E9A4EF1F5}"/>
              </a:ext>
            </a:extLst>
          </p:cNvPr>
          <p:cNvSpPr>
            <a:spLocks noGrp="1"/>
          </p:cNvSpPr>
          <p:nvPr>
            <p:ph type="sldNum" sz="quarter" idx="4294967295"/>
          </p:nvPr>
        </p:nvSpPr>
        <p:spPr>
          <a:xfrm>
            <a:off x="10518775" y="301625"/>
            <a:ext cx="1673225" cy="274638"/>
          </a:xfrm>
        </p:spPr>
        <p:txBody>
          <a:bodyPr/>
          <a:lstStyle/>
          <a:p>
            <a:fld id="{5BFCF61C-3B18-4C03-8326-CC3B32D710C9}" type="slidenum">
              <a:rPr lang="en-US" noProof="0" smtClean="0"/>
              <a:pPr/>
              <a:t>15</a:t>
            </a:fld>
            <a:endParaRPr lang="en-US" noProof="0"/>
          </a:p>
        </p:txBody>
      </p:sp>
      <p:sp>
        <p:nvSpPr>
          <p:cNvPr id="9" name="TextBox 8">
            <a:extLst>
              <a:ext uri="{FF2B5EF4-FFF2-40B4-BE49-F238E27FC236}">
                <a16:creationId xmlns:a16="http://schemas.microsoft.com/office/drawing/2014/main" id="{6692C9BE-7C65-41D7-2D54-A78513978A84}"/>
              </a:ext>
            </a:extLst>
          </p:cNvPr>
          <p:cNvSpPr txBox="1"/>
          <p:nvPr/>
        </p:nvSpPr>
        <p:spPr>
          <a:xfrm>
            <a:off x="564870" y="789476"/>
            <a:ext cx="5537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Standardization of the variables was done and check for multicollinearity was done twice using VIF</a:t>
            </a:r>
            <a:endParaRPr lang="en-US"/>
          </a:p>
        </p:txBody>
      </p:sp>
      <p:pic>
        <p:nvPicPr>
          <p:cNvPr id="10" name="Picture 9" descr="A computer screen shot of text&#10;&#10;Description automatically generated">
            <a:extLst>
              <a:ext uri="{FF2B5EF4-FFF2-40B4-BE49-F238E27FC236}">
                <a16:creationId xmlns:a16="http://schemas.microsoft.com/office/drawing/2014/main" id="{70DD2A45-931A-8F5F-C044-ED5394B47EBE}"/>
              </a:ext>
            </a:extLst>
          </p:cNvPr>
          <p:cNvPicPr>
            <a:picLocks noChangeAspect="1"/>
          </p:cNvPicPr>
          <p:nvPr/>
        </p:nvPicPr>
        <p:blipFill>
          <a:blip r:embed="rId2"/>
          <a:stretch>
            <a:fillRect/>
          </a:stretch>
        </p:blipFill>
        <p:spPr>
          <a:xfrm>
            <a:off x="559011" y="1691855"/>
            <a:ext cx="5136131" cy="2237836"/>
          </a:xfrm>
          <a:prstGeom prst="rect">
            <a:avLst/>
          </a:prstGeom>
        </p:spPr>
      </p:pic>
      <p:sp>
        <p:nvSpPr>
          <p:cNvPr id="11" name="TextBox 10">
            <a:extLst>
              <a:ext uri="{FF2B5EF4-FFF2-40B4-BE49-F238E27FC236}">
                <a16:creationId xmlns:a16="http://schemas.microsoft.com/office/drawing/2014/main" id="{B289B969-71D8-EA23-2804-0BB642961322}"/>
              </a:ext>
            </a:extLst>
          </p:cNvPr>
          <p:cNvSpPr txBox="1"/>
          <p:nvPr/>
        </p:nvSpPr>
        <p:spPr>
          <a:xfrm>
            <a:off x="6750009" y="301285"/>
            <a:ext cx="4715454" cy="1811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Variables like fuel consumption city, fuel consumption highway and fuel consumption combined(1/100km) were removed due to high VIF</a:t>
            </a:r>
            <a:endParaRPr lang="en-US"/>
          </a:p>
          <a:p>
            <a:pPr marL="285750" indent="-285750">
              <a:buFont typeface="Arial"/>
              <a:buChar char="•"/>
            </a:pPr>
            <a:r>
              <a:rPr lang="en-US">
                <a:cs typeface="Arial"/>
              </a:rPr>
              <a:t>Make, model and vehicle class were removed due to low VIF</a:t>
            </a:r>
            <a:endParaRPr lang="en-US"/>
          </a:p>
        </p:txBody>
      </p:sp>
      <p:pic>
        <p:nvPicPr>
          <p:cNvPr id="12" name="Picture 11" descr="A screen shot of a computer program&#10;&#10;Description automatically generated">
            <a:extLst>
              <a:ext uri="{FF2B5EF4-FFF2-40B4-BE49-F238E27FC236}">
                <a16:creationId xmlns:a16="http://schemas.microsoft.com/office/drawing/2014/main" id="{6460B404-81B2-5AB3-0344-88FFD9CBE265}"/>
              </a:ext>
            </a:extLst>
          </p:cNvPr>
          <p:cNvPicPr>
            <a:picLocks noChangeAspect="1"/>
          </p:cNvPicPr>
          <p:nvPr/>
        </p:nvPicPr>
        <p:blipFill>
          <a:blip r:embed="rId3"/>
          <a:stretch>
            <a:fillRect/>
          </a:stretch>
        </p:blipFill>
        <p:spPr>
          <a:xfrm>
            <a:off x="6624278" y="2121380"/>
            <a:ext cx="5010689" cy="1810109"/>
          </a:xfrm>
          <a:prstGeom prst="rect">
            <a:avLst/>
          </a:prstGeom>
        </p:spPr>
      </p:pic>
    </p:spTree>
    <p:extLst>
      <p:ext uri="{BB962C8B-B14F-4D97-AF65-F5344CB8AC3E}">
        <p14:creationId xmlns:p14="http://schemas.microsoft.com/office/powerpoint/2010/main" val="262915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93701" y="1499673"/>
            <a:ext cx="6197789" cy="1582108"/>
          </a:xfrm>
        </p:spPr>
        <p:txBody>
          <a:bodyPr/>
          <a:lstStyle/>
          <a:p>
            <a:r>
              <a:rPr lang="en-US">
                <a:cs typeface="Arial"/>
              </a:rPr>
              <a:t>Modelling Considerations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16</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5" name="Text Placeholder 4">
            <a:extLst>
              <a:ext uri="{FF2B5EF4-FFF2-40B4-BE49-F238E27FC236}">
                <a16:creationId xmlns:a16="http://schemas.microsoft.com/office/drawing/2014/main" id="{983F2CC2-BC69-8AF6-4029-64D4AB7BC022}"/>
              </a:ext>
            </a:extLst>
          </p:cNvPr>
          <p:cNvSpPr>
            <a:spLocks noGrp="1"/>
          </p:cNvSpPr>
          <p:nvPr>
            <p:ph type="body" sz="quarter" idx="13"/>
          </p:nvPr>
        </p:nvSpPr>
        <p:spPr>
          <a:xfrm>
            <a:off x="6288485" y="1712804"/>
            <a:ext cx="3145882" cy="389897"/>
          </a:xfrm>
        </p:spPr>
        <p:txBody>
          <a:bodyPr vert="horz" lIns="91440" tIns="45720" rIns="91440" bIns="45720" rtlCol="0" anchor="t">
            <a:noAutofit/>
          </a:bodyPr>
          <a:lstStyle/>
          <a:p>
            <a:r>
              <a:rPr lang="en-US" sz="1800" b="0">
                <a:solidFill>
                  <a:srgbClr val="3B4546"/>
                </a:solidFill>
                <a:cs typeface="Arial"/>
              </a:rPr>
              <a:t>Normalization of the data is done and test train data is retrieved</a:t>
            </a:r>
            <a:endParaRPr lang="en-US" sz="1800" b="0">
              <a:cs typeface="Arial"/>
            </a:endParaRPr>
          </a:p>
          <a:p>
            <a:endParaRPr lang="en-US" sz="1800" b="0">
              <a:cs typeface="Arial"/>
            </a:endParaRPr>
          </a:p>
          <a:p>
            <a:endParaRPr lang="en-US" sz="1800" b="0">
              <a:cs typeface="Arial"/>
            </a:endParaRPr>
          </a:p>
        </p:txBody>
      </p:sp>
      <p:sp>
        <p:nvSpPr>
          <p:cNvPr id="6" name="TextBox 5">
            <a:extLst>
              <a:ext uri="{FF2B5EF4-FFF2-40B4-BE49-F238E27FC236}">
                <a16:creationId xmlns:a16="http://schemas.microsoft.com/office/drawing/2014/main" id="{CE488C23-44F1-2C40-A594-9331284D61C1}"/>
              </a:ext>
            </a:extLst>
          </p:cNvPr>
          <p:cNvSpPr txBox="1"/>
          <p:nvPr/>
        </p:nvSpPr>
        <p:spPr>
          <a:xfrm>
            <a:off x="291829" y="3424257"/>
            <a:ext cx="234595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X = cars[['</a:t>
            </a:r>
            <a:r>
              <a:rPr lang="en-US" err="1">
                <a:ea typeface="+mn-lt"/>
                <a:cs typeface="+mn-lt"/>
              </a:rPr>
              <a:t>engine_size</a:t>
            </a:r>
            <a:r>
              <a:rPr lang="en-US">
                <a:ea typeface="+mn-lt"/>
                <a:cs typeface="+mn-lt"/>
              </a:rPr>
              <a:t>', 'cylinders', '</a:t>
            </a:r>
            <a:r>
              <a:rPr lang="en-US" err="1">
                <a:ea typeface="+mn-lt"/>
                <a:cs typeface="+mn-lt"/>
              </a:rPr>
              <a:t>fuel_consumption_comb</a:t>
            </a:r>
            <a:r>
              <a:rPr lang="en-US">
                <a:ea typeface="+mn-lt"/>
                <a:cs typeface="+mn-lt"/>
              </a:rPr>
              <a:t>(l/100km)',]]</a:t>
            </a:r>
            <a:endParaRPr lang="en-US"/>
          </a:p>
          <a:p>
            <a:endParaRPr lang="en-US">
              <a:ea typeface="+mn-lt"/>
              <a:cs typeface="+mn-lt"/>
            </a:endParaRPr>
          </a:p>
          <a:p>
            <a:r>
              <a:rPr lang="en-US">
                <a:ea typeface="+mn-lt"/>
                <a:cs typeface="+mn-lt"/>
              </a:rPr>
              <a:t>y = cars['co2_emissions']</a:t>
            </a:r>
            <a:endParaRPr lang="en-US"/>
          </a:p>
        </p:txBody>
      </p:sp>
      <p:sp>
        <p:nvSpPr>
          <p:cNvPr id="7" name="TextBox 6">
            <a:extLst>
              <a:ext uri="{FF2B5EF4-FFF2-40B4-BE49-F238E27FC236}">
                <a16:creationId xmlns:a16="http://schemas.microsoft.com/office/drawing/2014/main" id="{E0C7E9DB-5675-CA7F-2C22-FF7530000D03}"/>
              </a:ext>
            </a:extLst>
          </p:cNvPr>
          <p:cNvSpPr txBox="1"/>
          <p:nvPr/>
        </p:nvSpPr>
        <p:spPr>
          <a:xfrm>
            <a:off x="5690681" y="405319"/>
            <a:ext cx="51718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Final variables considered for the model are – engine size, cylinders, transmission, fuel type and fuel consumption combined (mpg)</a:t>
            </a:r>
          </a:p>
        </p:txBody>
      </p:sp>
      <p:pic>
        <p:nvPicPr>
          <p:cNvPr id="4" name="Picture 3" descr="A screenshot of a graph&#10;&#10;Description automatically generated">
            <a:extLst>
              <a:ext uri="{FF2B5EF4-FFF2-40B4-BE49-F238E27FC236}">
                <a16:creationId xmlns:a16="http://schemas.microsoft.com/office/drawing/2014/main" id="{CB24228F-F5C6-D38C-7953-59D9AD976227}"/>
              </a:ext>
            </a:extLst>
          </p:cNvPr>
          <p:cNvPicPr>
            <a:picLocks noChangeAspect="1"/>
          </p:cNvPicPr>
          <p:nvPr/>
        </p:nvPicPr>
        <p:blipFill>
          <a:blip r:embed="rId2"/>
          <a:stretch>
            <a:fillRect/>
          </a:stretch>
        </p:blipFill>
        <p:spPr>
          <a:xfrm>
            <a:off x="3510143" y="3422351"/>
            <a:ext cx="8277223" cy="3032544"/>
          </a:xfrm>
          <a:prstGeom prst="rect">
            <a:avLst/>
          </a:prstGeom>
        </p:spPr>
      </p:pic>
    </p:spTree>
    <p:extLst>
      <p:ext uri="{BB962C8B-B14F-4D97-AF65-F5344CB8AC3E}">
        <p14:creationId xmlns:p14="http://schemas.microsoft.com/office/powerpoint/2010/main" val="296055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6A553A-B161-0C3F-E142-3C5A689965DD}"/>
              </a:ext>
            </a:extLst>
          </p:cNvPr>
          <p:cNvSpPr>
            <a:spLocks noGrp="1"/>
          </p:cNvSpPr>
          <p:nvPr>
            <p:ph type="ftr" sz="quarter" idx="11"/>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BC3092EF-AE40-11A0-5ECF-163CCE8F8715}"/>
              </a:ext>
            </a:extLst>
          </p:cNvPr>
          <p:cNvSpPr>
            <a:spLocks noGrp="1"/>
          </p:cNvSpPr>
          <p:nvPr>
            <p:ph type="sldNum" sz="quarter" idx="12"/>
          </p:nvPr>
        </p:nvSpPr>
        <p:spPr/>
        <p:txBody>
          <a:bodyPr/>
          <a:lstStyle/>
          <a:p>
            <a:fld id="{5BFCF61C-3B18-4C03-8326-CC3B32D710C9}" type="slidenum">
              <a:rPr lang="en-US" noProof="0" smtClean="0"/>
              <a:pPr/>
              <a:t>17</a:t>
            </a:fld>
            <a:endParaRPr lang="en-US" noProof="0"/>
          </a:p>
        </p:txBody>
      </p:sp>
      <p:sp>
        <p:nvSpPr>
          <p:cNvPr id="4" name="Title 3">
            <a:extLst>
              <a:ext uri="{FF2B5EF4-FFF2-40B4-BE49-F238E27FC236}">
                <a16:creationId xmlns:a16="http://schemas.microsoft.com/office/drawing/2014/main" id="{334B2F80-7A58-61AF-B548-774F5A37463E}"/>
              </a:ext>
            </a:extLst>
          </p:cNvPr>
          <p:cNvSpPr>
            <a:spLocks noGrp="1"/>
          </p:cNvSpPr>
          <p:nvPr>
            <p:ph type="title"/>
          </p:nvPr>
        </p:nvSpPr>
        <p:spPr>
          <a:xfrm>
            <a:off x="6154" y="651409"/>
            <a:ext cx="4846320" cy="1682749"/>
          </a:xfrm>
        </p:spPr>
        <p:txBody>
          <a:bodyPr/>
          <a:lstStyle/>
          <a:p>
            <a:r>
              <a:rPr lang="en-US">
                <a:cs typeface="Arial"/>
              </a:rPr>
              <a:t>Correlation of the considered variables</a:t>
            </a:r>
            <a:endParaRPr lang="en-US"/>
          </a:p>
        </p:txBody>
      </p:sp>
      <p:sp>
        <p:nvSpPr>
          <p:cNvPr id="5" name="Text Placeholder 4">
            <a:extLst>
              <a:ext uri="{FF2B5EF4-FFF2-40B4-BE49-F238E27FC236}">
                <a16:creationId xmlns:a16="http://schemas.microsoft.com/office/drawing/2014/main" id="{9181766A-DBA9-9A0D-68BD-5FD2D896DBEB}"/>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28E0C217-EBE0-CEA2-EB67-1128F670844E}"/>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250EBAA9-838B-646D-B093-734118BFA4BE}"/>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24343818-E6B1-E857-393B-290C5BB66353}"/>
              </a:ext>
            </a:extLst>
          </p:cNvPr>
          <p:cNvSpPr>
            <a:spLocks noGrp="1"/>
          </p:cNvSpPr>
          <p:nvPr>
            <p:ph type="body" sz="quarter" idx="16"/>
          </p:nvPr>
        </p:nvSpPr>
        <p:spPr/>
        <p:txBody>
          <a:bodyPr/>
          <a:lstStyle/>
          <a:p>
            <a:endParaRPr lang="en-US"/>
          </a:p>
        </p:txBody>
      </p:sp>
      <p:pic>
        <p:nvPicPr>
          <p:cNvPr id="9" name="Picture 8" descr="A screenshot of a graph&#10;&#10;Description automatically generated">
            <a:extLst>
              <a:ext uri="{FF2B5EF4-FFF2-40B4-BE49-F238E27FC236}">
                <a16:creationId xmlns:a16="http://schemas.microsoft.com/office/drawing/2014/main" id="{25A1F3F5-C5E3-27BD-7FDB-F1C499227464}"/>
              </a:ext>
            </a:extLst>
          </p:cNvPr>
          <p:cNvPicPr>
            <a:picLocks noChangeAspect="1"/>
          </p:cNvPicPr>
          <p:nvPr/>
        </p:nvPicPr>
        <p:blipFill>
          <a:blip r:embed="rId2"/>
          <a:stretch>
            <a:fillRect/>
          </a:stretch>
        </p:blipFill>
        <p:spPr>
          <a:xfrm>
            <a:off x="4713437" y="158151"/>
            <a:ext cx="6675767" cy="6556076"/>
          </a:xfrm>
          <a:prstGeom prst="rect">
            <a:avLst/>
          </a:prstGeom>
        </p:spPr>
      </p:pic>
      <p:sp>
        <p:nvSpPr>
          <p:cNvPr id="10" name="TextBox 9">
            <a:extLst>
              <a:ext uri="{FF2B5EF4-FFF2-40B4-BE49-F238E27FC236}">
                <a16:creationId xmlns:a16="http://schemas.microsoft.com/office/drawing/2014/main" id="{5D6346A2-C776-F7AC-2ED0-BF8466A609CF}"/>
              </a:ext>
            </a:extLst>
          </p:cNvPr>
          <p:cNvSpPr txBox="1"/>
          <p:nvPr/>
        </p:nvSpPr>
        <p:spPr>
          <a:xfrm>
            <a:off x="549349" y="3491023"/>
            <a:ext cx="347330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lnSpc>
                <a:spcPct val="150000"/>
              </a:lnSpc>
              <a:buFont typeface="Arial"/>
              <a:buChar char="•"/>
            </a:pPr>
            <a:r>
              <a:rPr lang="en-US" sz="1600" dirty="0">
                <a:solidFill>
                  <a:srgbClr val="3B4546"/>
                </a:solidFill>
                <a:cs typeface="Arial"/>
              </a:rPr>
              <a:t>The target variable is having a positive correlation with Engine,  fuel type, cylinders</a:t>
            </a:r>
            <a:endParaRPr lang="en-US" sz="1600" dirty="0">
              <a:cs typeface="Arial"/>
            </a:endParaRPr>
          </a:p>
          <a:p>
            <a:pPr marL="283210" indent="-283210">
              <a:lnSpc>
                <a:spcPct val="150000"/>
              </a:lnSpc>
              <a:buFont typeface="Arial"/>
              <a:buChar char="•"/>
            </a:pPr>
            <a:r>
              <a:rPr lang="en-US" sz="1600" dirty="0">
                <a:solidFill>
                  <a:srgbClr val="3B4546"/>
                </a:solidFill>
                <a:cs typeface="Arial"/>
              </a:rPr>
              <a:t>Negative correlation with fuel consumption mpg and transmission</a:t>
            </a:r>
            <a:endParaRPr lang="en-US" sz="1600" dirty="0">
              <a:cs typeface="Arial"/>
            </a:endParaRPr>
          </a:p>
          <a:p>
            <a:pPr marL="283210" indent="-283210">
              <a:lnSpc>
                <a:spcPct val="150000"/>
              </a:lnSpc>
              <a:buFont typeface="Arial"/>
              <a:buChar char="•"/>
            </a:pPr>
            <a:endParaRPr lang="en-US" sz="1600" dirty="0">
              <a:cs typeface="Arial"/>
            </a:endParaRPr>
          </a:p>
          <a:p>
            <a:endParaRPr lang="en-US" dirty="0">
              <a:cs typeface="Arial"/>
            </a:endParaRPr>
          </a:p>
        </p:txBody>
      </p:sp>
    </p:spTree>
    <p:extLst>
      <p:ext uri="{BB962C8B-B14F-4D97-AF65-F5344CB8AC3E}">
        <p14:creationId xmlns:p14="http://schemas.microsoft.com/office/powerpoint/2010/main" val="383932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BD08F0-B83E-16BF-F78D-005A96F62368}"/>
              </a:ext>
            </a:extLst>
          </p:cNvPr>
          <p:cNvSpPr>
            <a:spLocks noGrp="1"/>
          </p:cNvSpPr>
          <p:nvPr>
            <p:ph type="body" sz="quarter" idx="10"/>
          </p:nvPr>
        </p:nvSpPr>
        <p:spPr>
          <a:xfrm>
            <a:off x="5602339" y="680337"/>
            <a:ext cx="4754880" cy="2057400"/>
          </a:xfrm>
        </p:spPr>
        <p:txBody>
          <a:bodyPr vert="horz" lIns="91440" tIns="45720" rIns="91440" bIns="45720" rtlCol="0" anchor="t">
            <a:noAutofit/>
          </a:bodyPr>
          <a:lstStyle/>
          <a:p>
            <a:r>
              <a:rPr lang="en-US">
                <a:cs typeface="Arial"/>
              </a:rPr>
              <a:t>Outliers have been removed and description of the variables required for the models</a:t>
            </a:r>
          </a:p>
          <a:p>
            <a:endParaRPr lang="en-US">
              <a:cs typeface="Arial"/>
            </a:endParaRPr>
          </a:p>
        </p:txBody>
      </p:sp>
      <p:sp>
        <p:nvSpPr>
          <p:cNvPr id="2" name="Footer Placeholder 1">
            <a:extLst>
              <a:ext uri="{FF2B5EF4-FFF2-40B4-BE49-F238E27FC236}">
                <a16:creationId xmlns:a16="http://schemas.microsoft.com/office/drawing/2014/main" id="{F6E80255-52E6-6D0B-967A-0211AEC44AF4}"/>
              </a:ext>
            </a:extLst>
          </p:cNvPr>
          <p:cNvSpPr>
            <a:spLocks noGrp="1"/>
          </p:cNvSpPr>
          <p:nvPr>
            <p:ph type="ftr" sz="quarter" idx="4294967295"/>
          </p:nvPr>
        </p:nvSpPr>
        <p:spPr>
          <a:xfrm>
            <a:off x="0" y="301625"/>
            <a:ext cx="1828800" cy="274638"/>
          </a:xfrm>
        </p:spPr>
        <p:txBody>
          <a:bodyPr/>
          <a:lstStyle/>
          <a:p>
            <a:r>
              <a:rPr lang="en-US" noProof="0"/>
              <a:t>Presentation title</a:t>
            </a:r>
          </a:p>
        </p:txBody>
      </p:sp>
      <p:sp>
        <p:nvSpPr>
          <p:cNvPr id="3" name="Slide Number Placeholder 2">
            <a:extLst>
              <a:ext uri="{FF2B5EF4-FFF2-40B4-BE49-F238E27FC236}">
                <a16:creationId xmlns:a16="http://schemas.microsoft.com/office/drawing/2014/main" id="{8016E58E-0652-B6A0-1FD0-23E57F7CEACA}"/>
              </a:ext>
            </a:extLst>
          </p:cNvPr>
          <p:cNvSpPr>
            <a:spLocks noGrp="1"/>
          </p:cNvSpPr>
          <p:nvPr>
            <p:ph type="sldNum" sz="quarter" idx="4294967295"/>
          </p:nvPr>
        </p:nvSpPr>
        <p:spPr>
          <a:xfrm>
            <a:off x="10518775" y="301625"/>
            <a:ext cx="1673225" cy="274638"/>
          </a:xfrm>
        </p:spPr>
        <p:txBody>
          <a:bodyPr/>
          <a:lstStyle/>
          <a:p>
            <a:fld id="{5BFCF61C-3B18-4C03-8326-CC3B32D710C9}" type="slidenum">
              <a:rPr lang="en-US" noProof="0" smtClean="0"/>
              <a:pPr/>
              <a:t>18</a:t>
            </a:fld>
            <a:endParaRPr lang="en-US" noProof="0"/>
          </a:p>
        </p:txBody>
      </p:sp>
      <p:pic>
        <p:nvPicPr>
          <p:cNvPr id="9" name="Picture 8" descr="A screenshot of a graph&#10;&#10;Description automatically generated">
            <a:extLst>
              <a:ext uri="{FF2B5EF4-FFF2-40B4-BE49-F238E27FC236}">
                <a16:creationId xmlns:a16="http://schemas.microsoft.com/office/drawing/2014/main" id="{C6A62B9D-9C79-8F9B-08DC-FD2E566F69DF}"/>
              </a:ext>
            </a:extLst>
          </p:cNvPr>
          <p:cNvPicPr>
            <a:picLocks noChangeAspect="1"/>
          </p:cNvPicPr>
          <p:nvPr/>
        </p:nvPicPr>
        <p:blipFill>
          <a:blip r:embed="rId2"/>
          <a:stretch>
            <a:fillRect/>
          </a:stretch>
        </p:blipFill>
        <p:spPr>
          <a:xfrm>
            <a:off x="1078" y="3896624"/>
            <a:ext cx="9486900" cy="24003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6C65DA5-7958-3CF7-0751-C3EC36CCDAD5}"/>
              </a:ext>
            </a:extLst>
          </p:cNvPr>
          <p:cNvPicPr>
            <a:picLocks noChangeAspect="1"/>
          </p:cNvPicPr>
          <p:nvPr/>
        </p:nvPicPr>
        <p:blipFill>
          <a:blip r:embed="rId3"/>
          <a:stretch>
            <a:fillRect/>
          </a:stretch>
        </p:blipFill>
        <p:spPr>
          <a:xfrm>
            <a:off x="779253" y="441476"/>
            <a:ext cx="3962400" cy="942975"/>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EFB61E82-F778-383D-76C5-5F69F6BE08EA}"/>
              </a:ext>
            </a:extLst>
          </p:cNvPr>
          <p:cNvPicPr>
            <a:picLocks noChangeAspect="1"/>
          </p:cNvPicPr>
          <p:nvPr/>
        </p:nvPicPr>
        <p:blipFill>
          <a:blip r:embed="rId4"/>
          <a:stretch>
            <a:fillRect/>
          </a:stretch>
        </p:blipFill>
        <p:spPr>
          <a:xfrm>
            <a:off x="698111" y="1714231"/>
            <a:ext cx="4067175" cy="1819275"/>
          </a:xfrm>
          <a:prstGeom prst="rect">
            <a:avLst/>
          </a:prstGeom>
        </p:spPr>
      </p:pic>
    </p:spTree>
    <p:extLst>
      <p:ext uri="{BB962C8B-B14F-4D97-AF65-F5344CB8AC3E}">
        <p14:creationId xmlns:p14="http://schemas.microsoft.com/office/powerpoint/2010/main" val="1400879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92B0-2B7A-9EAC-2684-0B3C6F4258E8}"/>
              </a:ext>
            </a:extLst>
          </p:cNvPr>
          <p:cNvSpPr>
            <a:spLocks noGrp="1"/>
          </p:cNvSpPr>
          <p:nvPr>
            <p:ph type="title"/>
          </p:nvPr>
        </p:nvSpPr>
        <p:spPr>
          <a:xfrm>
            <a:off x="6154" y="1499674"/>
            <a:ext cx="4846320" cy="1682749"/>
          </a:xfrm>
        </p:spPr>
        <p:txBody>
          <a:bodyPr/>
          <a:lstStyle/>
          <a:p>
            <a:r>
              <a:rPr lang="en-US" sz="4000">
                <a:cs typeface="Arial"/>
              </a:rPr>
              <a:t>Model preprocessing</a:t>
            </a:r>
          </a:p>
        </p:txBody>
      </p:sp>
      <p:sp>
        <p:nvSpPr>
          <p:cNvPr id="3" name="Text Placeholder 2">
            <a:extLst>
              <a:ext uri="{FF2B5EF4-FFF2-40B4-BE49-F238E27FC236}">
                <a16:creationId xmlns:a16="http://schemas.microsoft.com/office/drawing/2014/main" id="{891AFC5A-CC3E-06B2-81D4-DC380DDA7428}"/>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D817B39D-4886-0FD5-9558-580D698DC9FC}"/>
              </a:ext>
            </a:extLst>
          </p:cNvPr>
          <p:cNvSpPr>
            <a:spLocks noGrp="1"/>
          </p:cNvSpPr>
          <p:nvPr>
            <p:ph type="body" sz="quarter" idx="15"/>
          </p:nvPr>
        </p:nvSpPr>
        <p:spPr>
          <a:xfrm>
            <a:off x="5989320" y="2582979"/>
            <a:ext cx="4754880" cy="1682750"/>
          </a:xfrm>
        </p:spPr>
        <p:txBody>
          <a:bodyPr vert="horz" lIns="91440" tIns="45720" rIns="91440" bIns="45720" rtlCol="0" anchor="t">
            <a:noAutofit/>
          </a:bodyPr>
          <a:lstStyle/>
          <a:p>
            <a:pPr marL="283210" indent="-283210"/>
            <a:r>
              <a:rPr lang="en-US">
                <a:cs typeface="Arial"/>
              </a:rPr>
              <a:t>Normalization of the model has been done and test train data has been extracted</a:t>
            </a:r>
          </a:p>
        </p:txBody>
      </p:sp>
      <p:sp>
        <p:nvSpPr>
          <p:cNvPr id="8" name="Text Placeholder 7">
            <a:extLst>
              <a:ext uri="{FF2B5EF4-FFF2-40B4-BE49-F238E27FC236}">
                <a16:creationId xmlns:a16="http://schemas.microsoft.com/office/drawing/2014/main" id="{4B626D86-97FD-1635-7D8C-C99B451F8FC1}"/>
              </a:ext>
            </a:extLst>
          </p:cNvPr>
          <p:cNvSpPr>
            <a:spLocks noGrp="1"/>
          </p:cNvSpPr>
          <p:nvPr>
            <p:ph type="body" sz="quarter" idx="16"/>
          </p:nvPr>
        </p:nvSpPr>
        <p:spPr/>
        <p:txBody>
          <a:bodyPr/>
          <a:lstStyle/>
          <a:p>
            <a:endParaRPr lang="en-US"/>
          </a:p>
        </p:txBody>
      </p:sp>
      <p:pic>
        <p:nvPicPr>
          <p:cNvPr id="4" name="Picture 3" descr="A screen shot of a computer code&#10;&#10;Description automatically generated">
            <a:extLst>
              <a:ext uri="{FF2B5EF4-FFF2-40B4-BE49-F238E27FC236}">
                <a16:creationId xmlns:a16="http://schemas.microsoft.com/office/drawing/2014/main" id="{C5537B62-A984-35E5-DD47-F77E796DDF90}"/>
              </a:ext>
            </a:extLst>
          </p:cNvPr>
          <p:cNvPicPr>
            <a:picLocks noChangeAspect="1"/>
          </p:cNvPicPr>
          <p:nvPr/>
        </p:nvPicPr>
        <p:blipFill>
          <a:blip r:embed="rId2"/>
          <a:stretch>
            <a:fillRect/>
          </a:stretch>
        </p:blipFill>
        <p:spPr>
          <a:xfrm>
            <a:off x="4321834" y="3988190"/>
            <a:ext cx="7315200" cy="256222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150E797F-0146-50EE-D1AF-28F6D04B86C4}"/>
              </a:ext>
            </a:extLst>
          </p:cNvPr>
          <p:cNvPicPr>
            <a:picLocks noChangeAspect="1"/>
          </p:cNvPicPr>
          <p:nvPr/>
        </p:nvPicPr>
        <p:blipFill>
          <a:blip r:embed="rId3"/>
          <a:stretch>
            <a:fillRect/>
          </a:stretch>
        </p:blipFill>
        <p:spPr>
          <a:xfrm>
            <a:off x="5095695" y="421256"/>
            <a:ext cx="6515100" cy="2133600"/>
          </a:xfrm>
          <a:prstGeom prst="rect">
            <a:avLst/>
          </a:prstGeom>
        </p:spPr>
      </p:pic>
    </p:spTree>
    <p:extLst>
      <p:ext uri="{BB962C8B-B14F-4D97-AF65-F5344CB8AC3E}">
        <p14:creationId xmlns:p14="http://schemas.microsoft.com/office/powerpoint/2010/main" val="365344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84E25E-83A5-0736-316F-461B5A90035E}"/>
              </a:ext>
            </a:extLst>
          </p:cNvPr>
          <p:cNvSpPr>
            <a:spLocks noGrp="1"/>
          </p:cNvSpPr>
          <p:nvPr>
            <p:ph type="ftr" sz="quarter" idx="11"/>
          </p:nvPr>
        </p:nvSpPr>
        <p:spPr/>
        <p:txBody>
          <a:bodyPr>
            <a:normAutofit/>
          </a:bodyPr>
          <a:lstStyle/>
          <a:p>
            <a:pPr>
              <a:spcAft>
                <a:spcPts val="600"/>
              </a:spcAft>
            </a:pPr>
            <a:r>
              <a:rPr lang="en-US" noProof="0">
                <a:solidFill>
                  <a:schemeClr val="tx1">
                    <a:alpha val="60000"/>
                  </a:schemeClr>
                </a:solidFill>
              </a:rPr>
              <a:t>Presentation title</a:t>
            </a:r>
          </a:p>
        </p:txBody>
      </p:sp>
      <p:sp>
        <p:nvSpPr>
          <p:cNvPr id="3" name="Slide Number Placeholder 2">
            <a:extLst>
              <a:ext uri="{FF2B5EF4-FFF2-40B4-BE49-F238E27FC236}">
                <a16:creationId xmlns:a16="http://schemas.microsoft.com/office/drawing/2014/main" id="{32A26606-90AC-AC52-23B6-A7EA2BBD0400}"/>
              </a:ext>
            </a:extLst>
          </p:cNvPr>
          <p:cNvSpPr>
            <a:spLocks noGrp="1"/>
          </p:cNvSpPr>
          <p:nvPr>
            <p:ph type="sldNum" sz="quarter" idx="12"/>
          </p:nvPr>
        </p:nvSpPr>
        <p:spPr/>
        <p:txBody>
          <a:bodyPr>
            <a:normAutofit/>
          </a:bodyPr>
          <a:lstStyle/>
          <a:p>
            <a:pPr>
              <a:spcAft>
                <a:spcPts val="600"/>
              </a:spcAft>
            </a:pPr>
            <a:fld id="{5BFCF61C-3B18-4C03-8326-CC3B32D710C9}" type="slidenum">
              <a:rPr lang="en-US" noProof="0">
                <a:solidFill>
                  <a:schemeClr val="tx1">
                    <a:alpha val="60000"/>
                  </a:schemeClr>
                </a:solidFill>
              </a:rPr>
              <a:pPr>
                <a:spcAft>
                  <a:spcPts val="600"/>
                </a:spcAft>
              </a:pPr>
              <a:t>2</a:t>
            </a:fld>
            <a:endParaRPr lang="en-US" noProof="0">
              <a:solidFill>
                <a:schemeClr val="tx1">
                  <a:alpha val="60000"/>
                </a:schemeClr>
              </a:solidFill>
            </a:endParaRPr>
          </a:p>
        </p:txBody>
      </p:sp>
      <p:sp>
        <p:nvSpPr>
          <p:cNvPr id="4" name="Title 3">
            <a:extLst>
              <a:ext uri="{FF2B5EF4-FFF2-40B4-BE49-F238E27FC236}">
                <a16:creationId xmlns:a16="http://schemas.microsoft.com/office/drawing/2014/main" id="{B7E9C453-80AB-4DEF-90F5-2B7E3A541D7B}"/>
              </a:ext>
            </a:extLst>
          </p:cNvPr>
          <p:cNvSpPr>
            <a:spLocks noGrp="1"/>
          </p:cNvSpPr>
          <p:nvPr>
            <p:ph type="title"/>
          </p:nvPr>
        </p:nvSpPr>
        <p:spPr>
          <a:xfrm>
            <a:off x="149927" y="1384655"/>
            <a:ext cx="4846320" cy="1682749"/>
          </a:xfrm>
        </p:spPr>
        <p:txBody>
          <a:bodyPr anchor="ctr">
            <a:normAutofit/>
          </a:bodyPr>
          <a:lstStyle/>
          <a:p>
            <a:pPr algn="ctr"/>
            <a:r>
              <a:rPr lang="en-US" sz="4800">
                <a:solidFill>
                  <a:schemeClr val="tx1"/>
                </a:solidFill>
                <a:cs typeface="Arial"/>
              </a:rPr>
              <a:t>project objective</a:t>
            </a:r>
          </a:p>
        </p:txBody>
      </p:sp>
      <p:sp>
        <p:nvSpPr>
          <p:cNvPr id="5" name="Text Placeholder 4">
            <a:extLst>
              <a:ext uri="{FF2B5EF4-FFF2-40B4-BE49-F238E27FC236}">
                <a16:creationId xmlns:a16="http://schemas.microsoft.com/office/drawing/2014/main" id="{ABE28D62-7061-3924-90A7-0ACF07DBE70A}"/>
              </a:ext>
            </a:extLst>
          </p:cNvPr>
          <p:cNvSpPr>
            <a:spLocks noGrp="1"/>
          </p:cNvSpPr>
          <p:nvPr>
            <p:ph type="body" sz="quarter" idx="13"/>
          </p:nvPr>
        </p:nvSpPr>
        <p:spPr>
          <a:xfrm>
            <a:off x="4548824" y="433219"/>
            <a:ext cx="6524560" cy="6126462"/>
          </a:xfrm>
        </p:spPr>
        <p:txBody>
          <a:bodyPr vert="horz" lIns="91440" tIns="45720" rIns="91440" bIns="45720" rtlCol="0" anchor="ctr">
            <a:normAutofit lnSpcReduction="10000"/>
          </a:bodyPr>
          <a:lstStyle/>
          <a:p>
            <a:pPr>
              <a:lnSpc>
                <a:spcPct val="90000"/>
              </a:lnSpc>
            </a:pPr>
            <a:endParaRPr lang="en-US" sz="1600" b="0">
              <a:solidFill>
                <a:schemeClr val="tx1">
                  <a:alpha val="80000"/>
                </a:schemeClr>
              </a:solidFill>
              <a:cs typeface="Arial"/>
            </a:endParaRPr>
          </a:p>
          <a:p>
            <a:pPr>
              <a:lnSpc>
                <a:spcPct val="90000"/>
              </a:lnSpc>
            </a:pPr>
            <a:r>
              <a:rPr lang="en-US" sz="1600" b="0">
                <a:solidFill>
                  <a:schemeClr val="tx1">
                    <a:alpha val="80000"/>
                  </a:schemeClr>
                </a:solidFill>
                <a:ea typeface="+mn-lt"/>
                <a:cs typeface="+mn-lt"/>
              </a:rPr>
              <a:t>The fundamental goal here is to model the CO2 emissions as a function of several car engine features.</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Data Set Details: </a:t>
            </a:r>
            <a:endParaRPr lang="en-US" sz="1600">
              <a:solidFill>
                <a:schemeClr val="tx1">
                  <a:alpha val="80000"/>
                </a:schemeClr>
              </a:solidFill>
              <a:cs typeface="Arial"/>
            </a:endParaRPr>
          </a:p>
          <a:p>
            <a:pPr>
              <a:lnSpc>
                <a:spcPct val="90000"/>
              </a:lnSpc>
            </a:pPr>
            <a:r>
              <a:rPr lang="en-US" sz="1600" b="0">
                <a:solidFill>
                  <a:schemeClr val="tx1">
                    <a:alpha val="80000"/>
                  </a:schemeClr>
                </a:solidFill>
                <a:ea typeface="+mn-lt"/>
                <a:cs typeface="+mn-lt"/>
              </a:rPr>
              <a:t>The file contains the data for this example. Here the number of variables (columns) is 12, and the number of instances (rows) is 7385. In that way, this problem has the 12 following variables:</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make</a:t>
            </a:r>
            <a:r>
              <a:rPr lang="en-US" sz="1600" b="0">
                <a:solidFill>
                  <a:schemeClr val="tx1">
                    <a:alpha val="80000"/>
                  </a:schemeClr>
                </a:solidFill>
                <a:ea typeface="+mn-lt"/>
                <a:cs typeface="+mn-lt"/>
              </a:rPr>
              <a:t>, car brand under study.</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model</a:t>
            </a:r>
            <a:r>
              <a:rPr lang="en-US" sz="1600" b="0">
                <a:solidFill>
                  <a:schemeClr val="tx1">
                    <a:alpha val="80000"/>
                  </a:schemeClr>
                </a:solidFill>
                <a:ea typeface="+mn-lt"/>
                <a:cs typeface="+mn-lt"/>
              </a:rPr>
              <a:t>, the specific model of the car.</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vehicle_class</a:t>
            </a:r>
            <a:r>
              <a:rPr lang="en-US" sz="1600" b="0">
                <a:solidFill>
                  <a:schemeClr val="tx1">
                    <a:alpha val="80000"/>
                  </a:schemeClr>
                </a:solidFill>
                <a:ea typeface="+mn-lt"/>
                <a:cs typeface="+mn-lt"/>
              </a:rPr>
              <a:t>, car body type of the car.</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engine_size</a:t>
            </a:r>
            <a:r>
              <a:rPr lang="en-US" sz="1600" b="0">
                <a:solidFill>
                  <a:schemeClr val="tx1">
                    <a:alpha val="80000"/>
                  </a:schemeClr>
                </a:solidFill>
                <a:ea typeface="+mn-lt"/>
                <a:cs typeface="+mn-lt"/>
              </a:rPr>
              <a:t>, size of the car engine, in Liters.</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cylinders</a:t>
            </a:r>
            <a:r>
              <a:rPr lang="en-US" sz="1600" b="0">
                <a:solidFill>
                  <a:schemeClr val="tx1">
                    <a:alpha val="80000"/>
                  </a:schemeClr>
                </a:solidFill>
                <a:ea typeface="+mn-lt"/>
                <a:cs typeface="+mn-lt"/>
              </a:rPr>
              <a:t>, number of cylinders.</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transmission</a:t>
            </a:r>
            <a:r>
              <a:rPr lang="en-US" sz="1600" b="0">
                <a:solidFill>
                  <a:schemeClr val="tx1">
                    <a:alpha val="80000"/>
                  </a:schemeClr>
                </a:solidFill>
                <a:ea typeface="+mn-lt"/>
                <a:cs typeface="+mn-lt"/>
              </a:rPr>
              <a:t>, "A" </a:t>
            </a:r>
            <a:r>
              <a:rPr lang="en-US" sz="1600" b="0" err="1">
                <a:solidFill>
                  <a:schemeClr val="tx1">
                    <a:alpha val="80000"/>
                  </a:schemeClr>
                </a:solidFill>
                <a:ea typeface="+mn-lt"/>
                <a:cs typeface="+mn-lt"/>
              </a:rPr>
              <a:t>for`Automatic</a:t>
            </a:r>
            <a:r>
              <a:rPr lang="en-US" sz="1600" b="0">
                <a:solidFill>
                  <a:schemeClr val="tx1">
                    <a:alpha val="80000"/>
                  </a:schemeClr>
                </a:solidFill>
                <a:ea typeface="+mn-lt"/>
                <a:cs typeface="+mn-lt"/>
              </a:rPr>
              <a:t>', "AM" for ``Automated manual', "AS" for 'Automatic with </a:t>
            </a:r>
            <a:r>
              <a:rPr lang="en-US" sz="1600">
                <a:solidFill>
                  <a:schemeClr val="tx1">
                    <a:alpha val="80000"/>
                  </a:schemeClr>
                </a:solidFill>
                <a:ea typeface="+mn-lt"/>
                <a:cs typeface="+mn-lt"/>
              </a:rPr>
              <a:t>select shift'</a:t>
            </a:r>
            <a:r>
              <a:rPr lang="en-US" sz="1600" b="0">
                <a:solidFill>
                  <a:schemeClr val="tx1">
                    <a:alpha val="80000"/>
                  </a:schemeClr>
                </a:solidFill>
                <a:ea typeface="+mn-lt"/>
                <a:cs typeface="+mn-lt"/>
              </a:rPr>
              <a:t>, "AV" for 'Continuously variable', "M" for 'Manual'.</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fuel_type</a:t>
            </a:r>
            <a:r>
              <a:rPr lang="en-US" sz="1600" b="0">
                <a:solidFill>
                  <a:schemeClr val="tx1">
                    <a:alpha val="80000"/>
                  </a:schemeClr>
                </a:solidFill>
                <a:ea typeface="+mn-lt"/>
                <a:cs typeface="+mn-lt"/>
              </a:rPr>
              <a:t>, "X" for 'Regular gasoline', "Z" for 'Premium gasoline', "D" for 'Diesel', "E" for 'Ethanol (E85)', "N" for 'Natural gas'.</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fuel_consumption_city</a:t>
            </a:r>
            <a:r>
              <a:rPr lang="en-US" sz="1600" b="0">
                <a:solidFill>
                  <a:schemeClr val="tx1">
                    <a:alpha val="80000"/>
                  </a:schemeClr>
                </a:solidFill>
                <a:ea typeface="+mn-lt"/>
                <a:cs typeface="+mn-lt"/>
              </a:rPr>
              <a:t>, City fuel consumption ratings, in liters per 100 kilometers.</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fuel_consumption_hwy</a:t>
            </a:r>
            <a:r>
              <a:rPr lang="en-US" sz="1600" b="0">
                <a:solidFill>
                  <a:schemeClr val="tx1">
                    <a:alpha val="80000"/>
                  </a:schemeClr>
                </a:solidFill>
                <a:ea typeface="+mn-lt"/>
                <a:cs typeface="+mn-lt"/>
              </a:rPr>
              <a:t>, Highway fuel consumption ratings, in liters per 100 kilometers.</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fuel_consumption_comb</a:t>
            </a:r>
            <a:r>
              <a:rPr lang="en-US" sz="1600">
                <a:solidFill>
                  <a:schemeClr val="tx1">
                    <a:alpha val="80000"/>
                  </a:schemeClr>
                </a:solidFill>
                <a:ea typeface="+mn-lt"/>
                <a:cs typeface="+mn-lt"/>
              </a:rPr>
              <a:t>(l/100km)</a:t>
            </a:r>
            <a:r>
              <a:rPr lang="en-US" sz="1600" b="0">
                <a:solidFill>
                  <a:schemeClr val="tx1">
                    <a:alpha val="80000"/>
                  </a:schemeClr>
                </a:solidFill>
                <a:ea typeface="+mn-lt"/>
                <a:cs typeface="+mn-lt"/>
              </a:rPr>
              <a:t>, the combined fuel consumption rating (55% city, 45% highway), in L/100 km.</a:t>
            </a:r>
            <a:endParaRPr lang="en-US" sz="1600">
              <a:solidFill>
                <a:schemeClr val="tx1">
                  <a:alpha val="80000"/>
                </a:schemeClr>
              </a:solidFill>
              <a:cs typeface="Arial"/>
            </a:endParaRPr>
          </a:p>
          <a:p>
            <a:pPr>
              <a:lnSpc>
                <a:spcPct val="90000"/>
              </a:lnSpc>
            </a:pPr>
            <a:r>
              <a:rPr lang="en-US" sz="1600" err="1">
                <a:solidFill>
                  <a:schemeClr val="tx1">
                    <a:alpha val="80000"/>
                  </a:schemeClr>
                </a:solidFill>
                <a:ea typeface="+mn-lt"/>
                <a:cs typeface="+mn-lt"/>
              </a:rPr>
              <a:t>fuel_consumption_comb</a:t>
            </a:r>
            <a:r>
              <a:rPr lang="en-US" sz="1600">
                <a:solidFill>
                  <a:schemeClr val="tx1">
                    <a:alpha val="80000"/>
                  </a:schemeClr>
                </a:solidFill>
                <a:ea typeface="+mn-lt"/>
                <a:cs typeface="+mn-lt"/>
              </a:rPr>
              <a:t>(mpg)</a:t>
            </a:r>
            <a:r>
              <a:rPr lang="en-US" sz="1600" b="0">
                <a:solidFill>
                  <a:schemeClr val="tx1">
                    <a:alpha val="80000"/>
                  </a:schemeClr>
                </a:solidFill>
                <a:ea typeface="+mn-lt"/>
                <a:cs typeface="+mn-lt"/>
              </a:rPr>
              <a:t>, the combined fuel consumption rating (55% city, 45% highway), in miles per gallon (mpg).</a:t>
            </a:r>
            <a:endParaRPr lang="en-US" sz="1600">
              <a:solidFill>
                <a:schemeClr val="tx1">
                  <a:alpha val="80000"/>
                </a:schemeClr>
              </a:solidFill>
              <a:cs typeface="Arial"/>
            </a:endParaRPr>
          </a:p>
          <a:p>
            <a:pPr>
              <a:lnSpc>
                <a:spcPct val="90000"/>
              </a:lnSpc>
            </a:pPr>
            <a:r>
              <a:rPr lang="en-US" sz="1600">
                <a:solidFill>
                  <a:schemeClr val="tx1">
                    <a:alpha val="80000"/>
                  </a:schemeClr>
                </a:solidFill>
                <a:ea typeface="+mn-lt"/>
                <a:cs typeface="+mn-lt"/>
              </a:rPr>
              <a:t>co2_emissions</a:t>
            </a:r>
            <a:r>
              <a:rPr lang="en-US" sz="1600" b="0">
                <a:solidFill>
                  <a:schemeClr val="tx1">
                    <a:alpha val="80000"/>
                  </a:schemeClr>
                </a:solidFill>
                <a:ea typeface="+mn-lt"/>
                <a:cs typeface="+mn-lt"/>
              </a:rPr>
              <a:t>, the tailpipe emissions of carbon dioxide for combined city and highway driving, in grams per kilometer.</a:t>
            </a:r>
            <a:endParaRPr lang="en-US" sz="1600">
              <a:solidFill>
                <a:schemeClr val="tx1">
                  <a:alpha val="80000"/>
                </a:schemeClr>
              </a:solidFill>
              <a:cs typeface="Arial"/>
            </a:endParaRPr>
          </a:p>
          <a:p>
            <a:r>
              <a:rPr lang="en-US" sz="1600">
                <a:solidFill>
                  <a:schemeClr val="tx1">
                    <a:alpha val="80000"/>
                  </a:schemeClr>
                </a:solidFill>
                <a:ea typeface="+mn-lt"/>
                <a:cs typeface="+mn-lt"/>
              </a:rPr>
              <a:t>Acceptance Criterion: </a:t>
            </a:r>
            <a:r>
              <a:rPr lang="en-US" sz="1600" b="0">
                <a:solidFill>
                  <a:schemeClr val="tx1">
                    <a:alpha val="80000"/>
                  </a:schemeClr>
                </a:solidFill>
                <a:ea typeface="+mn-lt"/>
                <a:cs typeface="+mn-lt"/>
              </a:rPr>
              <a:t>Need to deploy the end results using Flask /</a:t>
            </a:r>
            <a:r>
              <a:rPr lang="en-US" sz="1600" b="0" err="1">
                <a:solidFill>
                  <a:schemeClr val="tx1">
                    <a:alpha val="80000"/>
                  </a:schemeClr>
                </a:solidFill>
                <a:ea typeface="+mn-lt"/>
                <a:cs typeface="+mn-lt"/>
              </a:rPr>
              <a:t>Streamlit</a:t>
            </a:r>
            <a:r>
              <a:rPr lang="en-US" sz="1600" b="0">
                <a:solidFill>
                  <a:schemeClr val="tx1">
                    <a:alpha val="80000"/>
                  </a:schemeClr>
                </a:solidFill>
                <a:ea typeface="+mn-lt"/>
                <a:cs typeface="+mn-lt"/>
              </a:rPr>
              <a:t> </a:t>
            </a:r>
            <a:r>
              <a:rPr lang="en-US" sz="1600" b="0" err="1">
                <a:solidFill>
                  <a:schemeClr val="tx1">
                    <a:alpha val="80000"/>
                  </a:schemeClr>
                </a:solidFill>
                <a:ea typeface="+mn-lt"/>
                <a:cs typeface="+mn-lt"/>
              </a:rPr>
              <a:t>etc</a:t>
            </a:r>
            <a:endParaRPr lang="en-US" err="1">
              <a:solidFill>
                <a:schemeClr val="tx1">
                  <a:alpha val="80000"/>
                </a:schemeClr>
              </a:solidFill>
              <a:ea typeface="+mn-lt"/>
              <a:cs typeface="+mn-lt"/>
            </a:endParaRPr>
          </a:p>
          <a:p>
            <a:pPr>
              <a:lnSpc>
                <a:spcPct val="90000"/>
              </a:lnSpc>
            </a:pPr>
            <a:endParaRPr lang="en-US" sz="1600" b="0">
              <a:solidFill>
                <a:schemeClr val="tx1">
                  <a:alpha val="80000"/>
                </a:schemeClr>
              </a:solidFill>
              <a:cs typeface="Arial"/>
            </a:endParaRPr>
          </a:p>
          <a:p>
            <a:pPr>
              <a:lnSpc>
                <a:spcPct val="90000"/>
              </a:lnSpc>
            </a:pPr>
            <a:endParaRPr lang="en-US" sz="1600">
              <a:solidFill>
                <a:srgbClr val="000000">
                  <a:alpha val="80000"/>
                </a:srgbClr>
              </a:solidFill>
              <a:cs typeface="Arial"/>
            </a:endParaRPr>
          </a:p>
        </p:txBody>
      </p:sp>
    </p:spTree>
    <p:extLst>
      <p:ext uri="{BB962C8B-B14F-4D97-AF65-F5344CB8AC3E}">
        <p14:creationId xmlns:p14="http://schemas.microsoft.com/office/powerpoint/2010/main" val="127867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a:cs typeface="Arial"/>
              </a:rPr>
              <a:t>Final comparison</a:t>
            </a:r>
            <a:endParaRPr lang="en-US"/>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20</a:t>
            </a:fld>
            <a:endParaRPr lang="en-US"/>
          </a:p>
        </p:txBody>
      </p:sp>
      <p:sp>
        <p:nvSpPr>
          <p:cNvPr id="8" name="Footer Placeholder 2">
            <a:extLst>
              <a:ext uri="{FF2B5EF4-FFF2-40B4-BE49-F238E27FC236}">
                <a16:creationId xmlns:a16="http://schemas.microsoft.com/office/drawing/2014/main" id="{030F0E0C-A7FD-F2F2-AC6B-92EB16011BF5}"/>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7" name="TextBox 6">
            <a:extLst>
              <a:ext uri="{FF2B5EF4-FFF2-40B4-BE49-F238E27FC236}">
                <a16:creationId xmlns:a16="http://schemas.microsoft.com/office/drawing/2014/main" id="{109B799A-8D88-9540-7E9E-D44C15AD375B}"/>
              </a:ext>
            </a:extLst>
          </p:cNvPr>
          <p:cNvSpPr txBox="1"/>
          <p:nvPr/>
        </p:nvSpPr>
        <p:spPr>
          <a:xfrm>
            <a:off x="6788030" y="1097792"/>
            <a:ext cx="43336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Random forest turned out to be the best model with the highest </a:t>
            </a:r>
            <a:r>
              <a:rPr lang="en-US" err="1">
                <a:cs typeface="Arial"/>
              </a:rPr>
              <a:t>r.sq</a:t>
            </a:r>
            <a:r>
              <a:rPr lang="en-US">
                <a:cs typeface="Arial"/>
              </a:rPr>
              <a:t> value and least </a:t>
            </a:r>
            <a:r>
              <a:rPr lang="en-US" err="1">
                <a:cs typeface="Arial"/>
              </a:rPr>
              <a:t>rmse</a:t>
            </a:r>
            <a:r>
              <a:rPr lang="en-US">
                <a:cs typeface="Arial"/>
              </a:rPr>
              <a:t> value.</a:t>
            </a:r>
            <a:endParaRPr lang="en-US"/>
          </a:p>
        </p:txBody>
      </p:sp>
      <p:pic>
        <p:nvPicPr>
          <p:cNvPr id="3" name="Picture 2" descr="A black screen with white numbers&#10;&#10;Description automatically generated">
            <a:extLst>
              <a:ext uri="{FF2B5EF4-FFF2-40B4-BE49-F238E27FC236}">
                <a16:creationId xmlns:a16="http://schemas.microsoft.com/office/drawing/2014/main" id="{2300D369-35C9-4E40-0574-C35BC2AEA715}"/>
              </a:ext>
            </a:extLst>
          </p:cNvPr>
          <p:cNvPicPr>
            <a:picLocks noChangeAspect="1"/>
          </p:cNvPicPr>
          <p:nvPr/>
        </p:nvPicPr>
        <p:blipFill>
          <a:blip r:embed="rId2"/>
          <a:stretch>
            <a:fillRect/>
          </a:stretch>
        </p:blipFill>
        <p:spPr>
          <a:xfrm>
            <a:off x="405891" y="3597035"/>
            <a:ext cx="11523991" cy="2151212"/>
          </a:xfrm>
          <a:prstGeom prst="rect">
            <a:avLst/>
          </a:prstGeom>
        </p:spPr>
      </p:pic>
    </p:spTree>
    <p:extLst>
      <p:ext uri="{BB962C8B-B14F-4D97-AF65-F5344CB8AC3E}">
        <p14:creationId xmlns:p14="http://schemas.microsoft.com/office/powerpoint/2010/main" val="243256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F3F7A4-7D8F-EC85-BC5C-E3EF575B67A7}"/>
              </a:ext>
            </a:extLst>
          </p:cNvPr>
          <p:cNvSpPr>
            <a:spLocks noGrp="1"/>
          </p:cNvSpPr>
          <p:nvPr>
            <p:ph type="ftr" sz="quarter" idx="11"/>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7B57F5F0-5625-37DF-80E1-A96996CD7115}"/>
              </a:ext>
            </a:extLst>
          </p:cNvPr>
          <p:cNvSpPr>
            <a:spLocks noGrp="1"/>
          </p:cNvSpPr>
          <p:nvPr>
            <p:ph type="sldNum" sz="quarter" idx="12"/>
          </p:nvPr>
        </p:nvSpPr>
        <p:spPr/>
        <p:txBody>
          <a:bodyPr/>
          <a:lstStyle/>
          <a:p>
            <a:fld id="{5BFCF61C-3B18-4C03-8326-CC3B32D710C9}" type="slidenum">
              <a:rPr lang="en-US" noProof="0" smtClean="0"/>
              <a:pPr/>
              <a:t>21</a:t>
            </a:fld>
            <a:endParaRPr lang="en-US" noProof="0"/>
          </a:p>
        </p:txBody>
      </p:sp>
      <p:sp>
        <p:nvSpPr>
          <p:cNvPr id="4" name="Title 3">
            <a:extLst>
              <a:ext uri="{FF2B5EF4-FFF2-40B4-BE49-F238E27FC236}">
                <a16:creationId xmlns:a16="http://schemas.microsoft.com/office/drawing/2014/main" id="{3E596654-D5D9-B970-B40B-79D314A9FD14}"/>
              </a:ext>
            </a:extLst>
          </p:cNvPr>
          <p:cNvSpPr>
            <a:spLocks noGrp="1"/>
          </p:cNvSpPr>
          <p:nvPr>
            <p:ph type="title"/>
          </p:nvPr>
        </p:nvSpPr>
        <p:spPr>
          <a:xfrm>
            <a:off x="6154" y="1355900"/>
            <a:ext cx="5076357" cy="1725881"/>
          </a:xfrm>
        </p:spPr>
        <p:txBody>
          <a:bodyPr/>
          <a:lstStyle/>
          <a:p>
            <a:r>
              <a:rPr lang="en-US">
                <a:cs typeface="Arial"/>
              </a:rPr>
              <a:t>Deployment</a:t>
            </a:r>
            <a:endParaRPr lang="en-US" err="1"/>
          </a:p>
        </p:txBody>
      </p:sp>
      <p:sp>
        <p:nvSpPr>
          <p:cNvPr id="5" name="Text Placeholder 4">
            <a:extLst>
              <a:ext uri="{FF2B5EF4-FFF2-40B4-BE49-F238E27FC236}">
                <a16:creationId xmlns:a16="http://schemas.microsoft.com/office/drawing/2014/main" id="{7FD06729-770D-11AE-E41E-C64E0DFD8A32}"/>
              </a:ext>
            </a:extLst>
          </p:cNvPr>
          <p:cNvSpPr>
            <a:spLocks noGrp="1"/>
          </p:cNvSpPr>
          <p:nvPr>
            <p:ph type="body" sz="quarter" idx="13"/>
          </p:nvPr>
        </p:nvSpPr>
        <p:spPr/>
        <p:txBody>
          <a:bodyPr vert="horz" lIns="91440" tIns="45720" rIns="91440" bIns="45720" rtlCol="0" anchor="t">
            <a:noAutofit/>
          </a:bodyPr>
          <a:lstStyle/>
          <a:p>
            <a:r>
              <a:rPr lang="en-US" dirty="0">
                <a:cs typeface="Arial"/>
              </a:rPr>
              <a:t>Pickle named </a:t>
            </a:r>
            <a:r>
              <a:rPr lang="en-US" dirty="0" err="1">
                <a:cs typeface="Arial"/>
              </a:rPr>
              <a:t>randomforest</a:t>
            </a:r>
            <a:r>
              <a:rPr lang="en-US" dirty="0">
                <a:cs typeface="Arial"/>
              </a:rPr>
              <a:t> has been created and </a:t>
            </a:r>
            <a:r>
              <a:rPr lang="en-US" dirty="0" err="1">
                <a:cs typeface="Arial"/>
              </a:rPr>
              <a:t>tstreamlit</a:t>
            </a:r>
            <a:r>
              <a:rPr lang="en-US" dirty="0">
                <a:cs typeface="Arial"/>
              </a:rPr>
              <a:t> is being installed</a:t>
            </a:r>
          </a:p>
          <a:p>
            <a:endParaRPr lang="en-US" dirty="0">
              <a:cs typeface="Arial"/>
            </a:endParaRPr>
          </a:p>
        </p:txBody>
      </p:sp>
      <p:sp>
        <p:nvSpPr>
          <p:cNvPr id="6" name="Text Placeholder 5">
            <a:extLst>
              <a:ext uri="{FF2B5EF4-FFF2-40B4-BE49-F238E27FC236}">
                <a16:creationId xmlns:a16="http://schemas.microsoft.com/office/drawing/2014/main" id="{D1407BA4-A310-B303-3F7E-18E2E62DCCE3}"/>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F7CF29B9-FFCC-6075-B7BD-1B3E4851D6CD}"/>
              </a:ext>
            </a:extLst>
          </p:cNvPr>
          <p:cNvSpPr>
            <a:spLocks noGrp="1"/>
          </p:cNvSpPr>
          <p:nvPr>
            <p:ph type="body" sz="quarter" idx="16"/>
          </p:nvPr>
        </p:nvSpPr>
        <p:spPr/>
        <p:txBody>
          <a:bodyPr/>
          <a:lstStyle/>
          <a:p>
            <a:endParaRPr lang="en-US"/>
          </a:p>
        </p:txBody>
      </p:sp>
      <p:pic>
        <p:nvPicPr>
          <p:cNvPr id="9" name="Picture 8" descr="A screenshot of a computer program&#10;&#10;Description automatically generated">
            <a:extLst>
              <a:ext uri="{FF2B5EF4-FFF2-40B4-BE49-F238E27FC236}">
                <a16:creationId xmlns:a16="http://schemas.microsoft.com/office/drawing/2014/main" id="{97B23889-52FE-1E0D-D84B-C2B2032BBE55}"/>
              </a:ext>
            </a:extLst>
          </p:cNvPr>
          <p:cNvPicPr>
            <a:picLocks noChangeAspect="1"/>
          </p:cNvPicPr>
          <p:nvPr/>
        </p:nvPicPr>
        <p:blipFill>
          <a:blip r:embed="rId2"/>
          <a:stretch>
            <a:fillRect/>
          </a:stretch>
        </p:blipFill>
        <p:spPr>
          <a:xfrm>
            <a:off x="4222002" y="2802777"/>
            <a:ext cx="7572375" cy="3552825"/>
          </a:xfrm>
          <a:prstGeom prst="rect">
            <a:avLst/>
          </a:prstGeom>
        </p:spPr>
      </p:pic>
    </p:spTree>
    <p:extLst>
      <p:ext uri="{BB962C8B-B14F-4D97-AF65-F5344CB8AC3E}">
        <p14:creationId xmlns:p14="http://schemas.microsoft.com/office/powerpoint/2010/main" val="166535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FE40-0E8C-7A68-6B62-369B73282BB5}"/>
              </a:ext>
            </a:extLst>
          </p:cNvPr>
          <p:cNvSpPr>
            <a:spLocks noGrp="1"/>
          </p:cNvSpPr>
          <p:nvPr>
            <p:ph type="ftr" sz="quarter" idx="11"/>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D8018BA8-B626-AD71-7495-89534622E8C4}"/>
              </a:ext>
            </a:extLst>
          </p:cNvPr>
          <p:cNvSpPr>
            <a:spLocks noGrp="1"/>
          </p:cNvSpPr>
          <p:nvPr>
            <p:ph type="sldNum" sz="quarter" idx="12"/>
          </p:nvPr>
        </p:nvSpPr>
        <p:spPr/>
        <p:txBody>
          <a:bodyPr/>
          <a:lstStyle/>
          <a:p>
            <a:fld id="{5BFCF61C-3B18-4C03-8326-CC3B32D710C9}" type="slidenum">
              <a:rPr lang="en-US" noProof="0" smtClean="0"/>
              <a:pPr/>
              <a:t>22</a:t>
            </a:fld>
            <a:endParaRPr lang="en-US" noProof="0"/>
          </a:p>
        </p:txBody>
      </p:sp>
      <p:sp>
        <p:nvSpPr>
          <p:cNvPr id="4" name="Title 3">
            <a:extLst>
              <a:ext uri="{FF2B5EF4-FFF2-40B4-BE49-F238E27FC236}">
                <a16:creationId xmlns:a16="http://schemas.microsoft.com/office/drawing/2014/main" id="{432A3610-9921-90C1-20D5-527A9363C39E}"/>
              </a:ext>
            </a:extLst>
          </p:cNvPr>
          <p:cNvSpPr>
            <a:spLocks noGrp="1"/>
          </p:cNvSpPr>
          <p:nvPr>
            <p:ph type="title"/>
          </p:nvPr>
        </p:nvSpPr>
        <p:spPr/>
        <p:txBody>
          <a:bodyPr/>
          <a:lstStyle/>
          <a:p>
            <a:r>
              <a:rPr lang="en-US">
                <a:cs typeface="Arial"/>
              </a:rPr>
              <a:t>deployment</a:t>
            </a:r>
            <a:endParaRPr lang="en-US"/>
          </a:p>
        </p:txBody>
      </p:sp>
      <p:sp>
        <p:nvSpPr>
          <p:cNvPr id="5" name="Text Placeholder 4">
            <a:extLst>
              <a:ext uri="{FF2B5EF4-FFF2-40B4-BE49-F238E27FC236}">
                <a16:creationId xmlns:a16="http://schemas.microsoft.com/office/drawing/2014/main" id="{05D46D53-4833-361F-39E3-40668830B167}"/>
              </a:ext>
            </a:extLst>
          </p:cNvPr>
          <p:cNvSpPr>
            <a:spLocks noGrp="1"/>
          </p:cNvSpPr>
          <p:nvPr>
            <p:ph type="body" sz="quarter" idx="13"/>
          </p:nvPr>
        </p:nvSpPr>
        <p:spPr>
          <a:xfrm>
            <a:off x="6130333" y="778218"/>
            <a:ext cx="4828032" cy="490538"/>
          </a:xfrm>
        </p:spPr>
        <p:txBody>
          <a:bodyPr vert="horz" lIns="91440" tIns="45720" rIns="91440" bIns="45720" rtlCol="0" anchor="t">
            <a:noAutofit/>
          </a:bodyPr>
          <a:lstStyle/>
          <a:p>
            <a:r>
              <a:rPr lang="en-US">
                <a:cs typeface="Arial"/>
              </a:rPr>
              <a:t>A python file namely emission.py was created to be run by </a:t>
            </a:r>
            <a:r>
              <a:rPr lang="en-US" err="1">
                <a:cs typeface="Arial"/>
              </a:rPr>
              <a:t>streamlit</a:t>
            </a:r>
            <a:endParaRPr lang="en-US" err="1"/>
          </a:p>
        </p:txBody>
      </p:sp>
      <p:sp>
        <p:nvSpPr>
          <p:cNvPr id="7" name="Text Placeholder 6">
            <a:extLst>
              <a:ext uri="{FF2B5EF4-FFF2-40B4-BE49-F238E27FC236}">
                <a16:creationId xmlns:a16="http://schemas.microsoft.com/office/drawing/2014/main" id="{C8AE6180-1E26-2C93-3FF0-0C93AB3954A3}"/>
              </a:ext>
            </a:extLst>
          </p:cNvPr>
          <p:cNvSpPr>
            <a:spLocks noGrp="1"/>
          </p:cNvSpPr>
          <p:nvPr>
            <p:ph type="body" sz="quarter" idx="15"/>
          </p:nvPr>
        </p:nvSpPr>
        <p:spPr/>
        <p:txBody>
          <a:bodyPr vert="horz" lIns="91440" tIns="45720" rIns="91440" bIns="45720" rtlCol="0" anchor="t">
            <a:noAutofit/>
          </a:bodyPr>
          <a:lstStyle/>
          <a:p>
            <a:pPr marL="283210" indent="-283210"/>
            <a:r>
              <a:rPr lang="en-US">
                <a:cs typeface="Arial"/>
              </a:rPr>
              <a:t>The webpage consists of 3 sections </a:t>
            </a:r>
          </a:p>
          <a:p>
            <a:pPr lvl="2" indent="-283210">
              <a:buFont typeface="Wingdings" panose="020B0604020202020204" pitchFamily="34" charset="0"/>
              <a:buChar char="§"/>
            </a:pPr>
            <a:r>
              <a:rPr lang="en-US">
                <a:cs typeface="Arial"/>
              </a:rPr>
              <a:t>Project details – gives an overview of the project</a:t>
            </a:r>
          </a:p>
          <a:p>
            <a:pPr lvl="2" indent="-283210">
              <a:buFont typeface="Wingdings" panose="020B0604020202020204" pitchFamily="34" charset="0"/>
              <a:buChar char="§"/>
            </a:pPr>
            <a:r>
              <a:rPr lang="en-US">
                <a:cs typeface="Arial"/>
              </a:rPr>
              <a:t>Visualizations – visually gives us an idea on how the variables affect co2 emissions</a:t>
            </a:r>
          </a:p>
          <a:p>
            <a:pPr lvl="2" indent="-283210">
              <a:buFont typeface="Wingdings" panose="020B0604020202020204" pitchFamily="34" charset="0"/>
              <a:buChar char="§"/>
            </a:pPr>
            <a:r>
              <a:rPr lang="en-US">
                <a:cs typeface="Arial"/>
              </a:rPr>
              <a:t>Prediction – how the co2 is predicted using the random forest regression model</a:t>
            </a:r>
          </a:p>
        </p:txBody>
      </p:sp>
    </p:spTree>
    <p:extLst>
      <p:ext uri="{BB962C8B-B14F-4D97-AF65-F5344CB8AC3E}">
        <p14:creationId xmlns:p14="http://schemas.microsoft.com/office/powerpoint/2010/main" val="39449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9618A5-266D-E01B-0675-181C7344DC8F}"/>
              </a:ext>
            </a:extLst>
          </p:cNvPr>
          <p:cNvSpPr>
            <a:spLocks noGrp="1"/>
          </p:cNvSpPr>
          <p:nvPr>
            <p:ph type="title"/>
          </p:nvPr>
        </p:nvSpPr>
        <p:spPr>
          <a:xfrm>
            <a:off x="4056992" y="2169813"/>
            <a:ext cx="7290458" cy="2852737"/>
          </a:xfrm>
        </p:spPr>
        <p:txBody>
          <a:bodyPr/>
          <a:lstStyle/>
          <a:p>
            <a:r>
              <a:rPr lang="en-US">
                <a:cs typeface="Arial"/>
              </a:rPr>
              <a:t>Project detail</a:t>
            </a:r>
            <a:endParaRPr lang="en-US"/>
          </a:p>
        </p:txBody>
      </p:sp>
      <p:sp>
        <p:nvSpPr>
          <p:cNvPr id="5" name="Text Placeholder 4">
            <a:extLst>
              <a:ext uri="{FF2B5EF4-FFF2-40B4-BE49-F238E27FC236}">
                <a16:creationId xmlns:a16="http://schemas.microsoft.com/office/drawing/2014/main" id="{88011427-6D08-9A8E-371D-61297E32FD07}"/>
              </a:ext>
            </a:extLst>
          </p:cNvPr>
          <p:cNvSpPr>
            <a:spLocks noGrp="1"/>
          </p:cNvSpPr>
          <p:nvPr>
            <p:ph type="body" idx="1"/>
          </p:nvPr>
        </p:nvSpPr>
        <p:spPr>
          <a:xfrm>
            <a:off x="376388" y="5020785"/>
            <a:ext cx="10424721" cy="1528941"/>
          </a:xfrm>
        </p:spPr>
        <p:txBody>
          <a:bodyPr vert="horz" lIns="91440" tIns="45720" rIns="91440" bIns="45720" rtlCol="0" anchor="t">
            <a:noAutofit/>
          </a:bodyPr>
          <a:lstStyle/>
          <a:p>
            <a:pPr algn="r"/>
            <a:r>
              <a:rPr lang="en-US">
                <a:cs typeface="Arial"/>
              </a:rPr>
              <a:t>The main page displays the project detail along with three options – for shifting to visualizations and predictions</a:t>
            </a:r>
          </a:p>
        </p:txBody>
      </p:sp>
      <p:sp>
        <p:nvSpPr>
          <p:cNvPr id="2" name="Footer Placeholder 1">
            <a:extLst>
              <a:ext uri="{FF2B5EF4-FFF2-40B4-BE49-F238E27FC236}">
                <a16:creationId xmlns:a16="http://schemas.microsoft.com/office/drawing/2014/main" id="{EE882AC7-4F30-71AB-2D61-737BBA2E373A}"/>
              </a:ext>
            </a:extLst>
          </p:cNvPr>
          <p:cNvSpPr>
            <a:spLocks noGrp="1"/>
          </p:cNvSpPr>
          <p:nvPr>
            <p:ph type="ftr" sz="quarter" idx="4294967295"/>
          </p:nvPr>
        </p:nvSpPr>
        <p:spPr>
          <a:xfrm>
            <a:off x="0" y="301625"/>
            <a:ext cx="1828800" cy="274638"/>
          </a:xfrm>
        </p:spPr>
        <p:txBody>
          <a:bodyPr/>
          <a:lstStyle/>
          <a:p>
            <a:r>
              <a:rPr lang="en-US" noProof="0"/>
              <a:t>Presentation title</a:t>
            </a:r>
          </a:p>
        </p:txBody>
      </p:sp>
      <p:sp>
        <p:nvSpPr>
          <p:cNvPr id="3" name="Slide Number Placeholder 2">
            <a:extLst>
              <a:ext uri="{FF2B5EF4-FFF2-40B4-BE49-F238E27FC236}">
                <a16:creationId xmlns:a16="http://schemas.microsoft.com/office/drawing/2014/main" id="{49F52BA2-4261-F609-CF6B-D643BDAF46C0}"/>
              </a:ext>
            </a:extLst>
          </p:cNvPr>
          <p:cNvSpPr>
            <a:spLocks noGrp="1"/>
          </p:cNvSpPr>
          <p:nvPr>
            <p:ph type="sldNum" sz="quarter" idx="4294967295"/>
          </p:nvPr>
        </p:nvSpPr>
        <p:spPr>
          <a:xfrm>
            <a:off x="10518775" y="301625"/>
            <a:ext cx="1673225" cy="274638"/>
          </a:xfrm>
        </p:spPr>
        <p:txBody>
          <a:bodyPr/>
          <a:lstStyle/>
          <a:p>
            <a:fld id="{5BFCF61C-3B18-4C03-8326-CC3B32D710C9}" type="slidenum">
              <a:rPr lang="en-US" noProof="0" smtClean="0"/>
              <a:pPr/>
              <a:t>23</a:t>
            </a:fld>
            <a:endParaRPr lang="en-US" noProof="0"/>
          </a:p>
        </p:txBody>
      </p:sp>
      <p:pic>
        <p:nvPicPr>
          <p:cNvPr id="9" name="Picture 8" descr="A screenshot of a computer&#10;&#10;Description automatically generated">
            <a:extLst>
              <a:ext uri="{FF2B5EF4-FFF2-40B4-BE49-F238E27FC236}">
                <a16:creationId xmlns:a16="http://schemas.microsoft.com/office/drawing/2014/main" id="{7351EC11-037C-9252-509F-8FD35BDA39F3}"/>
              </a:ext>
            </a:extLst>
          </p:cNvPr>
          <p:cNvPicPr>
            <a:picLocks noChangeAspect="1"/>
          </p:cNvPicPr>
          <p:nvPr/>
        </p:nvPicPr>
        <p:blipFill>
          <a:blip r:embed="rId2"/>
          <a:stretch>
            <a:fillRect/>
          </a:stretch>
        </p:blipFill>
        <p:spPr>
          <a:xfrm>
            <a:off x="230038" y="2311"/>
            <a:ext cx="9072114" cy="3977908"/>
          </a:xfrm>
          <a:prstGeom prst="rect">
            <a:avLst/>
          </a:prstGeom>
        </p:spPr>
      </p:pic>
    </p:spTree>
    <p:extLst>
      <p:ext uri="{BB962C8B-B14F-4D97-AF65-F5344CB8AC3E}">
        <p14:creationId xmlns:p14="http://schemas.microsoft.com/office/powerpoint/2010/main" val="19872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8D5F-2598-CCF4-ED61-2BE71621F747}"/>
              </a:ext>
            </a:extLst>
          </p:cNvPr>
          <p:cNvSpPr>
            <a:spLocks noGrp="1"/>
          </p:cNvSpPr>
          <p:nvPr>
            <p:ph type="title"/>
          </p:nvPr>
        </p:nvSpPr>
        <p:spPr>
          <a:xfrm>
            <a:off x="4056992" y="2112304"/>
            <a:ext cx="7290458" cy="2852737"/>
          </a:xfrm>
        </p:spPr>
        <p:txBody>
          <a:bodyPr/>
          <a:lstStyle/>
          <a:p>
            <a:r>
              <a:rPr lang="en-US">
                <a:cs typeface="Arial"/>
              </a:rPr>
              <a:t>visualization</a:t>
            </a:r>
            <a:endParaRPr lang="en-US"/>
          </a:p>
        </p:txBody>
      </p:sp>
      <p:sp>
        <p:nvSpPr>
          <p:cNvPr id="3" name="Text Placeholder 2">
            <a:extLst>
              <a:ext uri="{FF2B5EF4-FFF2-40B4-BE49-F238E27FC236}">
                <a16:creationId xmlns:a16="http://schemas.microsoft.com/office/drawing/2014/main" id="{25F78EAF-E689-EAA5-93C1-716D313BF01E}"/>
              </a:ext>
            </a:extLst>
          </p:cNvPr>
          <p:cNvSpPr>
            <a:spLocks noGrp="1"/>
          </p:cNvSpPr>
          <p:nvPr>
            <p:ph type="body" idx="1"/>
          </p:nvPr>
        </p:nvSpPr>
        <p:spPr>
          <a:xfrm>
            <a:off x="4056992" y="4963274"/>
            <a:ext cx="7290457" cy="1500187"/>
          </a:xfrm>
        </p:spPr>
        <p:txBody>
          <a:bodyPr vert="horz" lIns="91440" tIns="45720" rIns="91440" bIns="45720" rtlCol="0" anchor="t">
            <a:noAutofit/>
          </a:bodyPr>
          <a:lstStyle/>
          <a:p>
            <a:r>
              <a:rPr lang="en-US">
                <a:cs typeface="Arial"/>
              </a:rPr>
              <a:t>Has a drop down for the visualizations of effect of each of the variables on co2 emissions</a:t>
            </a:r>
            <a:endParaRPr lang="en-US"/>
          </a:p>
        </p:txBody>
      </p:sp>
      <p:pic>
        <p:nvPicPr>
          <p:cNvPr id="4" name="Picture 3" descr="A graph of cars with text on it&#10;&#10;Description automatically generated">
            <a:extLst>
              <a:ext uri="{FF2B5EF4-FFF2-40B4-BE49-F238E27FC236}">
                <a16:creationId xmlns:a16="http://schemas.microsoft.com/office/drawing/2014/main" id="{4CDFCDA6-548A-9CFB-C046-5DDD00850927}"/>
              </a:ext>
            </a:extLst>
          </p:cNvPr>
          <p:cNvPicPr>
            <a:picLocks noChangeAspect="1"/>
          </p:cNvPicPr>
          <p:nvPr/>
        </p:nvPicPr>
        <p:blipFill>
          <a:blip r:embed="rId2"/>
          <a:stretch>
            <a:fillRect/>
          </a:stretch>
        </p:blipFill>
        <p:spPr>
          <a:xfrm>
            <a:off x="560717" y="306653"/>
            <a:ext cx="8913963" cy="3814921"/>
          </a:xfrm>
          <a:prstGeom prst="rect">
            <a:avLst/>
          </a:prstGeom>
        </p:spPr>
      </p:pic>
    </p:spTree>
    <p:extLst>
      <p:ext uri="{BB962C8B-B14F-4D97-AF65-F5344CB8AC3E}">
        <p14:creationId xmlns:p14="http://schemas.microsoft.com/office/powerpoint/2010/main" val="170793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0AFA-127D-1B1B-BF9D-32514BB8DE34}"/>
              </a:ext>
            </a:extLst>
          </p:cNvPr>
          <p:cNvSpPr>
            <a:spLocks noGrp="1"/>
          </p:cNvSpPr>
          <p:nvPr>
            <p:ph type="title"/>
          </p:nvPr>
        </p:nvSpPr>
        <p:spPr/>
        <p:txBody>
          <a:bodyPr/>
          <a:lstStyle/>
          <a:p>
            <a:r>
              <a:rPr lang="en-US">
                <a:cs typeface="Arial"/>
              </a:rPr>
              <a:t>Predictions</a:t>
            </a:r>
            <a:endParaRPr lang="en-US"/>
          </a:p>
        </p:txBody>
      </p:sp>
      <p:sp>
        <p:nvSpPr>
          <p:cNvPr id="6" name="Text Placeholder 5">
            <a:extLst>
              <a:ext uri="{FF2B5EF4-FFF2-40B4-BE49-F238E27FC236}">
                <a16:creationId xmlns:a16="http://schemas.microsoft.com/office/drawing/2014/main" id="{C89CE1A1-4FC8-8B6D-D234-0FFE8F769CAE}"/>
              </a:ext>
            </a:extLst>
          </p:cNvPr>
          <p:cNvSpPr>
            <a:spLocks noGrp="1"/>
          </p:cNvSpPr>
          <p:nvPr>
            <p:ph type="body" sz="quarter" idx="15"/>
          </p:nvPr>
        </p:nvSpPr>
        <p:spPr>
          <a:xfrm>
            <a:off x="5989320" y="555771"/>
            <a:ext cx="4754880" cy="1682750"/>
          </a:xfrm>
        </p:spPr>
        <p:txBody>
          <a:bodyPr vert="horz" lIns="91440" tIns="45720" rIns="91440" bIns="45720" rtlCol="0" anchor="t">
            <a:noAutofit/>
          </a:bodyPr>
          <a:lstStyle/>
          <a:p>
            <a:pPr marL="283210" indent="-283210"/>
            <a:r>
              <a:rPr lang="en-US">
                <a:cs typeface="Arial"/>
              </a:rPr>
              <a:t>Variables through which the models were built have been used in the prediction of co2</a:t>
            </a:r>
          </a:p>
        </p:txBody>
      </p:sp>
      <p:pic>
        <p:nvPicPr>
          <p:cNvPr id="4" name="Picture 3" descr="A screenshot of a computer&#10;&#10;Description automatically generated">
            <a:extLst>
              <a:ext uri="{FF2B5EF4-FFF2-40B4-BE49-F238E27FC236}">
                <a16:creationId xmlns:a16="http://schemas.microsoft.com/office/drawing/2014/main" id="{4481B35E-7C01-9810-E4A4-15A3E06FFE19}"/>
              </a:ext>
            </a:extLst>
          </p:cNvPr>
          <p:cNvPicPr>
            <a:picLocks noChangeAspect="1"/>
          </p:cNvPicPr>
          <p:nvPr/>
        </p:nvPicPr>
        <p:blipFill>
          <a:blip r:embed="rId2"/>
          <a:stretch>
            <a:fillRect/>
          </a:stretch>
        </p:blipFill>
        <p:spPr>
          <a:xfrm>
            <a:off x="2674189" y="2547621"/>
            <a:ext cx="8842076" cy="3761208"/>
          </a:xfrm>
          <a:prstGeom prst="rect">
            <a:avLst/>
          </a:prstGeom>
        </p:spPr>
      </p:pic>
    </p:spTree>
    <p:extLst>
      <p:ext uri="{BB962C8B-B14F-4D97-AF65-F5344CB8AC3E}">
        <p14:creationId xmlns:p14="http://schemas.microsoft.com/office/powerpoint/2010/main" val="3028413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603504" y="1463040"/>
            <a:ext cx="10817524" cy="575321"/>
          </a:xfrm>
        </p:spPr>
        <p:txBody>
          <a:bodyPr/>
          <a:lstStyle/>
          <a:p>
            <a:r>
              <a:rPr lang="en-US"/>
              <a:t>Challenges </a:t>
            </a:r>
            <a:endParaRPr lang="en-US">
              <a:cs typeface="Arial"/>
            </a:endParaRP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26</a:t>
            </a:fld>
            <a:endParaRPr lang="en-US"/>
          </a:p>
        </p:txBody>
      </p:sp>
      <p:sp>
        <p:nvSpPr>
          <p:cNvPr id="8" name="Footer Placeholder 2">
            <a:extLst>
              <a:ext uri="{FF2B5EF4-FFF2-40B4-BE49-F238E27FC236}">
                <a16:creationId xmlns:a16="http://schemas.microsoft.com/office/drawing/2014/main" id="{FD622E5E-182C-C736-E045-DD315ED3A46C}"/>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18" name="Text Placeholder 11">
            <a:extLst>
              <a:ext uri="{FF2B5EF4-FFF2-40B4-BE49-F238E27FC236}">
                <a16:creationId xmlns:a16="http://schemas.microsoft.com/office/drawing/2014/main" id="{D6F9733E-2FFC-3971-0442-8DE34231093B}"/>
              </a:ext>
            </a:extLst>
          </p:cNvPr>
          <p:cNvSpPr txBox="1">
            <a:spLocks/>
          </p:cNvSpPr>
          <p:nvPr/>
        </p:nvSpPr>
        <p:spPr>
          <a:xfrm>
            <a:off x="782703" y="2913658"/>
            <a:ext cx="11138427" cy="1682750"/>
          </a:xfrm>
          <a:prstGeom prst="rect">
            <a:avLst/>
          </a:prstGeom>
        </p:spPr>
        <p:txBody>
          <a:bodyPr vert="horz" lIns="91440" tIns="45720" rIns="91440" bIns="45720" rtlCol="0" anchor="t">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210" indent="-283210"/>
            <a:r>
              <a:rPr lang="en-US">
                <a:cs typeface="Arial"/>
              </a:rPr>
              <a:t>Data quality and preprocessing – data cleaning, removal of duplicate values, missing values and outliers</a:t>
            </a:r>
          </a:p>
          <a:p>
            <a:pPr marL="283210" indent="-283210"/>
            <a:r>
              <a:rPr lang="en-US">
                <a:cs typeface="Arial"/>
              </a:rPr>
              <a:t>Visualization – correlations and effect of the other variables on target variables</a:t>
            </a:r>
          </a:p>
          <a:p>
            <a:pPr marL="283210" indent="-283210"/>
            <a:r>
              <a:rPr lang="en-US">
                <a:cs typeface="Arial"/>
              </a:rPr>
              <a:t>Feature engineering – doing the multicollinearity check and removal of unnecessary variables</a:t>
            </a:r>
          </a:p>
          <a:p>
            <a:pPr marL="283210" indent="-283210"/>
            <a:r>
              <a:rPr lang="en-US">
                <a:cs typeface="Arial"/>
              </a:rPr>
              <a:t>Model building – evaluating and selecting the appropriate model with having checks on overfitting and underfitting</a:t>
            </a:r>
          </a:p>
          <a:p>
            <a:pPr marL="283210" indent="-283210"/>
            <a:r>
              <a:rPr lang="en-US">
                <a:cs typeface="Arial"/>
              </a:rPr>
              <a:t>Model cross evaluation – using </a:t>
            </a:r>
            <a:r>
              <a:rPr lang="en-US" err="1">
                <a:cs typeface="Arial"/>
              </a:rPr>
              <a:t>kfold</a:t>
            </a:r>
            <a:r>
              <a:rPr lang="en-US">
                <a:cs typeface="Arial"/>
              </a:rPr>
              <a:t> method to cross verify if the model selected is fine for deployment</a:t>
            </a:r>
          </a:p>
          <a:p>
            <a:pPr marL="283210" indent="-283210"/>
            <a:r>
              <a:rPr lang="en-US">
                <a:cs typeface="Arial"/>
              </a:rPr>
              <a:t>Deployment – Learning how to use </a:t>
            </a:r>
            <a:r>
              <a:rPr lang="en-US" err="1">
                <a:cs typeface="Arial"/>
              </a:rPr>
              <a:t>streamlit</a:t>
            </a:r>
            <a:r>
              <a:rPr lang="en-US">
                <a:cs typeface="Arial"/>
              </a:rPr>
              <a:t>, creating a pickle and deploying without any errors</a:t>
            </a:r>
          </a:p>
        </p:txBody>
      </p:sp>
    </p:spTree>
    <p:extLst>
      <p:ext uri="{BB962C8B-B14F-4D97-AF65-F5344CB8AC3E}">
        <p14:creationId xmlns:p14="http://schemas.microsoft.com/office/powerpoint/2010/main" val="327464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241545" y="1095785"/>
            <a:ext cx="6675120" cy="1702816"/>
          </a:xfrm>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805169" y="3282638"/>
            <a:ext cx="2512013" cy="2014268"/>
          </a:xfrm>
        </p:spPr>
        <p:txBody>
          <a:bodyPr vert="horz" lIns="91440" tIns="45720" rIns="91440" bIns="45720" rtlCol="0" anchor="t">
            <a:noAutofit/>
          </a:bodyPr>
          <a:lstStyle/>
          <a:p>
            <a:r>
              <a:rPr lang="en-US"/>
              <a:t>Group 4 - </a:t>
            </a:r>
          </a:p>
          <a:p>
            <a:r>
              <a:rPr lang="en-US">
                <a:cs typeface="Arial"/>
              </a:rPr>
              <a:t>Shanmugam</a:t>
            </a:r>
          </a:p>
          <a:p>
            <a:r>
              <a:rPr lang="en-US">
                <a:cs typeface="Arial"/>
              </a:rPr>
              <a:t>Abhay </a:t>
            </a:r>
            <a:r>
              <a:rPr lang="en-US" err="1">
                <a:cs typeface="Arial"/>
              </a:rPr>
              <a:t>Arshid</a:t>
            </a:r>
          </a:p>
          <a:p>
            <a:r>
              <a:rPr lang="en-US">
                <a:cs typeface="Arial"/>
              </a:rPr>
              <a:t>Shinde Kartik</a:t>
            </a:r>
          </a:p>
        </p:txBody>
      </p:sp>
      <p:sp>
        <p:nvSpPr>
          <p:cNvPr id="5" name="Footer Placeholder 2">
            <a:extLst>
              <a:ext uri="{FF2B5EF4-FFF2-40B4-BE49-F238E27FC236}">
                <a16:creationId xmlns:a16="http://schemas.microsoft.com/office/drawing/2014/main" id="{7E3478B7-8DF4-B748-8DF5-2450D589172D}"/>
              </a:ext>
            </a:extLst>
          </p:cNvPr>
          <p:cNvSpPr txBox="1">
            <a:spLocks/>
          </p:cNvSpPr>
          <p:nvPr/>
        </p:nvSpPr>
        <p:spPr>
          <a:xfrm>
            <a:off x="411480" y="301752"/>
            <a:ext cx="2849591" cy="274320"/>
          </a:xfrm>
          <a:prstGeom prst="rect">
            <a:avLst/>
          </a:prstGeom>
        </p:spPr>
        <p:txBody>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CO2 Emissions – Group 4</a:t>
            </a:r>
          </a:p>
        </p:txBody>
      </p:sp>
      <p:sp>
        <p:nvSpPr>
          <p:cNvPr id="6" name="Text Placeholder 2">
            <a:extLst>
              <a:ext uri="{FF2B5EF4-FFF2-40B4-BE49-F238E27FC236}">
                <a16:creationId xmlns:a16="http://schemas.microsoft.com/office/drawing/2014/main" id="{2B3BAAC0-D03D-2324-3B01-FA9930D7D322}"/>
              </a:ext>
            </a:extLst>
          </p:cNvPr>
          <p:cNvSpPr txBox="1">
            <a:spLocks/>
          </p:cNvSpPr>
          <p:nvPr/>
        </p:nvSpPr>
        <p:spPr>
          <a:xfrm>
            <a:off x="6301079" y="3276887"/>
            <a:ext cx="4208539" cy="2014268"/>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0"/>
              </a:spcBef>
              <a:buFont typeface="Arial" panose="020B0604020202020204" pitchFamily="34" charset="0"/>
              <a:buNone/>
              <a:defRPr sz="2200" b="1" kern="1200">
                <a:solidFill>
                  <a:schemeClr val="bg1"/>
                </a:solidFill>
                <a:latin typeface="+mn-lt"/>
                <a:ea typeface="+mn-ea"/>
                <a:cs typeface="+mn-cs"/>
              </a:defRPr>
            </a:lvl1pPr>
            <a:lvl2pPr marL="0" indent="0" algn="l" defTabSz="914400" rtl="0" eaLnBrk="1" latinLnBrk="0" hangingPunct="1">
              <a:lnSpc>
                <a:spcPct val="150000"/>
              </a:lnSpc>
              <a:spcBef>
                <a:spcPts val="0"/>
              </a:spcBef>
              <a:buFont typeface="Arial" panose="020B0604020202020204" pitchFamily="34" charset="0"/>
              <a:buNone/>
              <a:defRPr sz="2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Arial"/>
            </a:endParaRPr>
          </a:p>
          <a:p>
            <a:r>
              <a:rPr lang="en-US">
                <a:cs typeface="Arial"/>
              </a:rPr>
              <a:t>Nithya Balaji </a:t>
            </a:r>
          </a:p>
          <a:p>
            <a:r>
              <a:rPr lang="en-US">
                <a:cs typeface="Arial"/>
              </a:rPr>
              <a:t>Hemalatha</a:t>
            </a:r>
            <a:endParaRPr lang="en-US"/>
          </a:p>
          <a:p>
            <a:r>
              <a:rPr lang="en-US">
                <a:cs typeface="Arial"/>
              </a:rPr>
              <a:t>Uday Singh Rana</a:t>
            </a:r>
          </a:p>
        </p:txBody>
      </p:sp>
    </p:spTree>
    <p:extLst>
      <p:ext uri="{BB962C8B-B14F-4D97-AF65-F5344CB8AC3E}">
        <p14:creationId xmlns:p14="http://schemas.microsoft.com/office/powerpoint/2010/main" val="22623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6217920" y="3664789"/>
            <a:ext cx="4846320" cy="1682749"/>
          </a:xfrm>
        </p:spPr>
        <p:txBody>
          <a:bodyPr/>
          <a:lstStyle/>
          <a:p>
            <a:r>
              <a:rPr lang="en-US">
                <a:cs typeface="Arial"/>
              </a:rPr>
              <a:t>workflow</a:t>
            </a:r>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type="body" sz="quarter" idx="13"/>
          </p:nvPr>
        </p:nvSpPr>
        <p:spPr>
          <a:xfrm>
            <a:off x="343389" y="188803"/>
            <a:ext cx="5877579" cy="6658424"/>
          </a:xfrm>
        </p:spPr>
        <p:txBody>
          <a:bodyPr vert="horz" lIns="91440" tIns="45720" rIns="91440" bIns="45720" rtlCol="0" anchor="t">
            <a:noAutofit/>
          </a:bodyPr>
          <a:lstStyle/>
          <a:p>
            <a:pPr>
              <a:buChar char="•"/>
            </a:pPr>
            <a:r>
              <a:rPr lang="en-US" sz="1200">
                <a:solidFill>
                  <a:srgbClr val="000000"/>
                </a:solidFill>
                <a:ea typeface="+mn-lt"/>
                <a:cs typeface="+mn-lt"/>
              </a:rPr>
              <a:t>Data Understanding and Cleaning</a:t>
            </a:r>
            <a:r>
              <a:rPr lang="en-US" sz="1200" b="0">
                <a:solidFill>
                  <a:srgbClr val="000000"/>
                </a:solidFill>
                <a:ea typeface="+mn-lt"/>
                <a:cs typeface="+mn-lt"/>
              </a:rPr>
              <a:t>: Understand the dataset, handle missing values, outliers, and inconsistencies.</a:t>
            </a:r>
          </a:p>
          <a:p>
            <a:pPr>
              <a:spcAft>
                <a:spcPts val="1500"/>
              </a:spcAft>
              <a:buFont typeface="Arial" panose="020B0604020202020204" pitchFamily="34" charset="0"/>
              <a:buChar char="•"/>
            </a:pPr>
            <a:r>
              <a:rPr lang="en-US" sz="1200">
                <a:solidFill>
                  <a:srgbClr val="000000"/>
                </a:solidFill>
                <a:ea typeface="+mn-lt"/>
                <a:cs typeface="+mn-lt"/>
              </a:rPr>
              <a:t>Preprocessing</a:t>
            </a:r>
            <a:r>
              <a:rPr lang="en-US" sz="1200" b="0">
                <a:solidFill>
                  <a:srgbClr val="000000"/>
                </a:solidFill>
                <a:ea typeface="+mn-lt"/>
                <a:cs typeface="+mn-lt"/>
              </a:rPr>
              <a:t>: Transform data into a suitable format</a:t>
            </a:r>
            <a:r>
              <a:rPr lang="en-US" sz="1200" b="0" i="0">
                <a:solidFill>
                  <a:srgbClr val="000000"/>
                </a:solidFill>
                <a:ea typeface="+mn-lt"/>
                <a:cs typeface="+mn-lt"/>
              </a:rPr>
              <a:t>, </a:t>
            </a:r>
            <a:r>
              <a:rPr lang="en-US" sz="1200" b="0">
                <a:solidFill>
                  <a:srgbClr val="000000"/>
                </a:solidFill>
                <a:ea typeface="+mn-lt"/>
                <a:cs typeface="+mn-lt"/>
              </a:rPr>
              <a:t>including encoding categorical variables and scaling numerical features.</a:t>
            </a:r>
            <a:endParaRPr lang="en-US">
              <a:solidFill>
                <a:srgbClr val="000000"/>
              </a:solidFill>
            </a:endParaRPr>
          </a:p>
          <a:p>
            <a:pPr>
              <a:spcAft>
                <a:spcPts val="1500"/>
              </a:spcAft>
              <a:buFont typeface="Arial" panose="020B0604020202020204" pitchFamily="34" charset="0"/>
              <a:buChar char="•"/>
            </a:pPr>
            <a:r>
              <a:rPr lang="en-US" sz="1200" b="1">
                <a:solidFill>
                  <a:srgbClr val="000000"/>
                </a:solidFill>
                <a:ea typeface="+mn-lt"/>
                <a:cs typeface="+mn-lt"/>
              </a:rPr>
              <a:t>Exploratory Data</a:t>
            </a:r>
            <a:r>
              <a:rPr lang="en-US" sz="1200">
                <a:solidFill>
                  <a:srgbClr val="000000"/>
                </a:solidFill>
                <a:ea typeface="+mn-lt"/>
                <a:cs typeface="+mn-lt"/>
              </a:rPr>
              <a:t> </a:t>
            </a:r>
            <a:r>
              <a:rPr lang="en-US" sz="1200" b="1">
                <a:solidFill>
                  <a:srgbClr val="000000"/>
                </a:solidFill>
                <a:ea typeface="+mn-lt"/>
                <a:cs typeface="+mn-lt"/>
              </a:rPr>
              <a:t>Analysis</a:t>
            </a:r>
            <a:r>
              <a:rPr lang="en-US" sz="1200">
                <a:solidFill>
                  <a:srgbClr val="000000"/>
                </a:solidFill>
                <a:ea typeface="+mn-lt"/>
                <a:cs typeface="+mn-lt"/>
              </a:rPr>
              <a:t> (EDA)</a:t>
            </a:r>
            <a:r>
              <a:rPr lang="en-US" sz="1200" b="0">
                <a:solidFill>
                  <a:srgbClr val="000000"/>
                </a:solidFill>
                <a:ea typeface="+mn-lt"/>
                <a:cs typeface="+mn-lt"/>
              </a:rPr>
              <a:t>: Explore relationships, patterns, and </a:t>
            </a:r>
            <a:r>
              <a:rPr lang="en-US" sz="1200" b="0" i="0">
                <a:solidFill>
                  <a:srgbClr val="000000"/>
                </a:solidFill>
                <a:ea typeface="+mn-lt"/>
                <a:cs typeface="+mn-lt"/>
              </a:rPr>
              <a:t>outliers</a:t>
            </a:r>
            <a:r>
              <a:rPr lang="en-US" sz="1200" b="0">
                <a:solidFill>
                  <a:srgbClr val="000000"/>
                </a:solidFill>
                <a:ea typeface="+mn-lt"/>
                <a:cs typeface="+mn-lt"/>
              </a:rPr>
              <a:t> in the data.</a:t>
            </a:r>
            <a:endParaRPr lang="en-US">
              <a:solidFill>
                <a:srgbClr val="000000"/>
              </a:solidFill>
            </a:endParaRPr>
          </a:p>
          <a:p>
            <a:pPr>
              <a:spcAft>
                <a:spcPts val="1500"/>
              </a:spcAft>
              <a:buFont typeface="Arial" panose="020B0604020202020204" pitchFamily="34" charset="0"/>
              <a:buChar char="•"/>
            </a:pPr>
            <a:r>
              <a:rPr lang="en-US" sz="1200" b="1">
                <a:solidFill>
                  <a:srgbClr val="000000"/>
                </a:solidFill>
                <a:ea typeface="+mn-lt"/>
                <a:cs typeface="+mn-lt"/>
              </a:rPr>
              <a:t>Feature </a:t>
            </a:r>
            <a:r>
              <a:rPr lang="en-US" sz="1200">
                <a:solidFill>
                  <a:srgbClr val="000000"/>
                </a:solidFill>
                <a:ea typeface="+mn-lt"/>
                <a:cs typeface="+mn-lt"/>
              </a:rPr>
              <a:t>Engineering and Multicollinearity Check</a:t>
            </a:r>
            <a:r>
              <a:rPr lang="en-US" sz="1200" b="0">
                <a:solidFill>
                  <a:srgbClr val="000000"/>
                </a:solidFill>
                <a:ea typeface="+mn-lt"/>
                <a:cs typeface="+mn-lt"/>
              </a:rPr>
              <a:t>: Create new features and check for multicollinearity among them.</a:t>
            </a:r>
            <a:endParaRPr lang="en-US">
              <a:solidFill>
                <a:srgbClr val="000000"/>
              </a:solidFill>
            </a:endParaRPr>
          </a:p>
          <a:p>
            <a:pPr>
              <a:spcAft>
                <a:spcPts val="1500"/>
              </a:spcAft>
              <a:buFont typeface="Arial" panose="020B0604020202020204" pitchFamily="34" charset="0"/>
              <a:buChar char="•"/>
            </a:pPr>
            <a:r>
              <a:rPr lang="en-US" sz="1200" b="1">
                <a:solidFill>
                  <a:srgbClr val="000000"/>
                </a:solidFill>
                <a:ea typeface="+mn-lt"/>
                <a:cs typeface="+mn-lt"/>
              </a:rPr>
              <a:t>Model Building</a:t>
            </a:r>
            <a:r>
              <a:rPr lang="en-US" sz="1200" b="0">
                <a:solidFill>
                  <a:srgbClr val="000000"/>
                </a:solidFill>
                <a:ea typeface="+mn-lt"/>
                <a:cs typeface="+mn-lt"/>
              </a:rPr>
              <a:t>:</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Linear Regression</a:t>
            </a:r>
          </a:p>
          <a:p>
            <a:pPr lvl="1">
              <a:buFont typeface="Arial" panose="020B0604020202020204" pitchFamily="34" charset="0"/>
              <a:buChar char="•"/>
            </a:pPr>
            <a:r>
              <a:rPr lang="en-US" sz="1200">
                <a:solidFill>
                  <a:srgbClr val="000000"/>
                </a:solidFill>
                <a:ea typeface="+mn-lt"/>
                <a:cs typeface="+mn-lt"/>
              </a:rPr>
              <a:t>Random Forest</a:t>
            </a:r>
          </a:p>
          <a:p>
            <a:pPr lvl="1">
              <a:buFont typeface="Arial" panose="020B0604020202020204" pitchFamily="34" charset="0"/>
              <a:buChar char="•"/>
            </a:pPr>
            <a:r>
              <a:rPr lang="en-US" sz="1200">
                <a:solidFill>
                  <a:srgbClr val="000000"/>
                </a:solidFill>
                <a:ea typeface="+mn-lt"/>
                <a:cs typeface="+mn-lt"/>
              </a:rPr>
              <a:t>K-Nearest Neighbors (KNN)</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Support Vector Regression (SVR)</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Lasso and Ridge Regression</a:t>
            </a:r>
            <a:endParaRPr lang="en-US">
              <a:solidFill>
                <a:srgbClr val="000000"/>
              </a:solidFill>
            </a:endParaRPr>
          </a:p>
          <a:p>
            <a:pPr>
              <a:spcAft>
                <a:spcPts val="1500"/>
              </a:spcAft>
              <a:buFont typeface="Arial" panose="020B0604020202020204" pitchFamily="34" charset="0"/>
              <a:buChar char="•"/>
            </a:pPr>
            <a:r>
              <a:rPr lang="en-US" sz="1200">
                <a:solidFill>
                  <a:srgbClr val="000000"/>
                </a:solidFill>
                <a:ea typeface="+mn-lt"/>
                <a:cs typeface="+mn-lt"/>
              </a:rPr>
              <a:t>Cross-validation</a:t>
            </a:r>
            <a:r>
              <a:rPr lang="en-US" sz="1200" b="0">
                <a:solidFill>
                  <a:srgbClr val="000000"/>
                </a:solidFill>
                <a:ea typeface="+mn-lt"/>
                <a:cs typeface="+mn-lt"/>
              </a:rPr>
              <a:t>: Assess model performance using cross-validation.</a:t>
            </a:r>
          </a:p>
          <a:p>
            <a:pPr>
              <a:spcAft>
                <a:spcPts val="1500"/>
              </a:spcAft>
              <a:buFont typeface="Arial" panose="020B0604020202020204" pitchFamily="34" charset="0"/>
              <a:buChar char="•"/>
            </a:pPr>
            <a:r>
              <a:rPr lang="en-US" sz="1200" b="1">
                <a:solidFill>
                  <a:srgbClr val="000000"/>
                </a:solidFill>
                <a:ea typeface="+mn-lt"/>
                <a:cs typeface="+mn-lt"/>
              </a:rPr>
              <a:t>Model Deployment</a:t>
            </a:r>
            <a:r>
              <a:rPr lang="en-US" sz="1200" b="0">
                <a:solidFill>
                  <a:srgbClr val="000000"/>
                </a:solidFill>
                <a:ea typeface="+mn-lt"/>
                <a:cs typeface="+mn-lt"/>
              </a:rPr>
              <a:t>:</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Create a pickle file for the trained model.</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Install </a:t>
            </a:r>
            <a:r>
              <a:rPr lang="en-US" sz="1200" err="1">
                <a:solidFill>
                  <a:srgbClr val="000000"/>
                </a:solidFill>
                <a:ea typeface="+mn-lt"/>
                <a:cs typeface="+mn-lt"/>
              </a:rPr>
              <a:t>Streamlit</a:t>
            </a:r>
            <a:r>
              <a:rPr lang="en-US" sz="1200">
                <a:solidFill>
                  <a:srgbClr val="000000"/>
                </a:solidFill>
                <a:ea typeface="+mn-lt"/>
                <a:cs typeface="+mn-lt"/>
              </a:rPr>
              <a:t> for building the web app.</a:t>
            </a:r>
            <a:endParaRPr lang="en-US">
              <a:solidFill>
                <a:srgbClr val="000000"/>
              </a:solidFill>
            </a:endParaRPr>
          </a:p>
          <a:p>
            <a:pPr lvl="1">
              <a:buFont typeface="Arial" panose="020B0604020202020204" pitchFamily="34" charset="0"/>
              <a:buChar char="•"/>
            </a:pPr>
            <a:r>
              <a:rPr lang="en-US" sz="1200">
                <a:solidFill>
                  <a:srgbClr val="000000"/>
                </a:solidFill>
                <a:ea typeface="+mn-lt"/>
                <a:cs typeface="+mn-lt"/>
              </a:rPr>
              <a:t>Write the Python code for the app.</a:t>
            </a:r>
            <a:endParaRPr lang="en-US">
              <a:solidFill>
                <a:srgbClr val="000000"/>
              </a:solidFill>
            </a:endParaRPr>
          </a:p>
          <a:p>
            <a:pPr lvl="1">
              <a:buChar char="•"/>
            </a:pPr>
            <a:r>
              <a:rPr lang="en-US" sz="1200" i="0">
                <a:solidFill>
                  <a:srgbClr val="000000"/>
                </a:solidFill>
                <a:ea typeface="+mn-lt"/>
                <a:cs typeface="+mn-lt"/>
              </a:rPr>
              <a:t>Deploy the app to a server or cloud platform.</a:t>
            </a:r>
            <a:endParaRPr lang="en-US">
              <a:solidFill>
                <a:srgbClr val="000000"/>
              </a:solidFill>
            </a:endParaRPr>
          </a:p>
          <a:p>
            <a:pPr marL="342900" indent="-342900">
              <a:buChar char="•"/>
            </a:pPr>
            <a:endParaRPr lang="en-US">
              <a:solidFill>
                <a:srgbClr val="000000"/>
              </a:solidFill>
              <a:cs typeface="Arial"/>
            </a:endParaRPr>
          </a:p>
        </p:txBody>
      </p:sp>
    </p:spTree>
    <p:extLst>
      <p:ext uri="{BB962C8B-B14F-4D97-AF65-F5344CB8AC3E}">
        <p14:creationId xmlns:p14="http://schemas.microsoft.com/office/powerpoint/2010/main" val="35517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a:cs typeface="Arial"/>
              </a:rPr>
              <a:t>About the data </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vert="horz" lIns="91440" tIns="45720" rIns="91440" bIns="45720" rtlCol="0" anchor="t">
            <a:noAutofit/>
          </a:bodyPr>
          <a:lstStyle/>
          <a:p>
            <a:r>
              <a:rPr lang="en-US"/>
              <a:t>Data details</a:t>
            </a:r>
          </a:p>
          <a:p>
            <a:endParaRPr lang="en-US"/>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94514" y="3960674"/>
            <a:ext cx="4726126" cy="2588524"/>
          </a:xfrm>
        </p:spPr>
        <p:txBody>
          <a:bodyPr vert="horz" lIns="91440" tIns="45720" rIns="91440" bIns="45720" rtlCol="0" anchor="t">
            <a:noAutofit/>
          </a:bodyPr>
          <a:lstStyle/>
          <a:p>
            <a:pPr marL="283210" indent="-283210"/>
            <a:r>
              <a:rPr lang="en-US">
                <a:cs typeface="Arial"/>
              </a:rPr>
              <a:t>The dataset has 7385 entries(rows) and 12  variables(columns)</a:t>
            </a:r>
          </a:p>
          <a:p>
            <a:pPr lvl="1" indent="-283210">
              <a:buFont typeface="Courier New" panose="020B0604020202020204" pitchFamily="34" charset="0"/>
              <a:buChar char="o"/>
            </a:pPr>
            <a:r>
              <a:rPr lang="en-US">
                <a:cs typeface="Arial"/>
              </a:rPr>
              <a:t>Numerical – 7 variables – 4 Float, 3 Int</a:t>
            </a:r>
          </a:p>
          <a:p>
            <a:pPr lvl="1" indent="-283210">
              <a:buFont typeface="Courier New" panose="020B0604020202020204" pitchFamily="34" charset="0"/>
              <a:buChar char="o"/>
            </a:pPr>
            <a:r>
              <a:rPr lang="en-US">
                <a:cs typeface="Arial"/>
              </a:rPr>
              <a:t>Categorical – 5 variables – 5 object</a:t>
            </a:r>
          </a:p>
          <a:p>
            <a:pPr marL="283210" indent="-283210"/>
            <a:r>
              <a:rPr lang="en-US">
                <a:ea typeface="+mn-lt"/>
                <a:cs typeface="+mn-lt"/>
              </a:rPr>
              <a:t>co2_emissions</a:t>
            </a:r>
            <a:r>
              <a:rPr lang="en-US">
                <a:cs typeface="Arial"/>
              </a:rPr>
              <a:t> is the </a:t>
            </a:r>
            <a:r>
              <a:rPr lang="en-US" b="1">
                <a:cs typeface="Arial"/>
              </a:rPr>
              <a:t>target variable – Positive skewed.</a:t>
            </a:r>
            <a:endParaRPr lang="en-US" b="1">
              <a:solidFill>
                <a:srgbClr val="000000"/>
              </a:solidFill>
              <a:cs typeface="Arial"/>
            </a:endParaRPr>
          </a:p>
          <a:p>
            <a:pPr marL="283210" indent="-283210"/>
            <a:endParaRPr lang="en-US" b="1">
              <a:cs typeface="Arial"/>
            </a:endParaRP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p:txBody>
          <a:bodyPr vert="horz" lIns="91440" tIns="45720" rIns="91440" bIns="45720" rtlCol="0" anchor="t">
            <a:noAutofit/>
          </a:bodyPr>
          <a:lstStyle/>
          <a:p>
            <a:pPr marL="0" indent="0">
              <a:buNone/>
            </a:pPr>
            <a:endParaRPr lang="en-US">
              <a:cs typeface="Arial"/>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7" name="Footer Placeholder 2">
            <a:extLst>
              <a:ext uri="{FF2B5EF4-FFF2-40B4-BE49-F238E27FC236}">
                <a16:creationId xmlns:a16="http://schemas.microsoft.com/office/drawing/2014/main" id="{7640D613-B05B-CB69-772F-CF1EE7CA92EA}"/>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6" name="Picture 5" descr="A graph of a distribution of co2 emissions&#10;&#10;Description automatically generated">
            <a:extLst>
              <a:ext uri="{FF2B5EF4-FFF2-40B4-BE49-F238E27FC236}">
                <a16:creationId xmlns:a16="http://schemas.microsoft.com/office/drawing/2014/main" id="{B0C4E07A-EF3E-EA8F-25A4-B7EDC0554C38}"/>
              </a:ext>
            </a:extLst>
          </p:cNvPr>
          <p:cNvPicPr>
            <a:picLocks noChangeAspect="1"/>
          </p:cNvPicPr>
          <p:nvPr/>
        </p:nvPicPr>
        <p:blipFill>
          <a:blip r:embed="rId2"/>
          <a:stretch>
            <a:fillRect/>
          </a:stretch>
        </p:blipFill>
        <p:spPr>
          <a:xfrm>
            <a:off x="5742854" y="3196177"/>
            <a:ext cx="5206403" cy="3355496"/>
          </a:xfrm>
          <a:prstGeom prst="rect">
            <a:avLst/>
          </a:prstGeom>
        </p:spPr>
      </p:pic>
    </p:spTree>
    <p:extLst>
      <p:ext uri="{BB962C8B-B14F-4D97-AF65-F5344CB8AC3E}">
        <p14:creationId xmlns:p14="http://schemas.microsoft.com/office/powerpoint/2010/main" val="9015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46636" y="1132361"/>
            <a:ext cx="6231148" cy="575321"/>
          </a:xfrm>
        </p:spPr>
        <p:txBody>
          <a:bodyPr/>
          <a:lstStyle/>
          <a:p>
            <a:r>
              <a:rPr lang="en-US"/>
              <a:t>Description of Numerical data</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7913873" y="2754586"/>
            <a:ext cx="3762842" cy="3307392"/>
          </a:xfrm>
        </p:spPr>
        <p:txBody>
          <a:bodyPr vert="horz" lIns="91440" tIns="45720" rIns="91440" bIns="45720" rtlCol="0" anchor="t">
            <a:noAutofit/>
          </a:bodyPr>
          <a:lstStyle/>
          <a:p>
            <a:pPr marL="283210" indent="-283210"/>
            <a:r>
              <a:rPr lang="en-US"/>
              <a:t>Mean of CO2 emissions is 251 </a:t>
            </a:r>
          </a:p>
          <a:p>
            <a:pPr marL="283210" indent="-283210"/>
            <a:r>
              <a:rPr lang="en-US">
                <a:cs typeface="Arial"/>
              </a:rPr>
              <a:t>Median of CO2 emissions is 246</a:t>
            </a:r>
            <a:endParaRPr lang="en-US"/>
          </a:p>
          <a:p>
            <a:pPr marL="283210" indent="-283210"/>
            <a:r>
              <a:rPr lang="en-US"/>
              <a:t>Positive Skewed dataset.</a:t>
            </a:r>
            <a:endParaRPr lang="en-US">
              <a:cs typeface="Arial"/>
            </a:endParaRPr>
          </a:p>
          <a:p>
            <a:pPr marL="283210" indent="-283210"/>
            <a:r>
              <a:rPr lang="en-US">
                <a:cs typeface="Arial"/>
              </a:rPr>
              <a:t>75% of the fuel consumption does not cross 15.</a:t>
            </a:r>
          </a:p>
          <a:p>
            <a:pPr marL="283210" indent="-283210"/>
            <a:r>
              <a:rPr lang="en-US">
                <a:cs typeface="Arial"/>
              </a:rPr>
              <a:t>75% of cylinders are equal to or less than 6</a:t>
            </a:r>
          </a:p>
          <a:p>
            <a:pPr marL="283210" indent="-283210"/>
            <a:r>
              <a:rPr lang="en-US">
                <a:cs typeface="Arial"/>
              </a:rPr>
              <a:t>Most of the variables are to contain outliers at right whisker.</a:t>
            </a:r>
          </a:p>
          <a:p>
            <a:pPr marL="283210" indent="-283210"/>
            <a:endParaRPr lang="en-US">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11" name="Footer Placeholder 2">
            <a:extLst>
              <a:ext uri="{FF2B5EF4-FFF2-40B4-BE49-F238E27FC236}">
                <a16:creationId xmlns:a16="http://schemas.microsoft.com/office/drawing/2014/main" id="{911198EC-1E90-E059-247D-5723AF1B2BA4}"/>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10" name="Text Placeholder 9">
            <a:extLst>
              <a:ext uri="{FF2B5EF4-FFF2-40B4-BE49-F238E27FC236}">
                <a16:creationId xmlns:a16="http://schemas.microsoft.com/office/drawing/2014/main" id="{287F9B03-D411-F71B-8601-57268759932F}"/>
              </a:ext>
            </a:extLst>
          </p:cNvPr>
          <p:cNvSpPr>
            <a:spLocks noGrp="1"/>
          </p:cNvSpPr>
          <p:nvPr>
            <p:ph type="body" sz="quarter" idx="13"/>
          </p:nvPr>
        </p:nvSpPr>
        <p:spPr/>
        <p:txBody>
          <a:bodyPr/>
          <a:lstStyle/>
          <a:p>
            <a:endParaRPr lang="en-US"/>
          </a:p>
        </p:txBody>
      </p:sp>
      <p:pic>
        <p:nvPicPr>
          <p:cNvPr id="17" name="Picture 16" descr="A table with numbers and letters&#10;&#10;Description automatically generated">
            <a:extLst>
              <a:ext uri="{FF2B5EF4-FFF2-40B4-BE49-F238E27FC236}">
                <a16:creationId xmlns:a16="http://schemas.microsoft.com/office/drawing/2014/main" id="{25C41B2A-6AB8-A870-DD51-91AE33FAEBB0}"/>
              </a:ext>
            </a:extLst>
          </p:cNvPr>
          <p:cNvPicPr>
            <a:picLocks noChangeAspect="1"/>
          </p:cNvPicPr>
          <p:nvPr/>
        </p:nvPicPr>
        <p:blipFill>
          <a:blip r:embed="rId3"/>
          <a:stretch>
            <a:fillRect/>
          </a:stretch>
        </p:blipFill>
        <p:spPr>
          <a:xfrm>
            <a:off x="186816" y="2752006"/>
            <a:ext cx="7591425" cy="3165534"/>
          </a:xfrm>
          <a:prstGeom prst="rect">
            <a:avLst/>
          </a:prstGeom>
        </p:spPr>
      </p:pic>
    </p:spTree>
    <p:extLst>
      <p:ext uri="{BB962C8B-B14F-4D97-AF65-F5344CB8AC3E}">
        <p14:creationId xmlns:p14="http://schemas.microsoft.com/office/powerpoint/2010/main" val="397919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46636" y="1132361"/>
            <a:ext cx="7280695" cy="575321"/>
          </a:xfrm>
        </p:spPr>
        <p:txBody>
          <a:bodyPr/>
          <a:lstStyle/>
          <a:p>
            <a:r>
              <a:rPr lang="en-US"/>
              <a:t>Description of Categorical data</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7338780" y="2754586"/>
            <a:ext cx="4841142" cy="3307392"/>
          </a:xfrm>
        </p:spPr>
        <p:txBody>
          <a:bodyPr vert="horz" lIns="91440" tIns="45720" rIns="91440" bIns="45720" rtlCol="0" anchor="t">
            <a:noAutofit/>
          </a:bodyPr>
          <a:lstStyle/>
          <a:p>
            <a:pPr marL="283210" indent="-283210" algn="just"/>
            <a:r>
              <a:rPr lang="en-US"/>
              <a:t>Make - </a:t>
            </a:r>
            <a:r>
              <a:rPr lang="en-US">
                <a:ea typeface="+mn-lt"/>
                <a:cs typeface="+mn-lt"/>
              </a:rPr>
              <a:t>42 unique car brands in our dataset, with 20 brands owning fewer than 100 cars and ranging from 2 to 575 cars per brand.</a:t>
            </a:r>
          </a:p>
          <a:p>
            <a:pPr marL="283210" indent="-283210"/>
            <a:r>
              <a:rPr lang="en-US"/>
              <a:t>Model -  2053 models - </a:t>
            </a:r>
            <a:r>
              <a:rPr lang="en-US">
                <a:ea typeface="+mn-lt"/>
                <a:cs typeface="+mn-lt"/>
              </a:rPr>
              <a:t> majority of brands (32) have model counts between 10 and 100.</a:t>
            </a:r>
          </a:p>
          <a:p>
            <a:pPr marL="283210" indent="-283210" algn="just"/>
            <a:r>
              <a:rPr lang="en-US"/>
              <a:t>Vehicle class – 16 different classes with </a:t>
            </a:r>
            <a:r>
              <a:rPr lang="en-US">
                <a:ea typeface="+mn-lt"/>
                <a:cs typeface="+mn-lt"/>
              </a:rPr>
              <a:t>SUV-Small, Mid-size, and Compact being the most prevalent classes, each with over 900 cars.</a:t>
            </a:r>
          </a:p>
          <a:p>
            <a:pPr marL="283210" indent="-283210"/>
            <a:r>
              <a:rPr lang="en-US">
                <a:cs typeface="Arial"/>
              </a:rPr>
              <a:t>5 transmission and 5 fuel types are available with AS the most used transmission and X being the most used fuel type</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11" name="Footer Placeholder 2">
            <a:extLst>
              <a:ext uri="{FF2B5EF4-FFF2-40B4-BE49-F238E27FC236}">
                <a16:creationId xmlns:a16="http://schemas.microsoft.com/office/drawing/2014/main" id="{911198EC-1E90-E059-247D-5723AF1B2BA4}"/>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10" name="Text Placeholder 9">
            <a:extLst>
              <a:ext uri="{FF2B5EF4-FFF2-40B4-BE49-F238E27FC236}">
                <a16:creationId xmlns:a16="http://schemas.microsoft.com/office/drawing/2014/main" id="{287F9B03-D411-F71B-8601-57268759932F}"/>
              </a:ext>
            </a:extLst>
          </p:cNvPr>
          <p:cNvSpPr>
            <a:spLocks noGrp="1"/>
          </p:cNvSpPr>
          <p:nvPr>
            <p:ph type="body" sz="quarter" idx="13"/>
          </p:nvPr>
        </p:nvSpPr>
        <p:spPr/>
        <p:txBody>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1FA561A4-06AB-DEFF-D889-3AF4DB7734AC}"/>
              </a:ext>
            </a:extLst>
          </p:cNvPr>
          <p:cNvPicPr>
            <a:picLocks noChangeAspect="1"/>
          </p:cNvPicPr>
          <p:nvPr/>
        </p:nvPicPr>
        <p:blipFill>
          <a:blip r:embed="rId3"/>
          <a:stretch>
            <a:fillRect/>
          </a:stretch>
        </p:blipFill>
        <p:spPr>
          <a:xfrm>
            <a:off x="644735" y="2969643"/>
            <a:ext cx="6359286" cy="2270184"/>
          </a:xfrm>
          <a:prstGeom prst="rect">
            <a:avLst/>
          </a:prstGeom>
        </p:spPr>
      </p:pic>
    </p:spTree>
    <p:extLst>
      <p:ext uri="{BB962C8B-B14F-4D97-AF65-F5344CB8AC3E}">
        <p14:creationId xmlns:p14="http://schemas.microsoft.com/office/powerpoint/2010/main" val="279033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a:latin typeface="Arial"/>
                <a:cs typeface="Arial"/>
              </a:rPr>
              <a:t>Target Variable</a:t>
            </a:r>
            <a:br>
              <a:rPr lang="en-US" sz="5000">
                <a:latin typeface="Arial" panose="020B0604020202020204" pitchFamily="34" charset="0"/>
                <a:cs typeface="Arial" panose="020B0604020202020204" pitchFamily="34" charset="0"/>
              </a:rPr>
            </a:br>
            <a:endParaRPr lang="en-US">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7</a:t>
            </a:fld>
            <a:endParaRPr lang="en-US"/>
          </a:p>
        </p:txBody>
      </p:sp>
      <p:sp>
        <p:nvSpPr>
          <p:cNvPr id="12" name="Footer Placeholder 2">
            <a:extLst>
              <a:ext uri="{FF2B5EF4-FFF2-40B4-BE49-F238E27FC236}">
                <a16:creationId xmlns:a16="http://schemas.microsoft.com/office/drawing/2014/main" id="{FF6D144B-5F28-A1BA-32F5-77A0648A8FB0}"/>
              </a:ext>
            </a:extLst>
          </p:cNvPr>
          <p:cNvSpPr>
            <a:spLocks noGrp="1"/>
          </p:cNvSpPr>
          <p:nvPr>
            <p:ph type="ftr" sz="quarter" idx="11"/>
          </p:nvPr>
        </p:nvSpPr>
        <p:spPr>
          <a:xfrm>
            <a:off x="411480" y="301752"/>
            <a:ext cx="2116347" cy="274320"/>
          </a:xfrm>
        </p:spPr>
        <p:txBody>
          <a:bodyPr/>
          <a:lstStyle/>
          <a:p>
            <a:r>
              <a:rPr lang="en-US"/>
              <a:t>CO2 Emissions – Group 4</a:t>
            </a:r>
          </a:p>
        </p:txBody>
      </p:sp>
      <p:sp>
        <p:nvSpPr>
          <p:cNvPr id="16" name="Text Placeholder 15">
            <a:extLst>
              <a:ext uri="{FF2B5EF4-FFF2-40B4-BE49-F238E27FC236}">
                <a16:creationId xmlns:a16="http://schemas.microsoft.com/office/drawing/2014/main" id="{374F6F7A-14C2-8B53-A4C0-5481333CFBF6}"/>
              </a:ext>
            </a:extLst>
          </p:cNvPr>
          <p:cNvSpPr>
            <a:spLocks noGrp="1"/>
          </p:cNvSpPr>
          <p:nvPr>
            <p:ph type="body" sz="quarter" idx="17"/>
          </p:nvPr>
        </p:nvSpPr>
        <p:spPr>
          <a:xfrm>
            <a:off x="7978629" y="1615095"/>
            <a:ext cx="3282696" cy="1106424"/>
          </a:xfrm>
        </p:spPr>
        <p:txBody>
          <a:bodyPr vert="horz" lIns="91440" tIns="45720" rIns="91440" bIns="45720" rtlCol="0" anchor="t">
            <a:noAutofit/>
          </a:bodyPr>
          <a:lstStyle/>
          <a:p>
            <a:r>
              <a:rPr lang="en-US">
                <a:cs typeface="Arial"/>
              </a:rPr>
              <a:t>CO2 Emissions</a:t>
            </a:r>
            <a:endParaRPr lang="en-US"/>
          </a:p>
        </p:txBody>
      </p:sp>
      <p:sp>
        <p:nvSpPr>
          <p:cNvPr id="18" name="Text Placeholder 17">
            <a:extLst>
              <a:ext uri="{FF2B5EF4-FFF2-40B4-BE49-F238E27FC236}">
                <a16:creationId xmlns:a16="http://schemas.microsoft.com/office/drawing/2014/main" id="{8DDAC42E-D4FD-33F6-6D68-D40F0788AA22}"/>
              </a:ext>
            </a:extLst>
          </p:cNvPr>
          <p:cNvSpPr>
            <a:spLocks noGrp="1"/>
          </p:cNvSpPr>
          <p:nvPr>
            <p:ph type="body" sz="quarter" idx="16"/>
          </p:nvPr>
        </p:nvSpPr>
        <p:spPr>
          <a:xfrm>
            <a:off x="367601" y="5710688"/>
            <a:ext cx="11305261" cy="1004014"/>
          </a:xfrm>
        </p:spPr>
        <p:txBody>
          <a:bodyPr vert="horz" lIns="91440" tIns="45720" rIns="91440" bIns="45720" numCol="1" spcCol="91440" rtlCol="0" anchor="t">
            <a:noAutofit/>
          </a:bodyPr>
          <a:lstStyle/>
          <a:p>
            <a:pPr marL="283210" indent="-283210"/>
            <a:r>
              <a:rPr lang="en-US">
                <a:cs typeface="Arial"/>
              </a:rPr>
              <a:t>The target variable is having a positive correlation with Engine, fuel consumption, fuel type, vehicle class, cylinders</a:t>
            </a:r>
          </a:p>
          <a:p>
            <a:pPr marL="283210" indent="-283210"/>
            <a:r>
              <a:rPr lang="en-US">
                <a:cs typeface="Arial"/>
              </a:rPr>
              <a:t>Negative correlation with fuel consumption mpg and transmission</a:t>
            </a:r>
          </a:p>
          <a:p>
            <a:pPr marL="283210" indent="-283210"/>
            <a:r>
              <a:rPr lang="en-US">
                <a:cs typeface="Arial"/>
              </a:rPr>
              <a:t>No correlation with make, model, </a:t>
            </a:r>
          </a:p>
          <a:p>
            <a:pPr marL="283210" indent="-283210"/>
            <a:endParaRPr lang="en-US">
              <a:cs typeface="Arial"/>
            </a:endParaRPr>
          </a:p>
          <a:p>
            <a:pPr marL="283210" indent="-283210"/>
            <a:endParaRPr lang="en-US">
              <a:cs typeface="Arial"/>
            </a:endParaRPr>
          </a:p>
        </p:txBody>
      </p:sp>
      <p:pic>
        <p:nvPicPr>
          <p:cNvPr id="26" name="Picture 25" descr="A graph of a graph showing the size of a car&#10;&#10;Description automatically generated">
            <a:extLst>
              <a:ext uri="{FF2B5EF4-FFF2-40B4-BE49-F238E27FC236}">
                <a16:creationId xmlns:a16="http://schemas.microsoft.com/office/drawing/2014/main" id="{7D50DA3B-DEA2-E206-8A0A-B8280DA8B1D5}"/>
              </a:ext>
            </a:extLst>
          </p:cNvPr>
          <p:cNvPicPr>
            <a:picLocks noChangeAspect="1"/>
          </p:cNvPicPr>
          <p:nvPr/>
        </p:nvPicPr>
        <p:blipFill>
          <a:blip r:embed="rId2"/>
          <a:stretch>
            <a:fillRect/>
          </a:stretch>
        </p:blipFill>
        <p:spPr>
          <a:xfrm>
            <a:off x="782668" y="2664214"/>
            <a:ext cx="4846967" cy="3096704"/>
          </a:xfrm>
          <a:prstGeom prst="rect">
            <a:avLst/>
          </a:prstGeom>
        </p:spPr>
      </p:pic>
      <p:pic>
        <p:nvPicPr>
          <p:cNvPr id="27" name="Picture 26" descr="A graph of gas emissions&#10;&#10;Description automatically generated">
            <a:extLst>
              <a:ext uri="{FF2B5EF4-FFF2-40B4-BE49-F238E27FC236}">
                <a16:creationId xmlns:a16="http://schemas.microsoft.com/office/drawing/2014/main" id="{E9F72234-566D-D10A-3E91-627C55D24E75}"/>
              </a:ext>
            </a:extLst>
          </p:cNvPr>
          <p:cNvPicPr>
            <a:picLocks noChangeAspect="1"/>
          </p:cNvPicPr>
          <p:nvPr/>
        </p:nvPicPr>
        <p:blipFill>
          <a:blip r:embed="rId3"/>
          <a:stretch>
            <a:fillRect/>
          </a:stretch>
        </p:blipFill>
        <p:spPr>
          <a:xfrm>
            <a:off x="6102291" y="2664215"/>
            <a:ext cx="4861345" cy="3096704"/>
          </a:xfrm>
          <a:prstGeom prst="rect">
            <a:avLst/>
          </a:prstGeom>
        </p:spPr>
      </p:pic>
    </p:spTree>
    <p:extLst>
      <p:ext uri="{BB962C8B-B14F-4D97-AF65-F5344CB8AC3E}">
        <p14:creationId xmlns:p14="http://schemas.microsoft.com/office/powerpoint/2010/main" val="47661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a:t>Data cleaning</a:t>
            </a:r>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a:xfrm>
            <a:off x="827504" y="2941493"/>
            <a:ext cx="9572540" cy="3591939"/>
          </a:xfrm>
        </p:spPr>
        <p:txBody>
          <a:bodyPr vert="horz" lIns="91440" tIns="45720" rIns="91440" bIns="45720" numCol="2" spcCol="91440" rtlCol="0" anchor="t">
            <a:noAutofit/>
          </a:bodyPr>
          <a:lstStyle/>
          <a:p>
            <a:pPr marL="283210" indent="-283210"/>
            <a:r>
              <a:rPr lang="en-US"/>
              <a:t>There are no null values present in the data. </a:t>
            </a:r>
            <a:r>
              <a:rPr lang="en-US">
                <a:ea typeface="+mn-lt"/>
                <a:cs typeface="+mn-lt"/>
              </a:rPr>
              <a:t>print(</a:t>
            </a:r>
            <a:r>
              <a:rPr lang="en-US" err="1">
                <a:ea typeface="+mn-lt"/>
                <a:cs typeface="+mn-lt"/>
              </a:rPr>
              <a:t>df.isnull</a:t>
            </a:r>
            <a:r>
              <a:rPr lang="en-US">
                <a:ea typeface="+mn-lt"/>
                <a:cs typeface="+mn-lt"/>
              </a:rPr>
              <a:t>().sum())</a:t>
            </a:r>
            <a:endParaRPr lang="en-US">
              <a:solidFill>
                <a:srgbClr val="000000"/>
              </a:solidFill>
            </a:endParaRPr>
          </a:p>
          <a:p>
            <a:pPr marL="283210" indent="-283210"/>
            <a:r>
              <a:rPr lang="en-US">
                <a:cs typeface="Arial"/>
              </a:rPr>
              <a:t>5 object variables – make, model, </a:t>
            </a:r>
            <a:r>
              <a:rPr lang="en-US" err="1">
                <a:cs typeface="Arial"/>
              </a:rPr>
              <a:t>vehicle_class</a:t>
            </a:r>
            <a:r>
              <a:rPr lang="en-US">
                <a:cs typeface="Arial"/>
              </a:rPr>
              <a:t>, transmission, </a:t>
            </a:r>
            <a:r>
              <a:rPr lang="en-US" err="1">
                <a:cs typeface="Arial"/>
              </a:rPr>
              <a:t>fuel_type</a:t>
            </a:r>
            <a:r>
              <a:rPr lang="en-US">
                <a:cs typeface="Arial"/>
              </a:rPr>
              <a:t> – </a:t>
            </a:r>
            <a:r>
              <a:rPr lang="en-US" err="1">
                <a:cs typeface="Arial"/>
              </a:rPr>
              <a:t>convered</a:t>
            </a:r>
            <a:r>
              <a:rPr lang="en-US">
                <a:cs typeface="Arial"/>
              </a:rPr>
              <a:t> to float using LabelEncoder</a:t>
            </a:r>
            <a:endParaRPr lang="en-US"/>
          </a:p>
          <a:p>
            <a:pPr marL="283210" indent="-283210"/>
            <a:r>
              <a:rPr lang="en-US"/>
              <a:t>1112 Duplicate entries have been found and removed. </a:t>
            </a:r>
            <a:r>
              <a:rPr lang="en-US" err="1"/>
              <a:t>Df.shape</a:t>
            </a:r>
            <a:r>
              <a:rPr lang="en-US"/>
              <a:t>() = (6273,12)</a:t>
            </a:r>
            <a:endParaRPr lang="en-US">
              <a:solidFill>
                <a:srgbClr val="000000"/>
              </a:solidFill>
              <a:cs typeface="Arial"/>
            </a:endParaRPr>
          </a:p>
          <a:p>
            <a:pPr marL="283210" indent="-283210"/>
            <a:r>
              <a:rPr lang="en-US">
                <a:cs typeface="Arial"/>
              </a:rPr>
              <a:t>Index of the rows has been reset to 0 - </a:t>
            </a:r>
            <a:r>
              <a:rPr lang="en-US">
                <a:ea typeface="+mn-lt"/>
                <a:cs typeface="+mn-lt"/>
              </a:rPr>
              <a:t>df.reset_index(drop=True, inplace=True)</a:t>
            </a:r>
            <a:endParaRPr lang="en-US">
              <a:cs typeface="Arial"/>
            </a:endParaRPr>
          </a:p>
          <a:p>
            <a:pPr marL="283210" indent="-283210"/>
            <a:endParaRPr lang="en-US">
              <a:cs typeface="Arial"/>
            </a:endParaRPr>
          </a:p>
          <a:p>
            <a:pPr marL="283210" indent="-283210"/>
            <a:endParaRPr lang="en-US">
              <a:cs typeface="Arial"/>
            </a:endParaRP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8</a:t>
            </a:fld>
            <a:endParaRPr lang="en-US"/>
          </a:p>
        </p:txBody>
      </p:sp>
      <p:sp>
        <p:nvSpPr>
          <p:cNvPr id="8" name="Footer Placeholder 2">
            <a:extLst>
              <a:ext uri="{FF2B5EF4-FFF2-40B4-BE49-F238E27FC236}">
                <a16:creationId xmlns:a16="http://schemas.microsoft.com/office/drawing/2014/main" id="{28A47188-CC33-F93F-D369-AD28C0AAD773}"/>
              </a:ext>
            </a:extLst>
          </p:cNvPr>
          <p:cNvSpPr>
            <a:spLocks noGrp="1"/>
          </p:cNvSpPr>
          <p:nvPr>
            <p:ph type="ftr" sz="quarter" idx="11"/>
          </p:nvPr>
        </p:nvSpPr>
        <p:spPr>
          <a:xfrm>
            <a:off x="411480" y="301752"/>
            <a:ext cx="2116347" cy="274320"/>
          </a:xfrm>
        </p:spPr>
        <p:txBody>
          <a:bodyPr/>
          <a:lstStyle/>
          <a:p>
            <a:r>
              <a:rPr lang="en-US"/>
              <a:t>CO2 Emissions – Group 4</a:t>
            </a:r>
          </a:p>
        </p:txBody>
      </p:sp>
      <p:pic>
        <p:nvPicPr>
          <p:cNvPr id="3" name="Picture 2" descr="A screenshot of a computer&#10;&#10;Description automatically generated">
            <a:extLst>
              <a:ext uri="{FF2B5EF4-FFF2-40B4-BE49-F238E27FC236}">
                <a16:creationId xmlns:a16="http://schemas.microsoft.com/office/drawing/2014/main" id="{A74A92BA-4CB9-3C73-5E7A-17F6C5845D65}"/>
              </a:ext>
            </a:extLst>
          </p:cNvPr>
          <p:cNvPicPr>
            <a:picLocks noChangeAspect="1"/>
          </p:cNvPicPr>
          <p:nvPr/>
        </p:nvPicPr>
        <p:blipFill>
          <a:blip r:embed="rId2"/>
          <a:stretch>
            <a:fillRect/>
          </a:stretch>
        </p:blipFill>
        <p:spPr>
          <a:xfrm>
            <a:off x="6509708" y="2939721"/>
            <a:ext cx="5067300" cy="3379577"/>
          </a:xfrm>
          <a:prstGeom prst="rect">
            <a:avLst/>
          </a:prstGeom>
        </p:spPr>
      </p:pic>
    </p:spTree>
    <p:extLst>
      <p:ext uri="{BB962C8B-B14F-4D97-AF65-F5344CB8AC3E}">
        <p14:creationId xmlns:p14="http://schemas.microsoft.com/office/powerpoint/2010/main" val="11250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619E984B-48B0-38FE-586C-BF47191C4C66}"/>
              </a:ext>
            </a:extLst>
          </p:cNvPr>
          <p:cNvSpPr>
            <a:spLocks noGrp="1"/>
          </p:cNvSpPr>
          <p:nvPr>
            <p:ph type="ftr" sz="quarter" idx="11"/>
          </p:nvPr>
        </p:nvSpPr>
        <p:spPr/>
        <p:txBody>
          <a:bodyPr/>
          <a:lstStyle/>
          <a:p>
            <a:r>
              <a:rPr lang="en-US"/>
              <a:t>CO2 Emissions – Group 4</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25128" y="688675"/>
            <a:ext cx="4846320" cy="1682749"/>
          </a:xfrm>
        </p:spPr>
        <p:txBody>
          <a:bodyPr/>
          <a:lstStyle/>
          <a:p>
            <a:r>
              <a:rPr lang="en-US"/>
              <a:t>Outliers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3"/>
          </p:nvPr>
        </p:nvSpPr>
        <p:spPr>
          <a:xfrm>
            <a:off x="8078407" y="692011"/>
            <a:ext cx="3922259" cy="619934"/>
          </a:xfrm>
        </p:spPr>
        <p:txBody>
          <a:bodyPr vert="horz" lIns="91440" tIns="45720" rIns="91440" bIns="45720" rtlCol="0" anchor="t">
            <a:noAutofit/>
          </a:bodyPr>
          <a:lstStyle/>
          <a:p>
            <a:pPr marL="283210" indent="-283210"/>
            <a:r>
              <a:rPr lang="en-US" sz="1800">
                <a:cs typeface="Arial"/>
              </a:rPr>
              <a:t>Q1 and Q3 were defined and IQR for all the numerical values were found out.</a:t>
            </a:r>
          </a:p>
          <a:p>
            <a:pPr marL="283210" indent="-283210"/>
            <a:endParaRPr lang="en-US" sz="1800">
              <a:cs typeface="Arial"/>
            </a:endParaRPr>
          </a:p>
        </p:txBody>
      </p:sp>
      <p:sp>
        <p:nvSpPr>
          <p:cNvPr id="11" name="Text Placeholder 10">
            <a:extLst>
              <a:ext uri="{FF2B5EF4-FFF2-40B4-BE49-F238E27FC236}">
                <a16:creationId xmlns:a16="http://schemas.microsoft.com/office/drawing/2014/main" id="{A1B6C1CB-EB5D-FB11-C79A-6799216EFC09}"/>
              </a:ext>
            </a:extLst>
          </p:cNvPr>
          <p:cNvSpPr>
            <a:spLocks noGrp="1"/>
          </p:cNvSpPr>
          <p:nvPr>
            <p:ph type="body" sz="quarter" idx="14"/>
          </p:nvPr>
        </p:nvSpPr>
        <p:spPr/>
        <p:txBody>
          <a:bodyPr/>
          <a:lstStyle/>
          <a:p>
            <a:endParaRPr lang="en-US"/>
          </a:p>
        </p:txBody>
      </p:sp>
      <p:sp>
        <p:nvSpPr>
          <p:cNvPr id="14" name="Text Placeholder 13">
            <a:extLst>
              <a:ext uri="{FF2B5EF4-FFF2-40B4-BE49-F238E27FC236}">
                <a16:creationId xmlns:a16="http://schemas.microsoft.com/office/drawing/2014/main" id="{B84A5C48-AB99-B180-3A5B-E6487D6CF38A}"/>
              </a:ext>
            </a:extLst>
          </p:cNvPr>
          <p:cNvSpPr>
            <a:spLocks noGrp="1"/>
          </p:cNvSpPr>
          <p:nvPr>
            <p:ph type="body" sz="quarter" idx="16"/>
          </p:nvPr>
        </p:nvSpPr>
        <p:spPr/>
        <p:txBody>
          <a:bodyPr/>
          <a:lstStyle/>
          <a:p>
            <a:endParaRPr lang="en-US"/>
          </a:p>
        </p:txBody>
      </p:sp>
      <p:sp>
        <p:nvSpPr>
          <p:cNvPr id="15" name="Text Placeholder 14">
            <a:extLst>
              <a:ext uri="{FF2B5EF4-FFF2-40B4-BE49-F238E27FC236}">
                <a16:creationId xmlns:a16="http://schemas.microsoft.com/office/drawing/2014/main" id="{0D10AB64-EF15-F2BB-0508-9D2C0974308F}"/>
              </a:ext>
            </a:extLst>
          </p:cNvPr>
          <p:cNvSpPr>
            <a:spLocks noGrp="1"/>
          </p:cNvSpPr>
          <p:nvPr>
            <p:ph type="body" sz="quarter" idx="17"/>
          </p:nvPr>
        </p:nvSpPr>
        <p:spPr/>
        <p:txBody>
          <a:bodyPr/>
          <a:lstStyle/>
          <a:p>
            <a:endParaRPr lang="en-US"/>
          </a:p>
        </p:txBody>
      </p:sp>
      <p:pic>
        <p:nvPicPr>
          <p:cNvPr id="3" name="Picture 2" descr="A screenshot of a computer program&#10;&#10;Description automatically generated">
            <a:extLst>
              <a:ext uri="{FF2B5EF4-FFF2-40B4-BE49-F238E27FC236}">
                <a16:creationId xmlns:a16="http://schemas.microsoft.com/office/drawing/2014/main" id="{288BEF37-659B-599A-5C4F-F96806C85B90}"/>
              </a:ext>
            </a:extLst>
          </p:cNvPr>
          <p:cNvPicPr>
            <a:picLocks noChangeAspect="1"/>
          </p:cNvPicPr>
          <p:nvPr/>
        </p:nvPicPr>
        <p:blipFill>
          <a:blip r:embed="rId2"/>
          <a:stretch>
            <a:fillRect/>
          </a:stretch>
        </p:blipFill>
        <p:spPr>
          <a:xfrm>
            <a:off x="8258444" y="2010674"/>
            <a:ext cx="3927714" cy="1830237"/>
          </a:xfrm>
          <a:prstGeom prst="rect">
            <a:avLst/>
          </a:prstGeom>
        </p:spPr>
      </p:pic>
      <p:pic>
        <p:nvPicPr>
          <p:cNvPr id="9" name="Picture 8" descr="A screen shot of a computer code&#10;&#10;Description automatically generated">
            <a:extLst>
              <a:ext uri="{FF2B5EF4-FFF2-40B4-BE49-F238E27FC236}">
                <a16:creationId xmlns:a16="http://schemas.microsoft.com/office/drawing/2014/main" id="{9F94DD94-8FC9-C57C-6465-4DC015F63F52}"/>
              </a:ext>
            </a:extLst>
          </p:cNvPr>
          <p:cNvPicPr>
            <a:picLocks noChangeAspect="1"/>
          </p:cNvPicPr>
          <p:nvPr/>
        </p:nvPicPr>
        <p:blipFill>
          <a:blip r:embed="rId3"/>
          <a:stretch>
            <a:fillRect/>
          </a:stretch>
        </p:blipFill>
        <p:spPr>
          <a:xfrm>
            <a:off x="8146481" y="4784516"/>
            <a:ext cx="3950359" cy="1832214"/>
          </a:xfrm>
          <a:prstGeom prst="rect">
            <a:avLst/>
          </a:prstGeom>
        </p:spPr>
      </p:pic>
      <p:pic>
        <p:nvPicPr>
          <p:cNvPr id="10" name="Picture 9">
            <a:extLst>
              <a:ext uri="{FF2B5EF4-FFF2-40B4-BE49-F238E27FC236}">
                <a16:creationId xmlns:a16="http://schemas.microsoft.com/office/drawing/2014/main" id="{E05DF52D-A112-8B0D-E9F2-D08247AE6604}"/>
              </a:ext>
            </a:extLst>
          </p:cNvPr>
          <p:cNvPicPr>
            <a:picLocks noChangeAspect="1"/>
          </p:cNvPicPr>
          <p:nvPr/>
        </p:nvPicPr>
        <p:blipFill>
          <a:blip r:embed="rId4"/>
          <a:stretch>
            <a:fillRect/>
          </a:stretch>
        </p:blipFill>
        <p:spPr>
          <a:xfrm>
            <a:off x="110989" y="1523999"/>
            <a:ext cx="6736664" cy="3953774"/>
          </a:xfrm>
          <a:prstGeom prst="rect">
            <a:avLst/>
          </a:prstGeom>
        </p:spPr>
      </p:pic>
    </p:spTree>
    <p:extLst>
      <p:ext uri="{BB962C8B-B14F-4D97-AF65-F5344CB8AC3E}">
        <p14:creationId xmlns:p14="http://schemas.microsoft.com/office/powerpoint/2010/main" val="61635514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83CE7D-BFC6-4030-A335-E7F88DB664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4</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Co2 Emissions in cars</vt:lpstr>
      <vt:lpstr>project objective</vt:lpstr>
      <vt:lpstr>workflow</vt:lpstr>
      <vt:lpstr>About the data </vt:lpstr>
      <vt:lpstr>Description of Numerical data</vt:lpstr>
      <vt:lpstr>Description of Categorical data</vt:lpstr>
      <vt:lpstr>Target Variable </vt:lpstr>
      <vt:lpstr>Data cleaning</vt:lpstr>
      <vt:lpstr>Outliers</vt:lpstr>
      <vt:lpstr>HeatMap of correlation </vt:lpstr>
      <vt:lpstr>Average CO2 Emissions Vehicle class</vt:lpstr>
      <vt:lpstr>Average CO2 Emissions transmission</vt:lpstr>
      <vt:lpstr>Average CO2 Emissions make</vt:lpstr>
      <vt:lpstr>Average CO2 Emissions fuel type</vt:lpstr>
      <vt:lpstr>Checking for multicollinearity</vt:lpstr>
      <vt:lpstr>Modelling Considerations</vt:lpstr>
      <vt:lpstr>Correlation of the considered variables</vt:lpstr>
      <vt:lpstr>PowerPoint Presentation</vt:lpstr>
      <vt:lpstr>Model preprocessing</vt:lpstr>
      <vt:lpstr>Final comparison</vt:lpstr>
      <vt:lpstr>Deployment</vt:lpstr>
      <vt:lpstr>deployment</vt:lpstr>
      <vt:lpstr>Project detail</vt:lpstr>
      <vt:lpstr>visualization</vt:lpstr>
      <vt:lpstr>Predictions</vt:lpstr>
      <vt:lpstr>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
  <cp:revision>77</cp:revision>
  <dcterms:created xsi:type="dcterms:W3CDTF">2024-05-01T06:07:00Z</dcterms:created>
  <dcterms:modified xsi:type="dcterms:W3CDTF">2024-05-24T06:34:16Z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