
<file path=[Content_Types].xml><?xml version="1.0" encoding="utf-8"?>
<Types xmlns="http://schemas.openxmlformats.org/package/2006/content-types">
  <Default Extension="docx" ContentType="application/vnd.openxmlformats-officedocument.wordprocessingml.document"/>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1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wmf"/><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emalathaVhavale/sustainability-hack/tree/main/idea"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:Gladiators</a:t>
            </a:r>
          </a:p>
          <a:p>
            <a:endParaRPr lang="en-US" dirty="0"/>
          </a:p>
          <a:p>
            <a:r>
              <a:rPr lang="en-US" dirty="0"/>
              <a:t>Your team bio :</a:t>
            </a:r>
          </a:p>
          <a:p>
            <a:r>
              <a:rPr lang="en-US" dirty="0"/>
              <a:t>Hemalatha Vhavale Jaganath TECHNICAL ARCHITECT</a:t>
            </a:r>
          </a:p>
          <a:p>
            <a:r>
              <a:rPr lang="en-US" dirty="0"/>
              <a:t>Nishita </a:t>
            </a:r>
            <a:r>
              <a:rPr lang="en-US"/>
              <a:t>Naveen Phutane STUDENT</a:t>
            </a:r>
            <a:endParaRPr lang="en-US" dirty="0"/>
          </a:p>
          <a:p>
            <a:endParaRPr lang="en-US" dirty="0"/>
          </a:p>
          <a:p>
            <a:endParaRPr lang="en-US" dirty="0"/>
          </a:p>
          <a:p>
            <a:endParaRPr lang="en-US" dirty="0"/>
          </a:p>
          <a:p>
            <a:r>
              <a:rPr lang="en-US" dirty="0"/>
              <a:t>Date :24-04-2023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There is growing need to be carbon efficient while building and executing our applications.</a:t>
            </a: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Thus we should have the capacity to measure the carbon footprint of our applications and thereby reduce it.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sustainability should be the core values in software development, we thought of developing this application to measure the carbon footprint in software applications and thus would be able to stamp whether the application can be considered as green software or not.</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53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many corporates are joining hands to develop applications which have less carbon footprint, our application can be used in IT development sector in order to check if the software passes through the green software stamp. It will also provide valid suggestions on how to make it a green software if it doesn’t pass through the stamp.</a:t>
            </a: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There are no competitive products in the market but maybe there are few startups working on it.</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Azure ML</a:t>
            </a:r>
            <a:br>
              <a:rPr lang="en" sz="1400" b="0" dirty="0">
                <a:solidFill>
                  <a:srgbClr val="4A4548"/>
                </a:solidFill>
                <a:highlight>
                  <a:srgbClr val="FFFFFF"/>
                </a:highlight>
              </a:rPr>
            </a:br>
            <a:r>
              <a:rPr lang="en" sz="1400" b="0" dirty="0">
                <a:solidFill>
                  <a:srgbClr val="4A4548"/>
                </a:solidFill>
                <a:highlight>
                  <a:srgbClr val="FFFFFF"/>
                </a:highlight>
              </a:rPr>
              <a:t>Azure SQL Database</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778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Rectangle 3">
            <a:extLst>
              <a:ext uri="{FF2B5EF4-FFF2-40B4-BE49-F238E27FC236}">
                <a16:creationId xmlns:a16="http://schemas.microsoft.com/office/drawing/2014/main" id="{B8FAF395-B6F5-17FB-0AFF-F9DC9ABE19B8}"/>
              </a:ext>
            </a:extLst>
          </p:cNvPr>
          <p:cNvSpPr/>
          <p:nvPr/>
        </p:nvSpPr>
        <p:spPr>
          <a:xfrm>
            <a:off x="1673678" y="2465614"/>
            <a:ext cx="1812472" cy="971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E685E192-C853-C303-D897-94FA97F40712}"/>
              </a:ext>
            </a:extLst>
          </p:cNvPr>
          <p:cNvSpPr/>
          <p:nvPr/>
        </p:nvSpPr>
        <p:spPr>
          <a:xfrm>
            <a:off x="512376" y="1508826"/>
            <a:ext cx="8119250" cy="312032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235ECEAD-6BBE-C826-85FE-A6E1F5F7F0AD}"/>
              </a:ext>
            </a:extLst>
          </p:cNvPr>
          <p:cNvSpPr/>
          <p:nvPr/>
        </p:nvSpPr>
        <p:spPr>
          <a:xfrm>
            <a:off x="1746873" y="2425743"/>
            <a:ext cx="1902279" cy="930728"/>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Angular</a:t>
            </a:r>
            <a:endParaRPr lang="en-IN" dirty="0"/>
          </a:p>
        </p:txBody>
      </p:sp>
      <p:sp>
        <p:nvSpPr>
          <p:cNvPr id="6" name="Rectangle 5">
            <a:extLst>
              <a:ext uri="{FF2B5EF4-FFF2-40B4-BE49-F238E27FC236}">
                <a16:creationId xmlns:a16="http://schemas.microsoft.com/office/drawing/2014/main" id="{55C963FD-FD26-3D40-967E-D937AE676A73}"/>
              </a:ext>
            </a:extLst>
          </p:cNvPr>
          <p:cNvSpPr/>
          <p:nvPr/>
        </p:nvSpPr>
        <p:spPr>
          <a:xfrm>
            <a:off x="4268505" y="2425743"/>
            <a:ext cx="1902279" cy="930728"/>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Spring Boot Java Microservice</a:t>
            </a:r>
            <a:endParaRPr lang="en-IN" dirty="0"/>
          </a:p>
        </p:txBody>
      </p:sp>
      <p:sp>
        <p:nvSpPr>
          <p:cNvPr id="8" name="Rectangle 7">
            <a:extLst>
              <a:ext uri="{FF2B5EF4-FFF2-40B4-BE49-F238E27FC236}">
                <a16:creationId xmlns:a16="http://schemas.microsoft.com/office/drawing/2014/main" id="{2F6A6DE0-7C98-BC3F-C6C6-DC5DB3F5D200}"/>
              </a:ext>
            </a:extLst>
          </p:cNvPr>
          <p:cNvSpPr/>
          <p:nvPr/>
        </p:nvSpPr>
        <p:spPr>
          <a:xfrm>
            <a:off x="6972300" y="1951264"/>
            <a:ext cx="1314450" cy="765671"/>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ML</a:t>
            </a:r>
            <a:endParaRPr lang="en-IN" dirty="0"/>
          </a:p>
        </p:txBody>
      </p:sp>
      <p:sp>
        <p:nvSpPr>
          <p:cNvPr id="9" name="Flowchart: Magnetic Disk 8">
            <a:extLst>
              <a:ext uri="{FF2B5EF4-FFF2-40B4-BE49-F238E27FC236}">
                <a16:creationId xmlns:a16="http://schemas.microsoft.com/office/drawing/2014/main" id="{F47B4F50-0FE2-5687-9072-2D9EFDD60FFE}"/>
              </a:ext>
            </a:extLst>
          </p:cNvPr>
          <p:cNvSpPr/>
          <p:nvPr/>
        </p:nvSpPr>
        <p:spPr>
          <a:xfrm>
            <a:off x="6972300" y="3192236"/>
            <a:ext cx="1314450" cy="799964"/>
          </a:xfrm>
          <a:prstGeom prst="flowChartMagneticDisk">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SQL Database</a:t>
            </a:r>
            <a:endParaRPr lang="en-IN" dirty="0"/>
          </a:p>
        </p:txBody>
      </p:sp>
      <p:cxnSp>
        <p:nvCxnSpPr>
          <p:cNvPr id="11" name="Straight Arrow Connector 10">
            <a:extLst>
              <a:ext uri="{FF2B5EF4-FFF2-40B4-BE49-F238E27FC236}">
                <a16:creationId xmlns:a16="http://schemas.microsoft.com/office/drawing/2014/main" id="{D07F228C-6512-76D3-66F7-47A192AAC054}"/>
              </a:ext>
            </a:extLst>
          </p:cNvPr>
          <p:cNvCxnSpPr>
            <a:stCxn id="5" idx="3"/>
          </p:cNvCxnSpPr>
          <p:nvPr/>
        </p:nvCxnSpPr>
        <p:spPr>
          <a:xfrm>
            <a:off x="3649152" y="2891107"/>
            <a:ext cx="619353"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9" name="Connector: Elbow 18">
            <a:extLst>
              <a:ext uri="{FF2B5EF4-FFF2-40B4-BE49-F238E27FC236}">
                <a16:creationId xmlns:a16="http://schemas.microsoft.com/office/drawing/2014/main" id="{552BA582-B7A1-B57F-FB51-AC14B9FBA1FB}"/>
              </a:ext>
            </a:extLst>
          </p:cNvPr>
          <p:cNvCxnSpPr>
            <a:stCxn id="6" idx="3"/>
          </p:cNvCxnSpPr>
          <p:nvPr/>
        </p:nvCxnSpPr>
        <p:spPr>
          <a:xfrm flipV="1">
            <a:off x="6170784" y="2334099"/>
            <a:ext cx="801516" cy="557008"/>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Connector: Elbow 23">
            <a:extLst>
              <a:ext uri="{FF2B5EF4-FFF2-40B4-BE49-F238E27FC236}">
                <a16:creationId xmlns:a16="http://schemas.microsoft.com/office/drawing/2014/main" id="{35E44E8B-F57C-1F9A-9CDA-5CDFCB7EBDB5}"/>
              </a:ext>
            </a:extLst>
          </p:cNvPr>
          <p:cNvCxnSpPr>
            <a:endCxn id="9" idx="2"/>
          </p:cNvCxnSpPr>
          <p:nvPr/>
        </p:nvCxnSpPr>
        <p:spPr>
          <a:xfrm>
            <a:off x="6170784" y="2951389"/>
            <a:ext cx="801516" cy="640829"/>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sp>
        <p:nvSpPr>
          <p:cNvPr id="26" name="Rectangle: Rounded Corners 25">
            <a:extLst>
              <a:ext uri="{FF2B5EF4-FFF2-40B4-BE49-F238E27FC236}">
                <a16:creationId xmlns:a16="http://schemas.microsoft.com/office/drawing/2014/main" id="{65AFE559-D276-4BF2-668C-5F5188BCF44C}"/>
              </a:ext>
            </a:extLst>
          </p:cNvPr>
          <p:cNvSpPr/>
          <p:nvPr/>
        </p:nvSpPr>
        <p:spPr>
          <a:xfrm>
            <a:off x="710646" y="1657754"/>
            <a:ext cx="595993" cy="563336"/>
          </a:xfrm>
          <a:prstGeom prst="roundRect">
            <a:avLst>
              <a:gd name="adj" fmla="val 94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243EA443-9D3A-586E-A124-D4BFB8A5EDB6}"/>
              </a:ext>
            </a:extLst>
          </p:cNvPr>
          <p:cNvSpPr/>
          <p:nvPr/>
        </p:nvSpPr>
        <p:spPr>
          <a:xfrm>
            <a:off x="718811" y="2612573"/>
            <a:ext cx="595993" cy="563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C92A8113-E83D-B1D2-C2AA-3F3DFC0E5053}"/>
              </a:ext>
            </a:extLst>
          </p:cNvPr>
          <p:cNvSpPr/>
          <p:nvPr/>
        </p:nvSpPr>
        <p:spPr>
          <a:xfrm>
            <a:off x="718810" y="3566703"/>
            <a:ext cx="595993" cy="563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05F2C232-5BAC-79D8-265A-BA1FD303FB55}"/>
              </a:ext>
            </a:extLst>
          </p:cNvPr>
          <p:cNvCxnSpPr>
            <a:stCxn id="27" idx="3"/>
            <a:endCxn id="5" idx="1"/>
          </p:cNvCxnSpPr>
          <p:nvPr/>
        </p:nvCxnSpPr>
        <p:spPr>
          <a:xfrm flipV="1">
            <a:off x="1314804" y="2891107"/>
            <a:ext cx="432069" cy="313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a:extLst>
              <a:ext uri="{FF2B5EF4-FFF2-40B4-BE49-F238E27FC236}">
                <a16:creationId xmlns:a16="http://schemas.microsoft.com/office/drawing/2014/main" id="{2C25DD49-1244-0F4F-7069-780513A57A46}"/>
              </a:ext>
            </a:extLst>
          </p:cNvPr>
          <p:cNvSpPr txBox="1"/>
          <p:nvPr/>
        </p:nvSpPr>
        <p:spPr>
          <a:xfrm>
            <a:off x="634385" y="2200552"/>
            <a:ext cx="673343" cy="307777"/>
          </a:xfrm>
          <a:prstGeom prst="rect">
            <a:avLst/>
          </a:prstGeom>
          <a:noFill/>
        </p:spPr>
        <p:txBody>
          <a:bodyPr wrap="square" rtlCol="0">
            <a:spAutoFit/>
          </a:bodyPr>
          <a:lstStyle/>
          <a:p>
            <a:r>
              <a:rPr lang="en-US" dirty="0">
                <a:solidFill>
                  <a:schemeClr val="bg1"/>
                </a:solidFill>
              </a:rPr>
              <a:t>App</a:t>
            </a:r>
            <a:r>
              <a:rPr lang="en-US" dirty="0"/>
              <a:t> </a:t>
            </a:r>
            <a:r>
              <a:rPr lang="en-US" dirty="0">
                <a:solidFill>
                  <a:schemeClr val="bg1"/>
                </a:solidFill>
              </a:rPr>
              <a:t>1</a:t>
            </a:r>
            <a:endParaRPr lang="en-IN" dirty="0">
              <a:solidFill>
                <a:schemeClr val="bg1"/>
              </a:solidFill>
            </a:endParaRPr>
          </a:p>
        </p:txBody>
      </p:sp>
      <p:cxnSp>
        <p:nvCxnSpPr>
          <p:cNvPr id="35" name="Connector: Elbow 34">
            <a:extLst>
              <a:ext uri="{FF2B5EF4-FFF2-40B4-BE49-F238E27FC236}">
                <a16:creationId xmlns:a16="http://schemas.microsoft.com/office/drawing/2014/main" id="{F2B6687F-042F-CF6B-7583-92E09293D3C9}"/>
              </a:ext>
            </a:extLst>
          </p:cNvPr>
          <p:cNvCxnSpPr>
            <a:stCxn id="28" idx="3"/>
          </p:cNvCxnSpPr>
          <p:nvPr/>
        </p:nvCxnSpPr>
        <p:spPr>
          <a:xfrm>
            <a:off x="1314803" y="3848371"/>
            <a:ext cx="56797"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3C137B19-B788-274A-FF37-6FD64374CF9B}"/>
              </a:ext>
            </a:extLst>
          </p:cNvPr>
          <p:cNvCxnSpPr>
            <a:cxnSpLocks/>
          </p:cNvCxnSpPr>
          <p:nvPr/>
        </p:nvCxnSpPr>
        <p:spPr>
          <a:xfrm flipV="1">
            <a:off x="1336921" y="2899257"/>
            <a:ext cx="216035" cy="95726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44" name="Connector: Elbow 43">
            <a:extLst>
              <a:ext uri="{FF2B5EF4-FFF2-40B4-BE49-F238E27FC236}">
                <a16:creationId xmlns:a16="http://schemas.microsoft.com/office/drawing/2014/main" id="{20056CBF-F4D2-0F3E-1DD5-2EABB3DD5C33}"/>
              </a:ext>
            </a:extLst>
          </p:cNvPr>
          <p:cNvCxnSpPr>
            <a:cxnSpLocks/>
            <a:stCxn id="26" idx="3"/>
          </p:cNvCxnSpPr>
          <p:nvPr/>
        </p:nvCxnSpPr>
        <p:spPr>
          <a:xfrm>
            <a:off x="1306639" y="1939422"/>
            <a:ext cx="268434" cy="938985"/>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id="{928D24BF-4863-E2F3-71B2-2662EE617D7A}"/>
              </a:ext>
            </a:extLst>
          </p:cNvPr>
          <p:cNvSpPr txBox="1"/>
          <p:nvPr/>
        </p:nvSpPr>
        <p:spPr>
          <a:xfrm>
            <a:off x="678965" y="3145108"/>
            <a:ext cx="673343" cy="307777"/>
          </a:xfrm>
          <a:prstGeom prst="rect">
            <a:avLst/>
          </a:prstGeom>
          <a:noFill/>
        </p:spPr>
        <p:txBody>
          <a:bodyPr wrap="square" rtlCol="0">
            <a:spAutoFit/>
          </a:bodyPr>
          <a:lstStyle/>
          <a:p>
            <a:r>
              <a:rPr lang="en-US" dirty="0">
                <a:solidFill>
                  <a:schemeClr val="bg1"/>
                </a:solidFill>
              </a:rPr>
              <a:t>App 2</a:t>
            </a:r>
            <a:endParaRPr lang="en-IN" dirty="0">
              <a:solidFill>
                <a:schemeClr val="bg1"/>
              </a:solidFill>
            </a:endParaRPr>
          </a:p>
        </p:txBody>
      </p:sp>
      <p:sp>
        <p:nvSpPr>
          <p:cNvPr id="51" name="TextBox 50">
            <a:extLst>
              <a:ext uri="{FF2B5EF4-FFF2-40B4-BE49-F238E27FC236}">
                <a16:creationId xmlns:a16="http://schemas.microsoft.com/office/drawing/2014/main" id="{AC438BCF-1068-DC50-4E2E-70B51BC1CF14}"/>
              </a:ext>
            </a:extLst>
          </p:cNvPr>
          <p:cNvSpPr txBox="1"/>
          <p:nvPr/>
        </p:nvSpPr>
        <p:spPr>
          <a:xfrm>
            <a:off x="710646" y="4107388"/>
            <a:ext cx="673343" cy="307777"/>
          </a:xfrm>
          <a:prstGeom prst="rect">
            <a:avLst/>
          </a:prstGeom>
          <a:noFill/>
        </p:spPr>
        <p:txBody>
          <a:bodyPr wrap="square" rtlCol="0">
            <a:spAutoFit/>
          </a:bodyPr>
          <a:lstStyle/>
          <a:p>
            <a:r>
              <a:rPr lang="en-US" dirty="0">
                <a:solidFill>
                  <a:schemeClr val="bg1"/>
                </a:solidFill>
              </a:rPr>
              <a:t>App 3</a:t>
            </a:r>
            <a:endParaRPr lang="en-IN" dirty="0">
              <a:solidFill>
                <a:schemeClr val="bg1"/>
              </a:solidFill>
            </a:endParaRPr>
          </a:p>
        </p:txBody>
      </p:sp>
      <p:sp>
        <p:nvSpPr>
          <p:cNvPr id="52" name="AutoShape 2" descr="Image result for green software">
            <a:extLst>
              <a:ext uri="{FF2B5EF4-FFF2-40B4-BE49-F238E27FC236}">
                <a16:creationId xmlns:a16="http://schemas.microsoft.com/office/drawing/2014/main" id="{B5EBA06F-A8D4-DC1E-01EF-F9500FA07264}"/>
              </a:ext>
            </a:extLst>
          </p:cNvPr>
          <p:cNvSpPr>
            <a:spLocks noChangeAspect="1" noChangeArrowheads="1"/>
          </p:cNvSpPr>
          <p:nvPr/>
        </p:nvSpPr>
        <p:spPr bwMode="auto">
          <a:xfrm>
            <a:off x="4374943"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Rectangle 54">
            <a:extLst>
              <a:ext uri="{FF2B5EF4-FFF2-40B4-BE49-F238E27FC236}">
                <a16:creationId xmlns:a16="http://schemas.microsoft.com/office/drawing/2014/main" id="{CF136547-255E-6FDD-44B0-9800188B9698}"/>
              </a:ext>
            </a:extLst>
          </p:cNvPr>
          <p:cNvSpPr/>
          <p:nvPr/>
        </p:nvSpPr>
        <p:spPr>
          <a:xfrm>
            <a:off x="2220069" y="3363816"/>
            <a:ext cx="1403648" cy="228402"/>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Reports</a:t>
            </a:r>
            <a:endParaRPr lang="en-IN" dirty="0"/>
          </a:p>
        </p:txBody>
      </p:sp>
      <p:sp>
        <p:nvSpPr>
          <p:cNvPr id="7" name="Rectangle 6">
            <a:extLst>
              <a:ext uri="{FF2B5EF4-FFF2-40B4-BE49-F238E27FC236}">
                <a16:creationId xmlns:a16="http://schemas.microsoft.com/office/drawing/2014/main" id="{06C1645E-815D-AF3C-BC2E-3DE34D004B45}"/>
              </a:ext>
            </a:extLst>
          </p:cNvPr>
          <p:cNvSpPr/>
          <p:nvPr/>
        </p:nvSpPr>
        <p:spPr>
          <a:xfrm>
            <a:off x="2210912" y="3609861"/>
            <a:ext cx="1403648" cy="228402"/>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Tomcat</a:t>
            </a:r>
            <a:endParaRPr lang="en-IN" dirty="0"/>
          </a:p>
        </p:txBody>
      </p:sp>
      <p:sp>
        <p:nvSpPr>
          <p:cNvPr id="10" name="Rectangle 9">
            <a:extLst>
              <a:ext uri="{FF2B5EF4-FFF2-40B4-BE49-F238E27FC236}">
                <a16:creationId xmlns:a16="http://schemas.microsoft.com/office/drawing/2014/main" id="{B4526172-73FF-6B03-9331-6E6116A0F778}"/>
              </a:ext>
            </a:extLst>
          </p:cNvPr>
          <p:cNvSpPr/>
          <p:nvPr/>
        </p:nvSpPr>
        <p:spPr>
          <a:xfrm>
            <a:off x="4815015" y="3377889"/>
            <a:ext cx="1403648" cy="228402"/>
          </a:xfrm>
          <a:prstGeom prst="rect">
            <a:avLst/>
          </a:prstGeom>
          <a:ln w="381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Tomcat</a:t>
            </a:r>
            <a:endParaRPr lang="en-IN" dirty="0"/>
          </a:p>
        </p:txBody>
      </p:sp>
      <p:graphicFrame>
        <p:nvGraphicFramePr>
          <p:cNvPr id="12" name="Object 11">
            <a:extLst>
              <a:ext uri="{FF2B5EF4-FFF2-40B4-BE49-F238E27FC236}">
                <a16:creationId xmlns:a16="http://schemas.microsoft.com/office/drawing/2014/main" id="{53359D59-9D95-6731-F040-5D9201B65077}"/>
              </a:ext>
            </a:extLst>
          </p:cNvPr>
          <p:cNvGraphicFramePr>
            <a:graphicFrameLocks noChangeAspect="1"/>
          </p:cNvGraphicFramePr>
          <p:nvPr>
            <p:extLst>
              <p:ext uri="{D42A27DB-BD31-4B8C-83A1-F6EECF244321}">
                <p14:modId xmlns:p14="http://schemas.microsoft.com/office/powerpoint/2010/main" val="3311237277"/>
              </p:ext>
            </p:extLst>
          </p:nvPr>
        </p:nvGraphicFramePr>
        <p:xfrm>
          <a:off x="6404846" y="732178"/>
          <a:ext cx="914400" cy="806450"/>
        </p:xfrm>
        <a:graphic>
          <a:graphicData uri="http://schemas.openxmlformats.org/presentationml/2006/ole">
            <mc:AlternateContent xmlns:mc="http://schemas.openxmlformats.org/markup-compatibility/2006">
              <mc:Choice xmlns:v="urn:schemas-microsoft-com:vml" Requires="v">
                <p:oleObj name="Document" showAsIcon="1" r:id="rId4" imgW="914400" imgH="806400" progId="Word.Document.12">
                  <p:embed/>
                </p:oleObj>
              </mc:Choice>
              <mc:Fallback>
                <p:oleObj name="Document" showAsIcon="1" r:id="rId4" imgW="914400" imgH="806400" progId="Word.Document.12">
                  <p:embed/>
                  <p:pic>
                    <p:nvPicPr>
                      <p:cNvPr id="0" name=""/>
                      <p:cNvPicPr/>
                      <p:nvPr/>
                    </p:nvPicPr>
                    <p:blipFill>
                      <a:blip r:embed="rId5"/>
                      <a:stretch>
                        <a:fillRect/>
                      </a:stretch>
                    </p:blipFill>
                    <p:spPr>
                      <a:xfrm>
                        <a:off x="6404846" y="732178"/>
                        <a:ext cx="914400" cy="80645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This application computes the Carbon footprint based on the Green Software Engineering principles and uses carbox proxies along with Azure ML to accurately determine the carbon footprint in the application.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This application can be adoped in various corporates while developing and in production to determine the carbon footprint. This application can be further be explored to measure the carbon footprint in mobile apps. It can become a standard app to be used to measure carbon footprint and can be used across </a:t>
            </a:r>
            <a:r>
              <a:rPr lang="en" sz="1400" b="0" i="0" u="none" strike="noStrike" cap="none">
                <a:solidFill>
                  <a:srgbClr val="222222"/>
                </a:solidFill>
                <a:highlight>
                  <a:srgbClr val="FFFFFF"/>
                </a:highlight>
                <a:latin typeface="Lato"/>
                <a:ea typeface="Lato"/>
                <a:cs typeface="Lato"/>
                <a:sym typeface="Lato"/>
              </a:rPr>
              <a:t>the IT Sector.</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The Companies can obtain the Green stamp for their application and this could be the a good selling point for their services and products and also shows their contribution towards sustainability.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GitHub Repository Link: </a:t>
            </a:r>
            <a:r>
              <a:rPr lang="en-IN" dirty="0">
                <a:hlinkClick r:id="rId3"/>
              </a:rPr>
              <a:t>sustainability-hack/idea at main · </a:t>
            </a:r>
            <a:r>
              <a:rPr lang="en-IN" dirty="0" err="1">
                <a:hlinkClick r:id="rId3"/>
              </a:rPr>
              <a:t>HemalathaVhavale</a:t>
            </a:r>
            <a:r>
              <a:rPr lang="en-IN" dirty="0">
                <a:hlinkClick r:id="rId3"/>
              </a:rPr>
              <a:t>/sustainability-hack (github.com)</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4"/>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0" lvl="0" indent="0" algn="l" rtl="0">
              <a:lnSpc>
                <a:spcPct val="150000"/>
              </a:lnSpc>
              <a:spcBef>
                <a:spcPts val="0"/>
              </a:spcBef>
              <a:spcAft>
                <a:spcPts val="1600"/>
              </a:spcAft>
              <a:buSzPts val="1800"/>
              <a:buNone/>
            </a:pPr>
            <a:r>
              <a:rPr lang="en" sz="1500" dirty="0"/>
              <a:t>HEMALATHA</a:t>
            </a:r>
          </a:p>
          <a:p>
            <a:pPr marL="0" lvl="0" indent="0" algn="l" rtl="0">
              <a:lnSpc>
                <a:spcPct val="150000"/>
              </a:lnSpc>
              <a:spcBef>
                <a:spcPts val="0"/>
              </a:spcBef>
              <a:spcAft>
                <a:spcPts val="1600"/>
              </a:spcAft>
              <a:buSzPts val="1800"/>
              <a:buNone/>
            </a:pPr>
            <a:r>
              <a:rPr lang="en" sz="1500" dirty="0"/>
              <a:t>NISHITA</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482</Words>
  <Application>Microsoft Office PowerPoint</Application>
  <PresentationFormat>On-screen Show (16:9)</PresentationFormat>
  <Paragraphs>56</Paragraphs>
  <Slides>9</Slides>
  <Notes>9</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5" baseType="lpstr">
      <vt:lpstr>Lato</vt:lpstr>
      <vt:lpstr>Lato Black</vt:lpstr>
      <vt:lpstr>Arial</vt:lpstr>
      <vt:lpstr>TI Template</vt:lpstr>
      <vt:lpstr>TI Template</vt:lpstr>
      <vt:lpstr>Document</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Vhavale Jaganath, Hemalatha</dc:creator>
  <cp:lastModifiedBy>Vhavale Jaganath, Hemalatha</cp:lastModifiedBy>
  <cp:revision>66</cp:revision>
  <dcterms:modified xsi:type="dcterms:W3CDTF">2023-04-24T17:49:08Z</dcterms:modified>
</cp:coreProperties>
</file>