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8"/>
  </p:notesMasterIdLst>
  <p:handoutMasterIdLst>
    <p:handoutMasterId r:id="rId9"/>
  </p:handoutMasterIdLst>
  <p:sldIdLst>
    <p:sldId id="296" r:id="rId2"/>
    <p:sldId id="298" r:id="rId3"/>
    <p:sldId id="304" r:id="rId4"/>
    <p:sldId id="303" r:id="rId5"/>
    <p:sldId id="302"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551" autoAdjust="0"/>
  </p:normalViewPr>
  <p:slideViewPr>
    <p:cSldViewPr snapToGrid="0" snapToObjects="1">
      <p:cViewPr varScale="1">
        <p:scale>
          <a:sx n="68" d="100"/>
          <a:sy n="68" d="100"/>
        </p:scale>
        <p:origin x="90" y="168"/>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8/23/2021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8/23/2021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5</a:t>
            </a:fld>
            <a:endParaRPr lang="en-US" dirty="0"/>
          </a:p>
        </p:txBody>
      </p:sp>
    </p:spTree>
    <p:extLst>
      <p:ext uri="{BB962C8B-B14F-4D97-AF65-F5344CB8AC3E}">
        <p14:creationId xmlns:p14="http://schemas.microsoft.com/office/powerpoint/2010/main" val="196867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8/23/2021</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8/23/2021</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8/23/2021</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8/23/2021</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8/23/2021</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8/23/2021</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a:xfrm>
            <a:off x="1007165" y="3061252"/>
            <a:ext cx="6268875" cy="1292796"/>
          </a:xfrm>
        </p:spPr>
        <p:txBody>
          <a:bodyPr/>
          <a:lstStyle/>
          <a:p>
            <a:r>
              <a:rPr lang="en-US" sz="2800" dirty="0"/>
              <a:t>The online Survey System</a:t>
            </a:r>
            <a:br>
              <a:rPr lang="en-US" sz="2800" dirty="0"/>
            </a:br>
            <a:r>
              <a:rPr lang="en-US" sz="2800" dirty="0"/>
              <a:t>Micro Service</a:t>
            </a:r>
            <a:endParaRPr lang="en-US" sz="3200" dirty="0"/>
          </a:p>
        </p:txBody>
      </p:sp>
      <p:pic>
        <p:nvPicPr>
          <p:cNvPr id="9" name="Picture Placeholder 8" descr="A group of people standing in front of a window">
            <a:extLst>
              <a:ext uri="{FF2B5EF4-FFF2-40B4-BE49-F238E27FC236}">
                <a16:creationId xmlns:a16="http://schemas.microsoft.com/office/drawing/2014/main" id="{59E51D7A-DEF4-42CC-83DE-6D857B6DFBF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923125" y="0"/>
            <a:ext cx="6268875" cy="6858000"/>
          </a:xfrm>
        </p:spPr>
      </p:pic>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a:xfrm>
            <a:off x="1177257" y="4354047"/>
            <a:ext cx="5651500" cy="880561"/>
          </a:xfrm>
        </p:spPr>
        <p:txBody>
          <a:bodyPr>
            <a:normAutofit fontScale="85000" lnSpcReduction="20000"/>
          </a:bodyPr>
          <a:lstStyle/>
          <a:p>
            <a:r>
              <a:rPr lang="en-US"/>
              <a:t>Covid-19 </a:t>
            </a:r>
            <a:r>
              <a:rPr lang="en-US" dirty="0"/>
              <a:t>Return to work survey</a:t>
            </a:r>
          </a:p>
        </p:txBody>
      </p:sp>
    </p:spTree>
    <p:extLst>
      <p:ext uri="{BB962C8B-B14F-4D97-AF65-F5344CB8AC3E}">
        <p14:creationId xmlns:p14="http://schemas.microsoft.com/office/powerpoint/2010/main" val="3611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fontScale="92500" lnSpcReduction="20000"/>
          </a:bodyPr>
          <a:lstStyle/>
          <a:p>
            <a:pPr marL="0" indent="0">
              <a:buNone/>
            </a:pPr>
            <a:r>
              <a:rPr lang="en-US" b="1" dirty="0">
                <a:effectLst/>
                <a:latin typeface="Calibri" panose="020F0502020204030204" pitchFamily="34" charset="0"/>
                <a:ea typeface="Calibri" panose="020F0502020204030204" pitchFamily="34" charset="0"/>
                <a:cs typeface="Calibri" panose="020F0502020204030204" pitchFamily="34" charset="0"/>
              </a:rPr>
              <a:t>Online Survey System is a micro service which conducts Covid 19 return to work survey and stores all the participants responses with all questions in the H2 database. It also displays the participants’ answers and the overall results in different charts. So, it is easy to get an idea about people’s interests.</a:t>
            </a:r>
          </a:p>
          <a:p>
            <a:pPr marL="0"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effectLst/>
                <a:latin typeface="Calibri" panose="020F0502020204030204" pitchFamily="34" charset="0"/>
                <a:ea typeface="Calibri" panose="020F0502020204030204" pitchFamily="34" charset="0"/>
                <a:cs typeface="Calibri" panose="020F0502020204030204" pitchFamily="34" charset="0"/>
              </a:rPr>
              <a:t>Covid 19 Return to work survey helps people to express their interests to return to work and assessed based on different questions on different areas. It also helps the organizations to take important decisions after seeing the chart results</a:t>
            </a:r>
            <a:r>
              <a:rPr lang="en-US" sz="1400" b="1" dirty="0">
                <a:effectLst/>
                <a:latin typeface="Calibri" panose="020F0502020204030204" pitchFamily="34" charset="0"/>
                <a:ea typeface="Calibri" panose="020F0502020204030204" pitchFamily="34" charset="0"/>
                <a:cs typeface="Calibri" panose="020F0502020204030204" pitchFamily="34" charset="0"/>
              </a:rPr>
              <a:t>.</a:t>
            </a:r>
            <a:endParaRPr lang="en-AU" sz="1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dirty="0"/>
              <a:t>About</a:t>
            </a:r>
          </a:p>
        </p:txBody>
      </p:sp>
      <p:pic>
        <p:nvPicPr>
          <p:cNvPr id="8" name="Picture Placeholder 11" descr="conference room">
            <a:extLst>
              <a:ext uri="{FF2B5EF4-FFF2-40B4-BE49-F238E27FC236}">
                <a16:creationId xmlns:a16="http://schemas.microsoft.com/office/drawing/2014/main" id="{BF912324-1DF3-479A-96F0-7B1251F72A1B}"/>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24591" r="24591"/>
          <a:stretch>
            <a:fillRect/>
          </a:stretch>
        </p:blipFill>
        <p:spPr>
          <a:xfrm>
            <a:off x="542925" y="571500"/>
            <a:ext cx="5553075" cy="5715000"/>
          </a:xfrm>
          <a:prstGeom prst="rect">
            <a:avLst/>
          </a:prstGeom>
          <a:solidFill>
            <a:schemeClr val="tx1"/>
          </a:solidFill>
        </p:spPr>
      </p:pic>
    </p:spTree>
    <p:extLst>
      <p:ext uri="{BB962C8B-B14F-4D97-AF65-F5344CB8AC3E}">
        <p14:creationId xmlns:p14="http://schemas.microsoft.com/office/powerpoint/2010/main" val="37288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                               Functionality Diagram</a:t>
            </a:r>
          </a:p>
        </p:txBody>
      </p:sp>
      <p:sp>
        <p:nvSpPr>
          <p:cNvPr id="6" name="Rectangle 5">
            <a:extLst>
              <a:ext uri="{FF2B5EF4-FFF2-40B4-BE49-F238E27FC236}">
                <a16:creationId xmlns:a16="http://schemas.microsoft.com/office/drawing/2014/main" id="{13B72D91-9136-4AE4-A0EC-43B35F540B81}"/>
              </a:ext>
            </a:extLst>
          </p:cNvPr>
          <p:cNvSpPr/>
          <p:nvPr/>
        </p:nvSpPr>
        <p:spPr>
          <a:xfrm>
            <a:off x="1189008" y="2784396"/>
            <a:ext cx="1524000" cy="12589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Web browser</a:t>
            </a:r>
            <a:endParaRPr lang="en-AU" dirty="0">
              <a:solidFill>
                <a:schemeClr val="tx1"/>
              </a:solidFill>
            </a:endParaRPr>
          </a:p>
        </p:txBody>
      </p:sp>
      <p:sp>
        <p:nvSpPr>
          <p:cNvPr id="7" name="Rectangle 6">
            <a:extLst>
              <a:ext uri="{FF2B5EF4-FFF2-40B4-BE49-F238E27FC236}">
                <a16:creationId xmlns:a16="http://schemas.microsoft.com/office/drawing/2014/main" id="{92DBDD03-381A-423A-9788-07B3753169F3}"/>
              </a:ext>
            </a:extLst>
          </p:cNvPr>
          <p:cNvSpPr/>
          <p:nvPr/>
        </p:nvSpPr>
        <p:spPr>
          <a:xfrm>
            <a:off x="3743123" y="2799522"/>
            <a:ext cx="1736035" cy="12589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Controller</a:t>
            </a:r>
            <a:endParaRPr lang="en-AU" dirty="0">
              <a:solidFill>
                <a:schemeClr val="tx1"/>
              </a:solidFill>
            </a:endParaRPr>
          </a:p>
        </p:txBody>
      </p:sp>
      <p:sp>
        <p:nvSpPr>
          <p:cNvPr id="8" name="Rectangle 7">
            <a:extLst>
              <a:ext uri="{FF2B5EF4-FFF2-40B4-BE49-F238E27FC236}">
                <a16:creationId xmlns:a16="http://schemas.microsoft.com/office/drawing/2014/main" id="{6E0CCEB1-D66B-4C95-890C-04E6EB3C2297}"/>
              </a:ext>
            </a:extLst>
          </p:cNvPr>
          <p:cNvSpPr/>
          <p:nvPr/>
        </p:nvSpPr>
        <p:spPr>
          <a:xfrm>
            <a:off x="6482568" y="2799522"/>
            <a:ext cx="2083901" cy="12589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Service Layer</a:t>
            </a:r>
            <a:endParaRPr lang="en-AU" dirty="0"/>
          </a:p>
        </p:txBody>
      </p:sp>
      <p:sp>
        <p:nvSpPr>
          <p:cNvPr id="9" name="Rectangle 8">
            <a:extLst>
              <a:ext uri="{FF2B5EF4-FFF2-40B4-BE49-F238E27FC236}">
                <a16:creationId xmlns:a16="http://schemas.microsoft.com/office/drawing/2014/main" id="{4A52EF67-C649-40DB-A783-8F2B6CCD9967}"/>
              </a:ext>
            </a:extLst>
          </p:cNvPr>
          <p:cNvSpPr/>
          <p:nvPr/>
        </p:nvSpPr>
        <p:spPr>
          <a:xfrm>
            <a:off x="9369292" y="2799522"/>
            <a:ext cx="1802296" cy="12589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Model</a:t>
            </a:r>
            <a:endParaRPr lang="en-AU" dirty="0"/>
          </a:p>
        </p:txBody>
      </p:sp>
      <p:sp>
        <p:nvSpPr>
          <p:cNvPr id="12" name="Flowchart: Magnetic Disk 11">
            <a:extLst>
              <a:ext uri="{FF2B5EF4-FFF2-40B4-BE49-F238E27FC236}">
                <a16:creationId xmlns:a16="http://schemas.microsoft.com/office/drawing/2014/main" id="{6BFBC9E8-4008-4A30-9A57-A049C7FE15B3}"/>
              </a:ext>
            </a:extLst>
          </p:cNvPr>
          <p:cNvSpPr/>
          <p:nvPr/>
        </p:nvSpPr>
        <p:spPr>
          <a:xfrm>
            <a:off x="9637644" y="4947620"/>
            <a:ext cx="1265591" cy="125895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bg1"/>
                </a:solidFill>
              </a:rPr>
              <a:t>H2 Database</a:t>
            </a:r>
            <a:endParaRPr lang="en-AU" dirty="0">
              <a:solidFill>
                <a:schemeClr val="bg1"/>
              </a:solidFill>
            </a:endParaRPr>
          </a:p>
        </p:txBody>
      </p:sp>
      <p:sp>
        <p:nvSpPr>
          <p:cNvPr id="13" name="Arrow: Right 12">
            <a:extLst>
              <a:ext uri="{FF2B5EF4-FFF2-40B4-BE49-F238E27FC236}">
                <a16:creationId xmlns:a16="http://schemas.microsoft.com/office/drawing/2014/main" id="{31CDE6D8-ECC9-4251-9D9B-0A80BC044601}"/>
              </a:ext>
            </a:extLst>
          </p:cNvPr>
          <p:cNvSpPr/>
          <p:nvPr/>
        </p:nvSpPr>
        <p:spPr>
          <a:xfrm rot="5400000">
            <a:off x="9800076" y="4179091"/>
            <a:ext cx="847946" cy="689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JPA Entity</a:t>
            </a:r>
            <a:endParaRPr lang="en-AU" sz="1200" dirty="0">
              <a:solidFill>
                <a:schemeClr val="tx1"/>
              </a:solidFill>
            </a:endParaRPr>
          </a:p>
        </p:txBody>
      </p:sp>
      <p:sp>
        <p:nvSpPr>
          <p:cNvPr id="16" name="Arrow: Left-Right 15">
            <a:extLst>
              <a:ext uri="{FF2B5EF4-FFF2-40B4-BE49-F238E27FC236}">
                <a16:creationId xmlns:a16="http://schemas.microsoft.com/office/drawing/2014/main" id="{BFA79EBE-61E9-461D-A43B-524FF7330EF1}"/>
              </a:ext>
            </a:extLst>
          </p:cNvPr>
          <p:cNvSpPr/>
          <p:nvPr/>
        </p:nvSpPr>
        <p:spPr>
          <a:xfrm>
            <a:off x="5479157" y="3187148"/>
            <a:ext cx="1003409" cy="483704"/>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17" name="Arrow: Left-Right 16">
            <a:extLst>
              <a:ext uri="{FF2B5EF4-FFF2-40B4-BE49-F238E27FC236}">
                <a16:creationId xmlns:a16="http://schemas.microsoft.com/office/drawing/2014/main" id="{A98F4EC2-99D5-4AEE-A59D-80649FAA0CDE}"/>
              </a:ext>
            </a:extLst>
          </p:cNvPr>
          <p:cNvSpPr/>
          <p:nvPr/>
        </p:nvSpPr>
        <p:spPr>
          <a:xfrm>
            <a:off x="8566469" y="3187148"/>
            <a:ext cx="802823" cy="536713"/>
          </a:xfrm>
          <a:prstGeom prst="leftRightArrow">
            <a:avLst/>
          </a:prstGeom>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30" name="Arrow: Right 29">
            <a:extLst>
              <a:ext uri="{FF2B5EF4-FFF2-40B4-BE49-F238E27FC236}">
                <a16:creationId xmlns:a16="http://schemas.microsoft.com/office/drawing/2014/main" id="{432AF1BC-3159-4CFF-A3C0-B4C181D2A70F}"/>
              </a:ext>
            </a:extLst>
          </p:cNvPr>
          <p:cNvSpPr/>
          <p:nvPr/>
        </p:nvSpPr>
        <p:spPr>
          <a:xfrm>
            <a:off x="7567592" y="5509397"/>
            <a:ext cx="2083901" cy="45407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29" name="Arrow: Down 28">
            <a:extLst>
              <a:ext uri="{FF2B5EF4-FFF2-40B4-BE49-F238E27FC236}">
                <a16:creationId xmlns:a16="http://schemas.microsoft.com/office/drawing/2014/main" id="{ACA326EE-1030-418F-8FB9-CAB82B5BFFED}"/>
              </a:ext>
            </a:extLst>
          </p:cNvPr>
          <p:cNvSpPr/>
          <p:nvPr/>
        </p:nvSpPr>
        <p:spPr>
          <a:xfrm rot="10800000">
            <a:off x="7478134" y="4058477"/>
            <a:ext cx="437321" cy="1549065"/>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31" name="Rectangle 30">
            <a:extLst>
              <a:ext uri="{FF2B5EF4-FFF2-40B4-BE49-F238E27FC236}">
                <a16:creationId xmlns:a16="http://schemas.microsoft.com/office/drawing/2014/main" id="{9DF05AEE-9657-47F4-ADE6-938040A66980}"/>
              </a:ext>
            </a:extLst>
          </p:cNvPr>
          <p:cNvSpPr/>
          <p:nvPr/>
        </p:nvSpPr>
        <p:spPr>
          <a:xfrm>
            <a:off x="1248102" y="5424487"/>
            <a:ext cx="1490795" cy="94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View </a:t>
            </a:r>
          </a:p>
          <a:p>
            <a:pPr algn="ctr"/>
            <a:r>
              <a:rPr lang="en-US" dirty="0">
                <a:solidFill>
                  <a:schemeClr val="bg1"/>
                </a:solidFill>
              </a:rPr>
              <a:t>Thyme leaf Template</a:t>
            </a:r>
            <a:endParaRPr lang="en-AU" dirty="0">
              <a:solidFill>
                <a:schemeClr val="bg1"/>
              </a:solidFill>
            </a:endParaRPr>
          </a:p>
        </p:txBody>
      </p:sp>
      <p:sp>
        <p:nvSpPr>
          <p:cNvPr id="19" name="Arrow: Right 18">
            <a:extLst>
              <a:ext uri="{FF2B5EF4-FFF2-40B4-BE49-F238E27FC236}">
                <a16:creationId xmlns:a16="http://schemas.microsoft.com/office/drawing/2014/main" id="{85F3A7B1-710F-41DA-BE00-62C4D5017084}"/>
              </a:ext>
            </a:extLst>
          </p:cNvPr>
          <p:cNvSpPr/>
          <p:nvPr/>
        </p:nvSpPr>
        <p:spPr>
          <a:xfrm>
            <a:off x="2713008" y="3310444"/>
            <a:ext cx="1030115" cy="45407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Request</a:t>
            </a:r>
            <a:endParaRPr lang="en-AU" sz="1200" dirty="0">
              <a:solidFill>
                <a:schemeClr val="tx1"/>
              </a:solidFill>
            </a:endParaRPr>
          </a:p>
        </p:txBody>
      </p:sp>
      <p:sp>
        <p:nvSpPr>
          <p:cNvPr id="21" name="Arrow: Up 20">
            <a:extLst>
              <a:ext uri="{FF2B5EF4-FFF2-40B4-BE49-F238E27FC236}">
                <a16:creationId xmlns:a16="http://schemas.microsoft.com/office/drawing/2014/main" id="{8A3CB76D-B65C-4C49-A6DD-5A2FBA507C25}"/>
              </a:ext>
            </a:extLst>
          </p:cNvPr>
          <p:cNvSpPr/>
          <p:nvPr/>
        </p:nvSpPr>
        <p:spPr>
          <a:xfrm>
            <a:off x="1600759" y="4043353"/>
            <a:ext cx="629730" cy="138113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Response</a:t>
            </a:r>
            <a:endParaRPr lang="en-AU" sz="1050" dirty="0">
              <a:solidFill>
                <a:schemeClr val="tx1"/>
              </a:solidFill>
            </a:endParaRPr>
          </a:p>
        </p:txBody>
      </p:sp>
      <p:sp>
        <p:nvSpPr>
          <p:cNvPr id="23" name="Arrow: Down 22">
            <a:extLst>
              <a:ext uri="{FF2B5EF4-FFF2-40B4-BE49-F238E27FC236}">
                <a16:creationId xmlns:a16="http://schemas.microsoft.com/office/drawing/2014/main" id="{AA4087C1-F85B-4768-9EB0-67E07E5977E3}"/>
              </a:ext>
            </a:extLst>
          </p:cNvPr>
          <p:cNvSpPr/>
          <p:nvPr/>
        </p:nvSpPr>
        <p:spPr>
          <a:xfrm>
            <a:off x="4392279" y="4058478"/>
            <a:ext cx="368100" cy="1849202"/>
          </a:xfrm>
          <a:prstGeom prst="downArrow">
            <a:avLst/>
          </a:prstGeom>
          <a:solidFill>
            <a:schemeClr val="tx1">
              <a:lumMod val="50000"/>
              <a:lumOff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4" name="Arrow: Left 23">
            <a:extLst>
              <a:ext uri="{FF2B5EF4-FFF2-40B4-BE49-F238E27FC236}">
                <a16:creationId xmlns:a16="http://schemas.microsoft.com/office/drawing/2014/main" id="{E3A05BB3-CD71-4E56-B28E-A3422EB95309}"/>
              </a:ext>
            </a:extLst>
          </p:cNvPr>
          <p:cNvSpPr/>
          <p:nvPr/>
        </p:nvSpPr>
        <p:spPr>
          <a:xfrm>
            <a:off x="2787266" y="5829802"/>
            <a:ext cx="1911714" cy="376774"/>
          </a:xfrm>
          <a:prstGeom prst="leftArrow">
            <a:avLst/>
          </a:prstGeom>
          <a:solidFill>
            <a:schemeClr val="tx2">
              <a:lumMod val="50000"/>
              <a:lumOff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34" name="Rectangle: Rounded Corners 33">
            <a:extLst>
              <a:ext uri="{FF2B5EF4-FFF2-40B4-BE49-F238E27FC236}">
                <a16:creationId xmlns:a16="http://schemas.microsoft.com/office/drawing/2014/main" id="{7159AE70-949A-4AFD-967E-BB063AA57828}"/>
              </a:ext>
            </a:extLst>
          </p:cNvPr>
          <p:cNvSpPr/>
          <p:nvPr/>
        </p:nvSpPr>
        <p:spPr>
          <a:xfrm>
            <a:off x="6578178" y="1409733"/>
            <a:ext cx="2016804" cy="9383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bg1"/>
                </a:solidFill>
              </a:rPr>
              <a:t>Repository</a:t>
            </a:r>
            <a:endParaRPr lang="en-AU" dirty="0">
              <a:solidFill>
                <a:schemeClr val="bg1"/>
              </a:solidFill>
            </a:endParaRPr>
          </a:p>
        </p:txBody>
      </p:sp>
      <p:sp>
        <p:nvSpPr>
          <p:cNvPr id="37" name="Arrow: Up-Down 36">
            <a:extLst>
              <a:ext uri="{FF2B5EF4-FFF2-40B4-BE49-F238E27FC236}">
                <a16:creationId xmlns:a16="http://schemas.microsoft.com/office/drawing/2014/main" id="{7FD7777B-5C69-4032-BF37-323B7601581C}"/>
              </a:ext>
            </a:extLst>
          </p:cNvPr>
          <p:cNvSpPr/>
          <p:nvPr/>
        </p:nvSpPr>
        <p:spPr>
          <a:xfrm>
            <a:off x="7459144" y="2347758"/>
            <a:ext cx="216895" cy="45176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590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AFB626-BD31-475F-893F-ACF8CB7ACF8C}"/>
              </a:ext>
            </a:extLst>
          </p:cNvPr>
          <p:cNvPicPr>
            <a:picLocks noGrp="1" noChangeAspect="1"/>
          </p:cNvPicPr>
          <p:nvPr>
            <p:ph idx="4294967295"/>
          </p:nvPr>
        </p:nvPicPr>
        <p:blipFill>
          <a:blip r:embed="rId2"/>
          <a:stretch>
            <a:fillRect/>
          </a:stretch>
        </p:blipFill>
        <p:spPr>
          <a:xfrm>
            <a:off x="4394579" y="1372257"/>
            <a:ext cx="3889611" cy="53233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a:xfrm>
            <a:off x="5370439" y="516306"/>
            <a:ext cx="10904438" cy="583800"/>
          </a:xfrm>
        </p:spPr>
        <p:txBody>
          <a:bodyPr/>
          <a:lstStyle/>
          <a:p>
            <a:r>
              <a:rPr lang="en-US" sz="3200" dirty="0"/>
              <a:t>Flow Chart</a:t>
            </a:r>
          </a:p>
        </p:txBody>
      </p:sp>
    </p:spTree>
    <p:extLst>
      <p:ext uri="{BB962C8B-B14F-4D97-AF65-F5344CB8AC3E}">
        <p14:creationId xmlns:p14="http://schemas.microsoft.com/office/powerpoint/2010/main" val="287188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857439" y="1961322"/>
            <a:ext cx="4791636" cy="2332382"/>
          </a:xfrm>
        </p:spPr>
        <p:txBody>
          <a:bodyPr>
            <a:normAutofit/>
          </a:bodyPr>
          <a:lstStyle/>
          <a:p>
            <a:pPr marL="0" indent="0">
              <a:buNone/>
            </a:pPr>
            <a:r>
              <a:rPr lang="en-US" sz="9600" dirty="0"/>
              <a:t>Q &amp; A</a:t>
            </a:r>
          </a:p>
        </p:txBody>
      </p:sp>
      <p:pic>
        <p:nvPicPr>
          <p:cNvPr id="12" name="Picture Placeholder 11" descr="two women staring at a laptop">
            <a:extLst>
              <a:ext uri="{FF2B5EF4-FFF2-40B4-BE49-F238E27FC236}">
                <a16:creationId xmlns:a16="http://schemas.microsoft.com/office/drawing/2014/main" id="{C4A01B63-37B7-4771-B459-B3EC5C58CB4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571500"/>
            <a:ext cx="5553075" cy="5715000"/>
          </a:xfrm>
        </p:spPr>
      </p:pic>
    </p:spTree>
    <p:extLst>
      <p:ext uri="{BB962C8B-B14F-4D97-AF65-F5344CB8AC3E}">
        <p14:creationId xmlns:p14="http://schemas.microsoft.com/office/powerpoint/2010/main" val="421263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EBDDF8-E86F-4E1B-BABF-A5916F5F35FD}"/>
              </a:ext>
            </a:extLst>
          </p:cNvPr>
          <p:cNvSpPr>
            <a:spLocks noGrp="1"/>
          </p:cNvSpPr>
          <p:nvPr>
            <p:ph sz="quarter" idx="15"/>
          </p:nvPr>
        </p:nvSpPr>
        <p:spPr>
          <a:xfrm>
            <a:off x="6761117" y="2451651"/>
            <a:ext cx="4791637" cy="1630019"/>
          </a:xfrm>
        </p:spPr>
        <p:txBody>
          <a:bodyPr>
            <a:noAutofit/>
          </a:bodyPr>
          <a:lstStyle/>
          <a:p>
            <a:pPr marL="0" indent="0">
              <a:buNone/>
            </a:pPr>
            <a:r>
              <a:rPr lang="en-US" sz="4800" b="1" dirty="0"/>
              <a:t>   Thank you</a:t>
            </a:r>
            <a:endParaRPr lang="en-AU" sz="4800" b="1" dirty="0"/>
          </a:p>
        </p:txBody>
      </p:sp>
      <p:pic>
        <p:nvPicPr>
          <p:cNvPr id="5" name="Picture Placeholder 31" descr="hand clapping">
            <a:extLst>
              <a:ext uri="{FF2B5EF4-FFF2-40B4-BE49-F238E27FC236}">
                <a16:creationId xmlns:a16="http://schemas.microsoft.com/office/drawing/2014/main" id="{75C2446E-0378-4489-AD55-6C62025BD152}"/>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l="16207" r="16207"/>
          <a:stretch>
            <a:fillRect/>
          </a:stretch>
        </p:blipFill>
        <p:spPr>
          <a:xfrm>
            <a:off x="639247" y="370580"/>
            <a:ext cx="5748302" cy="5915920"/>
          </a:xfrm>
        </p:spPr>
      </p:pic>
    </p:spTree>
    <p:extLst>
      <p:ext uri="{BB962C8B-B14F-4D97-AF65-F5344CB8AC3E}">
        <p14:creationId xmlns:p14="http://schemas.microsoft.com/office/powerpoint/2010/main" val="908022920"/>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342</TotalTime>
  <Words>142</Words>
  <Application>Microsoft Office PowerPoint</Application>
  <PresentationFormat>Widescreen</PresentationFormat>
  <Paragraphs>25</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Meiryo UI</vt:lpstr>
      <vt:lpstr>Arial</vt:lpstr>
      <vt:lpstr>Calibri</vt:lpstr>
      <vt:lpstr>Wingdings</vt:lpstr>
      <vt:lpstr>Minimal and Muted_ALT</vt:lpstr>
      <vt:lpstr>The online Survey System Micro Service</vt:lpstr>
      <vt:lpstr>About</vt:lpstr>
      <vt:lpstr>                               Functionality Diagram</vt:lpstr>
      <vt:lpstr>Flow Chart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online Survey System Micro Service</dc:title>
  <dc:creator>Hemalatha Duraisingam(UST,AU)</dc:creator>
  <cp:lastModifiedBy>Hemalatha Duraisingam(UST,AU)</cp:lastModifiedBy>
  <cp:revision>19</cp:revision>
  <dcterms:created xsi:type="dcterms:W3CDTF">2021-08-22T08:17:03Z</dcterms:created>
  <dcterms:modified xsi:type="dcterms:W3CDTF">2021-08-23T00:28:45Z</dcterms:modified>
</cp:coreProperties>
</file>