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5" roundtripDataSignature="AMtx7mj3h0mH3CFdxjVEV2IlVWKPqR88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f86e4d49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6f86e4d493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f86e4d49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26f86e4d493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f86e4d49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6f86e4d493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f86e4d49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6f86e4d49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f86e4d4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6f86e4d493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1792288" y="612775"/>
            <a:ext cx="5486400" cy="4114800"/>
          </a:xfrm>
          <a:prstGeom prst="rect">
            <a:avLst/>
          </a:prstGeom>
          <a:noFill/>
          <a:ln>
            <a:noFill/>
          </a:ln>
        </p:spPr>
      </p:sp>
      <p:sp>
        <p:nvSpPr>
          <p:cNvPr id="64" name="Google Shape;64;p2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83" name="Shape 83"/>
        <p:cNvGrpSpPr/>
        <p:nvPr/>
      </p:nvGrpSpPr>
      <p:grpSpPr>
        <a:xfrm>
          <a:off x="0" y="0"/>
          <a:ext cx="0" cy="0"/>
          <a:chOff x="0" y="0"/>
          <a:chExt cx="0" cy="0"/>
        </a:xfrm>
      </p:grpSpPr>
      <p:grpSp>
        <p:nvGrpSpPr>
          <p:cNvPr id="84" name="Google Shape;84;p1"/>
          <p:cNvGrpSpPr/>
          <p:nvPr/>
        </p:nvGrpSpPr>
        <p:grpSpPr>
          <a:xfrm>
            <a:off x="8485104" y="8116938"/>
            <a:ext cx="1453670" cy="471940"/>
            <a:chOff x="0" y="-28575"/>
            <a:chExt cx="952367" cy="309190"/>
          </a:xfrm>
        </p:grpSpPr>
        <p:sp>
          <p:nvSpPr>
            <p:cNvPr id="85" name="Google Shape;85;p1"/>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87" name="Google Shape;87;p1"/>
          <p:cNvCxnSpPr/>
          <p:nvPr/>
        </p:nvCxnSpPr>
        <p:spPr>
          <a:xfrm>
            <a:off x="8867076" y="8374716"/>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88" name="Google Shape;88;p1"/>
          <p:cNvSpPr txBox="1"/>
          <p:nvPr/>
        </p:nvSpPr>
        <p:spPr>
          <a:xfrm>
            <a:off x="3975464" y="4162205"/>
            <a:ext cx="10021200" cy="23418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lang="en-US" sz="6339">
                <a:solidFill>
                  <a:srgbClr val="404040"/>
                </a:solidFill>
              </a:rPr>
              <a:t>Hostel Management System using C++</a:t>
            </a:r>
            <a:endParaRPr sz="100"/>
          </a:p>
        </p:txBody>
      </p:sp>
      <p:sp>
        <p:nvSpPr>
          <p:cNvPr id="89" name="Google Shape;89;p1"/>
          <p:cNvSpPr txBox="1"/>
          <p:nvPr/>
        </p:nvSpPr>
        <p:spPr>
          <a:xfrm>
            <a:off x="4682639" y="6500010"/>
            <a:ext cx="9058500" cy="215400"/>
          </a:xfrm>
          <a:prstGeom prst="rect">
            <a:avLst/>
          </a:prstGeom>
          <a:noFill/>
          <a:ln>
            <a:noFill/>
          </a:ln>
        </p:spPr>
        <p:txBody>
          <a:bodyPr anchorCtr="0" anchor="t" bIns="0" lIns="0" spcFirstLastPara="1" rIns="0" wrap="square" tIns="0">
            <a:spAutoFit/>
          </a:bodyPr>
          <a:lstStyle/>
          <a:p>
            <a:pPr indent="0" lvl="0" marL="0" marR="0" rtl="0" algn="ctr">
              <a:lnSpc>
                <a:spcPct val="121983"/>
              </a:lnSpc>
              <a:spcBef>
                <a:spcPts val="0"/>
              </a:spcBef>
              <a:spcAft>
                <a:spcPts val="0"/>
              </a:spcAft>
              <a:buNone/>
            </a:pPr>
            <a:r>
              <a:t/>
            </a:r>
            <a:endParaRPr/>
          </a:p>
        </p:txBody>
      </p:sp>
      <p:pic>
        <p:nvPicPr>
          <p:cNvPr id="90" name="Google Shape;90;p1"/>
          <p:cNvPicPr preferRelativeResize="0"/>
          <p:nvPr/>
        </p:nvPicPr>
        <p:blipFill>
          <a:blip r:embed="rId3">
            <a:alphaModFix/>
          </a:blip>
          <a:stretch>
            <a:fillRect/>
          </a:stretch>
        </p:blipFill>
        <p:spPr>
          <a:xfrm>
            <a:off x="6301813" y="1488875"/>
            <a:ext cx="5368650" cy="2450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40" name="Shape 240"/>
        <p:cNvGrpSpPr/>
        <p:nvPr/>
      </p:nvGrpSpPr>
      <p:grpSpPr>
        <a:xfrm>
          <a:off x="0" y="0"/>
          <a:ext cx="0" cy="0"/>
          <a:chOff x="0" y="0"/>
          <a:chExt cx="0" cy="0"/>
        </a:xfrm>
      </p:grpSpPr>
      <p:grpSp>
        <p:nvGrpSpPr>
          <p:cNvPr id="241" name="Google Shape;241;g26f86e4d493_1_13"/>
          <p:cNvGrpSpPr/>
          <p:nvPr/>
        </p:nvGrpSpPr>
        <p:grpSpPr>
          <a:xfrm>
            <a:off x="1028700" y="1028700"/>
            <a:ext cx="801421" cy="801421"/>
            <a:chOff x="0" y="0"/>
            <a:chExt cx="812800" cy="812800"/>
          </a:xfrm>
        </p:grpSpPr>
        <p:sp>
          <p:nvSpPr>
            <p:cNvPr id="242" name="Google Shape;242;g26f86e4d493_1_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26f86e4d493_1_13"/>
            <p:cNvSpPr txBox="1"/>
            <p:nvPr/>
          </p:nvSpPr>
          <p:spPr>
            <a:xfrm>
              <a:off x="76200" y="66675"/>
              <a:ext cx="660300" cy="669900"/>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g26f86e4d493_1_13"/>
          <p:cNvSpPr txBox="1"/>
          <p:nvPr/>
        </p:nvSpPr>
        <p:spPr>
          <a:xfrm>
            <a:off x="1096011" y="1130163"/>
            <a:ext cx="666900" cy="4905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lang="en-US" sz="3186">
                <a:solidFill>
                  <a:srgbClr val="504C44"/>
                </a:solidFill>
              </a:rPr>
              <a:t>04</a:t>
            </a:r>
            <a:endParaRPr>
              <a:solidFill>
                <a:srgbClr val="504C44"/>
              </a:solidFill>
            </a:endParaRPr>
          </a:p>
        </p:txBody>
      </p:sp>
      <p:sp>
        <p:nvSpPr>
          <p:cNvPr id="245" name="Google Shape;245;g26f86e4d493_1_13"/>
          <p:cNvSpPr txBox="1"/>
          <p:nvPr/>
        </p:nvSpPr>
        <p:spPr>
          <a:xfrm>
            <a:off x="6626229" y="8123640"/>
            <a:ext cx="24081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
        <p:nvSpPr>
          <p:cNvPr id="246" name="Google Shape;246;g26f86e4d493_1_13"/>
          <p:cNvSpPr txBox="1"/>
          <p:nvPr/>
        </p:nvSpPr>
        <p:spPr>
          <a:xfrm>
            <a:off x="2408105" y="738451"/>
            <a:ext cx="9210000" cy="1054800"/>
          </a:xfrm>
          <a:prstGeom prst="rect">
            <a:avLst/>
          </a:prstGeom>
          <a:noFill/>
          <a:ln>
            <a:noFill/>
          </a:ln>
        </p:spPr>
        <p:txBody>
          <a:bodyPr anchorCtr="0" anchor="t" bIns="0" lIns="0" spcFirstLastPara="1" rIns="0" wrap="square" tIns="0">
            <a:spAutoFit/>
          </a:bodyPr>
          <a:lstStyle/>
          <a:p>
            <a:pPr indent="0" lvl="0" marL="0" marR="0" rtl="0" algn="l">
              <a:lnSpc>
                <a:spcPct val="122004"/>
              </a:lnSpc>
              <a:spcBef>
                <a:spcPts val="0"/>
              </a:spcBef>
              <a:spcAft>
                <a:spcPts val="0"/>
              </a:spcAft>
              <a:buNone/>
            </a:pPr>
            <a:r>
              <a:rPr b="1" lang="en-US" sz="6853">
                <a:solidFill>
                  <a:srgbClr val="404040"/>
                </a:solidFill>
              </a:rPr>
              <a:t>FORM OF JOURNAL</a:t>
            </a:r>
            <a:endParaRPr b="1" sz="1200"/>
          </a:p>
        </p:txBody>
      </p:sp>
      <p:sp>
        <p:nvSpPr>
          <p:cNvPr id="247" name="Google Shape;247;g26f86e4d493_1_13"/>
          <p:cNvSpPr txBox="1"/>
          <p:nvPr/>
        </p:nvSpPr>
        <p:spPr>
          <a:xfrm>
            <a:off x="6782321" y="1377646"/>
            <a:ext cx="25128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
        <p:nvSpPr>
          <p:cNvPr id="248" name="Google Shape;248;g26f86e4d493_1_13"/>
          <p:cNvSpPr txBox="1"/>
          <p:nvPr/>
        </p:nvSpPr>
        <p:spPr>
          <a:xfrm>
            <a:off x="6782321" y="1019175"/>
            <a:ext cx="24081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52" name="Shape 252"/>
        <p:cNvGrpSpPr/>
        <p:nvPr/>
      </p:nvGrpSpPr>
      <p:grpSpPr>
        <a:xfrm>
          <a:off x="0" y="0"/>
          <a:ext cx="0" cy="0"/>
          <a:chOff x="0" y="0"/>
          <a:chExt cx="0" cy="0"/>
        </a:xfrm>
      </p:grpSpPr>
      <p:grpSp>
        <p:nvGrpSpPr>
          <p:cNvPr id="253" name="Google Shape;253;p8"/>
          <p:cNvGrpSpPr/>
          <p:nvPr/>
        </p:nvGrpSpPr>
        <p:grpSpPr>
          <a:xfrm>
            <a:off x="1028700" y="2551409"/>
            <a:ext cx="801428" cy="801428"/>
            <a:chOff x="0" y="0"/>
            <a:chExt cx="812800" cy="812800"/>
          </a:xfrm>
        </p:grpSpPr>
        <p:sp>
          <p:nvSpPr>
            <p:cNvPr id="254" name="Google Shape;254;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6" name="Google Shape;256;p8"/>
          <p:cNvSpPr txBox="1"/>
          <p:nvPr/>
        </p:nvSpPr>
        <p:spPr>
          <a:xfrm>
            <a:off x="1096011" y="2652872"/>
            <a:ext cx="666900" cy="4905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504C44"/>
                </a:solidFill>
                <a:latin typeface="Arial"/>
                <a:ea typeface="Arial"/>
                <a:cs typeface="Arial"/>
                <a:sym typeface="Arial"/>
              </a:rPr>
              <a:t>0</a:t>
            </a:r>
            <a:r>
              <a:rPr lang="en-US" sz="3186">
                <a:solidFill>
                  <a:srgbClr val="504C44"/>
                </a:solidFill>
              </a:rPr>
              <a:t>5</a:t>
            </a:r>
            <a:endParaRPr>
              <a:solidFill>
                <a:srgbClr val="504C44"/>
              </a:solidFill>
            </a:endParaRPr>
          </a:p>
        </p:txBody>
      </p:sp>
      <p:grpSp>
        <p:nvGrpSpPr>
          <p:cNvPr id="257" name="Google Shape;257;p8"/>
          <p:cNvGrpSpPr/>
          <p:nvPr/>
        </p:nvGrpSpPr>
        <p:grpSpPr>
          <a:xfrm>
            <a:off x="4118965" y="2880897"/>
            <a:ext cx="1453670" cy="471940"/>
            <a:chOff x="0" y="-28575"/>
            <a:chExt cx="952367" cy="309190"/>
          </a:xfrm>
        </p:grpSpPr>
        <p:sp>
          <p:nvSpPr>
            <p:cNvPr id="258" name="Google Shape;258;p8"/>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60" name="Google Shape;260;p8"/>
          <p:cNvCxnSpPr/>
          <p:nvPr/>
        </p:nvCxnSpPr>
        <p:spPr>
          <a:xfrm>
            <a:off x="4500936" y="3138675"/>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61" name="Google Shape;261;p8"/>
          <p:cNvSpPr txBox="1"/>
          <p:nvPr/>
        </p:nvSpPr>
        <p:spPr>
          <a:xfrm>
            <a:off x="1070025" y="3814675"/>
            <a:ext cx="7285800" cy="580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7900">
                <a:solidFill>
                  <a:srgbClr val="504C44"/>
                </a:solidFill>
              </a:rPr>
              <a:t>RESULT</a:t>
            </a:r>
            <a:endParaRPr b="1" sz="7900">
              <a:solidFill>
                <a:srgbClr val="504C44"/>
              </a:solidFill>
            </a:endParaRPr>
          </a:p>
        </p:txBody>
      </p:sp>
      <p:sp>
        <p:nvSpPr>
          <p:cNvPr id="262" name="Google Shape;262;p8"/>
          <p:cNvSpPr txBox="1"/>
          <p:nvPr/>
        </p:nvSpPr>
        <p:spPr>
          <a:xfrm>
            <a:off x="8790700" y="900375"/>
            <a:ext cx="7916400" cy="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504C44"/>
                </a:solidFill>
              </a:rPr>
              <a:t>Sample output :</a:t>
            </a:r>
            <a:endParaRPr sz="3200">
              <a:solidFill>
                <a:srgbClr val="504C44"/>
              </a:solidFill>
            </a:endParaRPr>
          </a:p>
        </p:txBody>
      </p:sp>
      <p:pic>
        <p:nvPicPr>
          <p:cNvPr id="263" name="Google Shape;263;p8"/>
          <p:cNvPicPr preferRelativeResize="0"/>
          <p:nvPr/>
        </p:nvPicPr>
        <p:blipFill>
          <a:blip r:embed="rId3">
            <a:alphaModFix/>
          </a:blip>
          <a:stretch>
            <a:fillRect/>
          </a:stretch>
        </p:blipFill>
        <p:spPr>
          <a:xfrm>
            <a:off x="10102375" y="1571150"/>
            <a:ext cx="7426726" cy="8050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67" name="Shape 267"/>
        <p:cNvGrpSpPr/>
        <p:nvPr/>
      </p:nvGrpSpPr>
      <p:grpSpPr>
        <a:xfrm>
          <a:off x="0" y="0"/>
          <a:ext cx="0" cy="0"/>
          <a:chOff x="0" y="0"/>
          <a:chExt cx="0" cy="0"/>
        </a:xfrm>
      </p:grpSpPr>
      <p:grpSp>
        <p:nvGrpSpPr>
          <p:cNvPr id="268" name="Google Shape;268;g26f86e4d493_1_36"/>
          <p:cNvGrpSpPr/>
          <p:nvPr/>
        </p:nvGrpSpPr>
        <p:grpSpPr>
          <a:xfrm>
            <a:off x="1028700" y="1028700"/>
            <a:ext cx="801421" cy="801421"/>
            <a:chOff x="0" y="0"/>
            <a:chExt cx="812800" cy="812800"/>
          </a:xfrm>
        </p:grpSpPr>
        <p:sp>
          <p:nvSpPr>
            <p:cNvPr id="269" name="Google Shape;269;g26f86e4d493_1_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6f86e4d493_1_36"/>
            <p:cNvSpPr txBox="1"/>
            <p:nvPr/>
          </p:nvSpPr>
          <p:spPr>
            <a:xfrm>
              <a:off x="76200" y="66675"/>
              <a:ext cx="660300" cy="669900"/>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1" name="Google Shape;271;g26f86e4d493_1_36"/>
          <p:cNvSpPr txBox="1"/>
          <p:nvPr/>
        </p:nvSpPr>
        <p:spPr>
          <a:xfrm>
            <a:off x="1096011" y="1130163"/>
            <a:ext cx="666900" cy="4905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lang="en-US" sz="3186">
                <a:solidFill>
                  <a:srgbClr val="504C44"/>
                </a:solidFill>
              </a:rPr>
              <a:t>06</a:t>
            </a:r>
            <a:endParaRPr>
              <a:solidFill>
                <a:srgbClr val="504C44"/>
              </a:solidFill>
            </a:endParaRPr>
          </a:p>
        </p:txBody>
      </p:sp>
      <p:sp>
        <p:nvSpPr>
          <p:cNvPr id="272" name="Google Shape;272;g26f86e4d493_1_36"/>
          <p:cNvSpPr txBox="1"/>
          <p:nvPr/>
        </p:nvSpPr>
        <p:spPr>
          <a:xfrm>
            <a:off x="6626229" y="8123640"/>
            <a:ext cx="24081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
        <p:nvSpPr>
          <p:cNvPr id="273" name="Google Shape;273;g26f86e4d493_1_36"/>
          <p:cNvSpPr txBox="1"/>
          <p:nvPr/>
        </p:nvSpPr>
        <p:spPr>
          <a:xfrm>
            <a:off x="2408105" y="738451"/>
            <a:ext cx="9210000" cy="1054800"/>
          </a:xfrm>
          <a:prstGeom prst="rect">
            <a:avLst/>
          </a:prstGeom>
          <a:noFill/>
          <a:ln>
            <a:noFill/>
          </a:ln>
        </p:spPr>
        <p:txBody>
          <a:bodyPr anchorCtr="0" anchor="t" bIns="0" lIns="0" spcFirstLastPara="1" rIns="0" wrap="square" tIns="0">
            <a:spAutoFit/>
          </a:bodyPr>
          <a:lstStyle/>
          <a:p>
            <a:pPr indent="0" lvl="0" marL="0" marR="0" rtl="0" algn="l">
              <a:lnSpc>
                <a:spcPct val="122004"/>
              </a:lnSpc>
              <a:spcBef>
                <a:spcPts val="0"/>
              </a:spcBef>
              <a:spcAft>
                <a:spcPts val="0"/>
              </a:spcAft>
              <a:buNone/>
            </a:pPr>
            <a:r>
              <a:rPr b="1" lang="en-US" sz="6853">
                <a:solidFill>
                  <a:srgbClr val="404040"/>
                </a:solidFill>
              </a:rPr>
              <a:t>RESEARCH PAPER</a:t>
            </a:r>
            <a:endParaRPr b="1" sz="1200"/>
          </a:p>
        </p:txBody>
      </p:sp>
      <p:sp>
        <p:nvSpPr>
          <p:cNvPr id="274" name="Google Shape;274;g26f86e4d493_1_36"/>
          <p:cNvSpPr txBox="1"/>
          <p:nvPr/>
        </p:nvSpPr>
        <p:spPr>
          <a:xfrm>
            <a:off x="6782321" y="1377646"/>
            <a:ext cx="25128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
        <p:nvSpPr>
          <p:cNvPr id="275" name="Google Shape;275;g26f86e4d493_1_36"/>
          <p:cNvSpPr txBox="1"/>
          <p:nvPr/>
        </p:nvSpPr>
        <p:spPr>
          <a:xfrm>
            <a:off x="6782321" y="1019175"/>
            <a:ext cx="24081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79" name="Shape 279"/>
        <p:cNvGrpSpPr/>
        <p:nvPr/>
      </p:nvGrpSpPr>
      <p:grpSpPr>
        <a:xfrm>
          <a:off x="0" y="0"/>
          <a:ext cx="0" cy="0"/>
          <a:chOff x="0" y="0"/>
          <a:chExt cx="0" cy="0"/>
        </a:xfrm>
      </p:grpSpPr>
      <p:sp>
        <p:nvSpPr>
          <p:cNvPr id="280" name="Google Shape;280;p9"/>
          <p:cNvSpPr txBox="1"/>
          <p:nvPr/>
        </p:nvSpPr>
        <p:spPr>
          <a:xfrm>
            <a:off x="6286421" y="1189705"/>
            <a:ext cx="5715300" cy="1020300"/>
          </a:xfrm>
          <a:prstGeom prst="rect">
            <a:avLst/>
          </a:prstGeom>
          <a:noFill/>
          <a:ln>
            <a:noFill/>
          </a:ln>
        </p:spPr>
        <p:txBody>
          <a:bodyPr anchorCtr="0" anchor="t" bIns="0" lIns="0" spcFirstLastPara="1" rIns="0" wrap="square" tIns="0">
            <a:spAutoFit/>
          </a:bodyPr>
          <a:lstStyle/>
          <a:p>
            <a:pPr indent="0" lvl="0" marL="0" marR="0" rtl="0" algn="ctr">
              <a:lnSpc>
                <a:spcPct val="121997"/>
              </a:lnSpc>
              <a:spcBef>
                <a:spcPts val="0"/>
              </a:spcBef>
              <a:spcAft>
                <a:spcPts val="0"/>
              </a:spcAft>
              <a:buNone/>
            </a:pPr>
            <a:r>
              <a:rPr b="1" lang="en-US" sz="6628">
                <a:solidFill>
                  <a:srgbClr val="404040"/>
                </a:solidFill>
              </a:rPr>
              <a:t>CONCLUSION</a:t>
            </a:r>
            <a:endParaRPr b="1" sz="900"/>
          </a:p>
        </p:txBody>
      </p:sp>
      <p:grpSp>
        <p:nvGrpSpPr>
          <p:cNvPr id="281" name="Google Shape;281;p9"/>
          <p:cNvGrpSpPr/>
          <p:nvPr/>
        </p:nvGrpSpPr>
        <p:grpSpPr>
          <a:xfrm>
            <a:off x="1028700" y="2551409"/>
            <a:ext cx="801428" cy="801428"/>
            <a:chOff x="0" y="0"/>
            <a:chExt cx="812800" cy="812800"/>
          </a:xfrm>
        </p:grpSpPr>
        <p:sp>
          <p:nvSpPr>
            <p:cNvPr id="282" name="Google Shape;282;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4" name="Google Shape;284;p9"/>
          <p:cNvSpPr txBox="1"/>
          <p:nvPr/>
        </p:nvSpPr>
        <p:spPr>
          <a:xfrm>
            <a:off x="1096011" y="2652872"/>
            <a:ext cx="666900" cy="4905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504C44"/>
                </a:solidFill>
                <a:latin typeface="Arial"/>
                <a:ea typeface="Arial"/>
                <a:cs typeface="Arial"/>
                <a:sym typeface="Arial"/>
              </a:rPr>
              <a:t>0</a:t>
            </a:r>
            <a:r>
              <a:rPr lang="en-US" sz="3186">
                <a:solidFill>
                  <a:srgbClr val="504C44"/>
                </a:solidFill>
              </a:rPr>
              <a:t>7</a:t>
            </a:r>
            <a:endParaRPr>
              <a:solidFill>
                <a:srgbClr val="504C44"/>
              </a:solidFill>
            </a:endParaRPr>
          </a:p>
        </p:txBody>
      </p:sp>
      <p:grpSp>
        <p:nvGrpSpPr>
          <p:cNvPr id="285" name="Google Shape;285;p9"/>
          <p:cNvGrpSpPr/>
          <p:nvPr/>
        </p:nvGrpSpPr>
        <p:grpSpPr>
          <a:xfrm>
            <a:off x="15805630" y="2880897"/>
            <a:ext cx="1453670" cy="471940"/>
            <a:chOff x="0" y="-28575"/>
            <a:chExt cx="952367" cy="309190"/>
          </a:xfrm>
        </p:grpSpPr>
        <p:sp>
          <p:nvSpPr>
            <p:cNvPr id="286" name="Google Shape;286;p9"/>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88" name="Google Shape;288;p9"/>
          <p:cNvCxnSpPr/>
          <p:nvPr/>
        </p:nvCxnSpPr>
        <p:spPr>
          <a:xfrm>
            <a:off x="16187602" y="3138675"/>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89" name="Google Shape;289;p9"/>
          <p:cNvSpPr txBox="1"/>
          <p:nvPr/>
        </p:nvSpPr>
        <p:spPr>
          <a:xfrm>
            <a:off x="2744650" y="2814250"/>
            <a:ext cx="12450600" cy="58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The expanded functionality of today’s software requires an appropriate approach towards software development. This hostel management software is designed for people who want to manage various </a:t>
            </a:r>
            <a:r>
              <a:rPr lang="en-US" sz="3200">
                <a:solidFill>
                  <a:schemeClr val="dk1"/>
                </a:solidFill>
                <a:latin typeface="Calibri"/>
                <a:ea typeface="Calibri"/>
                <a:cs typeface="Calibri"/>
                <a:sym typeface="Calibri"/>
              </a:rPr>
              <a:t>activities</a:t>
            </a:r>
            <a:r>
              <a:rPr lang="en-US" sz="3200">
                <a:solidFill>
                  <a:schemeClr val="dk1"/>
                </a:solidFill>
                <a:latin typeface="Calibri"/>
                <a:ea typeface="Calibri"/>
                <a:cs typeface="Calibri"/>
                <a:sym typeface="Calibri"/>
              </a:rPr>
              <a:t> in the hostel. For the past few years the number of educational institutions are increasing rapidly.</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Thereby the number of hostels are also increasing for the accommodation of the students studying in this institution. And hence there is a lot of strain on the people who are running the hostel and software’s are not</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usually used in this context. This particular project deals with the problems on managing a hostel and avoids</a:t>
            </a:r>
            <a:endParaRPr sz="3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the problems which occur when carried manually.</a:t>
            </a:r>
            <a:endParaRPr sz="3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93" name="Shape 293"/>
        <p:cNvGrpSpPr/>
        <p:nvPr/>
      </p:nvGrpSpPr>
      <p:grpSpPr>
        <a:xfrm>
          <a:off x="0" y="0"/>
          <a:ext cx="0" cy="0"/>
          <a:chOff x="0" y="0"/>
          <a:chExt cx="0" cy="0"/>
        </a:xfrm>
      </p:grpSpPr>
      <p:grpSp>
        <p:nvGrpSpPr>
          <p:cNvPr id="294" name="Google Shape;294;g26f86e4d493_1_47"/>
          <p:cNvGrpSpPr/>
          <p:nvPr/>
        </p:nvGrpSpPr>
        <p:grpSpPr>
          <a:xfrm>
            <a:off x="1028700" y="1028700"/>
            <a:ext cx="801421" cy="801421"/>
            <a:chOff x="0" y="0"/>
            <a:chExt cx="812800" cy="812800"/>
          </a:xfrm>
        </p:grpSpPr>
        <p:sp>
          <p:nvSpPr>
            <p:cNvPr id="295" name="Google Shape;295;g26f86e4d493_1_4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6f86e4d493_1_47"/>
            <p:cNvSpPr txBox="1"/>
            <p:nvPr/>
          </p:nvSpPr>
          <p:spPr>
            <a:xfrm>
              <a:off x="76200" y="66675"/>
              <a:ext cx="660300" cy="669900"/>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7" name="Google Shape;297;g26f86e4d493_1_47"/>
          <p:cNvSpPr txBox="1"/>
          <p:nvPr/>
        </p:nvSpPr>
        <p:spPr>
          <a:xfrm>
            <a:off x="1096011" y="1130163"/>
            <a:ext cx="666900" cy="4905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lang="en-US" sz="3186">
                <a:solidFill>
                  <a:srgbClr val="504C44"/>
                </a:solidFill>
              </a:rPr>
              <a:t>08</a:t>
            </a:r>
            <a:endParaRPr>
              <a:solidFill>
                <a:srgbClr val="504C44"/>
              </a:solidFill>
            </a:endParaRPr>
          </a:p>
        </p:txBody>
      </p:sp>
      <p:sp>
        <p:nvSpPr>
          <p:cNvPr id="298" name="Google Shape;298;g26f86e4d493_1_47"/>
          <p:cNvSpPr txBox="1"/>
          <p:nvPr/>
        </p:nvSpPr>
        <p:spPr>
          <a:xfrm>
            <a:off x="6626229" y="8123640"/>
            <a:ext cx="24081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
        <p:nvSpPr>
          <p:cNvPr id="299" name="Google Shape;299;g26f86e4d493_1_47"/>
          <p:cNvSpPr txBox="1"/>
          <p:nvPr/>
        </p:nvSpPr>
        <p:spPr>
          <a:xfrm>
            <a:off x="2408105" y="738451"/>
            <a:ext cx="9210000" cy="1054800"/>
          </a:xfrm>
          <a:prstGeom prst="rect">
            <a:avLst/>
          </a:prstGeom>
          <a:noFill/>
          <a:ln>
            <a:noFill/>
          </a:ln>
        </p:spPr>
        <p:txBody>
          <a:bodyPr anchorCtr="0" anchor="t" bIns="0" lIns="0" spcFirstLastPara="1" rIns="0" wrap="square" tIns="0">
            <a:spAutoFit/>
          </a:bodyPr>
          <a:lstStyle/>
          <a:p>
            <a:pPr indent="0" lvl="0" marL="0" marR="0" rtl="0" algn="l">
              <a:lnSpc>
                <a:spcPct val="122004"/>
              </a:lnSpc>
              <a:spcBef>
                <a:spcPts val="0"/>
              </a:spcBef>
              <a:spcAft>
                <a:spcPts val="0"/>
              </a:spcAft>
              <a:buNone/>
            </a:pPr>
            <a:r>
              <a:rPr b="1" lang="en-US" sz="6853">
                <a:solidFill>
                  <a:srgbClr val="404040"/>
                </a:solidFill>
              </a:rPr>
              <a:t>REFERENCES</a:t>
            </a:r>
            <a:endParaRPr b="1" sz="1200"/>
          </a:p>
        </p:txBody>
      </p:sp>
      <p:sp>
        <p:nvSpPr>
          <p:cNvPr id="300" name="Google Shape;300;g26f86e4d493_1_47"/>
          <p:cNvSpPr txBox="1"/>
          <p:nvPr/>
        </p:nvSpPr>
        <p:spPr>
          <a:xfrm>
            <a:off x="6782321" y="1377646"/>
            <a:ext cx="25128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
        <p:nvSpPr>
          <p:cNvPr id="301" name="Google Shape;301;g26f86e4d493_1_47"/>
          <p:cNvSpPr txBox="1"/>
          <p:nvPr/>
        </p:nvSpPr>
        <p:spPr>
          <a:xfrm>
            <a:off x="6782321" y="1019175"/>
            <a:ext cx="2408100" cy="215400"/>
          </a:xfrm>
          <a:prstGeom prst="rect">
            <a:avLst/>
          </a:prstGeom>
          <a:noFill/>
          <a:ln>
            <a:noFill/>
          </a:ln>
        </p:spPr>
        <p:txBody>
          <a:bodyPr anchorCtr="0" anchor="t" bIns="0" lIns="0" spcFirstLastPara="1" rIns="0" wrap="square" tIns="0">
            <a:spAutoFit/>
          </a:bodyPr>
          <a:lstStyle/>
          <a:p>
            <a:pPr indent="0" lvl="0" marL="0" marR="0" rtl="0" algn="just">
              <a:lnSpc>
                <a:spcPct val="122011"/>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305" name="Shape 305"/>
        <p:cNvGrpSpPr/>
        <p:nvPr/>
      </p:nvGrpSpPr>
      <p:grpSpPr>
        <a:xfrm>
          <a:off x="0" y="0"/>
          <a:ext cx="0" cy="0"/>
          <a:chOff x="0" y="0"/>
          <a:chExt cx="0" cy="0"/>
        </a:xfrm>
      </p:grpSpPr>
      <p:grpSp>
        <p:nvGrpSpPr>
          <p:cNvPr id="306" name="Google Shape;306;p10"/>
          <p:cNvGrpSpPr/>
          <p:nvPr/>
        </p:nvGrpSpPr>
        <p:grpSpPr>
          <a:xfrm>
            <a:off x="1028700" y="2551409"/>
            <a:ext cx="801428" cy="801428"/>
            <a:chOff x="0" y="0"/>
            <a:chExt cx="812800" cy="812800"/>
          </a:xfrm>
        </p:grpSpPr>
        <p:sp>
          <p:nvSpPr>
            <p:cNvPr id="307" name="Google Shape;307;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9" name="Google Shape;309;p10"/>
          <p:cNvSpPr txBox="1"/>
          <p:nvPr/>
        </p:nvSpPr>
        <p:spPr>
          <a:xfrm>
            <a:off x="1096011" y="2652872"/>
            <a:ext cx="666806" cy="541353"/>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000000"/>
                </a:solidFill>
                <a:latin typeface="Arial"/>
                <a:ea typeface="Arial"/>
                <a:cs typeface="Arial"/>
                <a:sym typeface="Arial"/>
              </a:rPr>
              <a:t>10</a:t>
            </a:r>
            <a:endParaRPr/>
          </a:p>
        </p:txBody>
      </p:sp>
      <p:sp>
        <p:nvSpPr>
          <p:cNvPr id="310" name="Google Shape;310;p10"/>
          <p:cNvSpPr txBox="1"/>
          <p:nvPr/>
        </p:nvSpPr>
        <p:spPr>
          <a:xfrm>
            <a:off x="3027375" y="3749425"/>
            <a:ext cx="11178600" cy="18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7300">
                <a:solidFill>
                  <a:srgbClr val="504C44"/>
                </a:solidFill>
              </a:rPr>
              <a:t>THANKYOU</a:t>
            </a:r>
            <a:endParaRPr sz="7300">
              <a:solidFill>
                <a:srgbClr val="504C4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94" name="Shape 94"/>
        <p:cNvGrpSpPr/>
        <p:nvPr/>
      </p:nvGrpSpPr>
      <p:grpSpPr>
        <a:xfrm>
          <a:off x="0" y="0"/>
          <a:ext cx="0" cy="0"/>
          <a:chOff x="0" y="0"/>
          <a:chExt cx="0" cy="0"/>
        </a:xfrm>
      </p:grpSpPr>
      <p:grpSp>
        <p:nvGrpSpPr>
          <p:cNvPr id="95" name="Google Shape;95;g26f86e4d493_0_1"/>
          <p:cNvGrpSpPr/>
          <p:nvPr/>
        </p:nvGrpSpPr>
        <p:grpSpPr>
          <a:xfrm>
            <a:off x="1028700" y="2551409"/>
            <a:ext cx="801421" cy="801421"/>
            <a:chOff x="0" y="0"/>
            <a:chExt cx="812800" cy="812800"/>
          </a:xfrm>
        </p:grpSpPr>
        <p:sp>
          <p:nvSpPr>
            <p:cNvPr id="96" name="Google Shape;96;g26f86e4d493_0_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6f86e4d493_0_1"/>
            <p:cNvSpPr txBox="1"/>
            <p:nvPr/>
          </p:nvSpPr>
          <p:spPr>
            <a:xfrm>
              <a:off x="76200" y="66675"/>
              <a:ext cx="660300" cy="669900"/>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8" name="Google Shape;98;g26f86e4d493_0_1"/>
          <p:cNvSpPr txBox="1"/>
          <p:nvPr/>
        </p:nvSpPr>
        <p:spPr>
          <a:xfrm>
            <a:off x="1096011" y="2652872"/>
            <a:ext cx="666900" cy="4905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504C44"/>
                </a:solidFill>
                <a:latin typeface="Arial"/>
                <a:ea typeface="Arial"/>
                <a:cs typeface="Arial"/>
                <a:sym typeface="Arial"/>
              </a:rPr>
              <a:t>0</a:t>
            </a:r>
            <a:r>
              <a:rPr lang="en-US" sz="3186">
                <a:solidFill>
                  <a:srgbClr val="504C44"/>
                </a:solidFill>
              </a:rPr>
              <a:t>1</a:t>
            </a:r>
            <a:endParaRPr>
              <a:solidFill>
                <a:srgbClr val="504C44"/>
              </a:solidFill>
            </a:endParaRPr>
          </a:p>
        </p:txBody>
      </p:sp>
      <p:grpSp>
        <p:nvGrpSpPr>
          <p:cNvPr id="99" name="Google Shape;99;g26f86e4d493_0_1"/>
          <p:cNvGrpSpPr/>
          <p:nvPr/>
        </p:nvGrpSpPr>
        <p:grpSpPr>
          <a:xfrm>
            <a:off x="15805630" y="8786359"/>
            <a:ext cx="1453896" cy="472116"/>
            <a:chOff x="0" y="-28575"/>
            <a:chExt cx="952500" cy="309300"/>
          </a:xfrm>
        </p:grpSpPr>
        <p:sp>
          <p:nvSpPr>
            <p:cNvPr id="100" name="Google Shape;100;g26f86e4d493_0_1"/>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26f86e4d493_0_1"/>
            <p:cNvSpPr txBox="1"/>
            <p:nvPr/>
          </p:nvSpPr>
          <p:spPr>
            <a:xfrm>
              <a:off x="0" y="-28575"/>
              <a:ext cx="952500" cy="30930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2" name="Google Shape;102;g26f86e4d493_0_1"/>
          <p:cNvCxnSpPr/>
          <p:nvPr/>
        </p:nvCxnSpPr>
        <p:spPr>
          <a:xfrm>
            <a:off x="16187602" y="9044138"/>
            <a:ext cx="714000" cy="0"/>
          </a:xfrm>
          <a:prstGeom prst="straightConnector1">
            <a:avLst/>
          </a:prstGeom>
          <a:noFill/>
          <a:ln cap="flat" cmpd="sng" w="19050">
            <a:solidFill>
              <a:srgbClr val="000000">
                <a:alpha val="70590"/>
              </a:srgbClr>
            </a:solidFill>
            <a:prstDash val="solid"/>
            <a:round/>
            <a:headEnd len="sm" w="sm" type="none"/>
            <a:tailEnd len="med" w="med" type="stealth"/>
          </a:ln>
        </p:spPr>
      </p:cxnSp>
      <p:sp>
        <p:nvSpPr>
          <p:cNvPr id="103" name="Google Shape;103;g26f86e4d493_0_1"/>
          <p:cNvSpPr txBox="1"/>
          <p:nvPr/>
        </p:nvSpPr>
        <p:spPr>
          <a:xfrm>
            <a:off x="1597900" y="3591087"/>
            <a:ext cx="4834500" cy="1035900"/>
          </a:xfrm>
          <a:prstGeom prst="rect">
            <a:avLst/>
          </a:prstGeom>
          <a:noFill/>
          <a:ln>
            <a:noFill/>
          </a:ln>
        </p:spPr>
        <p:txBody>
          <a:bodyPr anchorCtr="0" anchor="t" bIns="0" lIns="0" spcFirstLastPara="1" rIns="0" wrap="square" tIns="0">
            <a:spAutoFit/>
          </a:bodyPr>
          <a:lstStyle/>
          <a:p>
            <a:pPr indent="0" lvl="0" marL="0" marR="0" rtl="0" algn="l">
              <a:lnSpc>
                <a:spcPct val="121994"/>
              </a:lnSpc>
              <a:spcBef>
                <a:spcPts val="0"/>
              </a:spcBef>
              <a:spcAft>
                <a:spcPts val="0"/>
              </a:spcAft>
              <a:buNone/>
            </a:pPr>
            <a:r>
              <a:rPr b="1" i="0" lang="en-US" sz="6729" u="none" cap="none" strike="noStrike">
                <a:solidFill>
                  <a:srgbClr val="404040"/>
                </a:solidFill>
              </a:rPr>
              <a:t>AB</a:t>
            </a:r>
            <a:r>
              <a:rPr b="1" lang="en-US" sz="6729">
                <a:solidFill>
                  <a:srgbClr val="404040"/>
                </a:solidFill>
              </a:rPr>
              <a:t>STRACT</a:t>
            </a:r>
            <a:endParaRPr b="1" sz="1000"/>
          </a:p>
        </p:txBody>
      </p:sp>
      <p:sp>
        <p:nvSpPr>
          <p:cNvPr id="104" name="Google Shape;104;g26f86e4d493_0_1"/>
          <p:cNvSpPr txBox="1"/>
          <p:nvPr/>
        </p:nvSpPr>
        <p:spPr>
          <a:xfrm>
            <a:off x="1183000" y="5136176"/>
            <a:ext cx="6237600" cy="4284600"/>
          </a:xfrm>
          <a:prstGeom prst="rect">
            <a:avLst/>
          </a:prstGeom>
          <a:noFill/>
          <a:ln>
            <a:noFill/>
          </a:ln>
        </p:spPr>
        <p:txBody>
          <a:bodyPr anchorCtr="0" anchor="t" bIns="0" lIns="0" spcFirstLastPara="1" rIns="0" wrap="square" tIns="0">
            <a:spAutoFit/>
          </a:bodyPr>
          <a:lstStyle/>
          <a:p>
            <a:pPr indent="0" lvl="0" marL="0" marR="0" rtl="0" algn="l">
              <a:lnSpc>
                <a:spcPct val="122000"/>
              </a:lnSpc>
              <a:spcBef>
                <a:spcPts val="0"/>
              </a:spcBef>
              <a:spcAft>
                <a:spcPts val="0"/>
              </a:spcAft>
              <a:buNone/>
            </a:pPr>
            <a:r>
              <a:t/>
            </a:r>
            <a:endParaRPr b="0" i="0" sz="2809" u="none" cap="none" strike="noStrike">
              <a:solidFill>
                <a:srgbClr val="000000"/>
              </a:solidFill>
              <a:latin typeface="Arial"/>
              <a:ea typeface="Arial"/>
              <a:cs typeface="Arial"/>
              <a:sym typeface="Arial"/>
            </a:endParaRPr>
          </a:p>
          <a:p>
            <a:pPr indent="-381000" lvl="0" marL="457200" rtl="0" algn="l">
              <a:spcBef>
                <a:spcPts val="0"/>
              </a:spcBef>
              <a:spcAft>
                <a:spcPts val="0"/>
              </a:spcAft>
              <a:buClr>
                <a:srgbClr val="434343"/>
              </a:buClr>
              <a:buSzPts val="2400"/>
              <a:buFont typeface="Roboto"/>
              <a:buChar char="●"/>
            </a:pPr>
            <a:r>
              <a:rPr lang="en-US" sz="2400">
                <a:solidFill>
                  <a:srgbClr val="434343"/>
                </a:solidFill>
                <a:latin typeface="Roboto"/>
                <a:ea typeface="Roboto"/>
                <a:cs typeface="Roboto"/>
                <a:sym typeface="Roboto"/>
              </a:rPr>
              <a:t>The sole intention behind the consideration of this project is to generate and manage manual record keeping of the hostel to an automated  form.</a:t>
            </a:r>
            <a:endParaRPr sz="2400">
              <a:solidFill>
                <a:srgbClr val="434343"/>
              </a:solidFill>
              <a:latin typeface="Roboto"/>
              <a:ea typeface="Roboto"/>
              <a:cs typeface="Roboto"/>
              <a:sym typeface="Roboto"/>
            </a:endParaRPr>
          </a:p>
          <a:p>
            <a:pPr indent="-381000" lvl="0" marL="457200" rtl="0" algn="l">
              <a:spcBef>
                <a:spcPts val="0"/>
              </a:spcBef>
              <a:spcAft>
                <a:spcPts val="0"/>
              </a:spcAft>
              <a:buClr>
                <a:srgbClr val="434343"/>
              </a:buClr>
              <a:buSzPts val="2400"/>
              <a:buFont typeface="Roboto"/>
              <a:buChar char="●"/>
            </a:pPr>
            <a:r>
              <a:rPr lang="en-US" sz="2400">
                <a:solidFill>
                  <a:srgbClr val="434343"/>
                </a:solidFill>
                <a:latin typeface="Roboto"/>
                <a:ea typeface="Roboto"/>
                <a:cs typeface="Roboto"/>
                <a:sym typeface="Roboto"/>
              </a:rPr>
              <a:t>It manages all the information related to the student’s registration, room preference/allocation, attendance etc.</a:t>
            </a:r>
            <a:endParaRPr sz="2400">
              <a:solidFill>
                <a:srgbClr val="434343"/>
              </a:solidFill>
              <a:latin typeface="Roboto"/>
              <a:ea typeface="Roboto"/>
              <a:cs typeface="Roboto"/>
              <a:sym typeface="Roboto"/>
            </a:endParaRPr>
          </a:p>
          <a:p>
            <a:pPr indent="-381000" lvl="0" marL="457200" rtl="0" algn="l">
              <a:spcBef>
                <a:spcPts val="0"/>
              </a:spcBef>
              <a:spcAft>
                <a:spcPts val="0"/>
              </a:spcAft>
              <a:buClr>
                <a:srgbClr val="434343"/>
              </a:buClr>
              <a:buSzPts val="2400"/>
              <a:buFont typeface="Roboto"/>
              <a:buChar char="●"/>
            </a:pPr>
            <a:r>
              <a:rPr lang="en-US" sz="2400">
                <a:solidFill>
                  <a:srgbClr val="434343"/>
                </a:solidFill>
                <a:latin typeface="Roboto"/>
                <a:ea typeface="Roboto"/>
                <a:cs typeface="Roboto"/>
                <a:sym typeface="Roboto"/>
              </a:rPr>
              <a:t>It is built for reducing manual work and easy hostel management.</a:t>
            </a:r>
            <a:endParaRPr sz="2400">
              <a:solidFill>
                <a:srgbClr val="434343"/>
              </a:solidFill>
              <a:latin typeface="Roboto"/>
              <a:ea typeface="Roboto"/>
              <a:cs typeface="Roboto"/>
              <a:sym typeface="Roboto"/>
            </a:endParaRPr>
          </a:p>
          <a:p>
            <a:pPr indent="0" lvl="0" marL="0" marR="0" rtl="0" algn="l">
              <a:lnSpc>
                <a:spcPct val="122000"/>
              </a:lnSpc>
              <a:spcBef>
                <a:spcPts val="0"/>
              </a:spcBef>
              <a:spcAft>
                <a:spcPts val="0"/>
              </a:spcAft>
              <a:buNone/>
            </a:pPr>
            <a:r>
              <a:t/>
            </a:r>
            <a:endParaRPr sz="2809"/>
          </a:p>
        </p:txBody>
      </p:sp>
      <p:pic>
        <p:nvPicPr>
          <p:cNvPr id="105" name="Google Shape;105;g26f86e4d493_0_1"/>
          <p:cNvPicPr preferRelativeResize="0"/>
          <p:nvPr/>
        </p:nvPicPr>
        <p:blipFill>
          <a:blip r:embed="rId3">
            <a:alphaModFix/>
          </a:blip>
          <a:stretch>
            <a:fillRect/>
          </a:stretch>
        </p:blipFill>
        <p:spPr>
          <a:xfrm>
            <a:off x="8405725" y="2551400"/>
            <a:ext cx="7159400" cy="598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09" name="Shape 109"/>
        <p:cNvGrpSpPr/>
        <p:nvPr/>
      </p:nvGrpSpPr>
      <p:grpSpPr>
        <a:xfrm>
          <a:off x="0" y="0"/>
          <a:ext cx="0" cy="0"/>
          <a:chOff x="0" y="0"/>
          <a:chExt cx="0" cy="0"/>
        </a:xfrm>
      </p:grpSpPr>
      <p:sp>
        <p:nvSpPr>
          <p:cNvPr id="110" name="Google Shape;110;p2"/>
          <p:cNvSpPr txBox="1"/>
          <p:nvPr/>
        </p:nvSpPr>
        <p:spPr>
          <a:xfrm>
            <a:off x="5039123" y="1408379"/>
            <a:ext cx="8209754" cy="768364"/>
          </a:xfrm>
          <a:prstGeom prst="rect">
            <a:avLst/>
          </a:prstGeom>
          <a:noFill/>
          <a:ln>
            <a:noFill/>
          </a:ln>
        </p:spPr>
        <p:txBody>
          <a:bodyPr anchorCtr="0" anchor="t" bIns="0" lIns="0" spcFirstLastPara="1" rIns="0" wrap="square" tIns="0">
            <a:spAutoFit/>
          </a:bodyPr>
          <a:lstStyle/>
          <a:p>
            <a:pPr indent="0" lvl="0" marL="0" marR="0" rtl="0" algn="ctr">
              <a:lnSpc>
                <a:spcPct val="122006"/>
              </a:lnSpc>
              <a:spcBef>
                <a:spcPts val="0"/>
              </a:spcBef>
              <a:spcAft>
                <a:spcPts val="0"/>
              </a:spcAft>
              <a:buNone/>
            </a:pPr>
            <a:r>
              <a:rPr b="0" i="0" lang="en-US" sz="4994" u="none" cap="none" strike="noStrike">
                <a:solidFill>
                  <a:srgbClr val="404040"/>
                </a:solidFill>
                <a:latin typeface="Arial"/>
                <a:ea typeface="Arial"/>
                <a:cs typeface="Arial"/>
                <a:sym typeface="Arial"/>
              </a:rPr>
              <a:t>TABLE OF CONTENTS</a:t>
            </a:r>
            <a:endParaRPr/>
          </a:p>
        </p:txBody>
      </p:sp>
      <p:sp>
        <p:nvSpPr>
          <p:cNvPr id="111" name="Google Shape;111;p2"/>
          <p:cNvSpPr txBox="1"/>
          <p:nvPr/>
        </p:nvSpPr>
        <p:spPr>
          <a:xfrm>
            <a:off x="3867130" y="3453170"/>
            <a:ext cx="2703900" cy="3303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145"/>
              <a:t>ABSTRACT</a:t>
            </a:r>
            <a:endParaRPr sz="1900"/>
          </a:p>
        </p:txBody>
      </p:sp>
      <p:sp>
        <p:nvSpPr>
          <p:cNvPr id="112" name="Google Shape;112;p2"/>
          <p:cNvSpPr txBox="1"/>
          <p:nvPr/>
        </p:nvSpPr>
        <p:spPr>
          <a:xfrm>
            <a:off x="3867130" y="3857493"/>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sp>
        <p:nvSpPr>
          <p:cNvPr id="113" name="Google Shape;113;p2"/>
          <p:cNvSpPr txBox="1"/>
          <p:nvPr/>
        </p:nvSpPr>
        <p:spPr>
          <a:xfrm>
            <a:off x="10723769" y="3434255"/>
            <a:ext cx="2703900" cy="3078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000"/>
              <a:t>RESULT</a:t>
            </a:r>
            <a:endParaRPr sz="2000"/>
          </a:p>
        </p:txBody>
      </p:sp>
      <p:sp>
        <p:nvSpPr>
          <p:cNvPr id="114" name="Google Shape;114;p2"/>
          <p:cNvSpPr txBox="1"/>
          <p:nvPr/>
        </p:nvSpPr>
        <p:spPr>
          <a:xfrm>
            <a:off x="10723769" y="3838578"/>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sp>
        <p:nvSpPr>
          <p:cNvPr id="115" name="Google Shape;115;p2"/>
          <p:cNvSpPr txBox="1"/>
          <p:nvPr/>
        </p:nvSpPr>
        <p:spPr>
          <a:xfrm>
            <a:off x="3867130" y="4957444"/>
            <a:ext cx="2703900" cy="3303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145"/>
              <a:t>INTRODUCTION</a:t>
            </a:r>
            <a:endParaRPr sz="1900"/>
          </a:p>
        </p:txBody>
      </p:sp>
      <p:sp>
        <p:nvSpPr>
          <p:cNvPr id="116" name="Google Shape;116;p2"/>
          <p:cNvSpPr txBox="1"/>
          <p:nvPr/>
        </p:nvSpPr>
        <p:spPr>
          <a:xfrm>
            <a:off x="3867130" y="5361767"/>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sp>
        <p:nvSpPr>
          <p:cNvPr id="117" name="Google Shape;117;p2"/>
          <p:cNvSpPr txBox="1"/>
          <p:nvPr/>
        </p:nvSpPr>
        <p:spPr>
          <a:xfrm>
            <a:off x="10723769" y="4938528"/>
            <a:ext cx="2703900" cy="3303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145"/>
              <a:t>RESEARCH</a:t>
            </a:r>
            <a:r>
              <a:rPr lang="en-US" sz="2145"/>
              <a:t> PAPER</a:t>
            </a:r>
            <a:endParaRPr sz="1900"/>
          </a:p>
        </p:txBody>
      </p:sp>
      <p:sp>
        <p:nvSpPr>
          <p:cNvPr id="118" name="Google Shape;118;p2"/>
          <p:cNvSpPr txBox="1"/>
          <p:nvPr/>
        </p:nvSpPr>
        <p:spPr>
          <a:xfrm>
            <a:off x="10723769" y="5342852"/>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sp>
        <p:nvSpPr>
          <p:cNvPr id="119" name="Google Shape;119;p2"/>
          <p:cNvSpPr txBox="1"/>
          <p:nvPr/>
        </p:nvSpPr>
        <p:spPr>
          <a:xfrm>
            <a:off x="3867130" y="6419322"/>
            <a:ext cx="2703900" cy="3303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145"/>
              <a:t>METHODOLOGY</a:t>
            </a:r>
            <a:endParaRPr sz="1900"/>
          </a:p>
        </p:txBody>
      </p:sp>
      <p:sp>
        <p:nvSpPr>
          <p:cNvPr id="120" name="Google Shape;120;p2"/>
          <p:cNvSpPr txBox="1"/>
          <p:nvPr/>
        </p:nvSpPr>
        <p:spPr>
          <a:xfrm>
            <a:off x="3867130" y="6823645"/>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sp>
        <p:nvSpPr>
          <p:cNvPr id="121" name="Google Shape;121;p2"/>
          <p:cNvSpPr txBox="1"/>
          <p:nvPr/>
        </p:nvSpPr>
        <p:spPr>
          <a:xfrm>
            <a:off x="10723769" y="6400406"/>
            <a:ext cx="2703900" cy="3303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145"/>
              <a:t>CONCLUSION</a:t>
            </a:r>
            <a:endParaRPr sz="1900"/>
          </a:p>
        </p:txBody>
      </p:sp>
      <p:sp>
        <p:nvSpPr>
          <p:cNvPr id="122" name="Google Shape;122;p2"/>
          <p:cNvSpPr txBox="1"/>
          <p:nvPr/>
        </p:nvSpPr>
        <p:spPr>
          <a:xfrm>
            <a:off x="10723769" y="6804730"/>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sp>
        <p:nvSpPr>
          <p:cNvPr id="123" name="Google Shape;123;p2"/>
          <p:cNvSpPr txBox="1"/>
          <p:nvPr/>
        </p:nvSpPr>
        <p:spPr>
          <a:xfrm>
            <a:off x="3867130" y="7911601"/>
            <a:ext cx="2703900" cy="3303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145"/>
              <a:t>FORM OF JOURNAL</a:t>
            </a:r>
            <a:endParaRPr sz="1900"/>
          </a:p>
        </p:txBody>
      </p:sp>
      <p:sp>
        <p:nvSpPr>
          <p:cNvPr id="124" name="Google Shape;124;p2"/>
          <p:cNvSpPr txBox="1"/>
          <p:nvPr/>
        </p:nvSpPr>
        <p:spPr>
          <a:xfrm>
            <a:off x="3867130" y="8315925"/>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sp>
        <p:nvSpPr>
          <p:cNvPr id="125" name="Google Shape;125;p2"/>
          <p:cNvSpPr txBox="1"/>
          <p:nvPr/>
        </p:nvSpPr>
        <p:spPr>
          <a:xfrm>
            <a:off x="10723769" y="7892686"/>
            <a:ext cx="2703900" cy="330300"/>
          </a:xfrm>
          <a:prstGeom prst="rect">
            <a:avLst/>
          </a:prstGeom>
          <a:noFill/>
          <a:ln>
            <a:noFill/>
          </a:ln>
        </p:spPr>
        <p:txBody>
          <a:bodyPr anchorCtr="0" anchor="t" bIns="0" lIns="0" spcFirstLastPara="1" rIns="0" wrap="square" tIns="0">
            <a:spAutoFit/>
          </a:bodyPr>
          <a:lstStyle/>
          <a:p>
            <a:pPr indent="0" lvl="0" marL="0" marR="0" rtl="0" algn="l">
              <a:lnSpc>
                <a:spcPct val="121945"/>
              </a:lnSpc>
              <a:spcBef>
                <a:spcPts val="0"/>
              </a:spcBef>
              <a:spcAft>
                <a:spcPts val="0"/>
              </a:spcAft>
              <a:buNone/>
            </a:pPr>
            <a:r>
              <a:rPr lang="en-US" sz="2145"/>
              <a:t>REFERENCES</a:t>
            </a:r>
            <a:endParaRPr sz="1900"/>
          </a:p>
        </p:txBody>
      </p:sp>
      <p:sp>
        <p:nvSpPr>
          <p:cNvPr id="126" name="Google Shape;126;p2"/>
          <p:cNvSpPr txBox="1"/>
          <p:nvPr/>
        </p:nvSpPr>
        <p:spPr>
          <a:xfrm>
            <a:off x="10723769" y="8297009"/>
            <a:ext cx="3429300" cy="215400"/>
          </a:xfrm>
          <a:prstGeom prst="rect">
            <a:avLst/>
          </a:prstGeom>
          <a:noFill/>
          <a:ln>
            <a:noFill/>
          </a:ln>
        </p:spPr>
        <p:txBody>
          <a:bodyPr anchorCtr="0" anchor="t" bIns="0" lIns="0" spcFirstLastPara="1" rIns="0" wrap="square" tIns="0">
            <a:spAutoFit/>
          </a:bodyPr>
          <a:lstStyle/>
          <a:p>
            <a:pPr indent="0" lvl="0" marL="0" marR="0" rtl="0" algn="l">
              <a:lnSpc>
                <a:spcPct val="121962"/>
              </a:lnSpc>
              <a:spcBef>
                <a:spcPts val="0"/>
              </a:spcBef>
              <a:spcAft>
                <a:spcPts val="0"/>
              </a:spcAft>
              <a:buNone/>
            </a:pPr>
            <a:r>
              <a:t/>
            </a:r>
            <a:endParaRPr/>
          </a:p>
        </p:txBody>
      </p:sp>
      <p:grpSp>
        <p:nvGrpSpPr>
          <p:cNvPr id="127" name="Google Shape;127;p2"/>
          <p:cNvGrpSpPr/>
          <p:nvPr/>
        </p:nvGrpSpPr>
        <p:grpSpPr>
          <a:xfrm>
            <a:off x="2287361" y="3438636"/>
            <a:ext cx="886691" cy="886691"/>
            <a:chOff x="0" y="0"/>
            <a:chExt cx="812800" cy="812800"/>
          </a:xfrm>
        </p:grpSpPr>
        <p:sp>
          <p:nvSpPr>
            <p:cNvPr id="128" name="Google Shape;128;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76200" y="66675"/>
              <a:ext cx="660400" cy="669925"/>
            </a:xfrm>
            <a:prstGeom prst="rect">
              <a:avLst/>
            </a:prstGeom>
            <a:noFill/>
            <a:ln>
              <a:noFill/>
            </a:ln>
          </p:spPr>
          <p:txBody>
            <a:bodyPr anchorCtr="0" anchor="ctr" bIns="39675" lIns="39675" spcFirstLastPara="1" rIns="39675" wrap="square" tIns="39675">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2"/>
          <p:cNvSpPr txBox="1"/>
          <p:nvPr/>
        </p:nvSpPr>
        <p:spPr>
          <a:xfrm>
            <a:off x="2361833" y="3547448"/>
            <a:ext cx="737700" cy="54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25" u="none" cap="none" strike="noStrike">
                <a:solidFill>
                  <a:srgbClr val="8B9684"/>
                </a:solidFill>
                <a:latin typeface="Arial"/>
                <a:ea typeface="Arial"/>
                <a:cs typeface="Arial"/>
                <a:sym typeface="Arial"/>
              </a:rPr>
              <a:t>0</a:t>
            </a:r>
            <a:r>
              <a:rPr lang="en-US" sz="3525">
                <a:solidFill>
                  <a:srgbClr val="8B9684"/>
                </a:solidFill>
              </a:rPr>
              <a:t>1</a:t>
            </a:r>
            <a:endParaRPr/>
          </a:p>
        </p:txBody>
      </p:sp>
      <p:grpSp>
        <p:nvGrpSpPr>
          <p:cNvPr id="131" name="Google Shape;131;p2"/>
          <p:cNvGrpSpPr/>
          <p:nvPr/>
        </p:nvGrpSpPr>
        <p:grpSpPr>
          <a:xfrm>
            <a:off x="9144000" y="3419721"/>
            <a:ext cx="886691" cy="886691"/>
            <a:chOff x="0" y="0"/>
            <a:chExt cx="812800" cy="812800"/>
          </a:xfrm>
        </p:grpSpPr>
        <p:sp>
          <p:nvSpPr>
            <p:cNvPr id="132" name="Google Shape;132;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txBox="1"/>
            <p:nvPr/>
          </p:nvSpPr>
          <p:spPr>
            <a:xfrm>
              <a:off x="76200" y="66675"/>
              <a:ext cx="660400" cy="669925"/>
            </a:xfrm>
            <a:prstGeom prst="rect">
              <a:avLst/>
            </a:prstGeom>
            <a:noFill/>
            <a:ln>
              <a:noFill/>
            </a:ln>
          </p:spPr>
          <p:txBody>
            <a:bodyPr anchorCtr="0" anchor="ctr" bIns="39675" lIns="39675" spcFirstLastPara="1" rIns="39675" wrap="square" tIns="39675">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2"/>
          <p:cNvSpPr txBox="1"/>
          <p:nvPr/>
        </p:nvSpPr>
        <p:spPr>
          <a:xfrm>
            <a:off x="9218472" y="3528533"/>
            <a:ext cx="737700" cy="54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25" u="none" cap="none" strike="noStrike">
                <a:solidFill>
                  <a:srgbClr val="8B9684"/>
                </a:solidFill>
                <a:latin typeface="Arial"/>
                <a:ea typeface="Arial"/>
                <a:cs typeface="Arial"/>
                <a:sym typeface="Arial"/>
              </a:rPr>
              <a:t>0</a:t>
            </a:r>
            <a:r>
              <a:rPr lang="en-US" sz="3525">
                <a:solidFill>
                  <a:srgbClr val="8B9684"/>
                </a:solidFill>
              </a:rPr>
              <a:t>5</a:t>
            </a:r>
            <a:endParaRPr/>
          </a:p>
        </p:txBody>
      </p:sp>
      <p:grpSp>
        <p:nvGrpSpPr>
          <p:cNvPr id="135" name="Google Shape;135;p2"/>
          <p:cNvGrpSpPr/>
          <p:nvPr/>
        </p:nvGrpSpPr>
        <p:grpSpPr>
          <a:xfrm>
            <a:off x="2287361" y="4942909"/>
            <a:ext cx="886691" cy="886691"/>
            <a:chOff x="0" y="0"/>
            <a:chExt cx="812800" cy="812800"/>
          </a:xfrm>
        </p:grpSpPr>
        <p:sp>
          <p:nvSpPr>
            <p:cNvPr id="136" name="Google Shape;136;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2"/>
          <p:cNvSpPr txBox="1"/>
          <p:nvPr/>
        </p:nvSpPr>
        <p:spPr>
          <a:xfrm>
            <a:off x="2287361" y="5051823"/>
            <a:ext cx="886800" cy="542100"/>
          </a:xfrm>
          <a:prstGeom prst="rect">
            <a:avLst/>
          </a:prstGeom>
          <a:noFill/>
          <a:ln>
            <a:noFill/>
          </a:ln>
        </p:spPr>
        <p:txBody>
          <a:bodyPr anchorCtr="0" anchor="t" bIns="0" lIns="0" spcFirstLastPara="1" rIns="0" wrap="square" tIns="0">
            <a:spAutoFit/>
          </a:bodyPr>
          <a:lstStyle/>
          <a:p>
            <a:pPr indent="0" lvl="0" marL="0" marR="0" rtl="0" algn="ctr">
              <a:lnSpc>
                <a:spcPct val="140034"/>
              </a:lnSpc>
              <a:spcBef>
                <a:spcPts val="0"/>
              </a:spcBef>
              <a:spcAft>
                <a:spcPts val="0"/>
              </a:spcAft>
              <a:buNone/>
            </a:pPr>
            <a:r>
              <a:rPr b="0" i="0" lang="en-US" sz="3522" u="none" cap="none" strike="noStrike">
                <a:solidFill>
                  <a:srgbClr val="8B9684"/>
                </a:solidFill>
                <a:latin typeface="Arial"/>
                <a:ea typeface="Arial"/>
                <a:cs typeface="Arial"/>
                <a:sym typeface="Arial"/>
              </a:rPr>
              <a:t>0</a:t>
            </a:r>
            <a:r>
              <a:rPr lang="en-US" sz="3522">
                <a:solidFill>
                  <a:srgbClr val="8B9684"/>
                </a:solidFill>
              </a:rPr>
              <a:t>2</a:t>
            </a:r>
            <a:endParaRPr/>
          </a:p>
        </p:txBody>
      </p:sp>
      <p:grpSp>
        <p:nvGrpSpPr>
          <p:cNvPr id="139" name="Google Shape;139;p2"/>
          <p:cNvGrpSpPr/>
          <p:nvPr/>
        </p:nvGrpSpPr>
        <p:grpSpPr>
          <a:xfrm>
            <a:off x="9144000" y="4923994"/>
            <a:ext cx="886691" cy="886691"/>
            <a:chOff x="0" y="0"/>
            <a:chExt cx="812800" cy="812800"/>
          </a:xfrm>
        </p:grpSpPr>
        <p:sp>
          <p:nvSpPr>
            <p:cNvPr id="140" name="Google Shape;140;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2" name="Google Shape;142;p2"/>
          <p:cNvSpPr txBox="1"/>
          <p:nvPr/>
        </p:nvSpPr>
        <p:spPr>
          <a:xfrm>
            <a:off x="9144000" y="5032908"/>
            <a:ext cx="886800" cy="542100"/>
          </a:xfrm>
          <a:prstGeom prst="rect">
            <a:avLst/>
          </a:prstGeom>
          <a:noFill/>
          <a:ln>
            <a:noFill/>
          </a:ln>
        </p:spPr>
        <p:txBody>
          <a:bodyPr anchorCtr="0" anchor="t" bIns="0" lIns="0" spcFirstLastPara="1" rIns="0" wrap="square" tIns="0">
            <a:spAutoFit/>
          </a:bodyPr>
          <a:lstStyle/>
          <a:p>
            <a:pPr indent="0" lvl="0" marL="0" marR="0" rtl="0" algn="ctr">
              <a:lnSpc>
                <a:spcPct val="140034"/>
              </a:lnSpc>
              <a:spcBef>
                <a:spcPts val="0"/>
              </a:spcBef>
              <a:spcAft>
                <a:spcPts val="0"/>
              </a:spcAft>
              <a:buNone/>
            </a:pPr>
            <a:r>
              <a:rPr b="0" i="0" lang="en-US" sz="3522" u="none" cap="none" strike="noStrike">
                <a:solidFill>
                  <a:srgbClr val="8B9684"/>
                </a:solidFill>
                <a:latin typeface="Arial"/>
                <a:ea typeface="Arial"/>
                <a:cs typeface="Arial"/>
                <a:sym typeface="Arial"/>
              </a:rPr>
              <a:t>0</a:t>
            </a:r>
            <a:r>
              <a:rPr lang="en-US" sz="3522">
                <a:solidFill>
                  <a:srgbClr val="8B9684"/>
                </a:solidFill>
              </a:rPr>
              <a:t>6</a:t>
            </a:r>
            <a:endParaRPr/>
          </a:p>
        </p:txBody>
      </p:sp>
      <p:grpSp>
        <p:nvGrpSpPr>
          <p:cNvPr id="143" name="Google Shape;143;p2"/>
          <p:cNvGrpSpPr/>
          <p:nvPr/>
        </p:nvGrpSpPr>
        <p:grpSpPr>
          <a:xfrm>
            <a:off x="2287361" y="6409931"/>
            <a:ext cx="876404" cy="876404"/>
            <a:chOff x="0" y="0"/>
            <a:chExt cx="812800" cy="812800"/>
          </a:xfrm>
        </p:grpSpPr>
        <p:sp>
          <p:nvSpPr>
            <p:cNvPr id="144" name="Google Shape;144;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2"/>
          <p:cNvSpPr txBox="1"/>
          <p:nvPr/>
        </p:nvSpPr>
        <p:spPr>
          <a:xfrm>
            <a:off x="2287361" y="6526333"/>
            <a:ext cx="876300" cy="5361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0" i="0" lang="en-US" sz="3482" u="none" cap="none" strike="noStrike">
                <a:solidFill>
                  <a:srgbClr val="8B9684"/>
                </a:solidFill>
                <a:latin typeface="Arial"/>
                <a:ea typeface="Arial"/>
                <a:cs typeface="Arial"/>
                <a:sym typeface="Arial"/>
              </a:rPr>
              <a:t>0</a:t>
            </a:r>
            <a:r>
              <a:rPr lang="en-US" sz="3482">
                <a:solidFill>
                  <a:srgbClr val="8B9684"/>
                </a:solidFill>
              </a:rPr>
              <a:t>3</a:t>
            </a:r>
            <a:endParaRPr/>
          </a:p>
        </p:txBody>
      </p:sp>
      <p:grpSp>
        <p:nvGrpSpPr>
          <p:cNvPr id="147" name="Google Shape;147;p2"/>
          <p:cNvGrpSpPr/>
          <p:nvPr/>
        </p:nvGrpSpPr>
        <p:grpSpPr>
          <a:xfrm>
            <a:off x="9144000" y="6391016"/>
            <a:ext cx="876404" cy="876404"/>
            <a:chOff x="0" y="0"/>
            <a:chExt cx="812800" cy="812800"/>
          </a:xfrm>
        </p:grpSpPr>
        <p:sp>
          <p:nvSpPr>
            <p:cNvPr id="148" name="Google Shape;148;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2"/>
          <p:cNvSpPr txBox="1"/>
          <p:nvPr/>
        </p:nvSpPr>
        <p:spPr>
          <a:xfrm>
            <a:off x="9144000" y="6507418"/>
            <a:ext cx="876300" cy="5361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lang="en-US" sz="3482">
                <a:solidFill>
                  <a:srgbClr val="8B9684"/>
                </a:solidFill>
              </a:rPr>
              <a:t>07</a:t>
            </a:r>
            <a:endParaRPr/>
          </a:p>
        </p:txBody>
      </p:sp>
      <p:grpSp>
        <p:nvGrpSpPr>
          <p:cNvPr id="151" name="Google Shape;151;p2"/>
          <p:cNvGrpSpPr/>
          <p:nvPr/>
        </p:nvGrpSpPr>
        <p:grpSpPr>
          <a:xfrm>
            <a:off x="2287361" y="7902211"/>
            <a:ext cx="876404" cy="876404"/>
            <a:chOff x="0" y="0"/>
            <a:chExt cx="812800" cy="812800"/>
          </a:xfrm>
        </p:grpSpPr>
        <p:sp>
          <p:nvSpPr>
            <p:cNvPr id="152" name="Google Shape;152;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2"/>
          <p:cNvSpPr txBox="1"/>
          <p:nvPr/>
        </p:nvSpPr>
        <p:spPr>
          <a:xfrm>
            <a:off x="2287361" y="8018612"/>
            <a:ext cx="876300" cy="5361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0" i="0" lang="en-US" sz="3482" u="none" cap="none" strike="noStrike">
                <a:solidFill>
                  <a:srgbClr val="8B9684"/>
                </a:solidFill>
                <a:latin typeface="Arial"/>
                <a:ea typeface="Arial"/>
                <a:cs typeface="Arial"/>
                <a:sym typeface="Arial"/>
              </a:rPr>
              <a:t>0</a:t>
            </a:r>
            <a:r>
              <a:rPr lang="en-US" sz="3482">
                <a:solidFill>
                  <a:srgbClr val="8B9684"/>
                </a:solidFill>
              </a:rPr>
              <a:t>4</a:t>
            </a:r>
            <a:endParaRPr/>
          </a:p>
        </p:txBody>
      </p:sp>
      <p:grpSp>
        <p:nvGrpSpPr>
          <p:cNvPr id="155" name="Google Shape;155;p2"/>
          <p:cNvGrpSpPr/>
          <p:nvPr/>
        </p:nvGrpSpPr>
        <p:grpSpPr>
          <a:xfrm>
            <a:off x="9144000" y="7883296"/>
            <a:ext cx="876404" cy="876404"/>
            <a:chOff x="0" y="0"/>
            <a:chExt cx="812800" cy="812800"/>
          </a:xfrm>
        </p:grpSpPr>
        <p:sp>
          <p:nvSpPr>
            <p:cNvPr id="156" name="Google Shape;156;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19050">
              <a:solidFill>
                <a:srgbClr val="8B968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txBox="1"/>
            <p:nvPr/>
          </p:nvSpPr>
          <p:spPr>
            <a:xfrm>
              <a:off x="76200" y="66675"/>
              <a:ext cx="660400" cy="669925"/>
            </a:xfrm>
            <a:prstGeom prst="rect">
              <a:avLst/>
            </a:prstGeom>
            <a:noFill/>
            <a:ln>
              <a:noFill/>
            </a:ln>
          </p:spPr>
          <p:txBody>
            <a:bodyPr anchorCtr="0" anchor="ctr" bIns="50800" lIns="50800" spcFirstLastPara="1" rIns="50800" wrap="square" tIns="5080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2"/>
          <p:cNvSpPr txBox="1"/>
          <p:nvPr/>
        </p:nvSpPr>
        <p:spPr>
          <a:xfrm>
            <a:off x="9144000" y="7999697"/>
            <a:ext cx="876300" cy="5361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lang="en-US" sz="3482">
                <a:solidFill>
                  <a:srgbClr val="8B9684"/>
                </a:solidFill>
              </a:rPr>
              <a:t>08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62" name="Shape 162"/>
        <p:cNvGrpSpPr/>
        <p:nvPr/>
      </p:nvGrpSpPr>
      <p:grpSpPr>
        <a:xfrm>
          <a:off x="0" y="0"/>
          <a:ext cx="0" cy="0"/>
          <a:chOff x="0" y="0"/>
          <a:chExt cx="0" cy="0"/>
        </a:xfrm>
      </p:grpSpPr>
      <p:grpSp>
        <p:nvGrpSpPr>
          <p:cNvPr id="163" name="Google Shape;163;p3"/>
          <p:cNvGrpSpPr/>
          <p:nvPr/>
        </p:nvGrpSpPr>
        <p:grpSpPr>
          <a:xfrm>
            <a:off x="7690330" y="8470613"/>
            <a:ext cx="1453670" cy="471940"/>
            <a:chOff x="0" y="-28575"/>
            <a:chExt cx="952367" cy="309190"/>
          </a:xfrm>
        </p:grpSpPr>
        <p:sp>
          <p:nvSpPr>
            <p:cNvPr id="164" name="Google Shape;164;p3"/>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66" name="Google Shape;166;p3"/>
          <p:cNvCxnSpPr/>
          <p:nvPr/>
        </p:nvCxnSpPr>
        <p:spPr>
          <a:xfrm>
            <a:off x="8072302" y="8728391"/>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167" name="Google Shape;167;p3"/>
          <p:cNvSpPr txBox="1"/>
          <p:nvPr/>
        </p:nvSpPr>
        <p:spPr>
          <a:xfrm>
            <a:off x="1028700" y="6220057"/>
            <a:ext cx="7305300" cy="1122000"/>
          </a:xfrm>
          <a:prstGeom prst="rect">
            <a:avLst/>
          </a:prstGeom>
          <a:noFill/>
          <a:ln>
            <a:noFill/>
          </a:ln>
        </p:spPr>
        <p:txBody>
          <a:bodyPr anchorCtr="0" anchor="t" bIns="0" lIns="0" spcFirstLastPara="1" rIns="0" wrap="square" tIns="0">
            <a:spAutoFit/>
          </a:bodyPr>
          <a:lstStyle/>
          <a:p>
            <a:pPr indent="0" lvl="0" marL="0" marR="0" rtl="0" algn="l">
              <a:lnSpc>
                <a:spcPct val="122001"/>
              </a:lnSpc>
              <a:spcBef>
                <a:spcPts val="0"/>
              </a:spcBef>
              <a:spcAft>
                <a:spcPts val="0"/>
              </a:spcAft>
              <a:buNone/>
            </a:pPr>
            <a:r>
              <a:rPr b="1" lang="en-US" sz="7290">
                <a:solidFill>
                  <a:srgbClr val="404040"/>
                </a:solidFill>
              </a:rPr>
              <a:t>INTRODUCTION</a:t>
            </a:r>
            <a:endParaRPr b="1" sz="2600"/>
          </a:p>
        </p:txBody>
      </p:sp>
      <p:sp>
        <p:nvSpPr>
          <p:cNvPr id="168" name="Google Shape;168;p3"/>
          <p:cNvSpPr txBox="1"/>
          <p:nvPr/>
        </p:nvSpPr>
        <p:spPr>
          <a:xfrm>
            <a:off x="11642900" y="2172436"/>
            <a:ext cx="5433900" cy="71445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n-US" sz="2500">
                <a:solidFill>
                  <a:srgbClr val="504C44"/>
                </a:solidFill>
              </a:rPr>
              <a:t>The hostel management system tackles the challenges of manual record-keeping by offering an automated solution. Students can be registered electronically, capturing essential details like name and registration number. The system then simplifies room allocation, keeping track of bed availability and assigning rooms based on student preference.</a:t>
            </a:r>
            <a:r>
              <a:rPr lang="en-US" sz="2600">
                <a:solidFill>
                  <a:srgbClr val="504C44"/>
                </a:solidFill>
              </a:rPr>
              <a:t> It also keeps track of student details, bed availability, and attendance records, all in one place. By eliminating manual processes, the system reduces errors and saves valuable time for hostel staff.</a:t>
            </a:r>
            <a:endParaRPr sz="2600">
              <a:solidFill>
                <a:srgbClr val="504C44"/>
              </a:solidFill>
            </a:endParaRPr>
          </a:p>
        </p:txBody>
      </p:sp>
      <p:sp>
        <p:nvSpPr>
          <p:cNvPr id="169" name="Google Shape;169;p3"/>
          <p:cNvSpPr txBox="1"/>
          <p:nvPr/>
        </p:nvSpPr>
        <p:spPr>
          <a:xfrm>
            <a:off x="11642905" y="1408379"/>
            <a:ext cx="4619700" cy="215400"/>
          </a:xfrm>
          <a:prstGeom prst="rect">
            <a:avLst/>
          </a:prstGeom>
          <a:noFill/>
          <a:ln>
            <a:noFill/>
          </a:ln>
        </p:spPr>
        <p:txBody>
          <a:bodyPr anchorCtr="0" anchor="t" bIns="0" lIns="0" spcFirstLastPara="1" rIns="0" wrap="square" tIns="0">
            <a:spAutoFit/>
          </a:bodyPr>
          <a:lstStyle/>
          <a:p>
            <a:pPr indent="0" lvl="0" marL="0" marR="0" rtl="0" algn="l">
              <a:lnSpc>
                <a:spcPct val="121981"/>
              </a:lnSpc>
              <a:spcBef>
                <a:spcPts val="0"/>
              </a:spcBef>
              <a:spcAft>
                <a:spcPts val="0"/>
              </a:spcAft>
              <a:buNone/>
            </a:pPr>
            <a:r>
              <a:t/>
            </a:r>
            <a:endParaRPr/>
          </a:p>
        </p:txBody>
      </p:sp>
      <p:grpSp>
        <p:nvGrpSpPr>
          <p:cNvPr id="170" name="Google Shape;170;p3"/>
          <p:cNvGrpSpPr/>
          <p:nvPr/>
        </p:nvGrpSpPr>
        <p:grpSpPr>
          <a:xfrm>
            <a:off x="8" y="529301"/>
            <a:ext cx="1126950" cy="996654"/>
            <a:chOff x="-660311" y="-1918467"/>
            <a:chExt cx="1142951" cy="1010806"/>
          </a:xfrm>
        </p:grpSpPr>
        <p:sp>
          <p:nvSpPr>
            <p:cNvPr id="171" name="Google Shape;171;p3"/>
            <p:cNvSpPr/>
            <p:nvPr/>
          </p:nvSpPr>
          <p:spPr>
            <a:xfrm>
              <a:off x="-330160" y="-1720461"/>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txBox="1"/>
            <p:nvPr/>
          </p:nvSpPr>
          <p:spPr>
            <a:xfrm>
              <a:off x="-660311" y="-1918467"/>
              <a:ext cx="660300" cy="669900"/>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3" name="Google Shape;173;p3"/>
          <p:cNvPicPr preferRelativeResize="0"/>
          <p:nvPr/>
        </p:nvPicPr>
        <p:blipFill>
          <a:blip r:embed="rId3">
            <a:alphaModFix/>
          </a:blip>
          <a:stretch>
            <a:fillRect/>
          </a:stretch>
        </p:blipFill>
        <p:spPr>
          <a:xfrm>
            <a:off x="4893550" y="1525950"/>
            <a:ext cx="5214876" cy="3911149"/>
          </a:xfrm>
          <a:prstGeom prst="rect">
            <a:avLst/>
          </a:prstGeom>
          <a:noFill/>
          <a:ln>
            <a:noFill/>
          </a:ln>
        </p:spPr>
      </p:pic>
      <p:sp>
        <p:nvSpPr>
          <p:cNvPr id="174" name="Google Shape;174;p3"/>
          <p:cNvSpPr txBox="1"/>
          <p:nvPr/>
        </p:nvSpPr>
        <p:spPr>
          <a:xfrm>
            <a:off x="439300" y="791675"/>
            <a:ext cx="11271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504C44"/>
                </a:solidFill>
                <a:latin typeface="Calibri"/>
                <a:ea typeface="Calibri"/>
                <a:cs typeface="Calibri"/>
                <a:sym typeface="Calibri"/>
              </a:rPr>
              <a:t>02</a:t>
            </a:r>
            <a:endParaRPr sz="3200">
              <a:solidFill>
                <a:srgbClr val="504C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78" name="Shape 178"/>
        <p:cNvGrpSpPr/>
        <p:nvPr/>
      </p:nvGrpSpPr>
      <p:grpSpPr>
        <a:xfrm>
          <a:off x="0" y="0"/>
          <a:ext cx="0" cy="0"/>
          <a:chOff x="0" y="0"/>
          <a:chExt cx="0" cy="0"/>
        </a:xfrm>
      </p:grpSpPr>
      <p:grpSp>
        <p:nvGrpSpPr>
          <p:cNvPr id="179" name="Google Shape;179;p4"/>
          <p:cNvGrpSpPr/>
          <p:nvPr/>
        </p:nvGrpSpPr>
        <p:grpSpPr>
          <a:xfrm>
            <a:off x="1028700" y="2551409"/>
            <a:ext cx="801428" cy="801428"/>
            <a:chOff x="0" y="0"/>
            <a:chExt cx="812800" cy="812800"/>
          </a:xfrm>
        </p:grpSpPr>
        <p:sp>
          <p:nvSpPr>
            <p:cNvPr id="180" name="Google Shape;180;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nvSpPr>
          <p:spPr>
            <a:xfrm>
              <a:off x="76200" y="66675"/>
              <a:ext cx="660400" cy="669925"/>
            </a:xfrm>
            <a:prstGeom prst="rect">
              <a:avLst/>
            </a:prstGeom>
            <a:noFill/>
            <a:ln>
              <a:noFill/>
            </a:ln>
          </p:spPr>
          <p:txBody>
            <a:bodyPr anchorCtr="0" anchor="ctr" bIns="35850" lIns="35850" spcFirstLastPara="1" rIns="35850" wrap="square" tIns="35850">
              <a:noAutofit/>
            </a:bodyPr>
            <a:lstStyle/>
            <a:p>
              <a:pPr indent="0" lvl="0" marL="0" marR="0" rtl="0" algn="ctr">
                <a:lnSpc>
                  <a:spcPct val="117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p4"/>
          <p:cNvSpPr txBox="1"/>
          <p:nvPr/>
        </p:nvSpPr>
        <p:spPr>
          <a:xfrm>
            <a:off x="1096011" y="2652872"/>
            <a:ext cx="666900" cy="4905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86" u="none" cap="none" strike="noStrike">
                <a:solidFill>
                  <a:srgbClr val="504C44"/>
                </a:solidFill>
                <a:latin typeface="Arial"/>
                <a:ea typeface="Arial"/>
                <a:cs typeface="Arial"/>
                <a:sym typeface="Arial"/>
              </a:rPr>
              <a:t>0</a:t>
            </a:r>
            <a:r>
              <a:rPr lang="en-US" sz="3186">
                <a:solidFill>
                  <a:srgbClr val="504C44"/>
                </a:solidFill>
              </a:rPr>
              <a:t>3</a:t>
            </a:r>
            <a:endParaRPr>
              <a:solidFill>
                <a:srgbClr val="504C44"/>
              </a:solidFill>
            </a:endParaRPr>
          </a:p>
        </p:txBody>
      </p:sp>
      <p:grpSp>
        <p:nvGrpSpPr>
          <p:cNvPr id="183" name="Google Shape;183;p4"/>
          <p:cNvGrpSpPr/>
          <p:nvPr/>
        </p:nvGrpSpPr>
        <p:grpSpPr>
          <a:xfrm>
            <a:off x="15805630" y="8786360"/>
            <a:ext cx="1453670" cy="471940"/>
            <a:chOff x="0" y="-28575"/>
            <a:chExt cx="952367" cy="309190"/>
          </a:xfrm>
        </p:grpSpPr>
        <p:sp>
          <p:nvSpPr>
            <p:cNvPr id="184" name="Google Shape;184;p4"/>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86" name="Google Shape;186;p4"/>
          <p:cNvCxnSpPr/>
          <p:nvPr/>
        </p:nvCxnSpPr>
        <p:spPr>
          <a:xfrm>
            <a:off x="16187602" y="9044138"/>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187" name="Google Shape;187;p4"/>
          <p:cNvSpPr txBox="1"/>
          <p:nvPr/>
        </p:nvSpPr>
        <p:spPr>
          <a:xfrm>
            <a:off x="1028700" y="4524412"/>
            <a:ext cx="4834500" cy="2267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5900">
                <a:solidFill>
                  <a:srgbClr val="504C44"/>
                </a:solidFill>
                <a:latin typeface="Roboto"/>
                <a:ea typeface="Roboto"/>
                <a:cs typeface="Roboto"/>
                <a:sym typeface="Roboto"/>
              </a:rPr>
              <a:t>Methodology </a:t>
            </a:r>
            <a:endParaRPr b="1" sz="5900">
              <a:solidFill>
                <a:srgbClr val="504C44"/>
              </a:solidFill>
              <a:latin typeface="Roboto"/>
              <a:ea typeface="Roboto"/>
              <a:cs typeface="Roboto"/>
              <a:sym typeface="Roboto"/>
            </a:endParaRPr>
          </a:p>
          <a:p>
            <a:pPr indent="0" lvl="0" marL="0" marR="0" rtl="0" algn="l">
              <a:lnSpc>
                <a:spcPct val="121994"/>
              </a:lnSpc>
              <a:spcBef>
                <a:spcPts val="0"/>
              </a:spcBef>
              <a:spcAft>
                <a:spcPts val="0"/>
              </a:spcAft>
              <a:buNone/>
            </a:pPr>
            <a:r>
              <a:t/>
            </a:r>
            <a:endParaRPr sz="8829">
              <a:solidFill>
                <a:srgbClr val="504C44"/>
              </a:solidFill>
            </a:endParaRPr>
          </a:p>
        </p:txBody>
      </p:sp>
      <p:sp>
        <p:nvSpPr>
          <p:cNvPr id="188" name="Google Shape;188;p4"/>
          <p:cNvSpPr txBox="1"/>
          <p:nvPr/>
        </p:nvSpPr>
        <p:spPr>
          <a:xfrm>
            <a:off x="1096011" y="6409066"/>
            <a:ext cx="5838300" cy="649200"/>
          </a:xfrm>
          <a:prstGeom prst="rect">
            <a:avLst/>
          </a:prstGeom>
          <a:noFill/>
          <a:ln>
            <a:noFill/>
          </a:ln>
        </p:spPr>
        <p:txBody>
          <a:bodyPr anchorCtr="0" anchor="t" bIns="0" lIns="0" spcFirstLastPara="1" rIns="0" wrap="square" tIns="0">
            <a:spAutoFit/>
          </a:bodyPr>
          <a:lstStyle/>
          <a:p>
            <a:pPr indent="0" lvl="0" marL="0" marR="0" rtl="0" algn="l">
              <a:lnSpc>
                <a:spcPct val="122000"/>
              </a:lnSpc>
              <a:spcBef>
                <a:spcPts val="0"/>
              </a:spcBef>
              <a:spcAft>
                <a:spcPts val="0"/>
              </a:spcAft>
              <a:buNone/>
            </a:pPr>
            <a:r>
              <a:t/>
            </a:r>
            <a:endParaRPr b="0" i="0" sz="2309" u="none" cap="none" strike="noStrike">
              <a:solidFill>
                <a:srgbClr val="000000"/>
              </a:solidFill>
              <a:latin typeface="Arial"/>
              <a:ea typeface="Arial"/>
              <a:cs typeface="Arial"/>
              <a:sym typeface="Arial"/>
            </a:endParaRPr>
          </a:p>
          <a:p>
            <a:pPr indent="0" lvl="0" marL="0" marR="0" rtl="0" algn="l">
              <a:lnSpc>
                <a:spcPct val="122000"/>
              </a:lnSpc>
              <a:spcBef>
                <a:spcPts val="0"/>
              </a:spcBef>
              <a:spcAft>
                <a:spcPts val="0"/>
              </a:spcAft>
              <a:buNone/>
            </a:pPr>
            <a:r>
              <a:t/>
            </a:r>
            <a:endParaRPr/>
          </a:p>
        </p:txBody>
      </p:sp>
      <p:sp>
        <p:nvSpPr>
          <p:cNvPr id="189" name="Google Shape;189;p4"/>
          <p:cNvSpPr txBox="1"/>
          <p:nvPr/>
        </p:nvSpPr>
        <p:spPr>
          <a:xfrm>
            <a:off x="6702850" y="1313600"/>
            <a:ext cx="8148300" cy="773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900">
                <a:solidFill>
                  <a:srgbClr val="504C44"/>
                </a:solidFill>
              </a:rPr>
              <a:t>The hostel management system is a software solution designed to streamline the management of hostel facilities in educational institutions. With the increasing complexity of hostel operations and the growing number of students residing in hostels, there arises a need for an efficient system to manage student registrations, room allocations, attendance tracking, and other hostel-related tasks. The hostel management system aims to address these challenges by providing administrators with a user-friendly platform to manage hostel operations effectively. </a:t>
            </a:r>
            <a:endParaRPr sz="2900">
              <a:solidFill>
                <a:srgbClr val="504C44"/>
              </a:solidFill>
            </a:endParaRPr>
          </a:p>
          <a:p>
            <a:pPr indent="0" lvl="0" marL="0" rtl="0" algn="l">
              <a:spcBef>
                <a:spcPts val="0"/>
              </a:spcBef>
              <a:spcAft>
                <a:spcPts val="0"/>
              </a:spcAft>
              <a:buClr>
                <a:schemeClr val="dk1"/>
              </a:buClr>
              <a:buSzPts val="1100"/>
              <a:buFont typeface="Arial"/>
              <a:buNone/>
            </a:pPr>
            <a:r>
              <a:t/>
            </a:r>
            <a:endParaRPr sz="3000">
              <a:solidFill>
                <a:srgbClr val="504C44"/>
              </a:solidFill>
              <a:highlight>
                <a:srgbClr val="212121"/>
              </a:highlight>
              <a:latin typeface="Roboto"/>
              <a:ea typeface="Roboto"/>
              <a:cs typeface="Roboto"/>
              <a:sym typeface="Roboto"/>
            </a:endParaRPr>
          </a:p>
          <a:p>
            <a:pPr indent="0" lvl="0" marL="0" rtl="0" algn="l">
              <a:spcBef>
                <a:spcPts val="0"/>
              </a:spcBef>
              <a:spcAft>
                <a:spcPts val="0"/>
              </a:spcAft>
              <a:buNone/>
            </a:pPr>
            <a:r>
              <a:t/>
            </a:r>
            <a:endParaRPr sz="5000">
              <a:solidFill>
                <a:srgbClr val="504C4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193" name="Shape 193"/>
        <p:cNvGrpSpPr/>
        <p:nvPr/>
      </p:nvGrpSpPr>
      <p:grpSpPr>
        <a:xfrm>
          <a:off x="0" y="0"/>
          <a:ext cx="0" cy="0"/>
          <a:chOff x="0" y="0"/>
          <a:chExt cx="0" cy="0"/>
        </a:xfrm>
      </p:grpSpPr>
      <p:sp>
        <p:nvSpPr>
          <p:cNvPr id="194" name="Google Shape;194;g26f86e4d493_0_27"/>
          <p:cNvSpPr txBox="1"/>
          <p:nvPr/>
        </p:nvSpPr>
        <p:spPr>
          <a:xfrm>
            <a:off x="1096011" y="2652872"/>
            <a:ext cx="666900" cy="215400"/>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None/>
            </a:pPr>
            <a:r>
              <a:t/>
            </a:r>
            <a:endParaRPr/>
          </a:p>
        </p:txBody>
      </p:sp>
      <p:sp>
        <p:nvSpPr>
          <p:cNvPr id="195" name="Google Shape;195;g26f86e4d493_0_27"/>
          <p:cNvSpPr txBox="1"/>
          <p:nvPr/>
        </p:nvSpPr>
        <p:spPr>
          <a:xfrm>
            <a:off x="852528" y="1296953"/>
            <a:ext cx="5884200" cy="965700"/>
          </a:xfrm>
          <a:prstGeom prst="rect">
            <a:avLst/>
          </a:prstGeom>
          <a:noFill/>
          <a:ln>
            <a:noFill/>
          </a:ln>
        </p:spPr>
        <p:txBody>
          <a:bodyPr anchorCtr="0" anchor="t" bIns="0" lIns="0" spcFirstLastPara="1" rIns="0" wrap="square" tIns="0">
            <a:spAutoFit/>
          </a:bodyPr>
          <a:lstStyle/>
          <a:p>
            <a:pPr indent="0" lvl="0" marL="0" marR="0" rtl="0" algn="l">
              <a:lnSpc>
                <a:spcPct val="121999"/>
              </a:lnSpc>
              <a:spcBef>
                <a:spcPts val="0"/>
              </a:spcBef>
              <a:spcAft>
                <a:spcPts val="0"/>
              </a:spcAft>
              <a:buNone/>
            </a:pPr>
            <a:r>
              <a:rPr lang="en-US" sz="6273">
                <a:solidFill>
                  <a:srgbClr val="404040"/>
                </a:solidFill>
              </a:rPr>
              <a:t>OBJECTIVES</a:t>
            </a:r>
            <a:endParaRPr sz="1300"/>
          </a:p>
        </p:txBody>
      </p:sp>
      <p:grpSp>
        <p:nvGrpSpPr>
          <p:cNvPr id="196" name="Google Shape;196;g26f86e4d493_0_27"/>
          <p:cNvGrpSpPr/>
          <p:nvPr/>
        </p:nvGrpSpPr>
        <p:grpSpPr>
          <a:xfrm>
            <a:off x="15805630" y="5770884"/>
            <a:ext cx="1453896" cy="472116"/>
            <a:chOff x="0" y="-28575"/>
            <a:chExt cx="952500" cy="309300"/>
          </a:xfrm>
        </p:grpSpPr>
        <p:sp>
          <p:nvSpPr>
            <p:cNvPr id="197" name="Google Shape;197;g26f86e4d493_0_27"/>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6f86e4d493_0_27"/>
            <p:cNvSpPr txBox="1"/>
            <p:nvPr/>
          </p:nvSpPr>
          <p:spPr>
            <a:xfrm>
              <a:off x="0" y="-28575"/>
              <a:ext cx="952500" cy="30930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99" name="Google Shape;199;g26f86e4d493_0_27"/>
          <p:cNvCxnSpPr/>
          <p:nvPr/>
        </p:nvCxnSpPr>
        <p:spPr>
          <a:xfrm>
            <a:off x="16187602" y="6028663"/>
            <a:ext cx="714000" cy="0"/>
          </a:xfrm>
          <a:prstGeom prst="straightConnector1">
            <a:avLst/>
          </a:prstGeom>
          <a:noFill/>
          <a:ln cap="flat" cmpd="sng" w="19050">
            <a:solidFill>
              <a:srgbClr val="000000">
                <a:alpha val="70590"/>
              </a:srgbClr>
            </a:solidFill>
            <a:prstDash val="solid"/>
            <a:round/>
            <a:headEnd len="sm" w="sm" type="none"/>
            <a:tailEnd len="med" w="med" type="stealth"/>
          </a:ln>
        </p:spPr>
      </p:cxnSp>
      <p:sp>
        <p:nvSpPr>
          <p:cNvPr id="200" name="Google Shape;200;g26f86e4d493_0_27"/>
          <p:cNvSpPr txBox="1"/>
          <p:nvPr/>
        </p:nvSpPr>
        <p:spPr>
          <a:xfrm>
            <a:off x="765525" y="3258500"/>
            <a:ext cx="11961600" cy="58068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504C44"/>
              </a:buClr>
              <a:buSzPts val="2200"/>
              <a:buFont typeface="Roboto"/>
              <a:buChar char="●"/>
            </a:pPr>
            <a:r>
              <a:rPr b="1" lang="en-US" sz="2200">
                <a:solidFill>
                  <a:srgbClr val="504C44"/>
                </a:solidFill>
                <a:latin typeface="Roboto"/>
                <a:ea typeface="Roboto"/>
                <a:cs typeface="Roboto"/>
                <a:sym typeface="Roboto"/>
              </a:rPr>
              <a:t>Efficient registration process - </a:t>
            </a:r>
            <a:endParaRPr b="1" sz="2200">
              <a:solidFill>
                <a:srgbClr val="504C44"/>
              </a:solidFill>
              <a:latin typeface="Roboto"/>
              <a:ea typeface="Roboto"/>
              <a:cs typeface="Roboto"/>
              <a:sym typeface="Roboto"/>
            </a:endParaRPr>
          </a:p>
          <a:p>
            <a:pPr indent="0" lvl="0" marL="0" rtl="0" algn="l">
              <a:lnSpc>
                <a:spcPct val="115000"/>
              </a:lnSpc>
              <a:spcBef>
                <a:spcPts val="0"/>
              </a:spcBef>
              <a:spcAft>
                <a:spcPts val="0"/>
              </a:spcAft>
              <a:buNone/>
            </a:pPr>
            <a:r>
              <a:rPr lang="en-US" sz="2200">
                <a:solidFill>
                  <a:srgbClr val="434343"/>
                </a:solidFill>
                <a:latin typeface="Roboto"/>
                <a:ea typeface="Roboto"/>
                <a:cs typeface="Roboto"/>
                <a:sym typeface="Roboto"/>
              </a:rPr>
              <a:t> Simplify the registration process for new hostel residents by automating data entry and                registration procedures.</a:t>
            </a:r>
            <a:endParaRPr sz="2200">
              <a:solidFill>
                <a:srgbClr val="434343"/>
              </a:solidFill>
              <a:latin typeface="Roboto"/>
              <a:ea typeface="Roboto"/>
              <a:cs typeface="Roboto"/>
              <a:sym typeface="Roboto"/>
            </a:endParaRPr>
          </a:p>
          <a:p>
            <a:pPr indent="-368300" lvl="0" marL="457200" rtl="0" algn="l">
              <a:spcBef>
                <a:spcPts val="800"/>
              </a:spcBef>
              <a:spcAft>
                <a:spcPts val="0"/>
              </a:spcAft>
              <a:buClr>
                <a:srgbClr val="504C44"/>
              </a:buClr>
              <a:buSzPts val="2200"/>
              <a:buFont typeface="Roboto"/>
              <a:buChar char="●"/>
            </a:pPr>
            <a:r>
              <a:rPr b="1" lang="en-US" sz="2200">
                <a:solidFill>
                  <a:srgbClr val="504C44"/>
                </a:solidFill>
                <a:latin typeface="Roboto"/>
                <a:ea typeface="Roboto"/>
                <a:cs typeface="Roboto"/>
                <a:sym typeface="Roboto"/>
              </a:rPr>
              <a:t>Room allocation - </a:t>
            </a:r>
            <a:endParaRPr b="1" sz="2200">
              <a:solidFill>
                <a:srgbClr val="504C44"/>
              </a:solidFill>
              <a:latin typeface="Roboto"/>
              <a:ea typeface="Roboto"/>
              <a:cs typeface="Roboto"/>
              <a:sym typeface="Roboto"/>
            </a:endParaRPr>
          </a:p>
          <a:p>
            <a:pPr indent="0" lvl="0" marL="0" rtl="0" algn="l">
              <a:spcBef>
                <a:spcPts val="0"/>
              </a:spcBef>
              <a:spcAft>
                <a:spcPts val="0"/>
              </a:spcAft>
              <a:buNone/>
            </a:pPr>
            <a:r>
              <a:rPr lang="en-US" sz="2200">
                <a:solidFill>
                  <a:srgbClr val="434343"/>
                </a:solidFill>
                <a:latin typeface="Roboto"/>
                <a:ea typeface="Roboto"/>
                <a:cs typeface="Roboto"/>
                <a:sym typeface="Roboto"/>
              </a:rPr>
              <a:t>Facilitate the allocation of hostel rooms to students based on their preferences and availability.</a:t>
            </a:r>
            <a:endParaRPr sz="2200">
              <a:solidFill>
                <a:srgbClr val="504C44"/>
              </a:solidFill>
              <a:latin typeface="Roboto"/>
              <a:ea typeface="Roboto"/>
              <a:cs typeface="Roboto"/>
              <a:sym typeface="Roboto"/>
            </a:endParaRPr>
          </a:p>
          <a:p>
            <a:pPr indent="-368300" lvl="0" marL="457200" rtl="0" algn="l">
              <a:spcBef>
                <a:spcPts val="0"/>
              </a:spcBef>
              <a:spcAft>
                <a:spcPts val="0"/>
              </a:spcAft>
              <a:buClr>
                <a:srgbClr val="504C44"/>
              </a:buClr>
              <a:buSzPts val="2200"/>
              <a:buFont typeface="Roboto"/>
              <a:buChar char="●"/>
            </a:pPr>
            <a:r>
              <a:rPr b="1" lang="en-US" sz="2200">
                <a:solidFill>
                  <a:srgbClr val="504C44"/>
                </a:solidFill>
                <a:latin typeface="Roboto"/>
                <a:ea typeface="Roboto"/>
                <a:cs typeface="Roboto"/>
                <a:sym typeface="Roboto"/>
              </a:rPr>
              <a:t>Attendance tracking - </a:t>
            </a:r>
            <a:endParaRPr b="1" sz="2200">
              <a:solidFill>
                <a:srgbClr val="504C44"/>
              </a:solidFill>
              <a:latin typeface="Roboto"/>
              <a:ea typeface="Roboto"/>
              <a:cs typeface="Roboto"/>
              <a:sym typeface="Roboto"/>
            </a:endParaRPr>
          </a:p>
          <a:p>
            <a:pPr indent="0" lvl="0" marL="0" rtl="0" algn="l">
              <a:spcBef>
                <a:spcPts val="0"/>
              </a:spcBef>
              <a:spcAft>
                <a:spcPts val="0"/>
              </a:spcAft>
              <a:buNone/>
            </a:pPr>
            <a:r>
              <a:rPr lang="en-US" sz="2200">
                <a:solidFill>
                  <a:srgbClr val="434343"/>
                </a:solidFill>
                <a:latin typeface="Roboto"/>
                <a:ea typeface="Roboto"/>
                <a:cs typeface="Roboto"/>
                <a:sym typeface="Roboto"/>
              </a:rPr>
              <a:t>Enable administrators to track student attendance and monitor hostel occupancy in real-time.</a:t>
            </a:r>
            <a:endParaRPr sz="2200">
              <a:solidFill>
                <a:srgbClr val="504C44"/>
              </a:solidFill>
              <a:latin typeface="Roboto"/>
              <a:ea typeface="Roboto"/>
              <a:cs typeface="Roboto"/>
              <a:sym typeface="Roboto"/>
            </a:endParaRPr>
          </a:p>
          <a:p>
            <a:pPr indent="-368300" lvl="0" marL="457200" rtl="0" algn="l">
              <a:spcBef>
                <a:spcPts val="0"/>
              </a:spcBef>
              <a:spcAft>
                <a:spcPts val="0"/>
              </a:spcAft>
              <a:buClr>
                <a:srgbClr val="504C44"/>
              </a:buClr>
              <a:buSzPts val="2200"/>
              <a:buFont typeface="Roboto"/>
              <a:buChar char="●"/>
            </a:pPr>
            <a:r>
              <a:rPr b="1" lang="en-US" sz="2200">
                <a:solidFill>
                  <a:srgbClr val="504C44"/>
                </a:solidFill>
                <a:latin typeface="Roboto"/>
                <a:ea typeface="Roboto"/>
                <a:cs typeface="Roboto"/>
                <a:sym typeface="Roboto"/>
              </a:rPr>
              <a:t>Student Management - </a:t>
            </a:r>
            <a:endParaRPr b="1" sz="2200">
              <a:solidFill>
                <a:srgbClr val="504C44"/>
              </a:solidFill>
              <a:latin typeface="Roboto"/>
              <a:ea typeface="Roboto"/>
              <a:cs typeface="Roboto"/>
              <a:sym typeface="Roboto"/>
            </a:endParaRPr>
          </a:p>
          <a:p>
            <a:pPr indent="0" lvl="0" marL="0" rtl="0" algn="l">
              <a:spcBef>
                <a:spcPts val="0"/>
              </a:spcBef>
              <a:spcAft>
                <a:spcPts val="0"/>
              </a:spcAft>
              <a:buNone/>
            </a:pPr>
            <a:r>
              <a:rPr lang="en-US" sz="2200">
                <a:solidFill>
                  <a:srgbClr val="434343"/>
                </a:solidFill>
                <a:latin typeface="Roboto"/>
                <a:ea typeface="Roboto"/>
                <a:cs typeface="Roboto"/>
                <a:sym typeface="Roboto"/>
              </a:rPr>
              <a:t>Provide comprehensive student management features, including adding, removing, and updating student records.</a:t>
            </a:r>
            <a:endParaRPr sz="2200">
              <a:solidFill>
                <a:srgbClr val="504C44"/>
              </a:solidFill>
              <a:latin typeface="Roboto"/>
              <a:ea typeface="Roboto"/>
              <a:cs typeface="Roboto"/>
              <a:sym typeface="Roboto"/>
            </a:endParaRPr>
          </a:p>
          <a:p>
            <a:pPr indent="-368300" lvl="0" marL="457200" rtl="0" algn="l">
              <a:spcBef>
                <a:spcPts val="0"/>
              </a:spcBef>
              <a:spcAft>
                <a:spcPts val="0"/>
              </a:spcAft>
              <a:buClr>
                <a:srgbClr val="504C44"/>
              </a:buClr>
              <a:buSzPts val="2200"/>
              <a:buFont typeface="Roboto"/>
              <a:buChar char="●"/>
            </a:pPr>
            <a:r>
              <a:rPr b="1" lang="en-US" sz="2200">
                <a:solidFill>
                  <a:srgbClr val="504C44"/>
                </a:solidFill>
                <a:latin typeface="Roboto"/>
                <a:ea typeface="Roboto"/>
                <a:cs typeface="Roboto"/>
                <a:sym typeface="Roboto"/>
              </a:rPr>
              <a:t>User friendly interface - </a:t>
            </a:r>
            <a:endParaRPr b="1" sz="2200">
              <a:solidFill>
                <a:srgbClr val="504C44"/>
              </a:solidFill>
              <a:latin typeface="Roboto"/>
              <a:ea typeface="Roboto"/>
              <a:cs typeface="Roboto"/>
              <a:sym typeface="Roboto"/>
            </a:endParaRPr>
          </a:p>
          <a:p>
            <a:pPr indent="0" lvl="0" marL="0" rtl="0" algn="l">
              <a:spcBef>
                <a:spcPts val="0"/>
              </a:spcBef>
              <a:spcAft>
                <a:spcPts val="0"/>
              </a:spcAft>
              <a:buNone/>
            </a:pPr>
            <a:r>
              <a:rPr lang="en-US" sz="2200">
                <a:solidFill>
                  <a:srgbClr val="434343"/>
                </a:solidFill>
                <a:latin typeface="Roboto"/>
                <a:ea typeface="Roboto"/>
                <a:cs typeface="Roboto"/>
                <a:sym typeface="Roboto"/>
              </a:rPr>
              <a:t>Develop an intuitive and user-friendly interface for both administrators and hostel residents to interact with the system </a:t>
            </a:r>
            <a:endParaRPr sz="2200">
              <a:solidFill>
                <a:srgbClr val="434343"/>
              </a:solidFill>
              <a:latin typeface="Roboto"/>
              <a:ea typeface="Roboto"/>
              <a:cs typeface="Roboto"/>
              <a:sym typeface="Roboto"/>
            </a:endParaRPr>
          </a:p>
          <a:p>
            <a:pPr indent="0" lvl="0" marL="0" rtl="0" algn="l">
              <a:spcBef>
                <a:spcPts val="0"/>
              </a:spcBef>
              <a:spcAft>
                <a:spcPts val="0"/>
              </a:spcAft>
              <a:buNone/>
            </a:pPr>
            <a:r>
              <a:rPr lang="en-US" sz="2200">
                <a:solidFill>
                  <a:srgbClr val="434343"/>
                </a:solidFill>
                <a:latin typeface="Roboto"/>
                <a:ea typeface="Roboto"/>
                <a:cs typeface="Roboto"/>
                <a:sym typeface="Roboto"/>
              </a:rPr>
              <a:t>         </a:t>
            </a:r>
            <a:r>
              <a:rPr lang="en-US" sz="2200">
                <a:solidFill>
                  <a:srgbClr val="434343"/>
                </a:solidFill>
                <a:latin typeface="Roboto"/>
                <a:ea typeface="Roboto"/>
                <a:cs typeface="Roboto"/>
                <a:sym typeface="Roboto"/>
              </a:rPr>
              <a:t>seamlessly</a:t>
            </a:r>
            <a:r>
              <a:rPr lang="en-US" sz="2200">
                <a:solidFill>
                  <a:srgbClr val="434343"/>
                </a:solidFill>
                <a:latin typeface="Roboto"/>
                <a:ea typeface="Roboto"/>
                <a:cs typeface="Roboto"/>
                <a:sym typeface="Roboto"/>
              </a:rPr>
              <a:t>.</a:t>
            </a:r>
            <a:endParaRPr sz="22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t/>
            </a:r>
            <a:endParaRPr sz="2200">
              <a:solidFill>
                <a:srgbClr val="434343"/>
              </a:solidFill>
              <a:latin typeface="Roboto"/>
              <a:ea typeface="Roboto"/>
              <a:cs typeface="Roboto"/>
              <a:sym typeface="Roboto"/>
            </a:endParaRPr>
          </a:p>
          <a:p>
            <a:pPr indent="0" lvl="0" marL="457200" rtl="0" algn="l">
              <a:spcBef>
                <a:spcPts val="800"/>
              </a:spcBef>
              <a:spcAft>
                <a:spcPts val="0"/>
              </a:spcAft>
              <a:buNone/>
            </a:pPr>
            <a:r>
              <a:t/>
            </a:r>
            <a:endParaRPr sz="2200">
              <a:solidFill>
                <a:srgbClr val="504C44"/>
              </a:solidFill>
              <a:latin typeface="Roboto"/>
              <a:ea typeface="Roboto"/>
              <a:cs typeface="Roboto"/>
              <a:sym typeface="Roboto"/>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4" name="Shape 204"/>
        <p:cNvGrpSpPr/>
        <p:nvPr/>
      </p:nvGrpSpPr>
      <p:grpSpPr>
        <a:xfrm>
          <a:off x="0" y="0"/>
          <a:ext cx="0" cy="0"/>
          <a:chOff x="0" y="0"/>
          <a:chExt cx="0" cy="0"/>
        </a:xfrm>
      </p:grpSpPr>
      <p:sp>
        <p:nvSpPr>
          <p:cNvPr id="205" name="Google Shape;205;p5"/>
          <p:cNvSpPr txBox="1"/>
          <p:nvPr/>
        </p:nvSpPr>
        <p:spPr>
          <a:xfrm>
            <a:off x="1028700" y="7688031"/>
            <a:ext cx="6871800" cy="215400"/>
          </a:xfrm>
          <a:prstGeom prst="rect">
            <a:avLst/>
          </a:prstGeom>
          <a:noFill/>
          <a:ln>
            <a:noFill/>
          </a:ln>
        </p:spPr>
        <p:txBody>
          <a:bodyPr anchorCtr="0" anchor="t" bIns="0" lIns="0" spcFirstLastPara="1" rIns="0" wrap="square" tIns="0">
            <a:spAutoFit/>
          </a:bodyPr>
          <a:lstStyle/>
          <a:p>
            <a:pPr indent="0" lvl="0" marL="0" marR="0" rtl="0" algn="l">
              <a:lnSpc>
                <a:spcPct val="122021"/>
              </a:lnSpc>
              <a:spcBef>
                <a:spcPts val="0"/>
              </a:spcBef>
              <a:spcAft>
                <a:spcPts val="0"/>
              </a:spcAft>
              <a:buNone/>
            </a:pPr>
            <a:r>
              <a:t/>
            </a:r>
            <a:endParaRPr/>
          </a:p>
        </p:txBody>
      </p:sp>
      <p:sp>
        <p:nvSpPr>
          <p:cNvPr id="206" name="Google Shape;206;p5"/>
          <p:cNvSpPr txBox="1"/>
          <p:nvPr/>
        </p:nvSpPr>
        <p:spPr>
          <a:xfrm>
            <a:off x="9902682" y="7718123"/>
            <a:ext cx="6698400" cy="215400"/>
          </a:xfrm>
          <a:prstGeom prst="rect">
            <a:avLst/>
          </a:prstGeom>
          <a:noFill/>
          <a:ln>
            <a:noFill/>
          </a:ln>
        </p:spPr>
        <p:txBody>
          <a:bodyPr anchorCtr="0" anchor="t" bIns="0" lIns="0" spcFirstLastPara="1" rIns="0" wrap="square" tIns="0">
            <a:spAutoFit/>
          </a:bodyPr>
          <a:lstStyle/>
          <a:p>
            <a:pPr indent="0" lvl="0" marL="0" marR="0" rtl="0" algn="l">
              <a:lnSpc>
                <a:spcPct val="122044"/>
              </a:lnSpc>
              <a:spcBef>
                <a:spcPts val="0"/>
              </a:spcBef>
              <a:spcAft>
                <a:spcPts val="0"/>
              </a:spcAft>
              <a:buNone/>
            </a:pPr>
            <a:r>
              <a:t/>
            </a:r>
            <a:endParaRPr/>
          </a:p>
        </p:txBody>
      </p:sp>
      <p:sp>
        <p:nvSpPr>
          <p:cNvPr id="207" name="Google Shape;207;p5"/>
          <p:cNvSpPr txBox="1"/>
          <p:nvPr/>
        </p:nvSpPr>
        <p:spPr>
          <a:xfrm>
            <a:off x="1016526" y="5800117"/>
            <a:ext cx="6005100" cy="1674300"/>
          </a:xfrm>
          <a:prstGeom prst="rect">
            <a:avLst/>
          </a:prstGeom>
          <a:noFill/>
          <a:ln>
            <a:noFill/>
          </a:ln>
        </p:spPr>
        <p:txBody>
          <a:bodyPr anchorCtr="0" anchor="t" bIns="0" lIns="0" spcFirstLastPara="1" rIns="0" wrap="square" tIns="0">
            <a:spAutoFit/>
          </a:bodyPr>
          <a:lstStyle/>
          <a:p>
            <a:pPr indent="0" lvl="0" marL="0" marR="0" rtl="0" algn="l">
              <a:lnSpc>
                <a:spcPct val="122000"/>
              </a:lnSpc>
              <a:spcBef>
                <a:spcPts val="0"/>
              </a:spcBef>
              <a:spcAft>
                <a:spcPts val="0"/>
              </a:spcAft>
              <a:buNone/>
            </a:pPr>
            <a:r>
              <a:rPr lang="en-US" sz="4900">
                <a:solidFill>
                  <a:srgbClr val="404040"/>
                </a:solidFill>
              </a:rPr>
              <a:t>Software requirements</a:t>
            </a:r>
            <a:endParaRPr sz="100"/>
          </a:p>
        </p:txBody>
      </p:sp>
      <p:sp>
        <p:nvSpPr>
          <p:cNvPr id="208" name="Google Shape;208;p5"/>
          <p:cNvSpPr txBox="1"/>
          <p:nvPr/>
        </p:nvSpPr>
        <p:spPr>
          <a:xfrm>
            <a:off x="9890508" y="5822405"/>
            <a:ext cx="6867000" cy="769500"/>
          </a:xfrm>
          <a:prstGeom prst="rect">
            <a:avLst/>
          </a:prstGeom>
          <a:noFill/>
          <a:ln>
            <a:noFill/>
          </a:ln>
        </p:spPr>
        <p:txBody>
          <a:bodyPr anchorCtr="0" anchor="t" bIns="0" lIns="0" spcFirstLastPara="1" rIns="0" wrap="square" tIns="0">
            <a:spAutoFit/>
          </a:bodyPr>
          <a:lstStyle/>
          <a:p>
            <a:pPr indent="0" lvl="0" marL="0" marR="0" rtl="0" algn="l">
              <a:lnSpc>
                <a:spcPct val="122000"/>
              </a:lnSpc>
              <a:spcBef>
                <a:spcPts val="0"/>
              </a:spcBef>
              <a:spcAft>
                <a:spcPts val="0"/>
              </a:spcAft>
              <a:buNone/>
            </a:pPr>
            <a:r>
              <a:rPr lang="en-US" sz="5000">
                <a:solidFill>
                  <a:srgbClr val="404040"/>
                </a:solidFill>
              </a:rPr>
              <a:t>Hardware requirements</a:t>
            </a:r>
            <a:endParaRPr sz="100"/>
          </a:p>
        </p:txBody>
      </p:sp>
      <p:sp>
        <p:nvSpPr>
          <p:cNvPr id="209" name="Google Shape;209;p5"/>
          <p:cNvSpPr txBox="1"/>
          <p:nvPr/>
        </p:nvSpPr>
        <p:spPr>
          <a:xfrm>
            <a:off x="1028700" y="1602565"/>
            <a:ext cx="2512800" cy="215400"/>
          </a:xfrm>
          <a:prstGeom prst="rect">
            <a:avLst/>
          </a:prstGeom>
          <a:noFill/>
          <a:ln>
            <a:noFill/>
          </a:ln>
        </p:spPr>
        <p:txBody>
          <a:bodyPr anchorCtr="0" anchor="t" bIns="0" lIns="0" spcFirstLastPara="1" rIns="0" wrap="square" tIns="0">
            <a:spAutoFit/>
          </a:bodyPr>
          <a:lstStyle/>
          <a:p>
            <a:pPr indent="0" lvl="0" marL="0" marR="0" rtl="0" algn="l">
              <a:lnSpc>
                <a:spcPct val="122011"/>
              </a:lnSpc>
              <a:spcBef>
                <a:spcPts val="0"/>
              </a:spcBef>
              <a:spcAft>
                <a:spcPts val="0"/>
              </a:spcAft>
              <a:buNone/>
            </a:pPr>
            <a:r>
              <a:t/>
            </a:r>
            <a:endParaRPr/>
          </a:p>
        </p:txBody>
      </p:sp>
      <p:grpSp>
        <p:nvGrpSpPr>
          <p:cNvPr id="210" name="Google Shape;210;p5"/>
          <p:cNvGrpSpPr/>
          <p:nvPr/>
        </p:nvGrpSpPr>
        <p:grpSpPr>
          <a:xfrm>
            <a:off x="15805630" y="2880897"/>
            <a:ext cx="1453670" cy="471940"/>
            <a:chOff x="0" y="-28575"/>
            <a:chExt cx="952367" cy="309190"/>
          </a:xfrm>
        </p:grpSpPr>
        <p:sp>
          <p:nvSpPr>
            <p:cNvPr id="211" name="Google Shape;211;p5"/>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13" name="Google Shape;213;p5"/>
          <p:cNvCxnSpPr/>
          <p:nvPr/>
        </p:nvCxnSpPr>
        <p:spPr>
          <a:xfrm>
            <a:off x="16187602" y="3138675"/>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14" name="Google Shape;214;p5"/>
          <p:cNvSpPr txBox="1"/>
          <p:nvPr/>
        </p:nvSpPr>
        <p:spPr>
          <a:xfrm>
            <a:off x="14746625" y="1610048"/>
            <a:ext cx="2512800" cy="215400"/>
          </a:xfrm>
          <a:prstGeom prst="rect">
            <a:avLst/>
          </a:prstGeom>
          <a:noFill/>
          <a:ln>
            <a:noFill/>
          </a:ln>
        </p:spPr>
        <p:txBody>
          <a:bodyPr anchorCtr="0" anchor="t" bIns="0" lIns="0" spcFirstLastPara="1" rIns="0" wrap="square" tIns="0">
            <a:spAutoFit/>
          </a:bodyPr>
          <a:lstStyle/>
          <a:p>
            <a:pPr indent="0" lvl="0" marL="0" marR="0" rtl="0" algn="r">
              <a:lnSpc>
                <a:spcPct val="122011"/>
              </a:lnSpc>
              <a:spcBef>
                <a:spcPts val="0"/>
              </a:spcBef>
              <a:spcAft>
                <a:spcPts val="0"/>
              </a:spcAft>
              <a:buNone/>
            </a:pPr>
            <a:r>
              <a:t/>
            </a:r>
            <a:endParaRPr/>
          </a:p>
        </p:txBody>
      </p:sp>
      <p:sp>
        <p:nvSpPr>
          <p:cNvPr id="215" name="Google Shape;215;p5"/>
          <p:cNvSpPr txBox="1"/>
          <p:nvPr/>
        </p:nvSpPr>
        <p:spPr>
          <a:xfrm>
            <a:off x="14851123" y="1251577"/>
            <a:ext cx="2408100" cy="215400"/>
          </a:xfrm>
          <a:prstGeom prst="rect">
            <a:avLst/>
          </a:prstGeom>
          <a:noFill/>
          <a:ln>
            <a:noFill/>
          </a:ln>
        </p:spPr>
        <p:txBody>
          <a:bodyPr anchorCtr="0" anchor="t" bIns="0" lIns="0" spcFirstLastPara="1" rIns="0" wrap="square" tIns="0">
            <a:spAutoFit/>
          </a:bodyPr>
          <a:lstStyle/>
          <a:p>
            <a:pPr indent="0" lvl="0" marL="0" marR="0" rtl="0" algn="r">
              <a:lnSpc>
                <a:spcPct val="122011"/>
              </a:lnSpc>
              <a:spcBef>
                <a:spcPts val="0"/>
              </a:spcBef>
              <a:spcAft>
                <a:spcPts val="0"/>
              </a:spcAft>
              <a:buNone/>
            </a:pPr>
            <a:r>
              <a:t/>
            </a:r>
            <a:endParaRPr/>
          </a:p>
        </p:txBody>
      </p:sp>
      <p:sp>
        <p:nvSpPr>
          <p:cNvPr id="216" name="Google Shape;216;p5"/>
          <p:cNvSpPr txBox="1"/>
          <p:nvPr/>
        </p:nvSpPr>
        <p:spPr>
          <a:xfrm>
            <a:off x="1016525" y="695975"/>
            <a:ext cx="8068800" cy="13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700">
                <a:solidFill>
                  <a:srgbClr val="504C44"/>
                </a:solidFill>
              </a:rPr>
              <a:t>SYSTEM REQUIREMENTS</a:t>
            </a:r>
            <a:endParaRPr sz="4700">
              <a:solidFill>
                <a:srgbClr val="504C44"/>
              </a:solidFill>
            </a:endParaRPr>
          </a:p>
        </p:txBody>
      </p:sp>
      <p:pic>
        <p:nvPicPr>
          <p:cNvPr id="217" name="Google Shape;217;p5"/>
          <p:cNvPicPr preferRelativeResize="0"/>
          <p:nvPr/>
        </p:nvPicPr>
        <p:blipFill>
          <a:blip r:embed="rId3">
            <a:alphaModFix/>
          </a:blip>
          <a:stretch>
            <a:fillRect/>
          </a:stretch>
        </p:blipFill>
        <p:spPr>
          <a:xfrm>
            <a:off x="4180026" y="1899527"/>
            <a:ext cx="6698400" cy="30589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21" name="Shape 221"/>
        <p:cNvGrpSpPr/>
        <p:nvPr/>
      </p:nvGrpSpPr>
      <p:grpSpPr>
        <a:xfrm>
          <a:off x="0" y="0"/>
          <a:ext cx="0" cy="0"/>
          <a:chOff x="0" y="0"/>
          <a:chExt cx="0" cy="0"/>
        </a:xfrm>
      </p:grpSpPr>
      <p:grpSp>
        <p:nvGrpSpPr>
          <p:cNvPr id="222" name="Google Shape;222;p6"/>
          <p:cNvGrpSpPr/>
          <p:nvPr/>
        </p:nvGrpSpPr>
        <p:grpSpPr>
          <a:xfrm>
            <a:off x="15805630" y="5770885"/>
            <a:ext cx="1453670" cy="471940"/>
            <a:chOff x="0" y="-28575"/>
            <a:chExt cx="952367" cy="309190"/>
          </a:xfrm>
        </p:grpSpPr>
        <p:sp>
          <p:nvSpPr>
            <p:cNvPr id="223" name="Google Shape;223;p6"/>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25" name="Google Shape;225;p6"/>
          <p:cNvCxnSpPr/>
          <p:nvPr/>
        </p:nvCxnSpPr>
        <p:spPr>
          <a:xfrm>
            <a:off x="16187602" y="6028663"/>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26" name="Google Shape;226;p6"/>
          <p:cNvSpPr txBox="1"/>
          <p:nvPr/>
        </p:nvSpPr>
        <p:spPr>
          <a:xfrm>
            <a:off x="2092200" y="922125"/>
            <a:ext cx="5872200" cy="852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300">
                <a:solidFill>
                  <a:srgbClr val="504C44"/>
                </a:solidFill>
                <a:latin typeface="Roboto"/>
                <a:ea typeface="Roboto"/>
                <a:cs typeface="Roboto"/>
                <a:sym typeface="Roboto"/>
              </a:rPr>
              <a:t>Existing system</a:t>
            </a:r>
            <a:endParaRPr b="1" sz="4300">
              <a:solidFill>
                <a:srgbClr val="504C44"/>
              </a:solidFill>
              <a:latin typeface="Roboto"/>
              <a:ea typeface="Roboto"/>
              <a:cs typeface="Roboto"/>
              <a:sym typeface="Roboto"/>
            </a:endParaRPr>
          </a:p>
          <a:p>
            <a:pPr indent="0" lvl="0" marL="0" rtl="0" algn="ctr">
              <a:spcBef>
                <a:spcPts val="0"/>
              </a:spcBef>
              <a:spcAft>
                <a:spcPts val="0"/>
              </a:spcAft>
              <a:buNone/>
            </a:pPr>
            <a:r>
              <a:t/>
            </a:r>
            <a:endParaRPr b="1" sz="3000">
              <a:solidFill>
                <a:srgbClr val="504C44"/>
              </a:solidFill>
              <a:latin typeface="Roboto"/>
              <a:ea typeface="Roboto"/>
              <a:cs typeface="Roboto"/>
              <a:sym typeface="Roboto"/>
            </a:endParaRPr>
          </a:p>
          <a:p>
            <a:pPr indent="0" lvl="0" marL="0" rtl="0" algn="l">
              <a:lnSpc>
                <a:spcPct val="115000"/>
              </a:lnSpc>
              <a:spcBef>
                <a:spcPts val="0"/>
              </a:spcBef>
              <a:spcAft>
                <a:spcPts val="0"/>
              </a:spcAft>
              <a:buNone/>
            </a:pPr>
            <a:r>
              <a:rPr lang="en-US" sz="3000">
                <a:solidFill>
                  <a:srgbClr val="1F1F1F"/>
                </a:solidFill>
                <a:latin typeface="Roboto"/>
                <a:ea typeface="Roboto"/>
                <a:cs typeface="Roboto"/>
                <a:sym typeface="Roboto"/>
              </a:rPr>
              <a:t>The existing system is manual based and need lot of efforts and consume enough time. In the existing system we can apply for the hostels online but the allotment processes are done manually. It may lead to corruptions in the allocation process as well as hostel fee calculation. The existing system does not deal with mess calculation and complaint</a:t>
            </a:r>
            <a:endParaRPr sz="3000">
              <a:solidFill>
                <a:srgbClr val="1F1F1F"/>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t/>
            </a:r>
            <a:endParaRPr sz="3000">
              <a:solidFill>
                <a:srgbClr val="504C44"/>
              </a:solidFill>
              <a:latin typeface="Roboto"/>
              <a:ea typeface="Roboto"/>
              <a:cs typeface="Roboto"/>
              <a:sym typeface="Roboto"/>
            </a:endParaRPr>
          </a:p>
        </p:txBody>
      </p:sp>
      <p:sp>
        <p:nvSpPr>
          <p:cNvPr id="227" name="Google Shape;227;p6"/>
          <p:cNvSpPr txBox="1"/>
          <p:nvPr/>
        </p:nvSpPr>
        <p:spPr>
          <a:xfrm>
            <a:off x="9089350" y="922125"/>
            <a:ext cx="5973300" cy="680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4300">
                <a:solidFill>
                  <a:srgbClr val="504C44"/>
                </a:solidFill>
                <a:latin typeface="Roboto"/>
                <a:ea typeface="Roboto"/>
                <a:cs typeface="Roboto"/>
                <a:sym typeface="Roboto"/>
              </a:rPr>
              <a:t>Proposed system</a:t>
            </a:r>
            <a:endParaRPr b="1" sz="4300">
              <a:solidFill>
                <a:srgbClr val="504C44"/>
              </a:solidFill>
              <a:latin typeface="Roboto"/>
              <a:ea typeface="Roboto"/>
              <a:cs typeface="Roboto"/>
              <a:sym typeface="Roboto"/>
            </a:endParaRPr>
          </a:p>
          <a:p>
            <a:pPr indent="0" lvl="0" marL="0" rtl="0" algn="l">
              <a:lnSpc>
                <a:spcPct val="115000"/>
              </a:lnSpc>
              <a:spcBef>
                <a:spcPts val="1600"/>
              </a:spcBef>
              <a:spcAft>
                <a:spcPts val="0"/>
              </a:spcAft>
              <a:buNone/>
            </a:pPr>
            <a:r>
              <a:rPr lang="en-US" sz="2900">
                <a:solidFill>
                  <a:srgbClr val="1F1F1F"/>
                </a:solidFill>
                <a:latin typeface="Roboto"/>
                <a:ea typeface="Roboto"/>
                <a:cs typeface="Roboto"/>
                <a:sym typeface="Roboto"/>
              </a:rPr>
              <a:t>The proposed system aims at developing a system for keeping records and showing information about or in a hostel. This system will help the hostel officer to be able to manage the affairs of the hostel. It will show rooms available or not and number of people in a particular room. It also records the attendance, and various updates of a student.</a:t>
            </a:r>
            <a:endParaRPr sz="2900">
              <a:solidFill>
                <a:srgbClr val="1F1F1F"/>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b="1" lang="en-US" sz="3000">
                <a:solidFill>
                  <a:srgbClr val="504C44"/>
                </a:solidFill>
                <a:latin typeface="Roboto"/>
                <a:ea typeface="Roboto"/>
                <a:cs typeface="Roboto"/>
                <a:sym typeface="Roboto"/>
              </a:rPr>
              <a:t> </a:t>
            </a:r>
            <a:endParaRPr b="1" sz="3000">
              <a:solidFill>
                <a:srgbClr val="504C4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31" name="Shape 231"/>
        <p:cNvGrpSpPr/>
        <p:nvPr/>
      </p:nvGrpSpPr>
      <p:grpSpPr>
        <a:xfrm>
          <a:off x="0" y="0"/>
          <a:ext cx="0" cy="0"/>
          <a:chOff x="0" y="0"/>
          <a:chExt cx="0" cy="0"/>
        </a:xfrm>
      </p:grpSpPr>
      <p:grpSp>
        <p:nvGrpSpPr>
          <p:cNvPr id="232" name="Google Shape;232;p7"/>
          <p:cNvGrpSpPr/>
          <p:nvPr/>
        </p:nvGrpSpPr>
        <p:grpSpPr>
          <a:xfrm>
            <a:off x="15805630" y="8786360"/>
            <a:ext cx="1453670" cy="471940"/>
            <a:chOff x="0" y="-28575"/>
            <a:chExt cx="952367" cy="309190"/>
          </a:xfrm>
        </p:grpSpPr>
        <p:sp>
          <p:nvSpPr>
            <p:cNvPr id="233" name="Google Shape;233;p7"/>
            <p:cNvSpPr/>
            <p:nvPr/>
          </p:nvSpPr>
          <p:spPr>
            <a:xfrm>
              <a:off x="0" y="0"/>
              <a:ext cx="952367" cy="280615"/>
            </a:xfrm>
            <a:custGeom>
              <a:rect b="b" l="l" r="r" t="t"/>
              <a:pathLst>
                <a:path extrusionOk="0"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txBox="1"/>
            <p:nvPr/>
          </p:nvSpPr>
          <p:spPr>
            <a:xfrm>
              <a:off x="0" y="-28575"/>
              <a:ext cx="952367" cy="309190"/>
            </a:xfrm>
            <a:prstGeom prst="rect">
              <a:avLst/>
            </a:prstGeom>
            <a:noFill/>
            <a:ln>
              <a:noFill/>
            </a:ln>
          </p:spPr>
          <p:txBody>
            <a:bodyPr anchorCtr="0" anchor="ctr" bIns="40625" lIns="40625" spcFirstLastPara="1" rIns="40625" wrap="square" tIns="40625">
              <a:noAutofit/>
            </a:bodyPr>
            <a:lstStyle/>
            <a:p>
              <a:pPr indent="0" lvl="0" marL="0" marR="0" rtl="0" algn="ctr">
                <a:lnSpc>
                  <a:spcPct val="118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35" name="Google Shape;235;p7"/>
          <p:cNvCxnSpPr/>
          <p:nvPr/>
        </p:nvCxnSpPr>
        <p:spPr>
          <a:xfrm>
            <a:off x="16187602" y="9044138"/>
            <a:ext cx="714075" cy="0"/>
          </a:xfrm>
          <a:prstGeom prst="straightConnector1">
            <a:avLst/>
          </a:prstGeom>
          <a:noFill/>
          <a:ln cap="flat" cmpd="sng" w="19050">
            <a:solidFill>
              <a:srgbClr val="000000">
                <a:alpha val="70588"/>
              </a:srgbClr>
            </a:solidFill>
            <a:prstDash val="solid"/>
            <a:round/>
            <a:headEnd len="sm" w="sm" type="none"/>
            <a:tailEnd len="med" w="med" type="stealth"/>
          </a:ln>
        </p:spPr>
      </p:cxnSp>
      <p:sp>
        <p:nvSpPr>
          <p:cNvPr id="236" name="Google Shape;236;p7"/>
          <p:cNvSpPr txBox="1"/>
          <p:nvPr/>
        </p:nvSpPr>
        <p:spPr>
          <a:xfrm>
            <a:off x="2157450" y="769900"/>
            <a:ext cx="10091400" cy="83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900">
                <a:solidFill>
                  <a:srgbClr val="504C44"/>
                </a:solidFill>
                <a:latin typeface="Roboto"/>
                <a:ea typeface="Roboto"/>
                <a:cs typeface="Roboto"/>
                <a:sym typeface="Roboto"/>
              </a:rPr>
              <a:t>Implementation </a:t>
            </a:r>
            <a:endParaRPr b="1" sz="3900">
              <a:solidFill>
                <a:srgbClr val="504C44"/>
              </a:solidFill>
              <a:latin typeface="Roboto"/>
              <a:ea typeface="Roboto"/>
              <a:cs typeface="Roboto"/>
              <a:sym typeface="Roboto"/>
            </a:endParaRPr>
          </a:p>
          <a:p>
            <a:pPr indent="-387350" lvl="0" marL="457200" rtl="0" algn="l">
              <a:spcBef>
                <a:spcPts val="0"/>
              </a:spcBef>
              <a:spcAft>
                <a:spcPts val="0"/>
              </a:spcAft>
              <a:buClr>
                <a:srgbClr val="504C44"/>
              </a:buClr>
              <a:buSzPts val="2500"/>
              <a:buFont typeface="Roboto"/>
              <a:buAutoNum type="arabicPeriod"/>
            </a:pPr>
            <a:r>
              <a:rPr b="1" lang="en-US" sz="2500">
                <a:solidFill>
                  <a:srgbClr val="504C44"/>
                </a:solidFill>
                <a:latin typeface="Roboto"/>
                <a:ea typeface="Roboto"/>
                <a:cs typeface="Roboto"/>
                <a:sym typeface="Roboto"/>
              </a:rPr>
              <a:t>Class</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Definition</a:t>
            </a:r>
            <a:r>
              <a:rPr lang="en-US" sz="2500">
                <a:solidFill>
                  <a:srgbClr val="504C44"/>
                </a:solidFill>
                <a:latin typeface="Roboto"/>
                <a:ea typeface="Roboto"/>
                <a:cs typeface="Roboto"/>
                <a:sym typeface="Roboto"/>
              </a:rPr>
              <a:t>: The program defines a class named </a:t>
            </a:r>
            <a:r>
              <a:rPr b="1" lang="en-US" sz="2500">
                <a:solidFill>
                  <a:srgbClr val="504C44"/>
                </a:solidFill>
                <a:latin typeface="Roboto"/>
                <a:ea typeface="Roboto"/>
                <a:cs typeface="Roboto"/>
                <a:sym typeface="Roboto"/>
              </a:rPr>
              <a:t>‘Hostel’</a:t>
            </a:r>
            <a:r>
              <a:rPr lang="en-US" sz="2500">
                <a:solidFill>
                  <a:srgbClr val="504C44"/>
                </a:solidFill>
                <a:latin typeface="Roboto"/>
                <a:ea typeface="Roboto"/>
                <a:cs typeface="Roboto"/>
                <a:sym typeface="Roboto"/>
              </a:rPr>
              <a:t>, encapsulating the functionality related to hostel management. This class includes private member variables such as </a:t>
            </a:r>
            <a:r>
              <a:rPr b="1" lang="en-US" sz="2500">
                <a:solidFill>
                  <a:srgbClr val="504C44"/>
                </a:solidFill>
                <a:latin typeface="Roboto"/>
                <a:ea typeface="Roboto"/>
                <a:cs typeface="Roboto"/>
                <a:sym typeface="Roboto"/>
              </a:rPr>
              <a:t>‘name’</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regNumber’</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‘bedType’</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‘isPresent’</a:t>
            </a:r>
            <a:r>
              <a:rPr lang="en-US" sz="2500">
                <a:solidFill>
                  <a:srgbClr val="504C44"/>
                </a:solidFill>
                <a:latin typeface="Roboto"/>
                <a:ea typeface="Roboto"/>
                <a:cs typeface="Roboto"/>
                <a:sym typeface="Roboto"/>
              </a:rPr>
              <a:t>, and </a:t>
            </a:r>
            <a:r>
              <a:rPr b="1" lang="en-US" sz="2500">
                <a:solidFill>
                  <a:srgbClr val="504C44"/>
                </a:solidFill>
                <a:latin typeface="Roboto"/>
                <a:ea typeface="Roboto"/>
                <a:cs typeface="Roboto"/>
                <a:sym typeface="Roboto"/>
              </a:rPr>
              <a:t>‘bedno’</a:t>
            </a:r>
            <a:r>
              <a:rPr lang="en-US" sz="2500">
                <a:solidFill>
                  <a:srgbClr val="504C44"/>
                </a:solidFill>
                <a:latin typeface="Roboto"/>
                <a:ea typeface="Roboto"/>
                <a:cs typeface="Roboto"/>
                <a:sym typeface="Roboto"/>
              </a:rPr>
              <a:t>, along with member functions to perform various operations.</a:t>
            </a:r>
            <a:endParaRPr sz="2500">
              <a:solidFill>
                <a:srgbClr val="504C44"/>
              </a:solidFill>
              <a:latin typeface="Roboto"/>
              <a:ea typeface="Roboto"/>
              <a:cs typeface="Roboto"/>
              <a:sym typeface="Roboto"/>
            </a:endParaRPr>
          </a:p>
          <a:p>
            <a:pPr indent="-387350" lvl="0" marL="457200" rtl="0" algn="l">
              <a:spcBef>
                <a:spcPts val="0"/>
              </a:spcBef>
              <a:spcAft>
                <a:spcPts val="0"/>
              </a:spcAft>
              <a:buClr>
                <a:srgbClr val="504C44"/>
              </a:buClr>
              <a:buSzPts val="2500"/>
              <a:buFont typeface="Roboto"/>
              <a:buAutoNum type="arabicPeriod"/>
            </a:pPr>
            <a:r>
              <a:rPr b="1" lang="en-US" sz="2500">
                <a:solidFill>
                  <a:srgbClr val="504C44"/>
                </a:solidFill>
                <a:latin typeface="Roboto"/>
                <a:ea typeface="Roboto"/>
                <a:cs typeface="Roboto"/>
                <a:sym typeface="Roboto"/>
              </a:rPr>
              <a:t>Constructor</a:t>
            </a:r>
            <a:r>
              <a:rPr lang="en-US" sz="2500">
                <a:solidFill>
                  <a:srgbClr val="504C44"/>
                </a:solidFill>
                <a:latin typeface="Roboto"/>
                <a:ea typeface="Roboto"/>
                <a:cs typeface="Roboto"/>
                <a:sym typeface="Roboto"/>
              </a:rPr>
              <a:t>: The ‘Hostel’ class constructor is defined to initialize the hostel data, including student name, registration number, bed type, presence status, and bed number.</a:t>
            </a:r>
            <a:endParaRPr sz="2500">
              <a:solidFill>
                <a:srgbClr val="504C44"/>
              </a:solidFill>
              <a:latin typeface="Roboto"/>
              <a:ea typeface="Roboto"/>
              <a:cs typeface="Roboto"/>
              <a:sym typeface="Roboto"/>
            </a:endParaRPr>
          </a:p>
          <a:p>
            <a:pPr indent="-387350" lvl="0" marL="457200" rtl="0" algn="l">
              <a:spcBef>
                <a:spcPts val="0"/>
              </a:spcBef>
              <a:spcAft>
                <a:spcPts val="0"/>
              </a:spcAft>
              <a:buClr>
                <a:srgbClr val="504C44"/>
              </a:buClr>
              <a:buSzPts val="2500"/>
              <a:buFont typeface="Roboto"/>
              <a:buAutoNum type="arabicPeriod"/>
            </a:pPr>
            <a:r>
              <a:rPr b="1" lang="en-US" sz="2500">
                <a:solidFill>
                  <a:srgbClr val="504C44"/>
                </a:solidFill>
                <a:latin typeface="Roboto"/>
                <a:ea typeface="Roboto"/>
                <a:cs typeface="Roboto"/>
                <a:sym typeface="Roboto"/>
              </a:rPr>
              <a:t>Functionality</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Implementation</a:t>
            </a:r>
            <a:r>
              <a:rPr lang="en-US" sz="2500">
                <a:solidFill>
                  <a:srgbClr val="504C44"/>
                </a:solidFill>
                <a:latin typeface="Roboto"/>
                <a:ea typeface="Roboto"/>
                <a:cs typeface="Roboto"/>
                <a:sym typeface="Roboto"/>
              </a:rPr>
              <a:t>: allocateRoom, bedStatus, add, remove, display, markAttendance, isAttendanceMarked, getBedType.</a:t>
            </a:r>
            <a:endParaRPr sz="2500">
              <a:solidFill>
                <a:srgbClr val="504C44"/>
              </a:solidFill>
              <a:latin typeface="Roboto"/>
              <a:ea typeface="Roboto"/>
              <a:cs typeface="Roboto"/>
              <a:sym typeface="Roboto"/>
            </a:endParaRPr>
          </a:p>
          <a:p>
            <a:pPr indent="-387350" lvl="0" marL="457200" rtl="0" algn="l">
              <a:spcBef>
                <a:spcPts val="0"/>
              </a:spcBef>
              <a:spcAft>
                <a:spcPts val="0"/>
              </a:spcAft>
              <a:buClr>
                <a:srgbClr val="504C44"/>
              </a:buClr>
              <a:buSzPts val="2500"/>
              <a:buFont typeface="Roboto"/>
              <a:buAutoNum type="arabicPeriod"/>
            </a:pPr>
            <a:r>
              <a:rPr b="1" lang="en-US" sz="2500">
                <a:solidFill>
                  <a:srgbClr val="504C44"/>
                </a:solidFill>
                <a:latin typeface="Roboto"/>
                <a:ea typeface="Roboto"/>
                <a:cs typeface="Roboto"/>
                <a:sym typeface="Roboto"/>
              </a:rPr>
              <a:t>Main</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Function</a:t>
            </a:r>
            <a:r>
              <a:rPr lang="en-US" sz="2500">
                <a:solidFill>
                  <a:srgbClr val="504C44"/>
                </a:solidFill>
                <a:latin typeface="Roboto"/>
                <a:ea typeface="Roboto"/>
                <a:cs typeface="Roboto"/>
                <a:sym typeface="Roboto"/>
              </a:rPr>
              <a:t>: Includes - User Interface, Menu Options, Switch Case, System Clearing</a:t>
            </a:r>
            <a:endParaRPr sz="2500">
              <a:solidFill>
                <a:srgbClr val="504C44"/>
              </a:solidFill>
              <a:latin typeface="Roboto"/>
              <a:ea typeface="Roboto"/>
              <a:cs typeface="Roboto"/>
              <a:sym typeface="Roboto"/>
            </a:endParaRPr>
          </a:p>
          <a:p>
            <a:pPr indent="-387350" lvl="0" marL="457200" rtl="0" algn="l">
              <a:spcBef>
                <a:spcPts val="0"/>
              </a:spcBef>
              <a:spcAft>
                <a:spcPts val="0"/>
              </a:spcAft>
              <a:buClr>
                <a:srgbClr val="504C44"/>
              </a:buClr>
              <a:buSzPts val="2500"/>
              <a:buFont typeface="Roboto"/>
              <a:buAutoNum type="arabicPeriod"/>
            </a:pPr>
            <a:r>
              <a:rPr b="1" lang="en-US" sz="2500">
                <a:solidFill>
                  <a:srgbClr val="504C44"/>
                </a:solidFill>
                <a:latin typeface="Roboto"/>
                <a:ea typeface="Roboto"/>
                <a:cs typeface="Roboto"/>
                <a:sym typeface="Roboto"/>
              </a:rPr>
              <a:t>Looping</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Structure</a:t>
            </a:r>
            <a:r>
              <a:rPr lang="en-US" sz="2500">
                <a:solidFill>
                  <a:srgbClr val="504C44"/>
                </a:solidFill>
                <a:latin typeface="Roboto"/>
                <a:ea typeface="Roboto"/>
                <a:cs typeface="Roboto"/>
                <a:sym typeface="Roboto"/>
              </a:rPr>
              <a:t>: The main function is structured within a while (true) loop, allowing users to perform multiple operations until they choose to exit the program.</a:t>
            </a:r>
            <a:endParaRPr sz="2500">
              <a:solidFill>
                <a:srgbClr val="504C44"/>
              </a:solidFill>
              <a:latin typeface="Roboto"/>
              <a:ea typeface="Roboto"/>
              <a:cs typeface="Roboto"/>
              <a:sym typeface="Roboto"/>
            </a:endParaRPr>
          </a:p>
          <a:p>
            <a:pPr indent="-387350" lvl="0" marL="457200" rtl="0" algn="l">
              <a:spcBef>
                <a:spcPts val="0"/>
              </a:spcBef>
              <a:spcAft>
                <a:spcPts val="0"/>
              </a:spcAft>
              <a:buClr>
                <a:srgbClr val="504C44"/>
              </a:buClr>
              <a:buSzPts val="2500"/>
              <a:buFont typeface="Roboto"/>
              <a:buAutoNum type="arabicPeriod"/>
            </a:pPr>
            <a:r>
              <a:rPr b="1" lang="en-US" sz="2500">
                <a:solidFill>
                  <a:srgbClr val="504C44"/>
                </a:solidFill>
                <a:latin typeface="Roboto"/>
                <a:ea typeface="Roboto"/>
                <a:cs typeface="Roboto"/>
                <a:sym typeface="Roboto"/>
              </a:rPr>
              <a:t>Input</a:t>
            </a:r>
            <a:r>
              <a:rPr lang="en-US" sz="2500">
                <a:solidFill>
                  <a:srgbClr val="504C44"/>
                </a:solidFill>
                <a:latin typeface="Roboto"/>
                <a:ea typeface="Roboto"/>
                <a:cs typeface="Roboto"/>
                <a:sym typeface="Roboto"/>
              </a:rPr>
              <a:t> </a:t>
            </a:r>
            <a:r>
              <a:rPr b="1" lang="en-US" sz="2500">
                <a:solidFill>
                  <a:srgbClr val="504C44"/>
                </a:solidFill>
                <a:latin typeface="Roboto"/>
                <a:ea typeface="Roboto"/>
                <a:cs typeface="Roboto"/>
                <a:sym typeface="Roboto"/>
              </a:rPr>
              <a:t>Handling</a:t>
            </a:r>
            <a:r>
              <a:rPr lang="en-US" sz="2500">
                <a:solidFill>
                  <a:srgbClr val="504C44"/>
                </a:solidFill>
                <a:latin typeface="Roboto"/>
                <a:ea typeface="Roboto"/>
                <a:cs typeface="Roboto"/>
                <a:sym typeface="Roboto"/>
              </a:rPr>
              <a:t>: User input for choices, student information, registration numbers, and bed types is handled using cin statements, ensuring interaction with the program.</a:t>
            </a:r>
            <a:endParaRPr sz="2500">
              <a:solidFill>
                <a:srgbClr val="504C44"/>
              </a:solidFill>
              <a:latin typeface="Roboto"/>
              <a:ea typeface="Roboto"/>
              <a:cs typeface="Roboto"/>
              <a:sym typeface="Roboto"/>
            </a:endParaRPr>
          </a:p>
          <a:p>
            <a:pPr indent="0" lvl="0" marL="0" rtl="0" algn="l">
              <a:spcBef>
                <a:spcPts val="0"/>
              </a:spcBef>
              <a:spcAft>
                <a:spcPts val="0"/>
              </a:spcAft>
              <a:buNone/>
            </a:pPr>
            <a:r>
              <a:t/>
            </a:r>
            <a:endParaRPr sz="4100">
              <a:solidFill>
                <a:srgbClr val="504C44"/>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