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921D7D-4A3C-4329-B0AC-E877190D2F27}">
          <p14:sldIdLst>
            <p14:sldId id="256"/>
            <p14:sldId id="257"/>
            <p14:sldId id="258"/>
            <p14:sldId id="259"/>
            <p14:sldId id="260"/>
          </p14:sldIdLst>
        </p14:section>
        <p14:section name="Untitled Section" id="{9ABEA581-61CB-438D-B918-5B66BDACF1EE}">
          <p14:sldIdLst>
            <p14:sldId id="261"/>
            <p14:sldId id="262"/>
            <p14:sldId id="264"/>
            <p14:sldId id="265"/>
            <p14:sldId id="266"/>
            <p14:sldId id="267"/>
            <p14:sldId id="268"/>
            <p14:sldId id="269"/>
            <p14:sldId id="270"/>
            <p14:sldId id="271"/>
            <p14:sldId id="272"/>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909"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11/4/2022</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135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11/4/2022</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2026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11/4/2022</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90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11/4/2022</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365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11/4/2022</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566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11/4/2022</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476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11/4/2022</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75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11/4/2022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481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11/4/2022</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76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11/4/2022</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95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11/4/2022</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36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11/4/2022</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77947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4594F-D144-BBC8-F1FA-BA84E1306EF1}"/>
              </a:ext>
            </a:extLst>
          </p:cNvPr>
          <p:cNvSpPr>
            <a:spLocks noGrp="1"/>
          </p:cNvSpPr>
          <p:nvPr>
            <p:ph type="ctrTitle"/>
          </p:nvPr>
        </p:nvSpPr>
        <p:spPr/>
        <p:txBody>
          <a:bodyPr/>
          <a:lstStyle/>
          <a:p>
            <a:br>
              <a:rPr lang="en-US" dirty="0"/>
            </a:br>
            <a:endParaRPr lang="en-IN" dirty="0"/>
          </a:p>
        </p:txBody>
      </p:sp>
      <p:sp>
        <p:nvSpPr>
          <p:cNvPr id="3" name="Subtitle 2">
            <a:extLst>
              <a:ext uri="{FF2B5EF4-FFF2-40B4-BE49-F238E27FC236}">
                <a16:creationId xmlns:a16="http://schemas.microsoft.com/office/drawing/2014/main" id="{D88CEBC9-FEB6-8F81-39B9-A4DA06B2A21B}"/>
              </a:ext>
            </a:extLst>
          </p:cNvPr>
          <p:cNvSpPr>
            <a:spLocks noGrp="1"/>
          </p:cNvSpPr>
          <p:nvPr>
            <p:ph type="subTitle" idx="1"/>
          </p:nvPr>
        </p:nvSpPr>
        <p:spPr>
          <a:xfrm>
            <a:off x="2109627" y="4023278"/>
            <a:ext cx="8883721" cy="805575"/>
          </a:xfrm>
        </p:spPr>
        <p:txBody>
          <a:bodyPr/>
          <a:lstStyle/>
          <a:p>
            <a:r>
              <a:rPr lang="en-US" dirty="0">
                <a:effectLst>
                  <a:reflection blurRad="6350" stA="55000" endA="300" endPos="45500" dir="5400000" sy="-100000" algn="bl" rotWithShape="0"/>
                </a:effectLst>
              </a:rPr>
              <a:t>                            MODULE -1 (HTML)</a:t>
            </a:r>
            <a:endParaRPr lang="en-IN" dirty="0">
              <a:effectLst>
                <a:reflection blurRad="6350" stA="55000" endA="300" endPos="45500" dir="5400000" sy="-100000" algn="bl" rotWithShape="0"/>
              </a:effectLst>
            </a:endParaRPr>
          </a:p>
        </p:txBody>
      </p:sp>
      <p:sp>
        <p:nvSpPr>
          <p:cNvPr id="5" name="Rectangle 4">
            <a:extLst>
              <a:ext uri="{FF2B5EF4-FFF2-40B4-BE49-F238E27FC236}">
                <a16:creationId xmlns:a16="http://schemas.microsoft.com/office/drawing/2014/main" id="{0B060464-C8CC-673C-D192-343F9977FE63}"/>
              </a:ext>
            </a:extLst>
          </p:cNvPr>
          <p:cNvSpPr/>
          <p:nvPr/>
        </p:nvSpPr>
        <p:spPr>
          <a:xfrm>
            <a:off x="3387566" y="2967335"/>
            <a:ext cx="5416868"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ASSIGHNMENT</a:t>
            </a:r>
            <a:endParaRPr lang="en-IN"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110105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C80F4-3ECB-9358-D8F7-06761A7EB744}"/>
              </a:ext>
            </a:extLst>
          </p:cNvPr>
          <p:cNvSpPr>
            <a:spLocks noGrp="1"/>
          </p:cNvSpPr>
          <p:nvPr>
            <p:ph type="title"/>
          </p:nvPr>
        </p:nvSpPr>
        <p:spPr>
          <a:xfrm>
            <a:off x="277402" y="365125"/>
            <a:ext cx="11076398" cy="1325563"/>
          </a:xfrm>
        </p:spPr>
        <p:txBody>
          <a:bodyPr>
            <a:normAutofit fontScale="90000"/>
          </a:bodyPr>
          <a:lstStyle/>
          <a:p>
            <a:pPr marL="457200">
              <a:lnSpc>
                <a:spcPct val="107000"/>
              </a:lnSpc>
            </a:pPr>
            <a:r>
              <a:rPr lang="en-US" sz="4000" b="1" dirty="0">
                <a:solidFill>
                  <a:schemeClr val="accent2"/>
                </a:solidFill>
                <a:latin typeface="Calibri" panose="020F0502020204030204" pitchFamily="34" charset="0"/>
                <a:ea typeface="Calibri" panose="020F0502020204030204" pitchFamily="34" charset="0"/>
                <a:cs typeface="Calibri" panose="020F0502020204030204" pitchFamily="34" charset="0"/>
              </a:rPr>
              <a:t>12.</a:t>
            </a:r>
            <a:r>
              <a:rPr lang="en-US" sz="4000"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How to create a Hyperlink in HTML?</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87EA5B1-06E5-757F-610A-43B06BA85267}"/>
              </a:ext>
            </a:extLst>
          </p:cNvPr>
          <p:cNvSpPr>
            <a:spLocks noGrp="1"/>
          </p:cNvSpPr>
          <p:nvPr>
            <p:ph idx="1"/>
          </p:nvPr>
        </p:nvSpPr>
        <p:spPr>
          <a:xfrm>
            <a:off x="838200" y="821933"/>
            <a:ext cx="10515600" cy="5355030"/>
          </a:xfrm>
        </p:spPr>
        <p:txBody>
          <a:bodyPr/>
          <a:lstStyle/>
          <a:p>
            <a:r>
              <a:rPr lang="en-US" sz="2400" b="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To make a hyperlink in an HTML page, use the &lt;a&gt; and &lt;/a&gt; tags, which are the tags used to define the links. The &lt;a&gt; tag indicates where the hyperlink starts and the &lt;/a&gt; tag indicates where it ends.</a:t>
            </a:r>
            <a:endParaRPr lang="en-IN" sz="2400" b="1"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p>
        </p:txBody>
      </p:sp>
      <p:pic>
        <p:nvPicPr>
          <p:cNvPr id="4" name="Picture 3">
            <a:extLst>
              <a:ext uri="{FF2B5EF4-FFF2-40B4-BE49-F238E27FC236}">
                <a16:creationId xmlns:a16="http://schemas.microsoft.com/office/drawing/2014/main" id="{E7203BCE-C19F-CA0A-F989-07B47390319F}"/>
              </a:ext>
            </a:extLst>
          </p:cNvPr>
          <p:cNvPicPr>
            <a:picLocks noChangeAspect="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2730357" y="2116674"/>
            <a:ext cx="7019818" cy="4272933"/>
          </a:xfrm>
          <a:prstGeom prst="rect">
            <a:avLst/>
          </a:prstGeom>
          <a:noFill/>
          <a:ln>
            <a:noFill/>
          </a:ln>
        </p:spPr>
      </p:pic>
    </p:spTree>
    <p:extLst>
      <p:ext uri="{BB962C8B-B14F-4D97-AF65-F5344CB8AC3E}">
        <p14:creationId xmlns:p14="http://schemas.microsoft.com/office/powerpoint/2010/main" val="2077129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F070F-2569-58CF-2B54-106F8F0D7734}"/>
              </a:ext>
            </a:extLst>
          </p:cNvPr>
          <p:cNvSpPr>
            <a:spLocks noGrp="1"/>
          </p:cNvSpPr>
          <p:nvPr>
            <p:ph type="title"/>
          </p:nvPr>
        </p:nvSpPr>
        <p:spPr>
          <a:xfrm>
            <a:off x="838200" y="365126"/>
            <a:ext cx="10515600" cy="1134902"/>
          </a:xfrm>
        </p:spPr>
        <p:txBody>
          <a:bodyPr>
            <a:normAutofit fontScale="90000"/>
          </a:bodyPr>
          <a:lstStyle/>
          <a:p>
            <a:r>
              <a:rPr lang="en-US" sz="4000"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13 What is the use of an </a:t>
            </a:r>
            <a:r>
              <a:rPr lang="en-US" sz="4000" b="1" dirty="0" err="1">
                <a:solidFill>
                  <a:schemeClr val="accent2"/>
                </a:solidFill>
                <a:effectLst/>
                <a:latin typeface="Calibri" panose="020F0502020204030204" pitchFamily="34" charset="0"/>
                <a:ea typeface="Calibri" panose="020F0502020204030204" pitchFamily="34" charset="0"/>
                <a:cs typeface="Calibri" panose="020F0502020204030204" pitchFamily="34" charset="0"/>
              </a:rPr>
              <a:t>iframe</a:t>
            </a:r>
            <a:r>
              <a:rPr lang="en-US" sz="4000"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 tag?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D6DB791-73B5-C5F2-D361-2033FEE5EF49}"/>
              </a:ext>
            </a:extLst>
          </p:cNvPr>
          <p:cNvSpPr>
            <a:spLocks noGrp="1"/>
          </p:cNvSpPr>
          <p:nvPr>
            <p:ph idx="1"/>
          </p:nvPr>
        </p:nvSpPr>
        <p:spPr>
          <a:xfrm>
            <a:off x="544530" y="914400"/>
            <a:ext cx="11219380" cy="5712431"/>
          </a:xfrm>
        </p:spPr>
        <p:txBody>
          <a:bodyPr/>
          <a:lstStyle/>
          <a:p>
            <a:pPr marL="457200">
              <a:lnSpc>
                <a:spcPct val="107000"/>
              </a:lnSpc>
            </a:pPr>
            <a:r>
              <a:rPr lang="en-US" sz="2400" b="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The &lt;</a:t>
            </a:r>
            <a:r>
              <a:rPr lang="en-US" sz="2400" b="1" dirty="0" err="1">
                <a:solidFill>
                  <a:srgbClr val="202124"/>
                </a:solidFill>
                <a:effectLst/>
                <a:latin typeface="Calibri" panose="020F0502020204030204" pitchFamily="34" charset="0"/>
                <a:ea typeface="Calibri" panose="020F0502020204030204" pitchFamily="34" charset="0"/>
                <a:cs typeface="Calibri" panose="020F0502020204030204" pitchFamily="34" charset="0"/>
              </a:rPr>
              <a:t>iframe</a:t>
            </a:r>
            <a:r>
              <a:rPr lang="en-US" sz="2400" b="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&gt; tag specifies an inline frame. An inline frame is used to embed another document within the current HTML document. </a:t>
            </a:r>
            <a:endParaRPr lang="en-IN" sz="2400" b="1" dirty="0">
              <a:effectLst/>
              <a:latin typeface="Calibri" panose="020F0502020204030204" pitchFamily="34" charset="0"/>
              <a:ea typeface="Calibri" panose="020F0502020204030204" pitchFamily="34" charset="0"/>
              <a:cs typeface="Calibri" panose="020F0502020204030204" pitchFamily="34" charset="0"/>
            </a:endParaRPr>
          </a:p>
          <a:p>
            <a:pPr marL="457200">
              <a:lnSpc>
                <a:spcPct val="107000"/>
              </a:lnSpc>
              <a:spcAft>
                <a:spcPts val="800"/>
              </a:spcAft>
            </a:pPr>
            <a:r>
              <a:rPr lang="en-US" sz="2400" b="1" dirty="0">
                <a:solidFill>
                  <a:srgbClr val="0000CD"/>
                </a:solidFill>
                <a:effectLst/>
                <a:latin typeface="Calibri" panose="020F0502020204030204" pitchFamily="34" charset="0"/>
                <a:ea typeface="Calibri" panose="020F0502020204030204" pitchFamily="34" charset="0"/>
                <a:cs typeface="Calibri" panose="020F0502020204030204" pitchFamily="34" charset="0"/>
              </a:rPr>
              <a:t>&lt;</a:t>
            </a:r>
            <a:r>
              <a:rPr lang="en-US" sz="2400" b="1" dirty="0" err="1">
                <a:solidFill>
                  <a:srgbClr val="A52A2A"/>
                </a:solidFill>
                <a:effectLst/>
                <a:latin typeface="Calibri" panose="020F0502020204030204" pitchFamily="34" charset="0"/>
                <a:ea typeface="Calibri" panose="020F0502020204030204" pitchFamily="34" charset="0"/>
                <a:cs typeface="Calibri" panose="020F0502020204030204" pitchFamily="34" charset="0"/>
              </a:rPr>
              <a:t>iframe</a:t>
            </a:r>
            <a:r>
              <a:rPr lang="en-US" sz="24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a:t>
            </a:r>
            <a:r>
              <a:rPr lang="en-US" sz="2400" b="1"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src</a:t>
            </a:r>
            <a:r>
              <a:rPr lang="en-US" sz="2400" b="1" dirty="0">
                <a:solidFill>
                  <a:srgbClr val="0000CD"/>
                </a:solidFill>
                <a:effectLst/>
                <a:latin typeface="Calibri" panose="020F0502020204030204" pitchFamily="34" charset="0"/>
                <a:ea typeface="Calibri" panose="020F0502020204030204" pitchFamily="34" charset="0"/>
                <a:cs typeface="Calibri" panose="020F0502020204030204" pitchFamily="34" charset="0"/>
              </a:rPr>
              <a:t>="https://www.google.com"</a:t>
            </a:r>
            <a:r>
              <a:rPr lang="en-US" sz="24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title</a:t>
            </a:r>
            <a:r>
              <a:rPr lang="en-US" sz="2400" b="1" dirty="0">
                <a:solidFill>
                  <a:srgbClr val="0000CD"/>
                </a:solidFill>
                <a:effectLst/>
                <a:latin typeface="Calibri" panose="020F0502020204030204" pitchFamily="34" charset="0"/>
                <a:ea typeface="Calibri" panose="020F0502020204030204" pitchFamily="34" charset="0"/>
                <a:cs typeface="Calibri" panose="020F0502020204030204" pitchFamily="34" charset="0"/>
              </a:rPr>
              <a:t>="</a:t>
            </a:r>
            <a:r>
              <a:rPr lang="en-US" sz="2400" b="1" dirty="0" err="1">
                <a:solidFill>
                  <a:srgbClr val="0000CD"/>
                </a:solidFill>
                <a:effectLst/>
                <a:latin typeface="Calibri" panose="020F0502020204030204" pitchFamily="34" charset="0"/>
                <a:ea typeface="Calibri" panose="020F0502020204030204" pitchFamily="34" charset="0"/>
                <a:cs typeface="Calibri" panose="020F0502020204030204" pitchFamily="34" charset="0"/>
              </a:rPr>
              <a:t>Practicals</a:t>
            </a:r>
            <a:r>
              <a:rPr lang="en-US" sz="2400" b="1" dirty="0">
                <a:solidFill>
                  <a:srgbClr val="0000CD"/>
                </a:solidFill>
                <a:effectLst/>
                <a:latin typeface="Calibri" panose="020F0502020204030204" pitchFamily="34" charset="0"/>
                <a:ea typeface="Calibri" panose="020F0502020204030204" pitchFamily="34" charset="0"/>
                <a:cs typeface="Calibri" panose="020F0502020204030204" pitchFamily="34" charset="0"/>
              </a:rPr>
              <a:t>"&gt;&lt;</a:t>
            </a:r>
            <a:r>
              <a:rPr lang="en-US" sz="2400" b="1" dirty="0">
                <a:solidFill>
                  <a:srgbClr val="A52A2A"/>
                </a:solidFill>
                <a:effectLst/>
                <a:latin typeface="Calibri" panose="020F0502020204030204" pitchFamily="34" charset="0"/>
                <a:ea typeface="Calibri" panose="020F0502020204030204" pitchFamily="34" charset="0"/>
                <a:cs typeface="Calibri" panose="020F0502020204030204" pitchFamily="34" charset="0"/>
              </a:rPr>
              <a:t>/</a:t>
            </a:r>
            <a:r>
              <a:rPr lang="en-US" sz="2400" b="1" dirty="0" err="1">
                <a:solidFill>
                  <a:srgbClr val="A52A2A"/>
                </a:solidFill>
                <a:effectLst/>
                <a:latin typeface="Calibri" panose="020F0502020204030204" pitchFamily="34" charset="0"/>
                <a:ea typeface="Calibri" panose="020F0502020204030204" pitchFamily="34" charset="0"/>
                <a:cs typeface="Calibri" panose="020F0502020204030204" pitchFamily="34" charset="0"/>
              </a:rPr>
              <a:t>iframe</a:t>
            </a:r>
            <a:r>
              <a:rPr lang="en-US" sz="2400" b="1" dirty="0">
                <a:solidFill>
                  <a:srgbClr val="0000CD"/>
                </a:solidFill>
                <a:effectLst/>
                <a:latin typeface="Calibri" panose="020F0502020204030204" pitchFamily="34" charset="0"/>
                <a:ea typeface="Calibri" panose="020F0502020204030204" pitchFamily="34" charset="0"/>
                <a:cs typeface="Calibri" panose="020F0502020204030204" pitchFamily="34" charset="0"/>
              </a:rPr>
              <a:t>&gt;</a:t>
            </a:r>
          </a:p>
          <a:p>
            <a:pPr indent="0">
              <a:lnSpc>
                <a:spcPct val="107000"/>
              </a:lnSpc>
              <a:spcAft>
                <a:spcPts val="800"/>
              </a:spcAft>
              <a:buNone/>
            </a:pPr>
            <a:endParaRPr lang="en-US" sz="18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endParaRPr>
          </a:p>
          <a:p>
            <a:pPr indent="0">
              <a:lnSpc>
                <a:spcPct val="107000"/>
              </a:lnSpc>
              <a:buNone/>
            </a:pPr>
            <a:r>
              <a:rPr lang="en-US" sz="36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14 What is the use of a span tag? Explain with example?</a:t>
            </a:r>
            <a:endParaRPr lang="en-IN" sz="36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2400" b="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The &lt;span&gt; tag is an inline container used to mark up a part of a text, or a part of a document</a:t>
            </a:r>
            <a:endParaRPr lang="en-IN" sz="2400" b="1" dirty="0">
              <a:effectLst/>
              <a:latin typeface="Calibri" panose="020F0502020204030204" pitchFamily="34" charset="0"/>
              <a:ea typeface="Calibri" panose="020F0502020204030204" pitchFamily="34" charset="0"/>
              <a:cs typeface="Calibri" panose="020F0502020204030204" pitchFamily="34" charset="0"/>
            </a:endParaRPr>
          </a:p>
          <a:p>
            <a:pPr marL="457200">
              <a:lnSpc>
                <a:spcPct val="107000"/>
              </a:lnSpc>
            </a:pPr>
            <a:r>
              <a:rPr lang="en-US" sz="2400" b="1" dirty="0">
                <a:solidFill>
                  <a:srgbClr val="0000CD"/>
                </a:solidFill>
                <a:effectLst/>
                <a:latin typeface="Calibri" panose="020F0502020204030204" pitchFamily="34" charset="0"/>
                <a:ea typeface="Calibri" panose="020F0502020204030204" pitchFamily="34" charset="0"/>
                <a:cs typeface="Calibri" panose="020F0502020204030204" pitchFamily="34" charset="0"/>
              </a:rPr>
              <a:t>&lt;</a:t>
            </a:r>
            <a:r>
              <a:rPr lang="en-US" sz="2400" b="1" dirty="0">
                <a:solidFill>
                  <a:srgbClr val="A52A2A"/>
                </a:solidFill>
                <a:effectLst/>
                <a:latin typeface="Calibri" panose="020F0502020204030204" pitchFamily="34" charset="0"/>
                <a:ea typeface="Calibri" panose="020F0502020204030204" pitchFamily="34" charset="0"/>
                <a:cs typeface="Calibri" panose="020F0502020204030204" pitchFamily="34" charset="0"/>
              </a:rPr>
              <a:t>p</a:t>
            </a:r>
            <a:r>
              <a:rPr lang="en-US" sz="2400" b="1" dirty="0">
                <a:solidFill>
                  <a:srgbClr val="0000CD"/>
                </a:solidFill>
                <a:effectLst/>
                <a:latin typeface="Calibri" panose="020F0502020204030204" pitchFamily="34" charset="0"/>
                <a:ea typeface="Calibri" panose="020F0502020204030204" pitchFamily="34" charset="0"/>
                <a:cs typeface="Calibri" panose="020F0502020204030204" pitchFamily="34" charset="0"/>
              </a:rPr>
              <a:t>&gt;</a:t>
            </a:r>
            <a:r>
              <a:rPr lang="en-US"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Hello </a:t>
            </a:r>
            <a:r>
              <a:rPr lang="en-US" sz="2400" b="1" dirty="0">
                <a:solidFill>
                  <a:srgbClr val="0000CD"/>
                </a:solidFill>
                <a:effectLst/>
                <a:latin typeface="Calibri" panose="020F0502020204030204" pitchFamily="34" charset="0"/>
                <a:ea typeface="Calibri" panose="020F0502020204030204" pitchFamily="34" charset="0"/>
                <a:cs typeface="Calibri" panose="020F0502020204030204" pitchFamily="34" charset="0"/>
              </a:rPr>
              <a:t>&lt;</a:t>
            </a:r>
            <a:r>
              <a:rPr lang="en-US" sz="2400" b="1" dirty="0">
                <a:solidFill>
                  <a:srgbClr val="A52A2A"/>
                </a:solidFill>
                <a:effectLst/>
                <a:latin typeface="Calibri" panose="020F0502020204030204" pitchFamily="34" charset="0"/>
                <a:ea typeface="Calibri" panose="020F0502020204030204" pitchFamily="34" charset="0"/>
                <a:cs typeface="Calibri" panose="020F0502020204030204" pitchFamily="34" charset="0"/>
              </a:rPr>
              <a:t>span</a:t>
            </a:r>
            <a:r>
              <a:rPr lang="en-US" sz="24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style</a:t>
            </a:r>
            <a:r>
              <a:rPr lang="en-US" sz="2400" b="1" dirty="0">
                <a:solidFill>
                  <a:srgbClr val="0000CD"/>
                </a:solidFill>
                <a:effectLst/>
                <a:latin typeface="Calibri" panose="020F0502020204030204" pitchFamily="34" charset="0"/>
                <a:ea typeface="Calibri" panose="020F0502020204030204" pitchFamily="34" charset="0"/>
                <a:cs typeface="Calibri" panose="020F0502020204030204" pitchFamily="34" charset="0"/>
              </a:rPr>
              <a:t>="</a:t>
            </a:r>
            <a:r>
              <a:rPr lang="en-US" sz="2400" b="1" dirty="0" err="1">
                <a:solidFill>
                  <a:srgbClr val="0000CD"/>
                </a:solidFill>
                <a:effectLst/>
                <a:latin typeface="Calibri" panose="020F0502020204030204" pitchFamily="34" charset="0"/>
                <a:ea typeface="Calibri" panose="020F0502020204030204" pitchFamily="34" charset="0"/>
                <a:cs typeface="Calibri" panose="020F0502020204030204" pitchFamily="34" charset="0"/>
              </a:rPr>
              <a:t>color:blue</a:t>
            </a:r>
            <a:r>
              <a:rPr lang="en-US" sz="2400" b="1" dirty="0">
                <a:solidFill>
                  <a:srgbClr val="0000CD"/>
                </a:solidFill>
                <a:effectLst/>
                <a:latin typeface="Calibri" panose="020F0502020204030204" pitchFamily="34" charset="0"/>
                <a:ea typeface="Calibri" panose="020F0502020204030204" pitchFamily="34" charset="0"/>
                <a:cs typeface="Calibri" panose="020F0502020204030204" pitchFamily="34" charset="0"/>
              </a:rPr>
              <a:t>"&gt; Good &lt;</a:t>
            </a:r>
            <a:r>
              <a:rPr lang="en-US" sz="2400" b="1" dirty="0">
                <a:solidFill>
                  <a:srgbClr val="A52A2A"/>
                </a:solidFill>
                <a:effectLst/>
                <a:latin typeface="Calibri" panose="020F0502020204030204" pitchFamily="34" charset="0"/>
                <a:ea typeface="Calibri" panose="020F0502020204030204" pitchFamily="34" charset="0"/>
                <a:cs typeface="Calibri" panose="020F0502020204030204" pitchFamily="34" charset="0"/>
              </a:rPr>
              <a:t>/span</a:t>
            </a:r>
            <a:r>
              <a:rPr lang="en-US" sz="2400" b="1" dirty="0">
                <a:solidFill>
                  <a:srgbClr val="0000CD"/>
                </a:solidFill>
                <a:effectLst/>
                <a:latin typeface="Calibri" panose="020F0502020204030204" pitchFamily="34" charset="0"/>
                <a:ea typeface="Calibri" panose="020F0502020204030204" pitchFamily="34" charset="0"/>
                <a:cs typeface="Calibri" panose="020F0502020204030204" pitchFamily="34" charset="0"/>
              </a:rPr>
              <a:t>&gt;</a:t>
            </a:r>
            <a:r>
              <a:rPr lang="en-US"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morning.</a:t>
            </a:r>
            <a:r>
              <a:rPr lang="en-US" sz="2400" b="1" dirty="0">
                <a:solidFill>
                  <a:srgbClr val="0000CD"/>
                </a:solidFill>
                <a:effectLst/>
                <a:latin typeface="Calibri" panose="020F0502020204030204" pitchFamily="34" charset="0"/>
                <a:ea typeface="Calibri" panose="020F0502020204030204" pitchFamily="34" charset="0"/>
                <a:cs typeface="Calibri" panose="020F0502020204030204" pitchFamily="34" charset="0"/>
              </a:rPr>
              <a:t>&lt;</a:t>
            </a:r>
            <a:r>
              <a:rPr lang="en-US" sz="2400" b="1" dirty="0">
                <a:solidFill>
                  <a:srgbClr val="A52A2A"/>
                </a:solidFill>
                <a:effectLst/>
                <a:latin typeface="Calibri" panose="020F0502020204030204" pitchFamily="34" charset="0"/>
                <a:ea typeface="Calibri" panose="020F0502020204030204" pitchFamily="34" charset="0"/>
                <a:cs typeface="Calibri" panose="020F0502020204030204" pitchFamily="34" charset="0"/>
              </a:rPr>
              <a:t>/p</a:t>
            </a:r>
            <a:r>
              <a:rPr lang="en-US" sz="2400" b="1" dirty="0">
                <a:solidFill>
                  <a:srgbClr val="0000CD"/>
                </a:solidFill>
                <a:effectLst/>
                <a:latin typeface="Calibri" panose="020F0502020204030204" pitchFamily="34" charset="0"/>
                <a:ea typeface="Calibri" panose="020F0502020204030204" pitchFamily="34" charset="0"/>
                <a:cs typeface="Calibri" panose="020F0502020204030204" pitchFamily="34" charset="0"/>
              </a:rPr>
              <a:t>&gt;</a:t>
            </a:r>
            <a:endParaRPr lang="en-IN" sz="2400" b="1" dirty="0">
              <a:effectLst/>
              <a:latin typeface="Calibri" panose="020F0502020204030204" pitchFamily="34" charset="0"/>
              <a:ea typeface="Calibri" panose="020F0502020204030204" pitchFamily="34" charset="0"/>
              <a:cs typeface="Calibri" panose="020F0502020204030204" pitchFamily="34" charset="0"/>
            </a:endParaRPr>
          </a:p>
          <a:p>
            <a:pPr indent="0">
              <a:lnSpc>
                <a:spcPct val="107000"/>
              </a:lnSpc>
              <a:spcAft>
                <a:spcPts val="800"/>
              </a:spcAft>
              <a:buNone/>
            </a:pPr>
            <a:endParaRPr lang="en-US" sz="2400" b="1" dirty="0">
              <a:solidFill>
                <a:srgbClr val="0000CD"/>
              </a:solidFill>
              <a:effectLst/>
              <a:latin typeface="Calibri" panose="020F0502020204030204" pitchFamily="34" charset="0"/>
              <a:ea typeface="Calibri" panose="020F0502020204030204" pitchFamily="34" charset="0"/>
              <a:cs typeface="Calibri" panose="020F0502020204030204" pitchFamily="34" charset="0"/>
            </a:endParaRPr>
          </a:p>
          <a:p>
            <a:pPr indent="0">
              <a:lnSpc>
                <a:spcPct val="107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4556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440872-582F-07FC-057F-289E6A6924E7}"/>
              </a:ext>
            </a:extLst>
          </p:cNvPr>
          <p:cNvPicPr>
            <a:picLocks noChangeAspect="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424076" y="2198240"/>
            <a:ext cx="4548669" cy="4245424"/>
          </a:xfrm>
          <a:prstGeom prst="rect">
            <a:avLst/>
          </a:prstGeom>
          <a:noFill/>
          <a:ln>
            <a:noFill/>
          </a:ln>
        </p:spPr>
      </p:pic>
      <p:sp>
        <p:nvSpPr>
          <p:cNvPr id="3" name="TextBox 2">
            <a:extLst>
              <a:ext uri="{FF2B5EF4-FFF2-40B4-BE49-F238E27FC236}">
                <a16:creationId xmlns:a16="http://schemas.microsoft.com/office/drawing/2014/main" id="{B353AD70-CC7C-FCC5-4414-3C38E917EF13}"/>
              </a:ext>
            </a:extLst>
          </p:cNvPr>
          <p:cNvSpPr txBox="1"/>
          <p:nvPr/>
        </p:nvSpPr>
        <p:spPr>
          <a:xfrm>
            <a:off x="996593" y="626724"/>
            <a:ext cx="10048126" cy="1754326"/>
          </a:xfrm>
          <a:prstGeom prst="rect">
            <a:avLst/>
          </a:prstGeom>
          <a:noFill/>
        </p:spPr>
        <p:txBody>
          <a:bodyPr wrap="square" rtlCol="0">
            <a:spAutoFit/>
          </a:bodyPr>
          <a:lstStyle/>
          <a:p>
            <a:r>
              <a:rPr lang="en-US" sz="3600"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15 How to insert a picture into a background image of a web page?</a:t>
            </a:r>
          </a:p>
          <a:p>
            <a:endParaRPr lang="en-IN" sz="36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6199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88FBBE-0050-C3F4-3711-A74852F4714B}"/>
              </a:ext>
            </a:extLst>
          </p:cNvPr>
          <p:cNvSpPr txBox="1"/>
          <p:nvPr/>
        </p:nvSpPr>
        <p:spPr>
          <a:xfrm>
            <a:off x="873303" y="554804"/>
            <a:ext cx="10952252" cy="1200329"/>
          </a:xfrm>
          <a:prstGeom prst="rect">
            <a:avLst/>
          </a:prstGeom>
          <a:noFill/>
        </p:spPr>
        <p:txBody>
          <a:bodyPr wrap="square" rtlCol="0">
            <a:spAutoFit/>
          </a:bodyPr>
          <a:lstStyle/>
          <a:p>
            <a:r>
              <a:rPr lang="en-US" sz="3600"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16. How are active links different from normal links?</a:t>
            </a:r>
            <a:endParaRPr lang="en-IN" sz="3600"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endParaRPr>
          </a:p>
          <a:p>
            <a:endParaRPr lang="en-IN" sz="3600" b="1" dirty="0">
              <a:solidFill>
                <a:schemeClr val="accent2"/>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20E97564-3135-E37C-BA3A-C0F904B1A9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0003" y="1268162"/>
            <a:ext cx="10706032" cy="3834706"/>
          </a:xfrm>
          <a:prstGeom prst="rect">
            <a:avLst/>
          </a:prstGeom>
          <a:noFill/>
          <a:ln>
            <a:noFill/>
          </a:ln>
        </p:spPr>
      </p:pic>
    </p:spTree>
    <p:extLst>
      <p:ext uri="{BB962C8B-B14F-4D97-AF65-F5344CB8AC3E}">
        <p14:creationId xmlns:p14="http://schemas.microsoft.com/office/powerpoint/2010/main" val="3650962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B2E0C2-58E8-155E-2277-A09A08DE87D5}"/>
              </a:ext>
            </a:extLst>
          </p:cNvPr>
          <p:cNvSpPr txBox="1"/>
          <p:nvPr/>
        </p:nvSpPr>
        <p:spPr>
          <a:xfrm>
            <a:off x="1027416" y="554804"/>
            <a:ext cx="10438544" cy="6955943"/>
          </a:xfrm>
          <a:prstGeom prst="rect">
            <a:avLst/>
          </a:prstGeom>
          <a:noFill/>
        </p:spPr>
        <p:txBody>
          <a:bodyPr wrap="square" rtlCol="0">
            <a:spAutoFit/>
          </a:bodyPr>
          <a:lstStyle/>
          <a:p>
            <a:r>
              <a:rPr lang="en-US" sz="3600"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17. What are the different tags to separate sections of text?</a:t>
            </a:r>
          </a:p>
          <a:p>
            <a:pPr>
              <a:lnSpc>
                <a:spcPct val="107000"/>
              </a:lnSpc>
              <a:spcAft>
                <a:spcPts val="300"/>
              </a:spcAft>
            </a:pPr>
            <a:r>
              <a:rPr lang="en-US" sz="2400" b="1" dirty="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&lt;</a:t>
            </a:r>
            <a:r>
              <a:rPr lang="en-US" sz="2400" b="1" dirty="0" err="1">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br</a:t>
            </a:r>
            <a:r>
              <a:rPr lang="en-US" sz="2400" b="1" dirty="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&gt; tag – Usually &lt;</a:t>
            </a:r>
            <a:r>
              <a:rPr lang="en-US" sz="2400" b="1" dirty="0" err="1">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br</a:t>
            </a:r>
            <a:r>
              <a:rPr lang="en-US" sz="2400" b="1" dirty="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&gt; tag is used to separate the line of </a:t>
            </a:r>
            <a:r>
              <a:rPr lang="en-US" sz="2400" b="1" dirty="0" err="1">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text.It</a:t>
            </a:r>
            <a:r>
              <a:rPr lang="en-US" sz="2400" b="1" dirty="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breaks the current line and conveys the flow to the next line.&lt;p&gt; tag – This contains the text in the form of a new paragraph.</a:t>
            </a:r>
          </a:p>
          <a:p>
            <a:pPr algn="just">
              <a:lnSpc>
                <a:spcPct val="107000"/>
              </a:lnSpc>
              <a:spcAft>
                <a:spcPts val="300"/>
              </a:spcAft>
            </a:pPr>
            <a:r>
              <a:rPr lang="en-US" sz="2400" b="1" dirty="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&lt;blockquote&gt; tag – It is used to define a large quoted section.</a:t>
            </a:r>
            <a:endParaRPr lang="en-IN" sz="2400" b="1"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300"/>
              </a:spcAft>
            </a:pPr>
            <a:r>
              <a:rPr lang="en-US" sz="1800" dirty="0">
                <a:solidFill>
                  <a:srgbClr val="202124"/>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3600" b="1" dirty="0">
                <a:solidFill>
                  <a:schemeClr val="accent2"/>
                </a:solidFill>
                <a:effectLst/>
                <a:latin typeface="Calibri" panose="020F0502020204030204" pitchFamily="34" charset="0"/>
                <a:ea typeface="Times New Roman" panose="02020603050405020304" pitchFamily="18" charset="0"/>
                <a:cs typeface="Calibri" panose="020F0502020204030204" pitchFamily="34" charset="0"/>
              </a:rPr>
              <a:t>18. </a:t>
            </a:r>
            <a:r>
              <a:rPr lang="en-US" sz="3600"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What is SVG?</a:t>
            </a:r>
            <a:endParaRPr lang="en-IN" sz="3600" dirty="0">
              <a:solidFill>
                <a:schemeClr val="accent2"/>
              </a:solidFill>
              <a:effectLst/>
              <a:latin typeface="Calibri" panose="020F0502020204030204" pitchFamily="34" charset="0"/>
              <a:ea typeface="Calibri" panose="020F0502020204030204" pitchFamily="34" charset="0"/>
              <a:cs typeface="Calibri" panose="020F0502020204030204" pitchFamily="34" charset="0"/>
            </a:endParaRPr>
          </a:p>
          <a:p>
            <a:pPr>
              <a:spcBef>
                <a:spcPts val="1200"/>
              </a:spcBef>
              <a:spcAft>
                <a:spcPts val="1200"/>
              </a:spcAft>
            </a:pPr>
            <a:r>
              <a:rPr lang="en-US"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SVG stands for Scalable Vector Graphics.</a:t>
            </a:r>
            <a:endParaRPr lang="en-IN" sz="2400" b="1" dirty="0">
              <a:effectLst/>
              <a:latin typeface="Calibri" panose="020F0502020204030204" pitchFamily="34" charset="0"/>
              <a:ea typeface="Times New Roman" panose="02020603050405020304" pitchFamily="18" charset="0"/>
              <a:cs typeface="Calibri" panose="020F0502020204030204" pitchFamily="34" charset="0"/>
            </a:endParaRPr>
          </a:p>
          <a:p>
            <a:pPr>
              <a:spcBef>
                <a:spcPts val="1200"/>
              </a:spcBef>
              <a:spcAft>
                <a:spcPts val="1200"/>
              </a:spcAft>
            </a:pPr>
            <a:r>
              <a:rPr lang="en-US"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SVG defines vector-based graphics in XML format.</a:t>
            </a:r>
            <a:endParaRPr lang="en-IN" sz="2400" b="1"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300"/>
              </a:spcAft>
            </a:pPr>
            <a:r>
              <a:rPr lang="en-US" sz="1800" dirty="0">
                <a:solidFill>
                  <a:srgbClr val="202124"/>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3600"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endParaRPr>
          </a:p>
          <a:p>
            <a:endParaRPr lang="en-IN" sz="36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9380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BE6DDE-6AF7-9C35-977A-DA03B8F3B16D}"/>
              </a:ext>
            </a:extLst>
          </p:cNvPr>
          <p:cNvSpPr txBox="1"/>
          <p:nvPr/>
        </p:nvSpPr>
        <p:spPr>
          <a:xfrm>
            <a:off x="1078787" y="554804"/>
            <a:ext cx="10880332" cy="4893647"/>
          </a:xfrm>
          <a:prstGeom prst="rect">
            <a:avLst/>
          </a:prstGeom>
          <a:noFill/>
        </p:spPr>
        <p:txBody>
          <a:bodyPr wrap="square" rtlCol="0">
            <a:spAutoFit/>
          </a:bodyPr>
          <a:lstStyle/>
          <a:p>
            <a:r>
              <a:rPr lang="en-US" sz="24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US" sz="2400"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html</a:t>
            </a:r>
            <a:r>
              <a:rPr lang="en-US" sz="24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&gt;</a:t>
            </a:r>
            <a:b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en-US" sz="24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US" sz="2400"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body</a:t>
            </a:r>
            <a:r>
              <a:rPr lang="en-US" sz="24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&gt;</a:t>
            </a:r>
            <a:b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b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en-US" sz="24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US" sz="2400"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h1</a:t>
            </a:r>
            <a:r>
              <a:rPr lang="en-US" sz="24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&gt;</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My first SVG</a:t>
            </a:r>
            <a:r>
              <a:rPr lang="en-US" sz="24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US" sz="2400"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/h1</a:t>
            </a:r>
            <a:r>
              <a:rPr lang="en-US" sz="24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&gt;</a:t>
            </a:r>
            <a:b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b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en-US" sz="24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US" sz="2400" dirty="0" err="1">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svg</a:t>
            </a:r>
            <a:r>
              <a:rPr lang="en-US" sz="2400"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width</a:t>
            </a:r>
            <a:r>
              <a:rPr lang="en-US" sz="24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="100"</a:t>
            </a:r>
            <a:r>
              <a:rPr lang="en-US" sz="2400"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height</a:t>
            </a:r>
            <a:r>
              <a:rPr lang="en-US" sz="24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="100"&gt;</a:t>
            </a:r>
            <a:b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4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US" sz="2400"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circle</a:t>
            </a:r>
            <a:r>
              <a:rPr lang="en-US" sz="2400"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cx</a:t>
            </a:r>
            <a:r>
              <a:rPr lang="en-US" sz="24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="50"</a:t>
            </a:r>
            <a:r>
              <a:rPr lang="en-US" sz="2400"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cy</a:t>
            </a:r>
            <a:r>
              <a:rPr lang="en-US" sz="24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="50"</a:t>
            </a:r>
            <a:r>
              <a:rPr lang="en-US" sz="2400"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r</a:t>
            </a:r>
            <a:r>
              <a:rPr lang="en-US" sz="24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="40"</a:t>
            </a:r>
            <a:r>
              <a:rPr lang="en-US" sz="2400"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stroke</a:t>
            </a:r>
            <a:r>
              <a:rPr lang="en-US" sz="24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="green"</a:t>
            </a:r>
            <a:r>
              <a:rPr lang="en-US" sz="2400"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stroke-width</a:t>
            </a:r>
            <a:r>
              <a:rPr lang="en-US" sz="24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="4"</a:t>
            </a:r>
            <a:r>
              <a:rPr lang="en-US" sz="2400"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fill</a:t>
            </a:r>
            <a:r>
              <a:rPr lang="en-US" sz="24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="yellow"</a:t>
            </a:r>
            <a:r>
              <a:rPr lang="en-US" sz="2400"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4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&gt;</a:t>
            </a:r>
            <a:b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en-US" sz="24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US" sz="2400"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a:t>
            </a:r>
            <a:r>
              <a:rPr lang="en-US" sz="2400" dirty="0" err="1">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svg</a:t>
            </a:r>
            <a:r>
              <a:rPr lang="en-US" sz="24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&gt;</a:t>
            </a:r>
            <a:b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b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en-US" sz="24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US" sz="2400"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/body</a:t>
            </a:r>
            <a:r>
              <a:rPr lang="en-US" sz="24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&gt;</a:t>
            </a:r>
            <a:b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en-US" sz="24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US" sz="2400"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/html</a:t>
            </a:r>
            <a:r>
              <a:rPr lang="en-US" sz="24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&gt;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2466497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901013-3479-3AAB-52E5-B2EF38DD693F}"/>
              </a:ext>
            </a:extLst>
          </p:cNvPr>
          <p:cNvSpPr txBox="1"/>
          <p:nvPr/>
        </p:nvSpPr>
        <p:spPr>
          <a:xfrm>
            <a:off x="640421" y="400691"/>
            <a:ext cx="11013897" cy="658129"/>
          </a:xfrm>
          <a:prstGeom prst="rect">
            <a:avLst/>
          </a:prstGeom>
          <a:noFill/>
        </p:spPr>
        <p:txBody>
          <a:bodyPr wrap="square" rtlCol="0">
            <a:spAutoFit/>
          </a:bodyPr>
          <a:lstStyle/>
          <a:p>
            <a:pPr>
              <a:lnSpc>
                <a:spcPct val="107000"/>
              </a:lnSpc>
              <a:spcAft>
                <a:spcPts val="300"/>
              </a:spcAft>
            </a:pPr>
            <a:r>
              <a:rPr lang="en-US" sz="3600"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19. What is </a:t>
            </a:r>
            <a:r>
              <a:rPr lang="en-US" sz="3600" b="1" dirty="0" err="1">
                <a:solidFill>
                  <a:schemeClr val="accent2"/>
                </a:solidFill>
                <a:effectLst/>
                <a:latin typeface="Calibri" panose="020F0502020204030204" pitchFamily="34" charset="0"/>
                <a:ea typeface="Calibri" panose="020F0502020204030204" pitchFamily="34" charset="0"/>
                <a:cs typeface="Calibri" panose="020F0502020204030204" pitchFamily="34" charset="0"/>
              </a:rPr>
              <a:t>differene</a:t>
            </a:r>
            <a:r>
              <a:rPr lang="en-US" sz="3600"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 between HTML an d XHTML?</a:t>
            </a:r>
            <a:endParaRPr lang="en-IN" sz="3600"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0D61FEE7-5607-899B-F93D-4F12FF39BA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6346" y="1058820"/>
            <a:ext cx="9884261" cy="5757082"/>
          </a:xfrm>
          <a:prstGeom prst="rect">
            <a:avLst/>
          </a:prstGeom>
          <a:noFill/>
          <a:ln>
            <a:noFill/>
          </a:ln>
        </p:spPr>
      </p:pic>
    </p:spTree>
    <p:extLst>
      <p:ext uri="{BB962C8B-B14F-4D97-AF65-F5344CB8AC3E}">
        <p14:creationId xmlns:p14="http://schemas.microsoft.com/office/powerpoint/2010/main" val="1734405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C0F5B5-1745-D8AD-49FF-298CC58C940C}"/>
              </a:ext>
            </a:extLst>
          </p:cNvPr>
          <p:cNvSpPr txBox="1"/>
          <p:nvPr/>
        </p:nvSpPr>
        <p:spPr>
          <a:xfrm>
            <a:off x="760288" y="236306"/>
            <a:ext cx="10849510" cy="2959400"/>
          </a:xfrm>
          <a:prstGeom prst="rect">
            <a:avLst/>
          </a:prstGeom>
          <a:noFill/>
        </p:spPr>
        <p:txBody>
          <a:bodyPr wrap="square" rtlCol="0">
            <a:spAutoFit/>
          </a:bodyPr>
          <a:lstStyle/>
          <a:p>
            <a:pPr>
              <a:lnSpc>
                <a:spcPct val="107000"/>
              </a:lnSpc>
              <a:spcAft>
                <a:spcPts val="800"/>
              </a:spcAft>
            </a:pPr>
            <a:r>
              <a:rPr lang="en-US" sz="3600"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20. What are logical and physical tags in HTML?</a:t>
            </a:r>
            <a:endParaRPr lang="en-IN" sz="3600"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2400" b="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Logical tags describe the behavior</a:t>
            </a:r>
            <a:endParaRPr lang="en-IN" sz="2400" b="1"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400" b="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Physical tags are used to decide the appearance of the text and do not provide any information about the text</a:t>
            </a:r>
            <a:r>
              <a:rPr lang="en-IN"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2400"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Physical Tags</a:t>
            </a:r>
            <a:endParaRPr lang="en-IN" sz="2400" dirty="0">
              <a:solidFill>
                <a:schemeClr val="accent2"/>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752C851C-F557-BB5C-13B5-9E0C1FCC98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6259" y="2792417"/>
            <a:ext cx="2560185" cy="3833972"/>
          </a:xfrm>
          <a:prstGeom prst="rect">
            <a:avLst/>
          </a:prstGeom>
          <a:noFill/>
          <a:ln>
            <a:noFill/>
          </a:ln>
        </p:spPr>
      </p:pic>
    </p:spTree>
    <p:extLst>
      <p:ext uri="{BB962C8B-B14F-4D97-AF65-F5344CB8AC3E}">
        <p14:creationId xmlns:p14="http://schemas.microsoft.com/office/powerpoint/2010/main" val="3943748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7663DC-3940-ED7A-23C8-935716F49FBE}"/>
              </a:ext>
            </a:extLst>
          </p:cNvPr>
          <p:cNvSpPr txBox="1"/>
          <p:nvPr/>
        </p:nvSpPr>
        <p:spPr>
          <a:xfrm>
            <a:off x="945222" y="493160"/>
            <a:ext cx="2917861" cy="830997"/>
          </a:xfrm>
          <a:prstGeom prst="rect">
            <a:avLst/>
          </a:prstGeom>
          <a:noFill/>
        </p:spPr>
        <p:txBody>
          <a:bodyPr wrap="square" rtlCol="0">
            <a:spAutoFit/>
          </a:bodyPr>
          <a:lstStyle/>
          <a:p>
            <a:r>
              <a:rPr lang="en-US" sz="2400"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Logical Tags</a:t>
            </a:r>
            <a:endParaRPr lang="en-IN" sz="2400"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endParaRPr>
          </a:p>
          <a:p>
            <a:endParaRPr lang="en-IN" sz="2400" b="1" dirty="0">
              <a:solidFill>
                <a:schemeClr val="accent2"/>
              </a:solidFill>
              <a:latin typeface="Calibri" panose="020F0502020204030204" pitchFamily="34" charset="0"/>
              <a:cs typeface="Calibri" panose="020F0502020204030204" pitchFamily="34" charset="0"/>
            </a:endParaRPr>
          </a:p>
        </p:txBody>
      </p:sp>
      <p:pic>
        <p:nvPicPr>
          <p:cNvPr id="2050" name="Picture 2">
            <a:extLst>
              <a:ext uri="{FF2B5EF4-FFF2-40B4-BE49-F238E27FC236}">
                <a16:creationId xmlns:a16="http://schemas.microsoft.com/office/drawing/2014/main" id="{FA95F059-F82B-261E-BA9B-7C72A5BBBD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359" y="1032178"/>
            <a:ext cx="3568094" cy="5712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9888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5E7652-E968-6733-AE75-61BDFA7F9E23}"/>
              </a:ext>
            </a:extLst>
          </p:cNvPr>
          <p:cNvSpPr/>
          <p:nvPr/>
        </p:nvSpPr>
        <p:spPr>
          <a:xfrm>
            <a:off x="2961167" y="2967335"/>
            <a:ext cx="6269665"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Wingdings" panose="05000000000000000000" pitchFamily="2" charset="2"/>
              </a:rPr>
              <a:t></a:t>
            </a:r>
            <a:endParaRPr lang="en-I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 name="Rectangle 3">
            <a:extLst>
              <a:ext uri="{FF2B5EF4-FFF2-40B4-BE49-F238E27FC236}">
                <a16:creationId xmlns:a16="http://schemas.microsoft.com/office/drawing/2014/main" id="{3EAA81B5-BE33-F010-DBEF-66C6D379B326}"/>
              </a:ext>
            </a:extLst>
          </p:cNvPr>
          <p:cNvSpPr/>
          <p:nvPr/>
        </p:nvSpPr>
        <p:spPr>
          <a:xfrm>
            <a:off x="2960365" y="2967335"/>
            <a:ext cx="6271269"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THANK YOU!!!!!</a:t>
            </a:r>
            <a:r>
              <a:rPr lang="en-US" sz="5400" b="1" cap="none" spc="0" dirty="0">
                <a:ln w="6600">
                  <a:solidFill>
                    <a:schemeClr val="accent2"/>
                  </a:solidFill>
                  <a:prstDash val="solid"/>
                </a:ln>
                <a:solidFill>
                  <a:srgbClr val="FFFFFF"/>
                </a:solidFill>
                <a:effectLst>
                  <a:outerShdw dist="38100" dir="2700000" algn="tl" rotWithShape="0">
                    <a:schemeClr val="accent2"/>
                  </a:outerShdw>
                </a:effectLst>
                <a:sym typeface="Wingdings" panose="05000000000000000000" pitchFamily="2" charset="2"/>
              </a:rPr>
              <a:t></a:t>
            </a:r>
            <a:endParaRPr lang="en-IN"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551982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44ED6-1FC4-1E48-DC09-9CEA1C06D4CA}"/>
              </a:ext>
            </a:extLst>
          </p:cNvPr>
          <p:cNvSpPr>
            <a:spLocks noGrp="1"/>
          </p:cNvSpPr>
          <p:nvPr>
            <p:ph type="title"/>
          </p:nvPr>
        </p:nvSpPr>
        <p:spPr/>
        <p:txBody>
          <a:bodyPr>
            <a:normAutofit fontScale="90000"/>
          </a:bodyPr>
          <a:lstStyle/>
          <a:p>
            <a:r>
              <a:rPr lang="en-US" sz="3600" b="1" dirty="0">
                <a:solidFill>
                  <a:srgbClr val="004DBB"/>
                </a:solidFill>
                <a:latin typeface="Calibri" panose="020F0502020204030204" pitchFamily="34" charset="0"/>
              </a:rPr>
              <a:t>1. Are the HTML tags and elements the same thing?</a:t>
            </a:r>
            <a:br>
              <a:rPr lang="en-US" sz="3600" b="1" dirty="0">
                <a:solidFill>
                  <a:srgbClr val="004DBB"/>
                </a:solidFill>
                <a:latin typeface="Calibri" panose="020F0502020204030204" pitchFamily="34" charset="0"/>
              </a:rPr>
            </a:br>
            <a:br>
              <a:rPr lang="en-US" sz="3600" b="1" dirty="0">
                <a:solidFill>
                  <a:srgbClr val="004DBB"/>
                </a:solidFill>
                <a:latin typeface="Calibri" panose="020F0502020204030204" pitchFamily="34" charset="0"/>
              </a:rPr>
            </a:br>
            <a:endParaRPr lang="en-IN" sz="3600" dirty="0"/>
          </a:p>
        </p:txBody>
      </p:sp>
      <p:sp>
        <p:nvSpPr>
          <p:cNvPr id="3" name="Content Placeholder 2">
            <a:extLst>
              <a:ext uri="{FF2B5EF4-FFF2-40B4-BE49-F238E27FC236}">
                <a16:creationId xmlns:a16="http://schemas.microsoft.com/office/drawing/2014/main" id="{73BD1164-E257-A27F-0E8B-AF7ED044E18A}"/>
              </a:ext>
            </a:extLst>
          </p:cNvPr>
          <p:cNvSpPr>
            <a:spLocks noGrp="1"/>
          </p:cNvSpPr>
          <p:nvPr>
            <p:ph idx="1"/>
          </p:nvPr>
        </p:nvSpPr>
        <p:spPr>
          <a:xfrm>
            <a:off x="838200" y="1150706"/>
            <a:ext cx="10515600" cy="5026257"/>
          </a:xfrm>
        </p:spPr>
        <p:txBody>
          <a:bodyPr/>
          <a:lstStyle/>
          <a:p>
            <a:pPr algn="just"/>
            <a:r>
              <a:rPr lang="en-US" sz="2400" b="1" dirty="0">
                <a:solidFill>
                  <a:srgbClr val="8080C0"/>
                </a:solidFill>
                <a:latin typeface="Calibri" panose="020F0502020204030204" pitchFamily="34" charset="0"/>
              </a:rPr>
              <a:t>HTML Tags: </a:t>
            </a:r>
            <a:r>
              <a:rPr lang="en-US" sz="2400" b="1" dirty="0">
                <a:solidFill>
                  <a:prstClr val="black"/>
                </a:solidFill>
                <a:latin typeface="Calibri" panose="020F0502020204030204" pitchFamily="34" charset="0"/>
              </a:rPr>
              <a:t>Tags are the starting and ending parts of an HTML element. They begin with &lt; symbol and end with &gt; symbol. Whatever written inside &lt; and &gt; are called tags.</a:t>
            </a:r>
          </a:p>
          <a:p>
            <a:pPr algn="just"/>
            <a:r>
              <a:rPr lang="en-IN" sz="2400" b="1" dirty="0">
                <a:solidFill>
                  <a:prstClr val="black"/>
                </a:solidFill>
                <a:latin typeface="Calibri" panose="020F0502020204030204" pitchFamily="34" charset="0"/>
              </a:rPr>
              <a:t>Example: &lt;P&gt; &lt;/P&gt;</a:t>
            </a:r>
          </a:p>
          <a:p>
            <a:pPr algn="just"/>
            <a:endParaRPr lang="en-IN" sz="2400" b="1" dirty="0">
              <a:solidFill>
                <a:prstClr val="black"/>
              </a:solidFill>
              <a:latin typeface="Calibri" panose="020F0502020204030204" pitchFamily="34" charset="0"/>
            </a:endParaRPr>
          </a:p>
          <a:p>
            <a:pPr algn="just"/>
            <a:r>
              <a:rPr lang="en-US" sz="2400" b="1" dirty="0">
                <a:solidFill>
                  <a:srgbClr val="8080C0"/>
                </a:solidFill>
                <a:latin typeface="Calibri" panose="020F0502020204030204" pitchFamily="34" charset="0"/>
              </a:rPr>
              <a:t>HTML elements: </a:t>
            </a:r>
            <a:r>
              <a:rPr lang="en-US" sz="2400" b="1" dirty="0">
                <a:solidFill>
                  <a:prstClr val="black"/>
                </a:solidFill>
                <a:latin typeface="Calibri" panose="020F0502020204030204" pitchFamily="34" charset="0"/>
              </a:rPr>
              <a:t>Elements enclose the contents in between the tags. They consist of some kind of structure or expression. It generally consists of a start tag, content and an end tag.</a:t>
            </a:r>
          </a:p>
          <a:p>
            <a:pPr algn="just"/>
            <a:r>
              <a:rPr lang="en-US" sz="2400" b="1" dirty="0">
                <a:solidFill>
                  <a:prstClr val="black"/>
                </a:solidFill>
                <a:latin typeface="Calibri" panose="020F0502020204030204" pitchFamily="34" charset="0"/>
              </a:rPr>
              <a:t>Example: &lt;P&gt; this is the contents &lt;/P&gt;</a:t>
            </a:r>
          </a:p>
          <a:p>
            <a:pPr algn="just"/>
            <a:endParaRPr lang="en" sz="2400" b="1" dirty="0">
              <a:solidFill>
                <a:prstClr val="black"/>
              </a:solidFill>
              <a:latin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762801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19D63-A650-C462-3985-95FA36196BB4}"/>
              </a:ext>
            </a:extLst>
          </p:cNvPr>
          <p:cNvSpPr>
            <a:spLocks noGrp="1"/>
          </p:cNvSpPr>
          <p:nvPr>
            <p:ph type="title"/>
          </p:nvPr>
        </p:nvSpPr>
        <p:spPr/>
        <p:txBody>
          <a:bodyPr>
            <a:normAutofit/>
          </a:bodyPr>
          <a:lstStyle/>
          <a:p>
            <a:r>
              <a:rPr lang="en-US" sz="3600" b="1" dirty="0">
                <a:solidFill>
                  <a:srgbClr val="004DBB"/>
                </a:solidFill>
                <a:latin typeface="Calibri" panose="020F0502020204030204" pitchFamily="34" charset="0"/>
              </a:rPr>
              <a:t>2. What are tags and attributes in HTML?</a:t>
            </a:r>
            <a:br>
              <a:rPr lang="en-US" sz="3600" b="1" dirty="0">
                <a:solidFill>
                  <a:srgbClr val="004DBB"/>
                </a:solidFill>
                <a:latin typeface="Calibri" panose="020F0502020204030204" pitchFamily="34" charset="0"/>
              </a:rPr>
            </a:br>
            <a:endParaRPr lang="en-IN" sz="3600" dirty="0"/>
          </a:p>
        </p:txBody>
      </p:sp>
      <p:sp>
        <p:nvSpPr>
          <p:cNvPr id="3" name="Content Placeholder 2">
            <a:extLst>
              <a:ext uri="{FF2B5EF4-FFF2-40B4-BE49-F238E27FC236}">
                <a16:creationId xmlns:a16="http://schemas.microsoft.com/office/drawing/2014/main" id="{97A7C58A-DDBE-C1D6-CA8C-A21DDB35946B}"/>
              </a:ext>
            </a:extLst>
          </p:cNvPr>
          <p:cNvSpPr>
            <a:spLocks noGrp="1"/>
          </p:cNvSpPr>
          <p:nvPr>
            <p:ph idx="1"/>
          </p:nvPr>
        </p:nvSpPr>
        <p:spPr>
          <a:xfrm>
            <a:off x="838200" y="1037690"/>
            <a:ext cx="10515600" cy="5139273"/>
          </a:xfrm>
        </p:spPr>
        <p:txBody>
          <a:bodyPr>
            <a:normAutofit fontScale="92500" lnSpcReduction="20000"/>
          </a:bodyPr>
          <a:lstStyle/>
          <a:p>
            <a:pPr algn="just"/>
            <a:r>
              <a:rPr lang="en-US" sz="2400" b="1" dirty="0">
                <a:latin typeface="Calibri" panose="020F0502020204030204" pitchFamily="34" charset="0"/>
              </a:rPr>
              <a:t>=&gt;Tags are used to mark up the start of an HTML element and they are usually enclosed in angle brackets. </a:t>
            </a:r>
          </a:p>
          <a:p>
            <a:pPr algn="just"/>
            <a:r>
              <a:rPr lang="en-US" sz="2400" b="1" dirty="0">
                <a:latin typeface="Calibri" panose="020F0502020204030204" pitchFamily="34" charset="0"/>
              </a:rPr>
              <a:t>An example of a tag is: &lt;h1&gt;. Most tags must be opened &lt;h1&gt; and closed &lt;/h1&gt; in order to function.</a:t>
            </a:r>
          </a:p>
          <a:p>
            <a:pPr algn="just"/>
            <a:r>
              <a:rPr lang="en-US" sz="2400" b="1" dirty="0">
                <a:latin typeface="Calibri" panose="020F0502020204030204" pitchFamily="34" charset="0"/>
              </a:rPr>
              <a:t>=&gt;Attributes contain additional pieces of information. Attributes take the form of an opening tag and additional info is placed inside.</a:t>
            </a:r>
          </a:p>
          <a:p>
            <a:pPr algn="just"/>
            <a:r>
              <a:rPr lang="en-US" sz="2400" b="1" dirty="0">
                <a:latin typeface="Calibri" panose="020F0502020204030204" pitchFamily="34" charset="0"/>
              </a:rPr>
              <a:t>An example of an attribute is: &lt;</a:t>
            </a:r>
            <a:r>
              <a:rPr lang="en-US" sz="2400" b="1" dirty="0" err="1">
                <a:latin typeface="Calibri" panose="020F0502020204030204" pitchFamily="34" charset="0"/>
              </a:rPr>
              <a:t>img</a:t>
            </a:r>
            <a:r>
              <a:rPr lang="en-US" sz="2400" b="1" dirty="0">
                <a:latin typeface="Calibri" panose="020F0502020204030204" pitchFamily="34" charset="0"/>
              </a:rPr>
              <a:t> </a:t>
            </a:r>
            <a:r>
              <a:rPr lang="en-US" sz="2400" b="1" dirty="0" err="1">
                <a:latin typeface="Calibri" panose="020F0502020204030204" pitchFamily="34" charset="0"/>
              </a:rPr>
              <a:t>src</a:t>
            </a:r>
            <a:r>
              <a:rPr lang="en-US" sz="2400" b="1" dirty="0">
                <a:latin typeface="Calibri" panose="020F0502020204030204" pitchFamily="34" charset="0"/>
              </a:rPr>
              <a:t>="myhome.jpg" alt="A photo of my home"&gt;</a:t>
            </a:r>
          </a:p>
          <a:p>
            <a:pPr algn="just"/>
            <a:endParaRPr lang="en" sz="2400" b="1" dirty="0">
              <a:latin typeface="Calibri" panose="020F0502020204030204" pitchFamily="34" charset="0"/>
            </a:endParaRPr>
          </a:p>
          <a:p>
            <a:pPr marL="0" indent="0">
              <a:buNone/>
            </a:pPr>
            <a:r>
              <a:rPr lang="en-US" sz="3900" b="1" dirty="0">
                <a:solidFill>
                  <a:srgbClr val="004DBB"/>
                </a:solidFill>
                <a:latin typeface="Calibri" panose="020F0502020204030204" pitchFamily="34" charset="0"/>
              </a:rPr>
              <a:t>3. What are void elements in HTML? </a:t>
            </a:r>
          </a:p>
          <a:p>
            <a:pPr algn="just"/>
            <a:r>
              <a:rPr lang="en-US" sz="2600" b="1" dirty="0">
                <a:latin typeface="Calibri" panose="020F0502020204030204" pitchFamily="34" charset="0"/>
              </a:rPr>
              <a:t>=&gt; HTML elements are surrounded by start and end tags to specify the starting and end of the element.</a:t>
            </a:r>
          </a:p>
          <a:p>
            <a:pPr algn="just"/>
            <a:r>
              <a:rPr lang="en-US" sz="2600" b="1" dirty="0">
                <a:latin typeface="Calibri" panose="020F0502020204030204" pitchFamily="34" charset="0"/>
              </a:rPr>
              <a:t>=&gt; Void elements doesn’t have ending tags and can only have attributes but do not contain any kind of content. These elements can have backslash before ending of start tag but that is completely optional. Example of such elements are &lt;</a:t>
            </a:r>
            <a:r>
              <a:rPr lang="en-US" sz="2600" b="1" dirty="0" err="1">
                <a:latin typeface="Calibri" panose="020F0502020204030204" pitchFamily="34" charset="0"/>
              </a:rPr>
              <a:t>br</a:t>
            </a:r>
            <a:r>
              <a:rPr lang="en-US" sz="2600" b="1" dirty="0">
                <a:latin typeface="Calibri" panose="020F0502020204030204" pitchFamily="34" charset="0"/>
              </a:rPr>
              <a:t>&gt;, &lt;</a:t>
            </a:r>
            <a:r>
              <a:rPr lang="en-US" sz="2600" b="1" dirty="0" err="1">
                <a:latin typeface="Calibri" panose="020F0502020204030204" pitchFamily="34" charset="0"/>
              </a:rPr>
              <a:t>hr</a:t>
            </a:r>
            <a:r>
              <a:rPr lang="en-US" sz="2600" b="1" dirty="0">
                <a:latin typeface="Calibri" panose="020F0502020204030204" pitchFamily="34" charset="0"/>
              </a:rPr>
              <a:t>&gt;, &lt;</a:t>
            </a:r>
            <a:r>
              <a:rPr lang="en-US" sz="2600" b="1" dirty="0" err="1">
                <a:latin typeface="Calibri" panose="020F0502020204030204" pitchFamily="34" charset="0"/>
              </a:rPr>
              <a:t>img</a:t>
            </a:r>
            <a:r>
              <a:rPr lang="en-US" sz="2600" b="1" dirty="0">
                <a:latin typeface="Calibri" panose="020F0502020204030204" pitchFamily="34" charset="0"/>
              </a:rPr>
              <a:t>&gt;, &lt;input&gt;, &lt;link&gt;, &lt;base&gt;, &lt;meta&gt;, &lt;param&gt;, &lt;area&gt;, &lt;embed&gt;, &lt;col&gt;, &lt;track&gt;, &lt;source&gt; etc.</a:t>
            </a:r>
          </a:p>
          <a:p>
            <a:pPr algn="just"/>
            <a:endParaRPr lang="en" sz="2200" b="1" dirty="0">
              <a:latin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072084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F19CE-F36D-A6FA-1B87-DBAEFE8ECE0D}"/>
              </a:ext>
            </a:extLst>
          </p:cNvPr>
          <p:cNvSpPr>
            <a:spLocks noGrp="1"/>
          </p:cNvSpPr>
          <p:nvPr>
            <p:ph type="title"/>
          </p:nvPr>
        </p:nvSpPr>
        <p:spPr/>
        <p:txBody>
          <a:bodyPr/>
          <a:lstStyle/>
          <a:p>
            <a:r>
              <a:rPr lang="en-US" sz="3600" b="1" dirty="0">
                <a:solidFill>
                  <a:srgbClr val="004DBB"/>
                </a:solidFill>
                <a:latin typeface="Calibri" panose="020F0502020204030204" pitchFamily="34" charset="0"/>
              </a:rPr>
              <a:t>4. What are HTML Entities? </a:t>
            </a:r>
            <a:br>
              <a:rPr lang="en-US" sz="1800" b="1" dirty="0">
                <a:solidFill>
                  <a:prstClr val="black"/>
                </a:solidFill>
                <a:latin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C0D8671F-B0A2-E31E-F87F-C89A1E5F7C02}"/>
              </a:ext>
            </a:extLst>
          </p:cNvPr>
          <p:cNvSpPr>
            <a:spLocks noGrp="1"/>
          </p:cNvSpPr>
          <p:nvPr>
            <p:ph idx="1"/>
          </p:nvPr>
        </p:nvSpPr>
        <p:spPr>
          <a:xfrm>
            <a:off x="838200" y="986318"/>
            <a:ext cx="10515600" cy="5774077"/>
          </a:xfrm>
        </p:spPr>
        <p:txBody>
          <a:bodyPr/>
          <a:lstStyle/>
          <a:p>
            <a:pPr algn="just"/>
            <a:r>
              <a:rPr lang="en-US" sz="2000" b="1" dirty="0">
                <a:latin typeface="Calibri" panose="020F0502020204030204" pitchFamily="34" charset="0"/>
              </a:rPr>
              <a:t>An HTML entity is a piece of text ("string") that begins with an ampersand (&amp;) and ends with a semicolon (;). Entities are frequently used to display reserved characters (which would otherwise be interpreted as HTML code), and invisible characters (like non-breaking spaces). You can also use them in place of other characters that are difficult to type with a standard keyboard.</a:t>
            </a:r>
          </a:p>
          <a:p>
            <a:pPr algn="just"/>
            <a:r>
              <a:rPr lang="en-US" sz="2000" b="1" dirty="0">
                <a:latin typeface="Calibri" panose="020F0502020204030204" pitchFamily="34" charset="0"/>
              </a:rPr>
              <a:t>For example, the entity for the copyright symbol (©) is &amp;copy;. For less memorable characters, such as &amp;#8212; or &amp;#x2014;, you can use a reference chart or decoder tool.</a:t>
            </a:r>
          </a:p>
          <a:p>
            <a:pPr marL="0" indent="0">
              <a:buNone/>
            </a:pPr>
            <a:r>
              <a:rPr lang="en-US" sz="3600" b="1" dirty="0">
                <a:solidFill>
                  <a:srgbClr val="004DBB"/>
                </a:solidFill>
                <a:latin typeface="Calibri" panose="020F0502020204030204" pitchFamily="34" charset="0"/>
              </a:rPr>
              <a:t>5. What are different types of lists in HTML? </a:t>
            </a:r>
          </a:p>
          <a:p>
            <a:pPr marL="0" indent="0">
              <a:buNone/>
            </a:pPr>
            <a:endParaRPr lang="en-IN" dirty="0"/>
          </a:p>
        </p:txBody>
      </p:sp>
      <p:graphicFrame>
        <p:nvGraphicFramePr>
          <p:cNvPr id="4" name="Table 4">
            <a:extLst>
              <a:ext uri="{FF2B5EF4-FFF2-40B4-BE49-F238E27FC236}">
                <a16:creationId xmlns:a16="http://schemas.microsoft.com/office/drawing/2014/main" id="{95E85B60-DDE2-BF05-3805-76D8FEF67F08}"/>
              </a:ext>
            </a:extLst>
          </p:cNvPr>
          <p:cNvGraphicFramePr>
            <a:graphicFrameLocks noGrp="1"/>
          </p:cNvGraphicFramePr>
          <p:nvPr>
            <p:extLst>
              <p:ext uri="{D42A27DB-BD31-4B8C-83A1-F6EECF244321}">
                <p14:modId xmlns:p14="http://schemas.microsoft.com/office/powerpoint/2010/main" val="3586103367"/>
              </p:ext>
            </p:extLst>
          </p:nvPr>
        </p:nvGraphicFramePr>
        <p:xfrm>
          <a:off x="994310" y="3780113"/>
          <a:ext cx="10515601" cy="2851855"/>
        </p:xfrm>
        <a:graphic>
          <a:graphicData uri="http://schemas.openxmlformats.org/drawingml/2006/table">
            <a:tbl>
              <a:tblPr firstRow="1" bandRow="1">
                <a:tableStyleId>{9D7B26C5-4107-4FEC-AEDC-1716B250A1EF}</a:tableStyleId>
              </a:tblPr>
              <a:tblGrid>
                <a:gridCol w="10515601">
                  <a:extLst>
                    <a:ext uri="{9D8B030D-6E8A-4147-A177-3AD203B41FA5}">
                      <a16:colId xmlns:a16="http://schemas.microsoft.com/office/drawing/2014/main" val="554642578"/>
                    </a:ext>
                  </a:extLst>
                </a:gridCol>
              </a:tblGrid>
              <a:tr h="3829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There are three types of lists in HTML: </a:t>
                      </a:r>
                    </a:p>
                  </a:txBody>
                  <a:tcPr/>
                </a:tc>
                <a:extLst>
                  <a:ext uri="{0D108BD9-81ED-4DB2-BD59-A6C34878D82A}">
                    <a16:rowId xmlns:a16="http://schemas.microsoft.com/office/drawing/2014/main" val="2851191696"/>
                  </a:ext>
                </a:extLst>
              </a:tr>
              <a:tr h="1039504">
                <a:tc>
                  <a:txBody>
                    <a:bodyPr/>
                    <a:lstStyle/>
                    <a:p>
                      <a:r>
                        <a:rPr lang="en-IN" sz="1800" b="1" kern="1200" dirty="0">
                          <a:solidFill>
                            <a:schemeClr val="tx1"/>
                          </a:solidFill>
                          <a:latin typeface="+mn-lt"/>
                          <a:ea typeface="+mn-ea"/>
                          <a:cs typeface="+mn-cs"/>
                        </a:rPr>
                        <a:t>1.Unordered list</a:t>
                      </a:r>
                    </a:p>
                    <a:p>
                      <a:r>
                        <a:rPr lang="en-IN" sz="1800" b="1" kern="1200" dirty="0">
                          <a:solidFill>
                            <a:schemeClr val="tx1"/>
                          </a:solidFill>
                          <a:latin typeface="+mn-lt"/>
                          <a:ea typeface="+mn-ea"/>
                          <a:cs typeface="+mn-cs"/>
                        </a:rPr>
                        <a:t>-Bulleted items</a:t>
                      </a:r>
                    </a:p>
                    <a:p>
                      <a:r>
                        <a:rPr lang="en-IN" sz="1800" b="1" kern="1200" dirty="0">
                          <a:solidFill>
                            <a:schemeClr val="tx1"/>
                          </a:solidFill>
                          <a:latin typeface="+mn-lt"/>
                          <a:ea typeface="+mn-ea"/>
                          <a:cs typeface="+mn-cs"/>
                        </a:rPr>
                        <a:t>3. </a:t>
                      </a:r>
                      <a:r>
                        <a:rPr lang="en-IN" sz="1800" b="1" kern="1200" dirty="0" err="1">
                          <a:solidFill>
                            <a:schemeClr val="tx1"/>
                          </a:solidFill>
                          <a:latin typeface="+mn-lt"/>
                          <a:ea typeface="+mn-ea"/>
                          <a:cs typeface="+mn-cs"/>
                        </a:rPr>
                        <a:t>Definiton</a:t>
                      </a:r>
                      <a:r>
                        <a:rPr lang="en-IN" sz="1800" b="1" kern="1200" dirty="0">
                          <a:solidFill>
                            <a:schemeClr val="tx1"/>
                          </a:solidFill>
                          <a:latin typeface="+mn-lt"/>
                          <a:ea typeface="+mn-ea"/>
                          <a:cs typeface="+mn-cs"/>
                        </a:rPr>
                        <a:t> list</a:t>
                      </a:r>
                    </a:p>
                    <a:p>
                      <a:r>
                        <a:rPr lang="en-US" sz="1800" b="1" kern="1200" dirty="0">
                          <a:solidFill>
                            <a:schemeClr val="tx1"/>
                          </a:solidFill>
                          <a:latin typeface="+mn-lt"/>
                          <a:ea typeface="+mn-ea"/>
                          <a:cs typeface="+mn-cs"/>
                        </a:rPr>
                        <a:t>-a list of items, with a description of each item.</a:t>
                      </a:r>
                    </a:p>
                  </a:txBody>
                  <a:tcPr/>
                </a:tc>
                <a:extLst>
                  <a:ext uri="{0D108BD9-81ED-4DB2-BD59-A6C34878D82A}">
                    <a16:rowId xmlns:a16="http://schemas.microsoft.com/office/drawing/2014/main" val="889150261"/>
                  </a:ext>
                </a:extLst>
              </a:tr>
              <a:tr h="547108">
                <a:tc>
                  <a:txBody>
                    <a:bodyPr/>
                    <a:lstStyle/>
                    <a:p>
                      <a:r>
                        <a:rPr lang="en-IN" sz="1800" b="1" kern="1200" dirty="0">
                          <a:solidFill>
                            <a:schemeClr val="tx1"/>
                          </a:solidFill>
                          <a:latin typeface="+mn-lt"/>
                          <a:ea typeface="+mn-ea"/>
                          <a:cs typeface="+mn-cs"/>
                        </a:rPr>
                        <a:t>2. Ordered list</a:t>
                      </a:r>
                    </a:p>
                    <a:p>
                      <a:r>
                        <a:rPr lang="en-IN" sz="1800" b="1" kern="1200" dirty="0">
                          <a:solidFill>
                            <a:schemeClr val="tx1"/>
                          </a:solidFill>
                          <a:latin typeface="+mn-lt"/>
                          <a:ea typeface="+mn-ea"/>
                          <a:cs typeface="+mn-cs"/>
                        </a:rPr>
                        <a:t>-Numbered items</a:t>
                      </a:r>
                    </a:p>
                  </a:txBody>
                  <a:tcPr/>
                </a:tc>
                <a:extLst>
                  <a:ext uri="{0D108BD9-81ED-4DB2-BD59-A6C34878D82A}">
                    <a16:rowId xmlns:a16="http://schemas.microsoft.com/office/drawing/2014/main" val="3615006825"/>
                  </a:ext>
                </a:extLst>
              </a:tr>
              <a:tr h="547108">
                <a:tc>
                  <a:txBody>
                    <a:bodyPr/>
                    <a:lstStyle/>
                    <a:p>
                      <a:r>
                        <a:rPr lang="en-IN" sz="1800" b="1" kern="1200" dirty="0">
                          <a:solidFill>
                            <a:schemeClr val="tx1"/>
                          </a:solidFill>
                          <a:latin typeface="+mn-lt"/>
                          <a:ea typeface="+mn-ea"/>
                          <a:cs typeface="+mn-cs"/>
                        </a:rPr>
                        <a:t>3. </a:t>
                      </a:r>
                      <a:r>
                        <a:rPr lang="en-IN" sz="1800" b="1" kern="1200" dirty="0" err="1">
                          <a:solidFill>
                            <a:schemeClr val="tx1"/>
                          </a:solidFill>
                          <a:latin typeface="+mn-lt"/>
                          <a:ea typeface="+mn-ea"/>
                          <a:cs typeface="+mn-cs"/>
                        </a:rPr>
                        <a:t>Definiton</a:t>
                      </a:r>
                      <a:r>
                        <a:rPr lang="en-IN" sz="1800" b="1" kern="1200" dirty="0">
                          <a:solidFill>
                            <a:schemeClr val="tx1"/>
                          </a:solidFill>
                          <a:latin typeface="+mn-lt"/>
                          <a:ea typeface="+mn-ea"/>
                          <a:cs typeface="+mn-cs"/>
                        </a:rPr>
                        <a:t> list</a:t>
                      </a:r>
                    </a:p>
                    <a:p>
                      <a:r>
                        <a:rPr lang="en-US" sz="1800" b="1" kern="1200" dirty="0">
                          <a:solidFill>
                            <a:schemeClr val="tx1"/>
                          </a:solidFill>
                          <a:latin typeface="+mn-lt"/>
                          <a:ea typeface="+mn-ea"/>
                          <a:cs typeface="+mn-cs"/>
                        </a:rPr>
                        <a:t>-a list of items, with a description of each item.</a:t>
                      </a:r>
                    </a:p>
                  </a:txBody>
                  <a:tcPr/>
                </a:tc>
                <a:extLst>
                  <a:ext uri="{0D108BD9-81ED-4DB2-BD59-A6C34878D82A}">
                    <a16:rowId xmlns:a16="http://schemas.microsoft.com/office/drawing/2014/main" val="719327993"/>
                  </a:ext>
                </a:extLst>
              </a:tr>
            </a:tbl>
          </a:graphicData>
        </a:graphic>
      </p:graphicFrame>
    </p:spTree>
    <p:extLst>
      <p:ext uri="{BB962C8B-B14F-4D97-AF65-F5344CB8AC3E}">
        <p14:creationId xmlns:p14="http://schemas.microsoft.com/office/powerpoint/2010/main" val="2381418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B297D-8ECA-5F02-E9E5-5B9C3506F73E}"/>
              </a:ext>
            </a:extLst>
          </p:cNvPr>
          <p:cNvSpPr>
            <a:spLocks noGrp="1"/>
          </p:cNvSpPr>
          <p:nvPr>
            <p:ph type="title"/>
          </p:nvPr>
        </p:nvSpPr>
        <p:spPr>
          <a:xfrm>
            <a:off x="838200" y="365126"/>
            <a:ext cx="10515600" cy="1001338"/>
          </a:xfrm>
        </p:spPr>
        <p:txBody>
          <a:bodyPr>
            <a:normAutofit fontScale="90000"/>
          </a:bodyPr>
          <a:lstStyle/>
          <a:p>
            <a:r>
              <a:rPr lang="en-US" sz="3600" b="1" dirty="0">
                <a:solidFill>
                  <a:srgbClr val="004DBB"/>
                </a:solidFill>
                <a:latin typeface="Calibri" panose="020F0502020204030204" pitchFamily="34" charset="0"/>
              </a:rPr>
              <a:t>6. What is the ‘class’ attribute in HTML?</a:t>
            </a:r>
            <a:br>
              <a:rPr lang="en-US" sz="1800" b="1" dirty="0">
                <a:solidFill>
                  <a:srgbClr val="004DBB"/>
                </a:solidFill>
                <a:latin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AF515A11-6088-A3E1-419E-BFA1BAD5B603}"/>
              </a:ext>
            </a:extLst>
          </p:cNvPr>
          <p:cNvSpPr>
            <a:spLocks noGrp="1"/>
          </p:cNvSpPr>
          <p:nvPr>
            <p:ph idx="1"/>
          </p:nvPr>
        </p:nvSpPr>
        <p:spPr>
          <a:xfrm>
            <a:off x="838199" y="708916"/>
            <a:ext cx="11110645" cy="5959011"/>
          </a:xfrm>
        </p:spPr>
        <p:txBody>
          <a:bodyPr>
            <a:normAutofit fontScale="92500" lnSpcReduction="10000"/>
          </a:bodyPr>
          <a:lstStyle/>
          <a:p>
            <a:pPr algn="just"/>
            <a:r>
              <a:rPr lang="en-US" sz="2400" b="1" dirty="0">
                <a:latin typeface="Calibri" panose="020F0502020204030204" pitchFamily="34" charset="0"/>
              </a:rPr>
              <a:t>The class is an attribute which specifies one or more class names for an HTML element.</a:t>
            </a:r>
          </a:p>
          <a:p>
            <a:pPr algn="just"/>
            <a:r>
              <a:rPr lang="en-US" sz="2400" b="1" dirty="0">
                <a:latin typeface="Calibri" panose="020F0502020204030204" pitchFamily="34" charset="0"/>
              </a:rPr>
              <a:t>The class attribute can be used on any HTML element.</a:t>
            </a:r>
          </a:p>
          <a:p>
            <a:pPr algn="just"/>
            <a:r>
              <a:rPr lang="en-US" sz="2400" b="1" dirty="0">
                <a:latin typeface="Calibri" panose="020F0502020204030204" pitchFamily="34" charset="0"/>
              </a:rPr>
              <a:t>The class name can be used by CSS and JavaScript to perform certain tasks for elements with the specified class name.</a:t>
            </a:r>
          </a:p>
          <a:p>
            <a:pPr algn="just"/>
            <a:r>
              <a:rPr lang="en-US" sz="2400" b="1" dirty="0">
                <a:latin typeface="Calibri" panose="020F0502020204030204" pitchFamily="34" charset="0"/>
              </a:rPr>
              <a:t>The class attribute is part of the Global Attributes, and can be used on any HTML element</a:t>
            </a:r>
            <a:r>
              <a:rPr lang="en-US" sz="1800" b="1" dirty="0">
                <a:latin typeface="Calibri" panose="020F0502020204030204" pitchFamily="34" charset="0"/>
              </a:rPr>
              <a:t>.</a:t>
            </a:r>
          </a:p>
          <a:p>
            <a:pPr algn="just"/>
            <a:endParaRPr lang="en" sz="1800" b="1" dirty="0">
              <a:latin typeface="Calibri" panose="020F0502020204030204" pitchFamily="34" charset="0"/>
            </a:endParaRPr>
          </a:p>
          <a:p>
            <a:pPr algn="just"/>
            <a:r>
              <a:rPr lang="en-US" sz="3600" b="1" dirty="0">
                <a:solidFill>
                  <a:srgbClr val="004DBB"/>
                </a:solidFill>
                <a:latin typeface="Calibri" panose="020F0502020204030204" pitchFamily="34" charset="0"/>
              </a:rPr>
              <a:t>6. What is the difference between the ‘id’ attribute and the ‘class’ attribute of HTML </a:t>
            </a:r>
            <a:r>
              <a:rPr lang="en-IN" sz="3600" b="1" dirty="0">
                <a:solidFill>
                  <a:srgbClr val="004DBB"/>
                </a:solidFill>
                <a:latin typeface="Calibri" panose="020F0502020204030204" pitchFamily="34" charset="0"/>
              </a:rPr>
              <a:t>elements?</a:t>
            </a:r>
          </a:p>
          <a:p>
            <a:pPr algn="just"/>
            <a:r>
              <a:rPr lang="en-US" sz="2200" b="1" dirty="0">
                <a:latin typeface="Calibri" panose="020F0502020204030204" pitchFamily="34" charset="0"/>
              </a:rPr>
              <a:t>The only difference between them is that “id” is unique in a page and can only apply to at most one element, while “class” selector can apply to multiple elements. </a:t>
            </a:r>
          </a:p>
          <a:p>
            <a:pPr algn="just"/>
            <a:r>
              <a:rPr lang="en-US" sz="2200" b="1" u="sng" dirty="0">
                <a:latin typeface="Calibri" panose="020F0502020204030204" pitchFamily="34" charset="0"/>
              </a:rPr>
              <a:t>HTML id Attribute: The id attribute is a unique identifier which is used to specify the document. It is used by CSS and JavaScript to perform a certain task for a unique element. In CSS, the id attribute is written using # symbol followed by id.</a:t>
            </a:r>
          </a:p>
          <a:p>
            <a:pPr algn="just"/>
            <a:r>
              <a:rPr lang="en-US" sz="2200" b="1" u="sng" dirty="0">
                <a:latin typeface="Calibri" panose="020F0502020204030204" pitchFamily="34" charset="0"/>
              </a:rPr>
              <a:t>HTML class Attribute: The class attribute is used to specify one or more class names for an HTML element. The class attribute can be used on any HTML element. The class name can be used by CSS and JavaScript to perform certain tasks for elements with the specified class name. The class name in CSS stylesheet using “.” symbol.</a:t>
            </a:r>
          </a:p>
          <a:p>
            <a:pPr marL="0" indent="0">
              <a:buNone/>
            </a:pPr>
            <a:endParaRPr lang="en-IN" dirty="0"/>
          </a:p>
        </p:txBody>
      </p:sp>
    </p:spTree>
    <p:extLst>
      <p:ext uri="{BB962C8B-B14F-4D97-AF65-F5344CB8AC3E}">
        <p14:creationId xmlns:p14="http://schemas.microsoft.com/office/powerpoint/2010/main" val="9870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6922C-AB16-B9F3-978E-4BDD70C739EE}"/>
              </a:ext>
            </a:extLst>
          </p:cNvPr>
          <p:cNvSpPr>
            <a:spLocks noGrp="1"/>
          </p:cNvSpPr>
          <p:nvPr>
            <p:ph type="title"/>
          </p:nvPr>
        </p:nvSpPr>
        <p:spPr/>
        <p:txBody>
          <a:bodyPr/>
          <a:lstStyle/>
          <a:p>
            <a:r>
              <a:rPr lang="en-US" sz="3600" b="1" dirty="0">
                <a:solidFill>
                  <a:srgbClr val="004DBB"/>
                </a:solidFill>
                <a:latin typeface="Calibri" panose="020F0502020204030204" pitchFamily="34" charset="0"/>
              </a:rPr>
              <a:t>7. What are the various formatting tags in HTML?</a:t>
            </a:r>
            <a:br>
              <a:rPr lang="en-US" sz="1800" b="1" dirty="0">
                <a:solidFill>
                  <a:srgbClr val="004DBB"/>
                </a:solidFill>
                <a:latin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766B8AB0-D8AB-95D5-DF3B-6748C065DDE8}"/>
              </a:ext>
            </a:extLst>
          </p:cNvPr>
          <p:cNvSpPr>
            <a:spLocks noGrp="1"/>
          </p:cNvSpPr>
          <p:nvPr>
            <p:ph idx="1"/>
          </p:nvPr>
        </p:nvSpPr>
        <p:spPr>
          <a:xfrm>
            <a:off x="838199" y="914400"/>
            <a:ext cx="11136549" cy="5856051"/>
          </a:xfrm>
        </p:spPr>
        <p:txBody>
          <a:bodyPr/>
          <a:lstStyle/>
          <a:p>
            <a:r>
              <a:rPr lang="en-US" sz="2400" b="1" dirty="0">
                <a:latin typeface="Calibri" panose="020F0502020204030204" pitchFamily="34" charset="0"/>
              </a:rPr>
              <a:t>- Formatting elements were designed to display special types of text:</a:t>
            </a:r>
          </a:p>
          <a:p>
            <a:endParaRPr lang="en-US" sz="1800" b="1" dirty="0">
              <a:latin typeface="Calibri" panose="020F0502020204030204" pitchFamily="34" charset="0"/>
            </a:endParaRPr>
          </a:p>
          <a:p>
            <a:pPr marL="0" indent="0">
              <a:buNone/>
            </a:pPr>
            <a:endParaRPr lang="en-IN" dirty="0"/>
          </a:p>
        </p:txBody>
      </p:sp>
      <p:graphicFrame>
        <p:nvGraphicFramePr>
          <p:cNvPr id="4" name="Table 4">
            <a:extLst>
              <a:ext uri="{FF2B5EF4-FFF2-40B4-BE49-F238E27FC236}">
                <a16:creationId xmlns:a16="http://schemas.microsoft.com/office/drawing/2014/main" id="{9B8ED5E6-54CB-98DE-C499-999D34DC35F2}"/>
              </a:ext>
            </a:extLst>
          </p:cNvPr>
          <p:cNvGraphicFramePr>
            <a:graphicFrameLocks noGrp="1"/>
          </p:cNvGraphicFramePr>
          <p:nvPr>
            <p:extLst>
              <p:ext uri="{D42A27DB-BD31-4B8C-83A1-F6EECF244321}">
                <p14:modId xmlns:p14="http://schemas.microsoft.com/office/powerpoint/2010/main" val="3284886592"/>
              </p:ext>
            </p:extLst>
          </p:nvPr>
        </p:nvGraphicFramePr>
        <p:xfrm>
          <a:off x="1058238" y="1361693"/>
          <a:ext cx="8537825" cy="5131180"/>
        </p:xfrm>
        <a:graphic>
          <a:graphicData uri="http://schemas.openxmlformats.org/drawingml/2006/table">
            <a:tbl>
              <a:tblPr firstRow="1" bandRow="1">
                <a:tableStyleId>{5C22544A-7EE6-4342-B048-85BDC9FD1C3A}</a:tableStyleId>
              </a:tblPr>
              <a:tblGrid>
                <a:gridCol w="2010561">
                  <a:extLst>
                    <a:ext uri="{9D8B030D-6E8A-4147-A177-3AD203B41FA5}">
                      <a16:colId xmlns:a16="http://schemas.microsoft.com/office/drawing/2014/main" val="2953647061"/>
                    </a:ext>
                  </a:extLst>
                </a:gridCol>
                <a:gridCol w="6527264">
                  <a:extLst>
                    <a:ext uri="{9D8B030D-6E8A-4147-A177-3AD203B41FA5}">
                      <a16:colId xmlns:a16="http://schemas.microsoft.com/office/drawing/2014/main" val="394312094"/>
                    </a:ext>
                  </a:extLst>
                </a:gridCol>
              </a:tblGrid>
              <a:tr h="513118">
                <a:tc>
                  <a:txBody>
                    <a:bodyPr/>
                    <a:lstStyle/>
                    <a:p>
                      <a:r>
                        <a:rPr lang="en-US" sz="2400" dirty="0">
                          <a:solidFill>
                            <a:schemeClr val="tx1"/>
                          </a:solidFill>
                        </a:rPr>
                        <a:t>&lt;b&gt;</a:t>
                      </a:r>
                      <a:endParaRPr lang="en-IN" sz="2400" dirty="0">
                        <a:solidFill>
                          <a:schemeClr val="tx1"/>
                        </a:solidFill>
                      </a:endParaRPr>
                    </a:p>
                  </a:txBody>
                  <a:tcPr>
                    <a:solidFill>
                      <a:schemeClr val="bg1">
                        <a:lumMod val="85000"/>
                      </a:schemeClr>
                    </a:solidFill>
                  </a:tcPr>
                </a:tc>
                <a:tc>
                  <a:txBody>
                    <a:bodyPr/>
                    <a:lstStyle/>
                    <a:p>
                      <a:r>
                        <a:rPr lang="en-US" sz="2400" dirty="0">
                          <a:solidFill>
                            <a:schemeClr val="tx1"/>
                          </a:solidFill>
                        </a:rPr>
                        <a:t>Bold text</a:t>
                      </a:r>
                      <a:endParaRPr lang="en-IN" sz="2400" dirty="0">
                        <a:solidFill>
                          <a:schemeClr val="tx1"/>
                        </a:solidFill>
                      </a:endParaRPr>
                    </a:p>
                  </a:txBody>
                  <a:tcPr>
                    <a:solidFill>
                      <a:schemeClr val="bg1">
                        <a:lumMod val="85000"/>
                      </a:schemeClr>
                    </a:solidFill>
                  </a:tcPr>
                </a:tc>
                <a:extLst>
                  <a:ext uri="{0D108BD9-81ED-4DB2-BD59-A6C34878D82A}">
                    <a16:rowId xmlns:a16="http://schemas.microsoft.com/office/drawing/2014/main" val="474333827"/>
                  </a:ext>
                </a:extLst>
              </a:tr>
              <a:tr h="513118">
                <a:tc>
                  <a:txBody>
                    <a:bodyPr/>
                    <a:lstStyle/>
                    <a:p>
                      <a:r>
                        <a:rPr lang="en-US" sz="2400" b="1" dirty="0"/>
                        <a:t>&lt;strong&gt;</a:t>
                      </a:r>
                      <a:endParaRPr lang="en-IN" sz="2400" b="1" dirty="0"/>
                    </a:p>
                  </a:txBody>
                  <a:tcPr>
                    <a:solidFill>
                      <a:schemeClr val="bg1">
                        <a:lumMod val="85000"/>
                      </a:schemeClr>
                    </a:solidFill>
                  </a:tcPr>
                </a:tc>
                <a:tc>
                  <a:txBody>
                    <a:bodyPr/>
                    <a:lstStyle/>
                    <a:p>
                      <a:r>
                        <a:rPr lang="en-US" sz="2400" b="1" dirty="0"/>
                        <a:t>Important text</a:t>
                      </a:r>
                      <a:endParaRPr lang="en-IN" sz="2400" b="1" dirty="0"/>
                    </a:p>
                  </a:txBody>
                  <a:tcPr>
                    <a:solidFill>
                      <a:schemeClr val="bg1">
                        <a:lumMod val="85000"/>
                      </a:schemeClr>
                    </a:solidFill>
                  </a:tcPr>
                </a:tc>
                <a:extLst>
                  <a:ext uri="{0D108BD9-81ED-4DB2-BD59-A6C34878D82A}">
                    <a16:rowId xmlns:a16="http://schemas.microsoft.com/office/drawing/2014/main" val="2342291006"/>
                  </a:ext>
                </a:extLst>
              </a:tr>
              <a:tr h="513118">
                <a:tc>
                  <a:txBody>
                    <a:bodyPr/>
                    <a:lstStyle/>
                    <a:p>
                      <a:r>
                        <a:rPr lang="en-US" sz="2400" b="1" dirty="0"/>
                        <a:t>&lt;</a:t>
                      </a:r>
                      <a:r>
                        <a:rPr lang="en-US" sz="2400" b="1" dirty="0" err="1"/>
                        <a:t>i</a:t>
                      </a:r>
                      <a:r>
                        <a:rPr lang="en-US" sz="2400" b="1" dirty="0"/>
                        <a:t>&gt;</a:t>
                      </a:r>
                      <a:endParaRPr lang="en-IN" sz="2400" b="1" dirty="0"/>
                    </a:p>
                  </a:txBody>
                  <a:tcPr>
                    <a:solidFill>
                      <a:schemeClr val="bg1">
                        <a:lumMod val="85000"/>
                      </a:schemeClr>
                    </a:solidFill>
                  </a:tcPr>
                </a:tc>
                <a:tc>
                  <a:txBody>
                    <a:bodyPr/>
                    <a:lstStyle/>
                    <a:p>
                      <a:r>
                        <a:rPr lang="en-US" sz="2400" b="1" dirty="0"/>
                        <a:t>Italic text</a:t>
                      </a:r>
                      <a:endParaRPr lang="en-IN" sz="2400" b="1" dirty="0"/>
                    </a:p>
                  </a:txBody>
                  <a:tcPr>
                    <a:solidFill>
                      <a:schemeClr val="bg1">
                        <a:lumMod val="85000"/>
                      </a:schemeClr>
                    </a:solidFill>
                  </a:tcPr>
                </a:tc>
                <a:extLst>
                  <a:ext uri="{0D108BD9-81ED-4DB2-BD59-A6C34878D82A}">
                    <a16:rowId xmlns:a16="http://schemas.microsoft.com/office/drawing/2014/main" val="86070903"/>
                  </a:ext>
                </a:extLst>
              </a:tr>
              <a:tr h="513118">
                <a:tc>
                  <a:txBody>
                    <a:bodyPr/>
                    <a:lstStyle/>
                    <a:p>
                      <a:r>
                        <a:rPr lang="en-US" sz="2400" b="1" dirty="0"/>
                        <a:t>&lt;</a:t>
                      </a:r>
                      <a:r>
                        <a:rPr lang="en-US" sz="2400" b="1" dirty="0" err="1"/>
                        <a:t>em</a:t>
                      </a:r>
                      <a:r>
                        <a:rPr lang="en-US" sz="2400" b="1" dirty="0"/>
                        <a:t>&gt;</a:t>
                      </a:r>
                      <a:endParaRPr lang="en-IN" sz="2400" b="1" dirty="0"/>
                    </a:p>
                  </a:txBody>
                  <a:tcPr>
                    <a:solidFill>
                      <a:schemeClr val="bg1">
                        <a:lumMod val="85000"/>
                      </a:schemeClr>
                    </a:solidFill>
                  </a:tcPr>
                </a:tc>
                <a:tc>
                  <a:txBody>
                    <a:bodyPr/>
                    <a:lstStyle/>
                    <a:p>
                      <a:r>
                        <a:rPr lang="en-US" sz="2400" b="1" dirty="0"/>
                        <a:t>Emphasize text</a:t>
                      </a:r>
                      <a:endParaRPr lang="en-IN" sz="2400" b="1" dirty="0"/>
                    </a:p>
                  </a:txBody>
                  <a:tcPr>
                    <a:solidFill>
                      <a:schemeClr val="bg1">
                        <a:lumMod val="85000"/>
                      </a:schemeClr>
                    </a:solidFill>
                  </a:tcPr>
                </a:tc>
                <a:extLst>
                  <a:ext uri="{0D108BD9-81ED-4DB2-BD59-A6C34878D82A}">
                    <a16:rowId xmlns:a16="http://schemas.microsoft.com/office/drawing/2014/main" val="2959579466"/>
                  </a:ext>
                </a:extLst>
              </a:tr>
              <a:tr h="513118">
                <a:tc>
                  <a:txBody>
                    <a:bodyPr/>
                    <a:lstStyle/>
                    <a:p>
                      <a:r>
                        <a:rPr lang="en-US" sz="2400" b="1" dirty="0"/>
                        <a:t>&lt;mark&gt;</a:t>
                      </a:r>
                      <a:endParaRPr lang="en-IN" sz="2400" b="1" dirty="0"/>
                    </a:p>
                  </a:txBody>
                  <a:tcPr>
                    <a:solidFill>
                      <a:schemeClr val="bg1">
                        <a:lumMod val="85000"/>
                      </a:schemeClr>
                    </a:solidFill>
                  </a:tcPr>
                </a:tc>
                <a:tc>
                  <a:txBody>
                    <a:bodyPr/>
                    <a:lstStyle/>
                    <a:p>
                      <a:r>
                        <a:rPr lang="en-US" sz="2400" b="1" dirty="0"/>
                        <a:t>Marked text</a:t>
                      </a:r>
                      <a:endParaRPr lang="en-IN" sz="2400" b="1" dirty="0"/>
                    </a:p>
                  </a:txBody>
                  <a:tcPr>
                    <a:solidFill>
                      <a:schemeClr val="bg1">
                        <a:lumMod val="85000"/>
                      </a:schemeClr>
                    </a:solidFill>
                  </a:tcPr>
                </a:tc>
                <a:extLst>
                  <a:ext uri="{0D108BD9-81ED-4DB2-BD59-A6C34878D82A}">
                    <a16:rowId xmlns:a16="http://schemas.microsoft.com/office/drawing/2014/main" val="1580354653"/>
                  </a:ext>
                </a:extLst>
              </a:tr>
              <a:tr h="513118">
                <a:tc>
                  <a:txBody>
                    <a:bodyPr/>
                    <a:lstStyle/>
                    <a:p>
                      <a:r>
                        <a:rPr lang="en-US" sz="2400" b="1" dirty="0"/>
                        <a:t>&lt;small&gt;</a:t>
                      </a:r>
                      <a:endParaRPr lang="en-IN" sz="2400" b="1" dirty="0"/>
                    </a:p>
                  </a:txBody>
                  <a:tcPr>
                    <a:solidFill>
                      <a:schemeClr val="bg1">
                        <a:lumMod val="85000"/>
                      </a:schemeClr>
                    </a:solidFill>
                  </a:tcPr>
                </a:tc>
                <a:tc>
                  <a:txBody>
                    <a:bodyPr/>
                    <a:lstStyle/>
                    <a:p>
                      <a:r>
                        <a:rPr lang="en-US" sz="2400" b="1" dirty="0"/>
                        <a:t>Smaller text</a:t>
                      </a:r>
                      <a:endParaRPr lang="en-IN" sz="2400" b="1" dirty="0"/>
                    </a:p>
                  </a:txBody>
                  <a:tcPr>
                    <a:solidFill>
                      <a:schemeClr val="bg1">
                        <a:lumMod val="85000"/>
                      </a:schemeClr>
                    </a:solidFill>
                  </a:tcPr>
                </a:tc>
                <a:extLst>
                  <a:ext uri="{0D108BD9-81ED-4DB2-BD59-A6C34878D82A}">
                    <a16:rowId xmlns:a16="http://schemas.microsoft.com/office/drawing/2014/main" val="1102418628"/>
                  </a:ext>
                </a:extLst>
              </a:tr>
              <a:tr h="513118">
                <a:tc>
                  <a:txBody>
                    <a:bodyPr/>
                    <a:lstStyle/>
                    <a:p>
                      <a:r>
                        <a:rPr lang="en-US" sz="2400" b="1" dirty="0"/>
                        <a:t>&lt;dell&gt;</a:t>
                      </a:r>
                      <a:endParaRPr lang="en-IN" sz="2400" b="1" dirty="0"/>
                    </a:p>
                  </a:txBody>
                  <a:tcPr>
                    <a:solidFill>
                      <a:schemeClr val="bg1">
                        <a:lumMod val="85000"/>
                      </a:schemeClr>
                    </a:solidFill>
                  </a:tcPr>
                </a:tc>
                <a:tc>
                  <a:txBody>
                    <a:bodyPr/>
                    <a:lstStyle/>
                    <a:p>
                      <a:r>
                        <a:rPr lang="en-US" sz="2400" b="1" dirty="0"/>
                        <a:t>Deleted text</a:t>
                      </a:r>
                      <a:endParaRPr lang="en-IN" sz="2400" b="1" dirty="0"/>
                    </a:p>
                  </a:txBody>
                  <a:tcPr>
                    <a:solidFill>
                      <a:schemeClr val="bg1">
                        <a:lumMod val="85000"/>
                      </a:schemeClr>
                    </a:solidFill>
                  </a:tcPr>
                </a:tc>
                <a:extLst>
                  <a:ext uri="{0D108BD9-81ED-4DB2-BD59-A6C34878D82A}">
                    <a16:rowId xmlns:a16="http://schemas.microsoft.com/office/drawing/2014/main" val="3243421853"/>
                  </a:ext>
                </a:extLst>
              </a:tr>
              <a:tr h="513118">
                <a:tc>
                  <a:txBody>
                    <a:bodyPr/>
                    <a:lstStyle/>
                    <a:p>
                      <a:r>
                        <a:rPr lang="en-US" sz="2400" b="1" dirty="0"/>
                        <a:t>&lt;ins&gt;</a:t>
                      </a:r>
                      <a:endParaRPr lang="en-IN" sz="2400" b="1" dirty="0"/>
                    </a:p>
                  </a:txBody>
                  <a:tcPr>
                    <a:solidFill>
                      <a:schemeClr val="bg1">
                        <a:lumMod val="85000"/>
                      </a:schemeClr>
                    </a:solidFill>
                  </a:tcPr>
                </a:tc>
                <a:tc>
                  <a:txBody>
                    <a:bodyPr/>
                    <a:lstStyle/>
                    <a:p>
                      <a:r>
                        <a:rPr lang="en-US" sz="2400" b="1" dirty="0"/>
                        <a:t>Inserted text</a:t>
                      </a:r>
                      <a:endParaRPr lang="en-IN" sz="2400" b="1" dirty="0"/>
                    </a:p>
                  </a:txBody>
                  <a:tcPr>
                    <a:solidFill>
                      <a:schemeClr val="bg1">
                        <a:lumMod val="85000"/>
                      </a:schemeClr>
                    </a:solidFill>
                  </a:tcPr>
                </a:tc>
                <a:extLst>
                  <a:ext uri="{0D108BD9-81ED-4DB2-BD59-A6C34878D82A}">
                    <a16:rowId xmlns:a16="http://schemas.microsoft.com/office/drawing/2014/main" val="4226028254"/>
                  </a:ext>
                </a:extLst>
              </a:tr>
              <a:tr h="513118">
                <a:tc>
                  <a:txBody>
                    <a:bodyPr/>
                    <a:lstStyle/>
                    <a:p>
                      <a:r>
                        <a:rPr lang="en-US" sz="2400" b="1" dirty="0"/>
                        <a:t>&lt;sub&gt;</a:t>
                      </a:r>
                      <a:endParaRPr lang="en-IN" sz="2400" b="1" dirty="0"/>
                    </a:p>
                  </a:txBody>
                  <a:tcPr>
                    <a:solidFill>
                      <a:schemeClr val="bg1">
                        <a:lumMod val="85000"/>
                      </a:schemeClr>
                    </a:solidFill>
                  </a:tcPr>
                </a:tc>
                <a:tc>
                  <a:txBody>
                    <a:bodyPr/>
                    <a:lstStyle/>
                    <a:p>
                      <a:r>
                        <a:rPr lang="en-US" sz="2400" b="1" dirty="0"/>
                        <a:t>Subscript text</a:t>
                      </a:r>
                      <a:endParaRPr lang="en-IN" sz="2400" b="1" dirty="0"/>
                    </a:p>
                  </a:txBody>
                  <a:tcPr>
                    <a:solidFill>
                      <a:schemeClr val="bg1">
                        <a:lumMod val="85000"/>
                      </a:schemeClr>
                    </a:solidFill>
                  </a:tcPr>
                </a:tc>
                <a:extLst>
                  <a:ext uri="{0D108BD9-81ED-4DB2-BD59-A6C34878D82A}">
                    <a16:rowId xmlns:a16="http://schemas.microsoft.com/office/drawing/2014/main" val="2403794167"/>
                  </a:ext>
                </a:extLst>
              </a:tr>
              <a:tr h="513118">
                <a:tc>
                  <a:txBody>
                    <a:bodyPr/>
                    <a:lstStyle/>
                    <a:p>
                      <a:r>
                        <a:rPr lang="en-US" sz="2400" b="1" dirty="0"/>
                        <a:t>&lt;sup&gt;</a:t>
                      </a:r>
                      <a:endParaRPr lang="en-IN" sz="2400" b="1" dirty="0"/>
                    </a:p>
                  </a:txBody>
                  <a:tcPr>
                    <a:solidFill>
                      <a:schemeClr val="bg1">
                        <a:lumMod val="85000"/>
                      </a:schemeClr>
                    </a:solidFill>
                  </a:tcPr>
                </a:tc>
                <a:tc>
                  <a:txBody>
                    <a:bodyPr/>
                    <a:lstStyle/>
                    <a:p>
                      <a:r>
                        <a:rPr lang="en-US" sz="2400" b="1" dirty="0"/>
                        <a:t>Superscript text</a:t>
                      </a:r>
                      <a:endParaRPr lang="en-IN" sz="2400" b="1" dirty="0"/>
                    </a:p>
                  </a:txBody>
                  <a:tcPr>
                    <a:solidFill>
                      <a:schemeClr val="bg1">
                        <a:lumMod val="85000"/>
                      </a:schemeClr>
                    </a:solidFill>
                  </a:tcPr>
                </a:tc>
                <a:extLst>
                  <a:ext uri="{0D108BD9-81ED-4DB2-BD59-A6C34878D82A}">
                    <a16:rowId xmlns:a16="http://schemas.microsoft.com/office/drawing/2014/main" val="1187239342"/>
                  </a:ext>
                </a:extLst>
              </a:tr>
            </a:tbl>
          </a:graphicData>
        </a:graphic>
      </p:graphicFrame>
    </p:spTree>
    <p:extLst>
      <p:ext uri="{BB962C8B-B14F-4D97-AF65-F5344CB8AC3E}">
        <p14:creationId xmlns:p14="http://schemas.microsoft.com/office/powerpoint/2010/main" val="4207788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902B1-BE6B-60C9-DE1F-1FDF8767688C}"/>
              </a:ext>
            </a:extLst>
          </p:cNvPr>
          <p:cNvSpPr>
            <a:spLocks noGrp="1"/>
          </p:cNvSpPr>
          <p:nvPr>
            <p:ph type="title"/>
          </p:nvPr>
        </p:nvSpPr>
        <p:spPr/>
        <p:txBody>
          <a:bodyPr/>
          <a:lstStyle/>
          <a:p>
            <a:r>
              <a:rPr lang="en-US" sz="3600" b="1" dirty="0">
                <a:solidFill>
                  <a:srgbClr val="004DBB"/>
                </a:solidFill>
                <a:latin typeface="Calibri" panose="020F0502020204030204" pitchFamily="34" charset="0"/>
              </a:rPr>
              <a:t>8. How is Cell Padding different from Cell Spacing? </a:t>
            </a:r>
            <a:br>
              <a:rPr lang="en-US" sz="1800" b="1" dirty="0">
                <a:solidFill>
                  <a:srgbClr val="004DBB"/>
                </a:solidFill>
                <a:latin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6D5A65D5-0944-494F-D5A9-620630F8C206}"/>
              </a:ext>
            </a:extLst>
          </p:cNvPr>
          <p:cNvSpPr>
            <a:spLocks noGrp="1"/>
          </p:cNvSpPr>
          <p:nvPr>
            <p:ph idx="1"/>
          </p:nvPr>
        </p:nvSpPr>
        <p:spPr>
          <a:xfrm>
            <a:off x="838200" y="914400"/>
            <a:ext cx="11214370" cy="5807413"/>
          </a:xfrm>
        </p:spPr>
        <p:txBody>
          <a:bodyPr/>
          <a:lstStyle/>
          <a:p>
            <a:pPr algn="just"/>
            <a:r>
              <a:rPr lang="en-IN" sz="2400" b="1" dirty="0">
                <a:solidFill>
                  <a:srgbClr val="000000"/>
                </a:solidFill>
                <a:latin typeface="Calibri" panose="020F0502020204030204" pitchFamily="34" charset="0"/>
              </a:rPr>
              <a:t>Cellpadding:</a:t>
            </a:r>
          </a:p>
          <a:p>
            <a:pPr algn="just"/>
            <a:r>
              <a:rPr lang="en-US" sz="2400" b="1" dirty="0">
                <a:solidFill>
                  <a:srgbClr val="000000"/>
                </a:solidFill>
                <a:latin typeface="Calibri" panose="020F0502020204030204" pitchFamily="34" charset="0"/>
              </a:rPr>
              <a:t>Cellpadding specifies the space between the border of a table cell and its contents (</a:t>
            </a:r>
            <a:r>
              <a:rPr lang="en-US" sz="2400" b="1" dirty="0" err="1">
                <a:solidFill>
                  <a:srgbClr val="000000"/>
                </a:solidFill>
                <a:latin typeface="Calibri" panose="020F0502020204030204" pitchFamily="34" charset="0"/>
              </a:rPr>
              <a:t>i.e</a:t>
            </a:r>
            <a:r>
              <a:rPr lang="en-US" sz="2400" b="1" dirty="0">
                <a:solidFill>
                  <a:srgbClr val="000000"/>
                </a:solidFill>
                <a:latin typeface="Calibri" panose="020F0502020204030204" pitchFamily="34" charset="0"/>
              </a:rPr>
              <a:t>) it defines the whitespace between the cell edge and the content of the cell.</a:t>
            </a:r>
          </a:p>
          <a:p>
            <a:pPr algn="just"/>
            <a:r>
              <a:rPr lang="en-IN" sz="2400" b="1" dirty="0" err="1">
                <a:solidFill>
                  <a:srgbClr val="000000"/>
                </a:solidFill>
                <a:latin typeface="Calibri" panose="020F0502020204030204" pitchFamily="34" charset="0"/>
              </a:rPr>
              <a:t>Cellspacing</a:t>
            </a:r>
            <a:r>
              <a:rPr lang="en-IN" sz="2400" b="1" dirty="0">
                <a:solidFill>
                  <a:srgbClr val="000000"/>
                </a:solidFill>
                <a:latin typeface="Calibri" panose="020F0502020204030204" pitchFamily="34" charset="0"/>
              </a:rPr>
              <a:t>:</a:t>
            </a:r>
          </a:p>
          <a:p>
            <a:pPr algn="just"/>
            <a:r>
              <a:rPr lang="en-US" sz="2400" b="1" dirty="0" err="1">
                <a:solidFill>
                  <a:srgbClr val="000000"/>
                </a:solidFill>
                <a:latin typeface="Calibri" panose="020F0502020204030204" pitchFamily="34" charset="0"/>
              </a:rPr>
              <a:t>Cellspacing</a:t>
            </a:r>
            <a:r>
              <a:rPr lang="en-US" sz="2400" b="1" dirty="0">
                <a:solidFill>
                  <a:srgbClr val="000000"/>
                </a:solidFill>
                <a:latin typeface="Calibri" panose="020F0502020204030204" pitchFamily="34" charset="0"/>
              </a:rPr>
              <a:t> specifies the space between cells (</a:t>
            </a:r>
            <a:r>
              <a:rPr lang="en-US" sz="2400" b="1" dirty="0" err="1">
                <a:solidFill>
                  <a:srgbClr val="000000"/>
                </a:solidFill>
                <a:latin typeface="Calibri" panose="020F0502020204030204" pitchFamily="34" charset="0"/>
              </a:rPr>
              <a:t>i.e</a:t>
            </a:r>
            <a:r>
              <a:rPr lang="en-US" sz="2400" b="1" dirty="0">
                <a:solidFill>
                  <a:srgbClr val="000000"/>
                </a:solidFill>
                <a:latin typeface="Calibri" panose="020F0502020204030204" pitchFamily="34" charset="0"/>
              </a:rPr>
              <a:t>) it defines the whitespace between the edges of the adjacent cells.</a:t>
            </a:r>
          </a:p>
          <a:p>
            <a:pPr marL="0" indent="0">
              <a:buNone/>
            </a:pPr>
            <a:r>
              <a:rPr lang="en-US" sz="3600" b="1" dirty="0">
                <a:solidFill>
                  <a:srgbClr val="004DBB"/>
                </a:solidFill>
                <a:latin typeface="Calibri" panose="020F0502020204030204" pitchFamily="34" charset="0"/>
              </a:rPr>
              <a:t>9. How can we club two or more rows or columns into a single row or column in an HTML table?</a:t>
            </a:r>
          </a:p>
          <a:p>
            <a:pPr marL="457200">
              <a:lnSpc>
                <a:spcPct val="107000"/>
              </a:lnSpc>
            </a:pPr>
            <a:r>
              <a:rPr lang="en-US"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 merge cells in HTML, use the </a:t>
            </a:r>
            <a:r>
              <a:rPr lang="en-US" sz="24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colspan</a:t>
            </a:r>
            <a:r>
              <a:rPr lang="en-US"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a:t>
            </a:r>
            <a:r>
              <a:rPr lang="en-US" sz="24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rowspan</a:t>
            </a:r>
            <a:r>
              <a:rPr lang="en-US"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attribute.</a:t>
            </a:r>
            <a:endParaRPr lang="en-IN" sz="2400" b="1" dirty="0">
              <a:effectLst/>
              <a:latin typeface="Calibri" panose="020F0502020204030204" pitchFamily="34" charset="0"/>
              <a:ea typeface="Calibri" panose="020F0502020204030204" pitchFamily="34" charset="0"/>
              <a:cs typeface="Calibri" panose="020F0502020204030204" pitchFamily="34" charset="0"/>
            </a:endParaRPr>
          </a:p>
          <a:p>
            <a:pPr marL="457200">
              <a:lnSpc>
                <a:spcPct val="107000"/>
              </a:lnSpc>
            </a:pPr>
            <a:r>
              <a:rPr lang="en-US"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a:t>
            </a:r>
            <a:r>
              <a:rPr lang="en-US" sz="24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rowspan</a:t>
            </a:r>
            <a:r>
              <a:rPr lang="en-US"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attribute is for the number of rows a cell should span,</a:t>
            </a:r>
            <a:endParaRPr lang="en-IN" sz="2400" b="1" dirty="0">
              <a:effectLst/>
              <a:latin typeface="Calibri" panose="020F0502020204030204" pitchFamily="34" charset="0"/>
              <a:ea typeface="Calibri" panose="020F0502020204030204" pitchFamily="34" charset="0"/>
              <a:cs typeface="Calibri" panose="020F0502020204030204" pitchFamily="34" charset="0"/>
            </a:endParaRPr>
          </a:p>
          <a:p>
            <a:pPr marL="457200">
              <a:lnSpc>
                <a:spcPct val="107000"/>
              </a:lnSpc>
            </a:pPr>
            <a:r>
              <a:rPr lang="en-US"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a:t>
            </a:r>
            <a:r>
              <a:rPr lang="en-US" sz="24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colspan</a:t>
            </a:r>
            <a:r>
              <a:rPr lang="en-US"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attribute is for a number of columns a cell should span.</a:t>
            </a:r>
            <a:endParaRPr lang="en-IN" sz="2400" b="1" dirty="0">
              <a:effectLst/>
              <a:latin typeface="Calibri" panose="020F0502020204030204" pitchFamily="34" charset="0"/>
              <a:ea typeface="Calibri" panose="020F0502020204030204" pitchFamily="34" charset="0"/>
              <a:cs typeface="Calibri" panose="020F0502020204030204" pitchFamily="34" charset="0"/>
            </a:endParaRPr>
          </a:p>
          <a:p>
            <a:pPr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b="1" dirty="0">
              <a:solidFill>
                <a:srgbClr val="004DBB"/>
              </a:solidFill>
              <a:latin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803707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379060-1E18-262B-6026-9E236DAA1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5532" y="220196"/>
            <a:ext cx="6938482" cy="5139153"/>
          </a:xfrm>
          <a:prstGeom prst="rect">
            <a:avLst/>
          </a:prstGeom>
        </p:spPr>
      </p:pic>
    </p:spTree>
    <p:extLst>
      <p:ext uri="{BB962C8B-B14F-4D97-AF65-F5344CB8AC3E}">
        <p14:creationId xmlns:p14="http://schemas.microsoft.com/office/powerpoint/2010/main" val="2801702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84B60-E61E-1BE2-2348-6FCC6886CC5D}"/>
              </a:ext>
            </a:extLst>
          </p:cNvPr>
          <p:cNvSpPr>
            <a:spLocks noGrp="1"/>
          </p:cNvSpPr>
          <p:nvPr>
            <p:ph type="title"/>
          </p:nvPr>
        </p:nvSpPr>
        <p:spPr>
          <a:xfrm>
            <a:off x="838200" y="365125"/>
            <a:ext cx="10515600" cy="1186273"/>
          </a:xfrm>
        </p:spPr>
        <p:txBody>
          <a:bodyPr>
            <a:normAutofit fontScale="90000"/>
          </a:bodyPr>
          <a:lstStyle/>
          <a:p>
            <a:r>
              <a:rPr lang="en-US" sz="36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10.What is the difference between a block-level element and an inline element?</a:t>
            </a:r>
            <a:br>
              <a:rPr lang="en-US" sz="36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4498022-552D-3775-D3D9-2B7C93D2D88F}"/>
              </a:ext>
            </a:extLst>
          </p:cNvPr>
          <p:cNvSpPr>
            <a:spLocks noGrp="1"/>
          </p:cNvSpPr>
          <p:nvPr>
            <p:ph idx="1"/>
          </p:nvPr>
        </p:nvSpPr>
        <p:spPr>
          <a:xfrm>
            <a:off x="838199" y="852754"/>
            <a:ext cx="10864065" cy="5856269"/>
          </a:xfrm>
        </p:spPr>
        <p:txBody>
          <a:bodyPr/>
          <a:lstStyle/>
          <a:p>
            <a:pPr marL="457200">
              <a:lnSpc>
                <a:spcPct val="107000"/>
              </a:lnSpc>
            </a:pPr>
            <a:r>
              <a:rPr lang="en-US" sz="2400" b="1"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inline elements do not force a new line to begin in the document flow.</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2400" b="1"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Block elements, on the other hand, typically cause a line break to occur</a:t>
            </a:r>
            <a:r>
              <a:rPr lang="en-US" sz="24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(although, as usual, this can be changed using CSS).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C9E390AA-7C33-EA10-D45F-89C39D92C42E}"/>
              </a:ext>
            </a:extLst>
          </p:cNvPr>
          <p:cNvPicPr>
            <a:picLocks noChangeAspect="1"/>
          </p:cNvPicPr>
          <p:nvPr/>
        </p:nvPicPr>
        <p:blipFill>
          <a:blip r:embed="rId2" cstate="print">
            <a:duotone>
              <a:prstClr val="black"/>
              <a:schemeClr val="bg1">
                <a:tint val="45000"/>
                <a:satMod val="400000"/>
              </a:schemeClr>
            </a:duotone>
            <a:extLst>
              <a:ext uri="{BEBA8EAE-BF5A-486C-A8C5-ECC9F3942E4B}">
                <a14:imgProps xmlns:a14="http://schemas.microsoft.com/office/drawing/2010/main">
                  <a14:imgLayer r:embed="rId3">
                    <a14:imgEffect>
                      <a14:artisticPhotocopy/>
                    </a14:imgEffect>
                    <a14:imgEffect>
                      <a14:saturation sat="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2320675" y="2479104"/>
            <a:ext cx="7550649" cy="4250467"/>
          </a:xfrm>
          <a:prstGeom prst="rect">
            <a:avLst/>
          </a:prstGeom>
          <a:noFill/>
          <a:ln>
            <a:noFill/>
          </a:ln>
        </p:spPr>
      </p:pic>
    </p:spTree>
    <p:extLst>
      <p:ext uri="{BB962C8B-B14F-4D97-AF65-F5344CB8AC3E}">
        <p14:creationId xmlns:p14="http://schemas.microsoft.com/office/powerpoint/2010/main" val="550614469"/>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Presentation1</Template>
  <TotalTime>1</TotalTime>
  <Words>1480</Words>
  <Application>Microsoft Office PowerPoint</Application>
  <PresentationFormat>Widescreen</PresentationFormat>
  <Paragraphs>106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Consolas</vt:lpstr>
      <vt:lpstr>Univers</vt:lpstr>
      <vt:lpstr>Verdana</vt:lpstr>
      <vt:lpstr>GradientVTI</vt:lpstr>
      <vt:lpstr> </vt:lpstr>
      <vt:lpstr>1. Are the HTML tags and elements the same thing?  </vt:lpstr>
      <vt:lpstr>2. What are tags and attributes in HTML? </vt:lpstr>
      <vt:lpstr>4. What are HTML Entities?  </vt:lpstr>
      <vt:lpstr>6. What is the ‘class’ attribute in HTML? </vt:lpstr>
      <vt:lpstr>7. What are the various formatting tags in HTML? </vt:lpstr>
      <vt:lpstr>8. How is Cell Padding different from Cell Spacing?  </vt:lpstr>
      <vt:lpstr>PowerPoint Presentation</vt:lpstr>
      <vt:lpstr>10.What is the difference between a block-level element and an inline element?  </vt:lpstr>
      <vt:lpstr>12.How to create a Hyperlink in HTML?   </vt:lpstr>
      <vt:lpstr>13 What is the use of an iframe tag?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HEMALI SARVAIYA</dc:creator>
  <cp:lastModifiedBy>HEMALI SARVAIYA</cp:lastModifiedBy>
  <cp:revision>1</cp:revision>
  <dcterms:created xsi:type="dcterms:W3CDTF">2022-11-04T12:03:34Z</dcterms:created>
  <dcterms:modified xsi:type="dcterms:W3CDTF">2022-11-04T12:05:02Z</dcterms:modified>
</cp:coreProperties>
</file>