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9"/>
  </p:notesMasterIdLst>
  <p:sldIdLst>
    <p:sldId id="256" r:id="rId2"/>
    <p:sldId id="309" r:id="rId3"/>
    <p:sldId id="310" r:id="rId4"/>
    <p:sldId id="259" r:id="rId5"/>
    <p:sldId id="305" r:id="rId6"/>
    <p:sldId id="257" r:id="rId7"/>
    <p:sldId id="263" r:id="rId8"/>
    <p:sldId id="261" r:id="rId9"/>
    <p:sldId id="301" r:id="rId10"/>
    <p:sldId id="302" r:id="rId11"/>
    <p:sldId id="303" r:id="rId12"/>
    <p:sldId id="313" r:id="rId13"/>
    <p:sldId id="311" r:id="rId14"/>
    <p:sldId id="314" r:id="rId15"/>
    <p:sldId id="315" r:id="rId16"/>
    <p:sldId id="316" r:id="rId17"/>
    <p:sldId id="312" r:id="rId18"/>
    <p:sldId id="317" r:id="rId19"/>
    <p:sldId id="318" r:id="rId20"/>
    <p:sldId id="319" r:id="rId21"/>
    <p:sldId id="320" r:id="rId22"/>
    <p:sldId id="321" r:id="rId23"/>
    <p:sldId id="268" r:id="rId24"/>
    <p:sldId id="322" r:id="rId25"/>
    <p:sldId id="323" r:id="rId26"/>
    <p:sldId id="324" r:id="rId27"/>
    <p:sldId id="325"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A3FE0C-AE0B-4ADF-A2EA-461C6B17E479}">
  <a:tblStyle styleId="{7FA3FE0C-AE0B-4ADF-A2EA-461C6B17E4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7" d="100"/>
          <a:sy n="107" d="100"/>
        </p:scale>
        <p:origin x="1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c13231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c13231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0640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15680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eb856e698b_2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eb856e698b_2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ec13231a9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ec13231a9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696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856e698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856e698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ec13231a9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ec13231a9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c13231a9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ec13231a9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c13231a9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ec13231a9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945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c13231a9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ec13231a9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301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8509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08800"/>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10" name="Google Shape;10;p2"/>
          <p:cNvSpPr txBox="1">
            <a:spLocks noGrp="1"/>
          </p:cNvSpPr>
          <p:nvPr>
            <p:ph type="subTitle" idx="1"/>
          </p:nvPr>
        </p:nvSpPr>
        <p:spPr>
          <a:xfrm>
            <a:off x="715100" y="2153400"/>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a:solidFill>
                  <a:schemeClr val="accent1"/>
                </a:solidFill>
                <a:latin typeface="Raleway Medium"/>
                <a:ea typeface="Raleway Medium"/>
                <a:cs typeface="Raleway Medium"/>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8">
    <p:spTree>
      <p:nvGrpSpPr>
        <p:cNvPr id="1" name="Shape 287"/>
        <p:cNvGrpSpPr/>
        <p:nvPr/>
      </p:nvGrpSpPr>
      <p:grpSpPr>
        <a:xfrm>
          <a:off x="0" y="0"/>
          <a:ext cx="0" cy="0"/>
          <a:chOff x="0" y="0"/>
          <a:chExt cx="0" cy="0"/>
        </a:xfrm>
      </p:grpSpPr>
      <p:grpSp>
        <p:nvGrpSpPr>
          <p:cNvPr id="288" name="Google Shape;288;p30"/>
          <p:cNvGrpSpPr/>
          <p:nvPr/>
        </p:nvGrpSpPr>
        <p:grpSpPr>
          <a:xfrm>
            <a:off x="0" y="12"/>
            <a:ext cx="9144007" cy="5143489"/>
            <a:chOff x="0" y="12"/>
            <a:chExt cx="9144007" cy="5143489"/>
          </a:xfrm>
        </p:grpSpPr>
        <p:grpSp>
          <p:nvGrpSpPr>
            <p:cNvPr id="289" name="Google Shape;289;p30"/>
            <p:cNvGrpSpPr/>
            <p:nvPr/>
          </p:nvGrpSpPr>
          <p:grpSpPr>
            <a:xfrm>
              <a:off x="0" y="3592959"/>
              <a:ext cx="2320507" cy="1550542"/>
              <a:chOff x="0" y="3592959"/>
              <a:chExt cx="2320507" cy="1550542"/>
            </a:xfrm>
          </p:grpSpPr>
          <p:sp>
            <p:nvSpPr>
              <p:cNvPr id="290" name="Google Shape;290;p30"/>
              <p:cNvSpPr/>
              <p:nvPr/>
            </p:nvSpPr>
            <p:spPr>
              <a:xfrm>
                <a:off x="0" y="4661800"/>
                <a:ext cx="2320507" cy="481701"/>
              </a:xfrm>
              <a:custGeom>
                <a:avLst/>
                <a:gdLst/>
                <a:ahLst/>
                <a:cxnLst/>
                <a:rect l="l" t="t" r="r" b="b"/>
                <a:pathLst>
                  <a:path w="40899" h="8490" extrusionOk="0">
                    <a:moveTo>
                      <a:pt x="37386" y="0"/>
                    </a:moveTo>
                    <a:lnTo>
                      <a:pt x="1" y="0"/>
                    </a:lnTo>
                    <a:lnTo>
                      <a:pt x="1" y="8490"/>
                    </a:lnTo>
                    <a:lnTo>
                      <a:pt x="35850" y="8490"/>
                    </a:lnTo>
                    <a:cubicBezTo>
                      <a:pt x="36898" y="8490"/>
                      <a:pt x="37863" y="7918"/>
                      <a:pt x="38363" y="7001"/>
                    </a:cubicBezTo>
                    <a:lnTo>
                      <a:pt x="39887" y="4132"/>
                    </a:lnTo>
                    <a:cubicBezTo>
                      <a:pt x="40899" y="2263"/>
                      <a:pt x="39529" y="0"/>
                      <a:pt x="37386" y="0"/>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0" y="3592959"/>
                <a:ext cx="1139773" cy="1550539"/>
              </a:xfrm>
              <a:custGeom>
                <a:avLst/>
                <a:gdLst/>
                <a:ahLst/>
                <a:cxnLst/>
                <a:rect l="l" t="t" r="r" b="b"/>
                <a:pathLst>
                  <a:path w="24576" h="33433" extrusionOk="0">
                    <a:moveTo>
                      <a:pt x="22611" y="83"/>
                    </a:moveTo>
                    <a:lnTo>
                      <a:pt x="1" y="0"/>
                    </a:lnTo>
                    <a:lnTo>
                      <a:pt x="1" y="33433"/>
                    </a:lnTo>
                    <a:lnTo>
                      <a:pt x="7513" y="33433"/>
                    </a:lnTo>
                    <a:lnTo>
                      <a:pt x="24015" y="2405"/>
                    </a:lnTo>
                    <a:cubicBezTo>
                      <a:pt x="24575" y="1357"/>
                      <a:pt x="23813" y="95"/>
                      <a:pt x="22611" y="83"/>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44913" y="4013000"/>
                <a:ext cx="940363" cy="1046767"/>
              </a:xfrm>
              <a:custGeom>
                <a:avLst/>
                <a:gdLst/>
                <a:ahLst/>
                <a:cxnLst/>
                <a:rect l="l" t="t" r="r" b="b"/>
                <a:pathLst>
                  <a:path w="13884" h="15455" extrusionOk="0">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30"/>
            <p:cNvGrpSpPr/>
            <p:nvPr/>
          </p:nvGrpSpPr>
          <p:grpSpPr>
            <a:xfrm flipH="1">
              <a:off x="7958731" y="12"/>
              <a:ext cx="1185276" cy="1550539"/>
              <a:chOff x="0" y="3592959"/>
              <a:chExt cx="1185276" cy="1550539"/>
            </a:xfrm>
          </p:grpSpPr>
          <p:sp>
            <p:nvSpPr>
              <p:cNvPr id="294" name="Google Shape;294;p30"/>
              <p:cNvSpPr/>
              <p:nvPr/>
            </p:nvSpPr>
            <p:spPr>
              <a:xfrm>
                <a:off x="0" y="3592959"/>
                <a:ext cx="1139773" cy="1550539"/>
              </a:xfrm>
              <a:custGeom>
                <a:avLst/>
                <a:gdLst/>
                <a:ahLst/>
                <a:cxnLst/>
                <a:rect l="l" t="t" r="r" b="b"/>
                <a:pathLst>
                  <a:path w="24576" h="33433" extrusionOk="0">
                    <a:moveTo>
                      <a:pt x="22611" y="83"/>
                    </a:moveTo>
                    <a:lnTo>
                      <a:pt x="1" y="0"/>
                    </a:lnTo>
                    <a:lnTo>
                      <a:pt x="1" y="33433"/>
                    </a:lnTo>
                    <a:lnTo>
                      <a:pt x="7513" y="33433"/>
                    </a:lnTo>
                    <a:lnTo>
                      <a:pt x="24015" y="2405"/>
                    </a:lnTo>
                    <a:cubicBezTo>
                      <a:pt x="24575" y="1357"/>
                      <a:pt x="23813" y="95"/>
                      <a:pt x="22611" y="83"/>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44913" y="4013000"/>
                <a:ext cx="940363" cy="1046767"/>
              </a:xfrm>
              <a:custGeom>
                <a:avLst/>
                <a:gdLst/>
                <a:ahLst/>
                <a:cxnLst/>
                <a:rect l="l" t="t" r="r" b="b"/>
                <a:pathLst>
                  <a:path w="13884" h="15455" extrusionOk="0">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63000">
              <a:srgbClr val="194175"/>
            </a:gs>
            <a:gs pos="100000">
              <a:schemeClr val="accent2"/>
            </a:gs>
          </a:gsLst>
          <a:lin ang="8099331" scaled="0"/>
        </a:gradFill>
        <a:effectLst/>
      </p:bgPr>
    </p:bg>
    <p:spTree>
      <p:nvGrpSpPr>
        <p:cNvPr id="1" name="Shape 11"/>
        <p:cNvGrpSpPr/>
        <p:nvPr/>
      </p:nvGrpSpPr>
      <p:grpSpPr>
        <a:xfrm>
          <a:off x="0" y="0"/>
          <a:ext cx="0" cy="0"/>
          <a:chOff x="0" y="0"/>
          <a:chExt cx="0" cy="0"/>
        </a:xfrm>
      </p:grpSpPr>
      <p:grpSp>
        <p:nvGrpSpPr>
          <p:cNvPr id="12" name="Google Shape;12;p3"/>
          <p:cNvGrpSpPr/>
          <p:nvPr/>
        </p:nvGrpSpPr>
        <p:grpSpPr>
          <a:xfrm>
            <a:off x="-959475" y="-172250"/>
            <a:ext cx="11032725" cy="5530000"/>
            <a:chOff x="-959475" y="-172250"/>
            <a:chExt cx="11032725" cy="5530000"/>
          </a:xfrm>
        </p:grpSpPr>
        <p:sp>
          <p:nvSpPr>
            <p:cNvPr id="13" name="Google Shape;13;p3"/>
            <p:cNvSpPr/>
            <p:nvPr/>
          </p:nvSpPr>
          <p:spPr>
            <a:xfrm flipH="1">
              <a:off x="-959475" y="3859250"/>
              <a:ext cx="2522400" cy="1498500"/>
            </a:xfrm>
            <a:prstGeom prst="round2DiagRect">
              <a:avLst>
                <a:gd name="adj1" fmla="val 50000"/>
                <a:gd name="adj2" fmla="val 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flipH="1">
              <a:off x="-92850" y="4262900"/>
              <a:ext cx="3009900" cy="691200"/>
            </a:xfrm>
            <a:prstGeom prst="roundRect">
              <a:avLst>
                <a:gd name="adj" fmla="val 50000"/>
              </a:avLst>
            </a:prstGeom>
            <a:gradFill>
              <a:gsLst>
                <a:gs pos="0">
                  <a:schemeClr val="accent3"/>
                </a:gs>
                <a:gs pos="34000">
                  <a:srgbClr val="FAB93C"/>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flipH="1">
              <a:off x="82400" y="-466550"/>
              <a:ext cx="1265400" cy="1854000"/>
            </a:xfrm>
            <a:prstGeom prst="round1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flipH="1">
              <a:off x="7063350" y="189400"/>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7891375" y="3436250"/>
              <a:ext cx="1311600" cy="1921500"/>
            </a:xfrm>
            <a:prstGeom prst="round1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3"/>
          <p:cNvSpPr txBox="1">
            <a:spLocks noGrp="1"/>
          </p:cNvSpPr>
          <p:nvPr>
            <p:ph type="title"/>
          </p:nvPr>
        </p:nvSpPr>
        <p:spPr>
          <a:xfrm>
            <a:off x="3473250" y="1707250"/>
            <a:ext cx="4360200" cy="11916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5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1562925" y="1960082"/>
            <a:ext cx="1714500" cy="104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5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3473250" y="3001250"/>
            <a:ext cx="43602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solidFill>
                  <a:schemeClr val="dk2"/>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0" y="247559"/>
            <a:ext cx="9805025" cy="5052141"/>
            <a:chOff x="0" y="247559"/>
            <a:chExt cx="9805025" cy="5052141"/>
          </a:xfrm>
        </p:grpSpPr>
        <p:sp>
          <p:nvSpPr>
            <p:cNvPr id="23" name="Google Shape;23;p4"/>
            <p:cNvSpPr/>
            <p:nvPr/>
          </p:nvSpPr>
          <p:spPr>
            <a:xfrm flipH="1">
              <a:off x="6795125" y="4608500"/>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4"/>
            <p:cNvCxnSpPr/>
            <p:nvPr/>
          </p:nvCxnSpPr>
          <p:spPr>
            <a:xfrm>
              <a:off x="0" y="247559"/>
              <a:ext cx="1577700" cy="0"/>
            </a:xfrm>
            <a:prstGeom prst="straightConnector1">
              <a:avLst/>
            </a:prstGeom>
            <a:noFill/>
            <a:ln w="19050" cap="flat" cmpd="sng">
              <a:solidFill>
                <a:schemeClr val="accent2"/>
              </a:solidFill>
              <a:prstDash val="solid"/>
              <a:round/>
              <a:headEnd type="none" w="med" len="med"/>
              <a:tailEnd type="none" w="med" len="med"/>
            </a:ln>
          </p:spPr>
        </p:cxnSp>
        <p:sp>
          <p:nvSpPr>
            <p:cNvPr id="25" name="Google Shape;25;p4"/>
            <p:cNvSpPr/>
            <p:nvPr/>
          </p:nvSpPr>
          <p:spPr>
            <a:xfrm>
              <a:off x="8076775" y="4041350"/>
              <a:ext cx="1623254" cy="771653"/>
            </a:xfrm>
            <a:custGeom>
              <a:avLst/>
              <a:gdLst/>
              <a:ahLst/>
              <a:cxnLst/>
              <a:rect l="l" t="t" r="r" b="b"/>
              <a:pathLst>
                <a:path w="21766" h="10347" extrusionOk="0">
                  <a:moveTo>
                    <a:pt x="4787" y="1417"/>
                  </a:moveTo>
                  <a:lnTo>
                    <a:pt x="1" y="10347"/>
                  </a:lnTo>
                  <a:lnTo>
                    <a:pt x="16217" y="10347"/>
                  </a:lnTo>
                  <a:lnTo>
                    <a:pt x="21765" y="0"/>
                  </a:lnTo>
                  <a:lnTo>
                    <a:pt x="7156" y="0"/>
                  </a:lnTo>
                  <a:cubicBezTo>
                    <a:pt x="6168" y="0"/>
                    <a:pt x="5251" y="548"/>
                    <a:pt x="4787" y="1417"/>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259080" rtl="0">
              <a:lnSpc>
                <a:spcPct val="115000"/>
              </a:lnSpc>
              <a:spcBef>
                <a:spcPts val="0"/>
              </a:spcBef>
              <a:spcAft>
                <a:spcPts val="0"/>
              </a:spcAft>
              <a:buClr>
                <a:srgbClr val="434343"/>
              </a:buClr>
              <a:buSzPts val="480"/>
              <a:buAutoNum type="arabicPeriod"/>
              <a:defRPr>
                <a:solidFill>
                  <a:srgbClr val="434343"/>
                </a:solidFill>
              </a:defRPr>
            </a:lvl1pPr>
            <a:lvl2pPr marL="914400" lvl="1" indent="-259080" rtl="0">
              <a:lnSpc>
                <a:spcPct val="115000"/>
              </a:lnSpc>
              <a:spcBef>
                <a:spcPts val="0"/>
              </a:spcBef>
              <a:spcAft>
                <a:spcPts val="0"/>
              </a:spcAft>
              <a:buClr>
                <a:srgbClr val="434343"/>
              </a:buClr>
              <a:buSzPts val="480"/>
              <a:buFont typeface="Roboto Condensed Light"/>
              <a:buAutoNum type="alphaLcPeriod"/>
              <a:defRPr>
                <a:solidFill>
                  <a:srgbClr val="434343"/>
                </a:solidFill>
              </a:defRPr>
            </a:lvl2pPr>
            <a:lvl3pPr marL="1371600" lvl="2" indent="-259080" rtl="0">
              <a:lnSpc>
                <a:spcPct val="115000"/>
              </a:lnSpc>
              <a:spcBef>
                <a:spcPts val="0"/>
              </a:spcBef>
              <a:spcAft>
                <a:spcPts val="0"/>
              </a:spcAft>
              <a:buClr>
                <a:srgbClr val="434343"/>
              </a:buClr>
              <a:buSzPts val="480"/>
              <a:buFont typeface="Roboto Condensed Light"/>
              <a:buAutoNum type="romanLcPeriod"/>
              <a:defRPr>
                <a:solidFill>
                  <a:srgbClr val="434343"/>
                </a:solidFill>
              </a:defRPr>
            </a:lvl3pPr>
            <a:lvl4pPr marL="1828800" lvl="3" indent="-259080" rtl="0">
              <a:lnSpc>
                <a:spcPct val="115000"/>
              </a:lnSpc>
              <a:spcBef>
                <a:spcPts val="0"/>
              </a:spcBef>
              <a:spcAft>
                <a:spcPts val="0"/>
              </a:spcAft>
              <a:buClr>
                <a:srgbClr val="434343"/>
              </a:buClr>
              <a:buSzPts val="480"/>
              <a:buFont typeface="Roboto Condensed Light"/>
              <a:buAutoNum type="arabicPeriod"/>
              <a:defRPr>
                <a:solidFill>
                  <a:srgbClr val="434343"/>
                </a:solidFill>
              </a:defRPr>
            </a:lvl4pPr>
            <a:lvl5pPr marL="2286000" lvl="4" indent="-259079" rtl="0">
              <a:lnSpc>
                <a:spcPct val="115000"/>
              </a:lnSpc>
              <a:spcBef>
                <a:spcPts val="0"/>
              </a:spcBef>
              <a:spcAft>
                <a:spcPts val="0"/>
              </a:spcAft>
              <a:buClr>
                <a:srgbClr val="434343"/>
              </a:buClr>
              <a:buSzPts val="480"/>
              <a:buFont typeface="Roboto Condensed Light"/>
              <a:buAutoNum type="alphaLcPeriod"/>
              <a:defRPr>
                <a:solidFill>
                  <a:srgbClr val="434343"/>
                </a:solidFill>
              </a:defRPr>
            </a:lvl5pPr>
            <a:lvl6pPr marL="2743200" lvl="5" indent="-259079" rtl="0">
              <a:lnSpc>
                <a:spcPct val="115000"/>
              </a:lnSpc>
              <a:spcBef>
                <a:spcPts val="0"/>
              </a:spcBef>
              <a:spcAft>
                <a:spcPts val="0"/>
              </a:spcAft>
              <a:buClr>
                <a:srgbClr val="434343"/>
              </a:buClr>
              <a:buSzPts val="480"/>
              <a:buFont typeface="Roboto Condensed Light"/>
              <a:buAutoNum type="romanLcPeriod"/>
              <a:defRPr>
                <a:solidFill>
                  <a:srgbClr val="434343"/>
                </a:solidFill>
              </a:defRPr>
            </a:lvl6pPr>
            <a:lvl7pPr marL="3200400" lvl="6" indent="-259079" rtl="0">
              <a:lnSpc>
                <a:spcPct val="115000"/>
              </a:lnSpc>
              <a:spcBef>
                <a:spcPts val="0"/>
              </a:spcBef>
              <a:spcAft>
                <a:spcPts val="0"/>
              </a:spcAft>
              <a:buClr>
                <a:srgbClr val="434343"/>
              </a:buClr>
              <a:buSzPts val="480"/>
              <a:buFont typeface="Roboto Condensed Light"/>
              <a:buAutoNum type="arabicPeriod"/>
              <a:defRPr>
                <a:solidFill>
                  <a:srgbClr val="434343"/>
                </a:solidFill>
              </a:defRPr>
            </a:lvl7pPr>
            <a:lvl8pPr marL="3657600" lvl="7" indent="-259079" rtl="0">
              <a:lnSpc>
                <a:spcPct val="115000"/>
              </a:lnSpc>
              <a:spcBef>
                <a:spcPts val="0"/>
              </a:spcBef>
              <a:spcAft>
                <a:spcPts val="0"/>
              </a:spcAft>
              <a:buClr>
                <a:srgbClr val="434343"/>
              </a:buClr>
              <a:buSzPts val="480"/>
              <a:buFont typeface="Roboto Condensed Light"/>
              <a:buAutoNum type="alphaLcPeriod"/>
              <a:defRPr>
                <a:solidFill>
                  <a:srgbClr val="434343"/>
                </a:solidFill>
              </a:defRPr>
            </a:lvl8pPr>
            <a:lvl9pPr marL="4114800" lvl="8" indent="-259079" rtl="0">
              <a:lnSpc>
                <a:spcPct val="115000"/>
              </a:lnSpc>
              <a:spcBef>
                <a:spcPts val="0"/>
              </a:spcBef>
              <a:spcAft>
                <a:spcPts val="0"/>
              </a:spcAft>
              <a:buClr>
                <a:srgbClr val="434343"/>
              </a:buClr>
              <a:buSzPts val="480"/>
              <a:buFont typeface="Roboto Condensed Light"/>
              <a:buAutoNum type="romanLcPeriod"/>
              <a:defRPr>
                <a:solidFill>
                  <a:srgbClr val="434343"/>
                </a:solidFill>
              </a:defRPr>
            </a:lvl9pPr>
          </a:lstStyle>
          <a:p>
            <a:endParaRPr/>
          </a:p>
        </p:txBody>
      </p:sp>
      <p:sp>
        <p:nvSpPr>
          <p:cNvPr id="27" name="Google Shape;27;p4"/>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grpSp>
        <p:nvGrpSpPr>
          <p:cNvPr id="40" name="Google Shape;40;p6"/>
          <p:cNvGrpSpPr/>
          <p:nvPr/>
        </p:nvGrpSpPr>
        <p:grpSpPr>
          <a:xfrm>
            <a:off x="-373762" y="-87587"/>
            <a:ext cx="9942450" cy="5327175"/>
            <a:chOff x="-367875" y="0"/>
            <a:chExt cx="9942450" cy="5327175"/>
          </a:xfrm>
        </p:grpSpPr>
        <p:sp>
          <p:nvSpPr>
            <p:cNvPr id="41" name="Google Shape;41;p6"/>
            <p:cNvSpPr/>
            <p:nvPr/>
          </p:nvSpPr>
          <p:spPr>
            <a:xfrm flipH="1">
              <a:off x="8" y="0"/>
              <a:ext cx="1786242" cy="1144831"/>
            </a:xfrm>
            <a:custGeom>
              <a:avLst/>
              <a:gdLst/>
              <a:ahLst/>
              <a:cxnLst/>
              <a:rect l="l" t="t" r="r" b="b"/>
              <a:pathLst>
                <a:path w="25100" h="16087" extrusionOk="0">
                  <a:moveTo>
                    <a:pt x="1013" y="4144"/>
                  </a:moveTo>
                  <a:lnTo>
                    <a:pt x="6740" y="14824"/>
                  </a:lnTo>
                  <a:cubicBezTo>
                    <a:pt x="7156" y="15610"/>
                    <a:pt x="7966" y="16086"/>
                    <a:pt x="8859" y="16086"/>
                  </a:cubicBezTo>
                  <a:lnTo>
                    <a:pt x="25099" y="16086"/>
                  </a:lnTo>
                  <a:lnTo>
                    <a:pt x="25099" y="1"/>
                  </a:lnTo>
                  <a:lnTo>
                    <a:pt x="3513" y="1"/>
                  </a:lnTo>
                  <a:cubicBezTo>
                    <a:pt x="1370" y="1"/>
                    <a:pt x="1" y="2263"/>
                    <a:pt x="1013" y="4144"/>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139600" y="1021150"/>
              <a:ext cx="1136777" cy="306906"/>
            </a:xfrm>
            <a:custGeom>
              <a:avLst/>
              <a:gdLst/>
              <a:ahLst/>
              <a:cxnLst/>
              <a:rect l="l" t="t" r="r" b="b"/>
              <a:pathLst>
                <a:path w="22361" h="6037" extrusionOk="0">
                  <a:moveTo>
                    <a:pt x="19337" y="6037"/>
                  </a:moveTo>
                  <a:lnTo>
                    <a:pt x="3025" y="6037"/>
                  </a:lnTo>
                  <a:cubicBezTo>
                    <a:pt x="1358" y="6037"/>
                    <a:pt x="1" y="4679"/>
                    <a:pt x="1" y="3013"/>
                  </a:cubicBezTo>
                  <a:lnTo>
                    <a:pt x="1" y="3013"/>
                  </a:lnTo>
                  <a:cubicBezTo>
                    <a:pt x="1" y="1346"/>
                    <a:pt x="1358" y="0"/>
                    <a:pt x="3025" y="0"/>
                  </a:cubicBezTo>
                  <a:lnTo>
                    <a:pt x="19337" y="0"/>
                  </a:lnTo>
                  <a:cubicBezTo>
                    <a:pt x="21004" y="0"/>
                    <a:pt x="22361" y="1346"/>
                    <a:pt x="22361" y="3013"/>
                  </a:cubicBezTo>
                  <a:lnTo>
                    <a:pt x="22361" y="3013"/>
                  </a:lnTo>
                  <a:cubicBezTo>
                    <a:pt x="22361" y="4679"/>
                    <a:pt x="21004" y="6037"/>
                    <a:pt x="19337" y="6037"/>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367875" y="1234875"/>
              <a:ext cx="1136777" cy="306906"/>
            </a:xfrm>
            <a:custGeom>
              <a:avLst/>
              <a:gdLst/>
              <a:ahLst/>
              <a:cxnLst/>
              <a:rect l="l" t="t" r="r" b="b"/>
              <a:pathLst>
                <a:path w="22361" h="6037" extrusionOk="0">
                  <a:moveTo>
                    <a:pt x="19337" y="6037"/>
                  </a:moveTo>
                  <a:lnTo>
                    <a:pt x="3025" y="6037"/>
                  </a:lnTo>
                  <a:cubicBezTo>
                    <a:pt x="1358" y="6037"/>
                    <a:pt x="1" y="4679"/>
                    <a:pt x="1" y="3013"/>
                  </a:cubicBezTo>
                  <a:lnTo>
                    <a:pt x="1" y="3013"/>
                  </a:lnTo>
                  <a:cubicBezTo>
                    <a:pt x="1" y="1346"/>
                    <a:pt x="1358" y="0"/>
                    <a:pt x="3025" y="0"/>
                  </a:cubicBezTo>
                  <a:lnTo>
                    <a:pt x="19337" y="0"/>
                  </a:lnTo>
                  <a:cubicBezTo>
                    <a:pt x="21004" y="0"/>
                    <a:pt x="22361" y="1346"/>
                    <a:pt x="22361" y="3013"/>
                  </a:cubicBezTo>
                  <a:lnTo>
                    <a:pt x="22361" y="3013"/>
                  </a:lnTo>
                  <a:cubicBezTo>
                    <a:pt x="22361" y="4679"/>
                    <a:pt x="21004" y="6037"/>
                    <a:pt x="19337" y="6037"/>
                  </a:cubicBezTo>
                  <a:close/>
                </a:path>
              </a:pathLst>
            </a:cu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588475" y="3651375"/>
              <a:ext cx="986100" cy="1675800"/>
            </a:xfrm>
            <a:prstGeom prst="round2SameRect">
              <a:avLst>
                <a:gd name="adj1" fmla="val 16667"/>
                <a:gd name="adj2" fmla="val 0"/>
              </a:avLst>
            </a:pr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grpSp>
        <p:nvGrpSpPr>
          <p:cNvPr id="47" name="Google Shape;47;p7"/>
          <p:cNvGrpSpPr/>
          <p:nvPr/>
        </p:nvGrpSpPr>
        <p:grpSpPr>
          <a:xfrm>
            <a:off x="-959475" y="189400"/>
            <a:ext cx="11032725" cy="5528875"/>
            <a:chOff x="-959475" y="189400"/>
            <a:chExt cx="11032725" cy="5528875"/>
          </a:xfrm>
        </p:grpSpPr>
        <p:sp>
          <p:nvSpPr>
            <p:cNvPr id="48" name="Google Shape;48;p7"/>
            <p:cNvSpPr/>
            <p:nvPr/>
          </p:nvSpPr>
          <p:spPr>
            <a:xfrm>
              <a:off x="7550850" y="3859250"/>
              <a:ext cx="2522400" cy="1498500"/>
            </a:xfrm>
            <a:prstGeom prst="round2DiagRect">
              <a:avLst>
                <a:gd name="adj1" fmla="val 50000"/>
                <a:gd name="adj2" fmla="val 0"/>
              </a:avLst>
            </a:prstGeom>
            <a:gradFill>
              <a:gsLst>
                <a:gs pos="0">
                  <a:schemeClr val="accent3"/>
                </a:gs>
                <a:gs pos="34000">
                  <a:srgbClr val="FAB93C"/>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959475" y="189400"/>
              <a:ext cx="3009900" cy="691200"/>
            </a:xfrm>
            <a:prstGeom prst="roundRect">
              <a:avLst>
                <a:gd name="adj" fmla="val 50000"/>
              </a:avLst>
            </a:prstGeom>
            <a:gradFill>
              <a:gsLst>
                <a:gs pos="0">
                  <a:schemeClr val="accent3"/>
                </a:gs>
                <a:gs pos="34000">
                  <a:srgbClr val="FAB93C"/>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238300" y="4321475"/>
              <a:ext cx="953400" cy="13968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7"/>
          <p:cNvSpPr txBox="1">
            <a:spLocks noGrp="1"/>
          </p:cNvSpPr>
          <p:nvPr>
            <p:ph type="body" idx="1"/>
          </p:nvPr>
        </p:nvSpPr>
        <p:spPr>
          <a:xfrm>
            <a:off x="715050" y="2251125"/>
            <a:ext cx="4122300" cy="19041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Clr>
                <a:srgbClr val="494949"/>
              </a:buClr>
              <a:buSzPts val="1600"/>
              <a:buFont typeface="Exo"/>
              <a:buChar char="●"/>
              <a:defRPr sz="1600">
                <a:solidFill>
                  <a:srgbClr val="434343"/>
                </a:solidFill>
              </a:defRPr>
            </a:lvl1pPr>
            <a:lvl2pPr marL="914400" lvl="1" indent="-330200" rtl="0">
              <a:lnSpc>
                <a:spcPct val="115000"/>
              </a:lnSpc>
              <a:spcBef>
                <a:spcPts val="0"/>
              </a:spcBef>
              <a:spcAft>
                <a:spcPts val="0"/>
              </a:spcAft>
              <a:buClr>
                <a:srgbClr val="494949"/>
              </a:buClr>
              <a:buSzPts val="1600"/>
              <a:buFont typeface="Exo"/>
              <a:buChar char="○"/>
              <a:defRPr>
                <a:solidFill>
                  <a:srgbClr val="434343"/>
                </a:solidFill>
              </a:defRPr>
            </a:lvl2pPr>
            <a:lvl3pPr marL="1371600" lvl="2" indent="-330200" rtl="0">
              <a:lnSpc>
                <a:spcPct val="115000"/>
              </a:lnSpc>
              <a:spcBef>
                <a:spcPts val="0"/>
              </a:spcBef>
              <a:spcAft>
                <a:spcPts val="0"/>
              </a:spcAft>
              <a:buClr>
                <a:srgbClr val="494949"/>
              </a:buClr>
              <a:buSzPts val="1600"/>
              <a:buFont typeface="Exo"/>
              <a:buChar char="■"/>
              <a:defRPr>
                <a:solidFill>
                  <a:srgbClr val="434343"/>
                </a:solidFill>
              </a:defRPr>
            </a:lvl3pPr>
            <a:lvl4pPr marL="1828800" lvl="3" indent="-330200" rtl="0">
              <a:lnSpc>
                <a:spcPct val="115000"/>
              </a:lnSpc>
              <a:spcBef>
                <a:spcPts val="0"/>
              </a:spcBef>
              <a:spcAft>
                <a:spcPts val="0"/>
              </a:spcAft>
              <a:buClr>
                <a:srgbClr val="494949"/>
              </a:buClr>
              <a:buSzPts val="1600"/>
              <a:buFont typeface="Exo"/>
              <a:buChar char="●"/>
              <a:defRPr>
                <a:solidFill>
                  <a:srgbClr val="434343"/>
                </a:solidFill>
              </a:defRPr>
            </a:lvl4pPr>
            <a:lvl5pPr marL="2286000" lvl="4" indent="-330200" rtl="0">
              <a:lnSpc>
                <a:spcPct val="115000"/>
              </a:lnSpc>
              <a:spcBef>
                <a:spcPts val="0"/>
              </a:spcBef>
              <a:spcAft>
                <a:spcPts val="0"/>
              </a:spcAft>
              <a:buClr>
                <a:srgbClr val="494949"/>
              </a:buClr>
              <a:buSzPts val="1600"/>
              <a:buFont typeface="Exo"/>
              <a:buChar char="○"/>
              <a:defRPr>
                <a:solidFill>
                  <a:srgbClr val="434343"/>
                </a:solidFill>
              </a:defRPr>
            </a:lvl5pPr>
            <a:lvl6pPr marL="2743200" lvl="5" indent="-330200" rtl="0">
              <a:lnSpc>
                <a:spcPct val="115000"/>
              </a:lnSpc>
              <a:spcBef>
                <a:spcPts val="0"/>
              </a:spcBef>
              <a:spcAft>
                <a:spcPts val="0"/>
              </a:spcAft>
              <a:buClr>
                <a:srgbClr val="494949"/>
              </a:buClr>
              <a:buSzPts val="1600"/>
              <a:buFont typeface="Exo"/>
              <a:buChar char="■"/>
              <a:defRPr>
                <a:solidFill>
                  <a:srgbClr val="434343"/>
                </a:solidFill>
              </a:defRPr>
            </a:lvl6pPr>
            <a:lvl7pPr marL="3200400" lvl="6" indent="-330200" rtl="0">
              <a:lnSpc>
                <a:spcPct val="115000"/>
              </a:lnSpc>
              <a:spcBef>
                <a:spcPts val="0"/>
              </a:spcBef>
              <a:spcAft>
                <a:spcPts val="0"/>
              </a:spcAft>
              <a:buClr>
                <a:srgbClr val="494949"/>
              </a:buClr>
              <a:buSzPts val="1600"/>
              <a:buFont typeface="Exo"/>
              <a:buChar char="●"/>
              <a:defRPr>
                <a:solidFill>
                  <a:srgbClr val="434343"/>
                </a:solidFill>
              </a:defRPr>
            </a:lvl7pPr>
            <a:lvl8pPr marL="3657600" lvl="7" indent="-330200" rtl="0">
              <a:lnSpc>
                <a:spcPct val="115000"/>
              </a:lnSpc>
              <a:spcBef>
                <a:spcPts val="0"/>
              </a:spcBef>
              <a:spcAft>
                <a:spcPts val="0"/>
              </a:spcAft>
              <a:buClr>
                <a:srgbClr val="494949"/>
              </a:buClr>
              <a:buSzPts val="1600"/>
              <a:buFont typeface="Exo"/>
              <a:buChar char="○"/>
              <a:defRPr>
                <a:solidFill>
                  <a:srgbClr val="434343"/>
                </a:solidFill>
              </a:defRPr>
            </a:lvl8pPr>
            <a:lvl9pPr marL="4114800" lvl="8" indent="-330200" rtl="0">
              <a:lnSpc>
                <a:spcPct val="115000"/>
              </a:lnSpc>
              <a:spcBef>
                <a:spcPts val="0"/>
              </a:spcBef>
              <a:spcAft>
                <a:spcPts val="0"/>
              </a:spcAft>
              <a:buClr>
                <a:srgbClr val="494949"/>
              </a:buClr>
              <a:buSzPts val="1600"/>
              <a:buFont typeface="Exo"/>
              <a:buChar char="■"/>
              <a:defRPr>
                <a:solidFill>
                  <a:srgbClr val="434343"/>
                </a:solidFill>
              </a:defRPr>
            </a:lvl9pPr>
          </a:lstStyle>
          <a:p>
            <a:endParaRPr/>
          </a:p>
        </p:txBody>
      </p:sp>
      <p:sp>
        <p:nvSpPr>
          <p:cNvPr id="52" name="Google Shape;52;p7"/>
          <p:cNvSpPr txBox="1">
            <a:spLocks noGrp="1"/>
          </p:cNvSpPr>
          <p:nvPr>
            <p:ph type="title"/>
          </p:nvPr>
        </p:nvSpPr>
        <p:spPr>
          <a:xfrm>
            <a:off x="715050" y="988275"/>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600">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1"/>
            </a:gs>
            <a:gs pos="63000">
              <a:srgbClr val="194175"/>
            </a:gs>
            <a:gs pos="100000">
              <a:schemeClr val="accent2"/>
            </a:gs>
          </a:gsLst>
          <a:lin ang="8099331" scaled="0"/>
        </a:gradFill>
        <a:effectLst/>
      </p:bgPr>
    </p:bg>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715050" y="1265100"/>
            <a:ext cx="7713900" cy="2613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solidFill>
                  <a:schemeClr val="lt1"/>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55" name="Google Shape;55;p8"/>
          <p:cNvGrpSpPr/>
          <p:nvPr/>
        </p:nvGrpSpPr>
        <p:grpSpPr>
          <a:xfrm>
            <a:off x="-959475" y="-172250"/>
            <a:ext cx="11032725" cy="5530000"/>
            <a:chOff x="-959475" y="-172250"/>
            <a:chExt cx="11032725" cy="5530000"/>
          </a:xfrm>
        </p:grpSpPr>
        <p:sp>
          <p:nvSpPr>
            <p:cNvPr id="56" name="Google Shape;56;p8"/>
            <p:cNvSpPr/>
            <p:nvPr/>
          </p:nvSpPr>
          <p:spPr>
            <a:xfrm>
              <a:off x="7550850" y="3859250"/>
              <a:ext cx="2522400" cy="14985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196725" y="4262900"/>
              <a:ext cx="3009900" cy="691200"/>
            </a:xfrm>
            <a:prstGeom prst="roundRect">
              <a:avLst>
                <a:gd name="adj" fmla="val 50000"/>
              </a:avLst>
            </a:prstGeom>
            <a:gradFill>
              <a:gsLst>
                <a:gs pos="0">
                  <a:schemeClr val="accent3"/>
                </a:gs>
                <a:gs pos="34000">
                  <a:srgbClr val="FAB93C"/>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7765975" y="-466550"/>
              <a:ext cx="1265400" cy="1854000"/>
            </a:xfrm>
            <a:prstGeom prst="round1Rect">
              <a:avLst>
                <a:gd name="adj" fmla="val 50000"/>
              </a:avLst>
            </a:pr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959475" y="189400"/>
              <a:ext cx="3009900" cy="691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9200" y="3436250"/>
              <a:ext cx="1311600" cy="1921500"/>
            </a:xfrm>
            <a:prstGeom prst="round1Rect">
              <a:avLst>
                <a:gd name="adj" fmla="val 50000"/>
              </a:avLst>
            </a:pr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
    <p:spTree>
      <p:nvGrpSpPr>
        <p:cNvPr id="1" name="Shape 130"/>
        <p:cNvGrpSpPr/>
        <p:nvPr/>
      </p:nvGrpSpPr>
      <p:grpSpPr>
        <a:xfrm>
          <a:off x="0" y="0"/>
          <a:ext cx="0" cy="0"/>
          <a:chOff x="0" y="0"/>
          <a:chExt cx="0" cy="0"/>
        </a:xfrm>
      </p:grpSpPr>
      <p:grpSp>
        <p:nvGrpSpPr>
          <p:cNvPr id="131" name="Google Shape;131;p17"/>
          <p:cNvGrpSpPr/>
          <p:nvPr/>
        </p:nvGrpSpPr>
        <p:grpSpPr>
          <a:xfrm>
            <a:off x="-21600" y="-472925"/>
            <a:ext cx="9728200" cy="6002555"/>
            <a:chOff x="-21600" y="-472925"/>
            <a:chExt cx="9728200" cy="6002555"/>
          </a:xfrm>
        </p:grpSpPr>
        <p:sp>
          <p:nvSpPr>
            <p:cNvPr id="132" name="Google Shape;132;p17"/>
            <p:cNvSpPr/>
            <p:nvPr/>
          </p:nvSpPr>
          <p:spPr>
            <a:xfrm>
              <a:off x="7617098" y="4237818"/>
              <a:ext cx="2089501" cy="1291812"/>
            </a:xfrm>
            <a:custGeom>
              <a:avLst/>
              <a:gdLst/>
              <a:ahLst/>
              <a:cxnLst/>
              <a:rect l="l" t="t" r="r" b="b"/>
              <a:pathLst>
                <a:path w="56317" h="33350" extrusionOk="0">
                  <a:moveTo>
                    <a:pt x="56317" y="33350"/>
                  </a:moveTo>
                  <a:lnTo>
                    <a:pt x="56317" y="0"/>
                  </a:lnTo>
                  <a:lnTo>
                    <a:pt x="20074" y="0"/>
                  </a:lnTo>
                  <a:cubicBezTo>
                    <a:pt x="18741" y="0"/>
                    <a:pt x="17514" y="739"/>
                    <a:pt x="16883" y="1905"/>
                  </a:cubicBezTo>
                  <a:lnTo>
                    <a:pt x="0" y="33350"/>
                  </a:lnTo>
                  <a:cubicBezTo>
                    <a:pt x="0" y="33350"/>
                    <a:pt x="53412" y="33326"/>
                    <a:pt x="56317" y="33350"/>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7"/>
            <p:cNvGrpSpPr/>
            <p:nvPr/>
          </p:nvGrpSpPr>
          <p:grpSpPr>
            <a:xfrm>
              <a:off x="-21600" y="-472925"/>
              <a:ext cx="1218325" cy="1833575"/>
              <a:chOff x="-21600" y="-472925"/>
              <a:chExt cx="1218325" cy="1833575"/>
            </a:xfrm>
          </p:grpSpPr>
          <p:sp>
            <p:nvSpPr>
              <p:cNvPr id="134" name="Google Shape;134;p17"/>
              <p:cNvSpPr/>
              <p:nvPr/>
            </p:nvSpPr>
            <p:spPr>
              <a:xfrm rot="10800000" flipH="1">
                <a:off x="-21600" y="-472925"/>
                <a:ext cx="1218325" cy="1833575"/>
              </a:xfrm>
              <a:custGeom>
                <a:avLst/>
                <a:gdLst/>
                <a:ahLst/>
                <a:cxnLst/>
                <a:rect l="l" t="t" r="r" b="b"/>
                <a:pathLst>
                  <a:path w="48733" h="73343" extrusionOk="0">
                    <a:moveTo>
                      <a:pt x="48732" y="73342"/>
                    </a:moveTo>
                    <a:lnTo>
                      <a:pt x="0" y="73342"/>
                    </a:lnTo>
                    <a:lnTo>
                      <a:pt x="0" y="0"/>
                    </a:lnTo>
                    <a:lnTo>
                      <a:pt x="45399" y="23932"/>
                    </a:lnTo>
                    <a:cubicBezTo>
                      <a:pt x="47447" y="25015"/>
                      <a:pt x="48732" y="27134"/>
                      <a:pt x="48732" y="29432"/>
                    </a:cubicBezTo>
                    <a:lnTo>
                      <a:pt x="48732" y="73342"/>
                    </a:lnTo>
                    <a:close/>
                  </a:path>
                </a:pathLst>
              </a:cu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5400000" flipH="1">
                <a:off x="-290306" y="-195780"/>
                <a:ext cx="1407925" cy="870435"/>
              </a:xfrm>
              <a:custGeom>
                <a:avLst/>
                <a:gdLst/>
                <a:ahLst/>
                <a:cxnLst/>
                <a:rect l="l" t="t" r="r" b="b"/>
                <a:pathLst>
                  <a:path w="56317" h="33350" extrusionOk="0">
                    <a:moveTo>
                      <a:pt x="56317" y="33350"/>
                    </a:moveTo>
                    <a:lnTo>
                      <a:pt x="56317" y="0"/>
                    </a:lnTo>
                    <a:lnTo>
                      <a:pt x="20074" y="0"/>
                    </a:lnTo>
                    <a:cubicBezTo>
                      <a:pt x="18741" y="0"/>
                      <a:pt x="17514" y="739"/>
                      <a:pt x="16883" y="1905"/>
                    </a:cubicBezTo>
                    <a:lnTo>
                      <a:pt x="0" y="33350"/>
                    </a:lnTo>
                    <a:cubicBezTo>
                      <a:pt x="0" y="33350"/>
                      <a:pt x="53412" y="33326"/>
                      <a:pt x="56317" y="33350"/>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 name="Google Shape;136;p17"/>
            <p:cNvCxnSpPr/>
            <p:nvPr/>
          </p:nvCxnSpPr>
          <p:spPr>
            <a:xfrm>
              <a:off x="7566300" y="4827634"/>
              <a:ext cx="1577700" cy="0"/>
            </a:xfrm>
            <a:prstGeom prst="straightConnector1">
              <a:avLst/>
            </a:prstGeom>
            <a:noFill/>
            <a:ln w="19050" cap="flat" cmpd="sng">
              <a:solidFill>
                <a:schemeClr val="accent2"/>
              </a:solidFill>
              <a:prstDash val="solid"/>
              <a:round/>
              <a:headEnd type="none" w="med" len="med"/>
              <a:tailEnd type="none" w="med" len="med"/>
            </a:ln>
          </p:spPr>
        </p:cxnSp>
      </p:grpSp>
      <p:sp>
        <p:nvSpPr>
          <p:cNvPr id="137" name="Google Shape;137;p17"/>
          <p:cNvSpPr txBox="1">
            <a:spLocks noGrp="1"/>
          </p:cNvSpPr>
          <p:nvPr>
            <p:ph type="title"/>
          </p:nvPr>
        </p:nvSpPr>
        <p:spPr>
          <a:xfrm>
            <a:off x="1519323" y="1610525"/>
            <a:ext cx="23289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200" b="1">
                <a:latin typeface="Montserrat"/>
                <a:ea typeface="Montserrat"/>
                <a:cs typeface="Montserrat"/>
                <a:sym typeface="Montserrat"/>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8" name="Google Shape;138;p17"/>
          <p:cNvSpPr txBox="1">
            <a:spLocks noGrp="1"/>
          </p:cNvSpPr>
          <p:nvPr>
            <p:ph type="subTitle" idx="1"/>
          </p:nvPr>
        </p:nvSpPr>
        <p:spPr>
          <a:xfrm>
            <a:off x="1519313" y="227325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9" name="Google Shape;139;p17"/>
          <p:cNvSpPr txBox="1">
            <a:spLocks noGrp="1"/>
          </p:cNvSpPr>
          <p:nvPr>
            <p:ph type="title" idx="2"/>
          </p:nvPr>
        </p:nvSpPr>
        <p:spPr>
          <a:xfrm>
            <a:off x="5561799" y="1610525"/>
            <a:ext cx="23289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200" b="1">
                <a:latin typeface="Montserrat"/>
                <a:ea typeface="Montserrat"/>
                <a:cs typeface="Montserrat"/>
                <a:sym typeface="Montserrat"/>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0" name="Google Shape;140;p17"/>
          <p:cNvSpPr txBox="1">
            <a:spLocks noGrp="1"/>
          </p:cNvSpPr>
          <p:nvPr>
            <p:ph type="subTitle" idx="3"/>
          </p:nvPr>
        </p:nvSpPr>
        <p:spPr>
          <a:xfrm>
            <a:off x="5561793" y="227325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1" name="Google Shape;141;p17"/>
          <p:cNvSpPr txBox="1">
            <a:spLocks noGrp="1"/>
          </p:cNvSpPr>
          <p:nvPr>
            <p:ph type="title" idx="4"/>
          </p:nvPr>
        </p:nvSpPr>
        <p:spPr>
          <a:xfrm>
            <a:off x="1519323" y="3196325"/>
            <a:ext cx="23289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200" b="1">
                <a:latin typeface="Montserrat"/>
                <a:ea typeface="Montserrat"/>
                <a:cs typeface="Montserrat"/>
                <a:sym typeface="Montserrat"/>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2" name="Google Shape;142;p17"/>
          <p:cNvSpPr txBox="1">
            <a:spLocks noGrp="1"/>
          </p:cNvSpPr>
          <p:nvPr>
            <p:ph type="subTitle" idx="5"/>
          </p:nvPr>
        </p:nvSpPr>
        <p:spPr>
          <a:xfrm>
            <a:off x="1519313" y="385905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3" name="Google Shape;143;p17"/>
          <p:cNvSpPr txBox="1">
            <a:spLocks noGrp="1"/>
          </p:cNvSpPr>
          <p:nvPr>
            <p:ph type="title" idx="6"/>
          </p:nvPr>
        </p:nvSpPr>
        <p:spPr>
          <a:xfrm>
            <a:off x="5561799" y="3196325"/>
            <a:ext cx="23289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200" b="1">
                <a:latin typeface="Montserrat"/>
                <a:ea typeface="Montserrat"/>
                <a:cs typeface="Montserrat"/>
                <a:sym typeface="Montserrat"/>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4" name="Google Shape;144;p17"/>
          <p:cNvSpPr txBox="1">
            <a:spLocks noGrp="1"/>
          </p:cNvSpPr>
          <p:nvPr>
            <p:ph type="subTitle" idx="7"/>
          </p:nvPr>
        </p:nvSpPr>
        <p:spPr>
          <a:xfrm>
            <a:off x="5561793" y="385905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5" name="Google Shape;145;p17"/>
          <p:cNvSpPr txBox="1">
            <a:spLocks noGrp="1"/>
          </p:cNvSpPr>
          <p:nvPr>
            <p:ph type="subTitle" idx="8"/>
          </p:nvPr>
        </p:nvSpPr>
        <p:spPr>
          <a:xfrm>
            <a:off x="715088" y="1646992"/>
            <a:ext cx="695400" cy="527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2200"/>
              <a:buFont typeface="Ramabhadra"/>
              <a:buNone/>
              <a:defRPr sz="2900" b="1">
                <a:solidFill>
                  <a:schemeClr val="lt1"/>
                </a:solidFill>
                <a:latin typeface="Montserrat"/>
                <a:ea typeface="Montserrat"/>
                <a:cs typeface="Montserrat"/>
                <a:sym typeface="Montserrat"/>
              </a:defRPr>
            </a:lvl1pPr>
            <a:lvl2pPr lvl="1">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2pPr>
            <a:lvl3pPr lvl="2">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3pPr>
            <a:lvl4pPr lvl="3">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4pPr>
            <a:lvl5pPr lvl="4">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5pPr>
            <a:lvl6pPr lvl="5">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6pPr>
            <a:lvl7pPr lvl="6">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7pPr>
            <a:lvl8pPr lvl="7">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8pPr>
            <a:lvl9pPr lvl="8">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9pPr>
          </a:lstStyle>
          <a:p>
            <a:endParaRPr/>
          </a:p>
        </p:txBody>
      </p:sp>
      <p:sp>
        <p:nvSpPr>
          <p:cNvPr id="146" name="Google Shape;146;p17"/>
          <p:cNvSpPr txBox="1">
            <a:spLocks noGrp="1"/>
          </p:cNvSpPr>
          <p:nvPr>
            <p:ph type="subTitle" idx="9"/>
          </p:nvPr>
        </p:nvSpPr>
        <p:spPr>
          <a:xfrm>
            <a:off x="4756588" y="1646992"/>
            <a:ext cx="69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Ramabhadra"/>
              <a:buNone/>
              <a:defRPr sz="2900" b="1">
                <a:solidFill>
                  <a:schemeClr val="lt1"/>
                </a:solidFill>
                <a:latin typeface="Montserrat"/>
                <a:ea typeface="Montserrat"/>
                <a:cs typeface="Montserrat"/>
                <a:sym typeface="Montserrat"/>
              </a:defRPr>
            </a:lvl1pPr>
            <a:lvl2pPr lvl="1"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2pPr>
            <a:lvl3pPr lvl="2"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3pPr>
            <a:lvl4pPr lvl="3"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4pPr>
            <a:lvl5pPr lvl="4"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5pPr>
            <a:lvl6pPr lvl="5"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6pPr>
            <a:lvl7pPr lvl="6"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7pPr>
            <a:lvl8pPr lvl="7"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8pPr>
            <a:lvl9pPr lvl="8"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9pPr>
          </a:lstStyle>
          <a:p>
            <a:endParaRPr/>
          </a:p>
        </p:txBody>
      </p:sp>
      <p:sp>
        <p:nvSpPr>
          <p:cNvPr id="147" name="Google Shape;147;p17"/>
          <p:cNvSpPr txBox="1">
            <a:spLocks noGrp="1"/>
          </p:cNvSpPr>
          <p:nvPr>
            <p:ph type="subTitle" idx="13"/>
          </p:nvPr>
        </p:nvSpPr>
        <p:spPr>
          <a:xfrm>
            <a:off x="715088" y="3239292"/>
            <a:ext cx="69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Ramabhadra"/>
              <a:buNone/>
              <a:defRPr sz="2900" b="1">
                <a:solidFill>
                  <a:schemeClr val="lt1"/>
                </a:solidFill>
                <a:latin typeface="Montserrat"/>
                <a:ea typeface="Montserrat"/>
                <a:cs typeface="Montserrat"/>
                <a:sym typeface="Montserrat"/>
              </a:defRPr>
            </a:lvl1pPr>
            <a:lvl2pPr lvl="1"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2pPr>
            <a:lvl3pPr lvl="2"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3pPr>
            <a:lvl4pPr lvl="3"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4pPr>
            <a:lvl5pPr lvl="4"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5pPr>
            <a:lvl6pPr lvl="5"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6pPr>
            <a:lvl7pPr lvl="6"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7pPr>
            <a:lvl8pPr lvl="7"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8pPr>
            <a:lvl9pPr lvl="8"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9pPr>
          </a:lstStyle>
          <a:p>
            <a:endParaRPr/>
          </a:p>
        </p:txBody>
      </p:sp>
      <p:sp>
        <p:nvSpPr>
          <p:cNvPr id="148" name="Google Shape;148;p17"/>
          <p:cNvSpPr txBox="1">
            <a:spLocks noGrp="1"/>
          </p:cNvSpPr>
          <p:nvPr>
            <p:ph type="subTitle" idx="14"/>
          </p:nvPr>
        </p:nvSpPr>
        <p:spPr>
          <a:xfrm>
            <a:off x="4756588" y="3239292"/>
            <a:ext cx="69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Ramabhadra"/>
              <a:buNone/>
              <a:defRPr sz="2900" b="1">
                <a:solidFill>
                  <a:schemeClr val="lt1"/>
                </a:solidFill>
                <a:latin typeface="Montserrat"/>
                <a:ea typeface="Montserrat"/>
                <a:cs typeface="Montserrat"/>
                <a:sym typeface="Montserrat"/>
              </a:defRPr>
            </a:lvl1pPr>
            <a:lvl2pPr lvl="1"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2pPr>
            <a:lvl3pPr lvl="2"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3pPr>
            <a:lvl4pPr lvl="3"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4pPr>
            <a:lvl5pPr lvl="4"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5pPr>
            <a:lvl6pPr lvl="5"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6pPr>
            <a:lvl7pPr lvl="6"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7pPr>
            <a:lvl8pPr lvl="7"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8pPr>
            <a:lvl9pPr lvl="8"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9pPr>
          </a:lstStyle>
          <a:p>
            <a:endParaRPr/>
          </a:p>
        </p:txBody>
      </p:sp>
      <p:sp>
        <p:nvSpPr>
          <p:cNvPr id="149" name="Google Shape;149;p17"/>
          <p:cNvSpPr txBox="1">
            <a:spLocks noGrp="1"/>
          </p:cNvSpPr>
          <p:nvPr>
            <p:ph type="title" idx="15"/>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1"/>
        <p:cNvGrpSpPr/>
        <p:nvPr/>
      </p:nvGrpSpPr>
      <p:grpSpPr>
        <a:xfrm>
          <a:off x="0" y="0"/>
          <a:ext cx="0" cy="0"/>
          <a:chOff x="0" y="0"/>
          <a:chExt cx="0" cy="0"/>
        </a:xfrm>
      </p:grpSpPr>
      <p:grpSp>
        <p:nvGrpSpPr>
          <p:cNvPr id="282" name="Google Shape;282;p29"/>
          <p:cNvGrpSpPr/>
          <p:nvPr/>
        </p:nvGrpSpPr>
        <p:grpSpPr>
          <a:xfrm>
            <a:off x="-289287" y="-577506"/>
            <a:ext cx="10470663" cy="5721007"/>
            <a:chOff x="-289287" y="-577506"/>
            <a:chExt cx="10470663" cy="5721007"/>
          </a:xfrm>
        </p:grpSpPr>
        <p:sp>
          <p:nvSpPr>
            <p:cNvPr id="283" name="Google Shape;283;p29"/>
            <p:cNvSpPr/>
            <p:nvPr/>
          </p:nvSpPr>
          <p:spPr>
            <a:xfrm flipH="1">
              <a:off x="-227693" y="-82087"/>
              <a:ext cx="1585322" cy="1861089"/>
            </a:xfrm>
            <a:custGeom>
              <a:avLst/>
              <a:gdLst/>
              <a:ahLst/>
              <a:cxnLst/>
              <a:rect l="l" t="t" r="r" b="b"/>
              <a:pathLst>
                <a:path w="30112" h="35350" extrusionOk="0">
                  <a:moveTo>
                    <a:pt x="30111" y="0"/>
                  </a:moveTo>
                  <a:lnTo>
                    <a:pt x="0" y="0"/>
                  </a:lnTo>
                  <a:lnTo>
                    <a:pt x="17169" y="32016"/>
                  </a:lnTo>
                  <a:cubicBezTo>
                    <a:pt x="18265" y="34064"/>
                    <a:pt x="20408" y="35350"/>
                    <a:pt x="22753" y="35350"/>
                  </a:cubicBezTo>
                  <a:lnTo>
                    <a:pt x="30111" y="35350"/>
                  </a:ln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rot="3397010" flipH="1">
              <a:off x="21768" y="-360169"/>
              <a:ext cx="1298627" cy="1444518"/>
            </a:xfrm>
            <a:custGeom>
              <a:avLst/>
              <a:gdLst/>
              <a:ahLst/>
              <a:cxnLst/>
              <a:rect l="l" t="t" r="r" b="b"/>
              <a:pathLst>
                <a:path w="13895" h="15456" extrusionOk="0">
                  <a:moveTo>
                    <a:pt x="4846" y="15455"/>
                  </a:moveTo>
                  <a:lnTo>
                    <a:pt x="1548" y="15455"/>
                  </a:lnTo>
                  <a:cubicBezTo>
                    <a:pt x="608" y="15455"/>
                    <a:pt x="0" y="14455"/>
                    <a:pt x="453" y="13634"/>
                  </a:cubicBezTo>
                  <a:lnTo>
                    <a:pt x="7763" y="1"/>
                  </a:lnTo>
                  <a:lnTo>
                    <a:pt x="13895" y="1"/>
                  </a:lnTo>
                  <a:lnTo>
                    <a:pt x="5953" y="14800"/>
                  </a:lnTo>
                  <a:cubicBezTo>
                    <a:pt x="5739" y="15205"/>
                    <a:pt x="5311" y="15455"/>
                    <a:pt x="4846" y="15455"/>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7613825" y="4684125"/>
              <a:ext cx="1698150" cy="459376"/>
            </a:xfrm>
            <a:custGeom>
              <a:avLst/>
              <a:gdLst/>
              <a:ahLst/>
              <a:cxnLst/>
              <a:rect l="l" t="t" r="r" b="b"/>
              <a:pathLst>
                <a:path w="22361" h="6049" extrusionOk="0">
                  <a:moveTo>
                    <a:pt x="19336" y="6049"/>
                  </a:moveTo>
                  <a:lnTo>
                    <a:pt x="3024" y="6049"/>
                  </a:lnTo>
                  <a:cubicBezTo>
                    <a:pt x="1358" y="6049"/>
                    <a:pt x="0" y="4692"/>
                    <a:pt x="0" y="3025"/>
                  </a:cubicBezTo>
                  <a:lnTo>
                    <a:pt x="0" y="3025"/>
                  </a:lnTo>
                  <a:cubicBezTo>
                    <a:pt x="0" y="1358"/>
                    <a:pt x="1358" y="1"/>
                    <a:pt x="3024" y="1"/>
                  </a:cubicBezTo>
                  <a:lnTo>
                    <a:pt x="19336" y="1"/>
                  </a:lnTo>
                  <a:cubicBezTo>
                    <a:pt x="21003" y="1"/>
                    <a:pt x="22360" y="1358"/>
                    <a:pt x="22360" y="3025"/>
                  </a:cubicBezTo>
                  <a:lnTo>
                    <a:pt x="22360" y="3025"/>
                  </a:lnTo>
                  <a:cubicBezTo>
                    <a:pt x="22360" y="4692"/>
                    <a:pt x="21003" y="6049"/>
                    <a:pt x="19336" y="6049"/>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8483225" y="0"/>
              <a:ext cx="1698150" cy="459376"/>
            </a:xfrm>
            <a:custGeom>
              <a:avLst/>
              <a:gdLst/>
              <a:ahLst/>
              <a:cxnLst/>
              <a:rect l="l" t="t" r="r" b="b"/>
              <a:pathLst>
                <a:path w="22361" h="6049" extrusionOk="0">
                  <a:moveTo>
                    <a:pt x="19336" y="6049"/>
                  </a:moveTo>
                  <a:lnTo>
                    <a:pt x="3024" y="6049"/>
                  </a:lnTo>
                  <a:cubicBezTo>
                    <a:pt x="1358" y="6049"/>
                    <a:pt x="0" y="4692"/>
                    <a:pt x="0" y="3025"/>
                  </a:cubicBezTo>
                  <a:lnTo>
                    <a:pt x="0" y="3025"/>
                  </a:lnTo>
                  <a:cubicBezTo>
                    <a:pt x="0" y="1358"/>
                    <a:pt x="1358" y="1"/>
                    <a:pt x="3024" y="1"/>
                  </a:cubicBezTo>
                  <a:lnTo>
                    <a:pt x="19336" y="1"/>
                  </a:lnTo>
                  <a:cubicBezTo>
                    <a:pt x="21003" y="1"/>
                    <a:pt x="22360" y="1358"/>
                    <a:pt x="22360" y="3025"/>
                  </a:cubicBezTo>
                  <a:lnTo>
                    <a:pt x="22360" y="3025"/>
                  </a:lnTo>
                  <a:cubicBezTo>
                    <a:pt x="22360" y="4692"/>
                    <a:pt x="21003" y="6049"/>
                    <a:pt x="19336" y="6049"/>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3581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1pPr>
            <a:lvl2pPr lvl="1"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2pPr>
            <a:lvl3pPr lvl="2"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3pPr>
            <a:lvl4pPr lvl="3"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4pPr>
            <a:lvl5pPr lvl="4"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5pPr>
            <a:lvl6pPr lvl="5"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6pPr>
            <a:lvl7pPr lvl="6"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7pPr>
            <a:lvl8pPr lvl="7"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8pPr>
            <a:lvl9pPr lvl="8"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5200" y="1152475"/>
            <a:ext cx="7713900" cy="34560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1pPr>
            <a:lvl2pPr marL="914400" lvl="1"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2pPr>
            <a:lvl3pPr marL="1371600" lvl="2"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3pPr>
            <a:lvl4pPr marL="1828800" lvl="3"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4pPr>
            <a:lvl5pPr marL="2286000" lvl="4"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5pPr>
            <a:lvl6pPr marL="2743200" lvl="5"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6pPr>
            <a:lvl7pPr marL="3200400" lvl="6"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7pPr>
            <a:lvl8pPr marL="3657600" lvl="7"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8pPr>
            <a:lvl9pPr marL="4114800" lvl="8"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8" r:id="rId7"/>
    <p:sldLayoutId id="2147483663"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p.powerbi.com/groups/me/reports/8c411380-3311-4a88-b27d-678ed40b0d1c/?pbi_source=PowerPoint"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pp.powerbi.com/groups/me/reports/8c411380-3311-4a88-b27d-678ed40b0d1c/?pbi_source=PowerPoint"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pp.powerbi.com/groups/me/reports/6ad5b4c2-752a-44f8-93f0-c7bf7a40dd2e/?pbi_source=PowerPoint"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pp.powerbi.com/groups/me/reports/6ad5b4c2-752a-44f8-93f0-c7bf7a40dd2e/?pbi_source=PowerPoint"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app.powerbi.com/groups/me/reports/f910cc71-c0c9-48c4-8757-7ee1baef1383/?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app.powerbi.com/groups/me/reports/6ad5b4c2-752a-44f8-93f0-c7bf7a40dd2e/?pbi_source=PowerPoin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app.powerbi.com/groups/me/reports/6ad5b4c2-752a-44f8-93f0-c7bf7a40dd2e/?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pp.powerbi.com/groups/me/reports/6ad5b4c2-752a-44f8-93f0-c7bf7a40dd2e/?pbi_source=PowerPoint"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app.powerbi.com/groups/me/reports/6ad5b4c2-752a-44f8-93f0-c7bf7a40dd2e/?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ata.telangana.gov.in/"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p.powerbi.com/groups/me/reports/6ad5b4c2-752a-44f8-93f0-c7bf7a40dd2e/?pbi_source=PowerPoint"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p:nvPr/>
        </p:nvSpPr>
        <p:spPr>
          <a:xfrm rot="10800000">
            <a:off x="-653817" y="-369708"/>
            <a:ext cx="1879929" cy="893670"/>
          </a:xfrm>
          <a:custGeom>
            <a:avLst/>
            <a:gdLst/>
            <a:ahLst/>
            <a:cxnLst/>
            <a:rect l="l" t="t" r="r" b="b"/>
            <a:pathLst>
              <a:path w="21766" h="10347" extrusionOk="0">
                <a:moveTo>
                  <a:pt x="4787" y="1417"/>
                </a:moveTo>
                <a:lnTo>
                  <a:pt x="1" y="10347"/>
                </a:lnTo>
                <a:lnTo>
                  <a:pt x="16217" y="10347"/>
                </a:lnTo>
                <a:lnTo>
                  <a:pt x="21765" y="0"/>
                </a:lnTo>
                <a:lnTo>
                  <a:pt x="7156" y="0"/>
                </a:lnTo>
                <a:cubicBezTo>
                  <a:pt x="6168" y="0"/>
                  <a:pt x="5251" y="548"/>
                  <a:pt x="4787" y="1417"/>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flipH="1">
            <a:off x="2536649" y="2275577"/>
            <a:ext cx="6130651" cy="4891421"/>
          </a:xfrm>
          <a:custGeom>
            <a:avLst/>
            <a:gdLst/>
            <a:ahLst/>
            <a:cxnLst/>
            <a:rect l="l" t="t" r="r" b="b"/>
            <a:pathLst>
              <a:path w="262639" h="209550" extrusionOk="0">
                <a:moveTo>
                  <a:pt x="133972" y="15975"/>
                </a:moveTo>
                <a:cubicBezTo>
                  <a:pt x="138745" y="15975"/>
                  <a:pt x="143097" y="18614"/>
                  <a:pt x="145343" y="22825"/>
                </a:cubicBezTo>
                <a:lnTo>
                  <a:pt x="237792" y="195204"/>
                </a:lnTo>
                <a:lnTo>
                  <a:pt x="11819" y="195204"/>
                </a:lnTo>
                <a:lnTo>
                  <a:pt x="11819" y="15975"/>
                </a:lnTo>
                <a:close/>
                <a:moveTo>
                  <a:pt x="0" y="0"/>
                </a:moveTo>
                <a:lnTo>
                  <a:pt x="0" y="209550"/>
                </a:lnTo>
                <a:lnTo>
                  <a:pt x="262639" y="209550"/>
                </a:lnTo>
                <a:lnTo>
                  <a:pt x="262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a:p>
        </p:txBody>
      </p:sp>
      <p:sp>
        <p:nvSpPr>
          <p:cNvPr id="307" name="Google Shape;307;p33"/>
          <p:cNvSpPr txBox="1">
            <a:spLocks noGrp="1"/>
          </p:cNvSpPr>
          <p:nvPr>
            <p:ph type="ctrTitle"/>
          </p:nvPr>
        </p:nvSpPr>
        <p:spPr>
          <a:xfrm>
            <a:off x="715100" y="808800"/>
            <a:ext cx="6963000" cy="13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Montserrat ExtraBold" panose="00000900000000000000" pitchFamily="2" charset="0"/>
                <a:cs typeface="Times New Roman" panose="02020603050405020304" pitchFamily="18" charset="0"/>
              </a:rPr>
              <a:t>TELANGANA GOVERNMENT </a:t>
            </a:r>
            <a:br>
              <a:rPr lang="en-IN" dirty="0">
                <a:latin typeface="Montserrat ExtraBold" panose="00000900000000000000" pitchFamily="2" charset="0"/>
                <a:cs typeface="Times New Roman" panose="02020603050405020304" pitchFamily="18" charset="0"/>
              </a:rPr>
            </a:br>
            <a:r>
              <a:rPr lang="en-IN" dirty="0">
                <a:solidFill>
                  <a:schemeClr val="accent3"/>
                </a:solidFill>
                <a:latin typeface="Montserrat ExtraBold" panose="00000900000000000000" pitchFamily="2" charset="0"/>
                <a:cs typeface="Times New Roman" panose="02020603050405020304" pitchFamily="18" charset="0"/>
              </a:rPr>
              <a:t>GROWTH INSIGHTS</a:t>
            </a:r>
          </a:p>
        </p:txBody>
      </p:sp>
      <p:sp>
        <p:nvSpPr>
          <p:cNvPr id="308" name="Google Shape;308;p33"/>
          <p:cNvSpPr txBox="1">
            <a:spLocks noGrp="1"/>
          </p:cNvSpPr>
          <p:nvPr>
            <p:ph type="subTitle" idx="1"/>
          </p:nvPr>
        </p:nvSpPr>
        <p:spPr>
          <a:xfrm>
            <a:off x="708681" y="2475504"/>
            <a:ext cx="4359000" cy="409500"/>
          </a:xfrm>
          <a:prstGeom prst="rect">
            <a:avLst/>
          </a:prstGeom>
        </p:spPr>
        <p:txBody>
          <a:bodyPr spcFirstLastPara="1" wrap="square" lIns="91425" tIns="91425" rIns="91425" bIns="91425" anchor="ctr" anchorCtr="0">
            <a:noAutofit/>
          </a:bodyPr>
          <a:lstStyle/>
          <a:p>
            <a:r>
              <a:rPr lang="en-IN" noProof="1">
                <a:solidFill>
                  <a:schemeClr val="accent6"/>
                </a:solidFill>
                <a:latin typeface="Times New Roman" panose="02020603050405020304" pitchFamily="18" charset="0"/>
                <a:ea typeface="HP Simplified Jpan" panose="020B0500000000000000" pitchFamily="34" charset="-128"/>
                <a:cs typeface="Times New Roman" panose="02020603050405020304" pitchFamily="18" charset="0"/>
              </a:rPr>
              <a:t>Created By:  Hemali Patel</a:t>
            </a:r>
          </a:p>
        </p:txBody>
      </p:sp>
      <p:pic>
        <p:nvPicPr>
          <p:cNvPr id="309" name="Google Shape;309;p33"/>
          <p:cNvPicPr preferRelativeResize="0"/>
          <p:nvPr/>
        </p:nvPicPr>
        <p:blipFill>
          <a:blip r:embed="rId3">
            <a:alphaModFix/>
          </a:blip>
          <a:stretch>
            <a:fillRect/>
          </a:stretch>
        </p:blipFill>
        <p:spPr>
          <a:xfrm rot="5400000">
            <a:off x="8204291" y="275195"/>
            <a:ext cx="1662818" cy="14459"/>
          </a:xfrm>
          <a:prstGeom prst="rect">
            <a:avLst/>
          </a:prstGeom>
          <a:noFill/>
          <a:ln>
            <a:noFill/>
          </a:ln>
        </p:spPr>
      </p:pic>
      <p:sp>
        <p:nvSpPr>
          <p:cNvPr id="310" name="Google Shape;310;p33"/>
          <p:cNvSpPr/>
          <p:nvPr/>
        </p:nvSpPr>
        <p:spPr>
          <a:xfrm rot="10800000">
            <a:off x="8190600" y="-55900"/>
            <a:ext cx="953400" cy="13968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7774500" y="4558450"/>
            <a:ext cx="2522400" cy="1498500"/>
          </a:xfrm>
          <a:prstGeom prst="round2DiagRect">
            <a:avLst>
              <a:gd name="adj1" fmla="val 50000"/>
              <a:gd name="adj2" fmla="val 0"/>
            </a:avLst>
          </a:prstGeom>
          <a:gradFill>
            <a:gsLst>
              <a:gs pos="0">
                <a:schemeClr val="accent3"/>
              </a:gs>
              <a:gs pos="34000">
                <a:srgbClr val="FAB93C"/>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flipH="1">
            <a:off x="-120789" y="3686725"/>
            <a:ext cx="5404039" cy="3200266"/>
          </a:xfrm>
          <a:custGeom>
            <a:avLst/>
            <a:gdLst/>
            <a:ahLst/>
            <a:cxnLst/>
            <a:rect l="l" t="t" r="r" b="b"/>
            <a:pathLst>
              <a:path w="56317" h="33350" extrusionOk="0">
                <a:moveTo>
                  <a:pt x="56317" y="33350"/>
                </a:moveTo>
                <a:lnTo>
                  <a:pt x="56317" y="0"/>
                </a:lnTo>
                <a:lnTo>
                  <a:pt x="20074" y="0"/>
                </a:lnTo>
                <a:cubicBezTo>
                  <a:pt x="18741" y="0"/>
                  <a:pt x="17514" y="739"/>
                  <a:pt x="16883" y="1905"/>
                </a:cubicBezTo>
                <a:lnTo>
                  <a:pt x="0" y="33350"/>
                </a:lnTo>
                <a:cubicBezTo>
                  <a:pt x="0" y="33350"/>
                  <a:pt x="53412" y="33326"/>
                  <a:pt x="56317" y="33350"/>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456300" y="3531600"/>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3"/>
          <p:cNvGrpSpPr/>
          <p:nvPr/>
        </p:nvGrpSpPr>
        <p:grpSpPr>
          <a:xfrm>
            <a:off x="3851150" y="4608509"/>
            <a:ext cx="1363381" cy="1498500"/>
            <a:chOff x="3851150" y="4608509"/>
            <a:chExt cx="1363381" cy="1498500"/>
          </a:xfrm>
        </p:grpSpPr>
        <p:cxnSp>
          <p:nvCxnSpPr>
            <p:cNvPr id="315" name="Google Shape;315;p33"/>
            <p:cNvCxnSpPr/>
            <p:nvPr/>
          </p:nvCxnSpPr>
          <p:spPr>
            <a:xfrm rot="10800000" flipH="1">
              <a:off x="3851150" y="4608509"/>
              <a:ext cx="803700" cy="1498500"/>
            </a:xfrm>
            <a:prstGeom prst="straightConnector1">
              <a:avLst/>
            </a:prstGeom>
            <a:noFill/>
            <a:ln w="19050" cap="flat" cmpd="sng">
              <a:solidFill>
                <a:schemeClr val="accent2"/>
              </a:solidFill>
              <a:prstDash val="solid"/>
              <a:round/>
              <a:headEnd type="none" w="med" len="med"/>
              <a:tailEnd type="none" w="med" len="med"/>
            </a:ln>
          </p:spPr>
        </p:cxnSp>
        <p:pic>
          <p:nvPicPr>
            <p:cNvPr id="316" name="Google Shape;316;p33"/>
            <p:cNvPicPr preferRelativeResize="0"/>
            <p:nvPr/>
          </p:nvPicPr>
          <p:blipFill>
            <a:blip r:embed="rId4">
              <a:alphaModFix/>
            </a:blip>
            <a:stretch>
              <a:fillRect/>
            </a:stretch>
          </p:blipFill>
          <p:spPr>
            <a:xfrm rot="10800000" flipH="1">
              <a:off x="4024050" y="4721288"/>
              <a:ext cx="1190481" cy="1363981"/>
            </a:xfrm>
            <a:prstGeom prst="rect">
              <a:avLst/>
            </a:prstGeom>
            <a:noFill/>
            <a:ln>
              <a:noFill/>
            </a:ln>
          </p:spPr>
        </p:pic>
      </p:grpSp>
      <p:sp>
        <p:nvSpPr>
          <p:cNvPr id="6" name="Google Shape;109;p2">
            <a:extLst>
              <a:ext uri="{FF2B5EF4-FFF2-40B4-BE49-F238E27FC236}">
                <a16:creationId xmlns:a16="http://schemas.microsoft.com/office/drawing/2014/main" id="{9CE77A1D-64E0-85C7-31E8-B67AA057FF7B}"/>
              </a:ext>
            </a:extLst>
          </p:cNvPr>
          <p:cNvSpPr/>
          <p:nvPr/>
        </p:nvSpPr>
        <p:spPr>
          <a:xfrm>
            <a:off x="-120789" y="-287231"/>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 name="Picture 9">
            <a:extLst>
              <a:ext uri="{FF2B5EF4-FFF2-40B4-BE49-F238E27FC236}">
                <a16:creationId xmlns:a16="http://schemas.microsoft.com/office/drawing/2014/main" id="{5C83840D-9A8E-9D8A-70A8-BA1FADEDA96E}"/>
              </a:ext>
            </a:extLst>
          </p:cNvPr>
          <p:cNvPicPr>
            <a:picLocks noChangeAspect="1"/>
          </p:cNvPicPr>
          <p:nvPr/>
        </p:nvPicPr>
        <p:blipFill rotWithShape="1">
          <a:blip r:embed="rId5"/>
          <a:srcRect l="10742" t="9243" r="15609" b="17124"/>
          <a:stretch/>
        </p:blipFill>
        <p:spPr>
          <a:xfrm>
            <a:off x="6268075" y="1429371"/>
            <a:ext cx="2820049" cy="2793429"/>
          </a:xfrm>
          <a:prstGeom prst="rect">
            <a:avLst/>
          </a:prstGeom>
        </p:spPr>
      </p:pic>
      <p:pic>
        <p:nvPicPr>
          <p:cNvPr id="11" name="Picture 10">
            <a:extLst>
              <a:ext uri="{FF2B5EF4-FFF2-40B4-BE49-F238E27FC236}">
                <a16:creationId xmlns:a16="http://schemas.microsoft.com/office/drawing/2014/main" id="{91E155C4-45A7-7D78-1C4F-E88C37BB6D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309435"/>
            <a:ext cx="761922" cy="779981"/>
          </a:xfrm>
          <a:prstGeom prst="rect">
            <a:avLst/>
          </a:prstGeom>
          <a:ln>
            <a:noFill/>
          </a:ln>
          <a:effectLst>
            <a:outerShdw blurRad="190500" dist="101600" dir="600000" algn="tl" rotWithShape="0">
              <a:prstClr val="black">
                <a:alpha val="62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E5F4-5ABF-A176-A20A-59400F6B3046}"/>
              </a:ext>
            </a:extLst>
          </p:cNvPr>
          <p:cNvSpPr>
            <a:spLocks noGrp="1"/>
          </p:cNvSpPr>
          <p:nvPr>
            <p:ph type="title"/>
          </p:nvPr>
        </p:nvSpPr>
        <p:spPr>
          <a:xfrm>
            <a:off x="1650206" y="75683"/>
            <a:ext cx="7272338" cy="1617385"/>
          </a:xfrm>
        </p:spPr>
        <p:txBody>
          <a:bodyPr/>
          <a:lstStyle/>
          <a:p>
            <a:pPr algn="just"/>
            <a:r>
              <a:rPr lang="en-US" sz="2000" dirty="0">
                <a:latin typeface="Times New Roman" panose="02020603050405020304" pitchFamily="18" charset="0"/>
                <a:cs typeface="Times New Roman" panose="02020603050405020304" pitchFamily="18" charset="0"/>
              </a:rPr>
              <a:t>How does the revenue generated from document registration compare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to the revenue generated from e-stamp challans across districts? List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down the top 5 districts where e-stamps revenue contributes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significantly more to the revenue than the documents in FY 2022?</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23C9C9-BC70-01EA-5220-10BE31885EED}"/>
              </a:ext>
            </a:extLst>
          </p:cNvPr>
          <p:cNvSpPr txBox="1"/>
          <p:nvPr/>
        </p:nvSpPr>
        <p:spPr>
          <a:xfrm>
            <a:off x="-1731955" y="75683"/>
            <a:ext cx="4968478"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23366"/>
              </a:buClr>
              <a:buSzPts val="2200"/>
              <a:buFont typeface="Ramabhadra"/>
              <a:buNone/>
              <a:tabLst/>
              <a:defRPr/>
            </a:pPr>
            <a:r>
              <a:rPr kumimoji="0" lang="en" sz="4000" b="1" i="0" u="none" strike="noStrike" kern="0" cap="none" spc="0" normalizeH="0" baseline="0" noProof="0" dirty="0">
                <a:ln>
                  <a:noFill/>
                </a:ln>
                <a:solidFill>
                  <a:srgbClr val="FFFFFF"/>
                </a:solidFill>
                <a:effectLst/>
                <a:uLnTx/>
                <a:uFillTx/>
                <a:latin typeface="Montserrat"/>
                <a:sym typeface="Montserrat"/>
              </a:rPr>
              <a:t>02</a:t>
            </a:r>
          </a:p>
        </p:txBody>
      </p:sp>
      <p:pic>
        <p:nvPicPr>
          <p:cNvPr id="4" name="Picture 3">
            <a:extLst>
              <a:ext uri="{FF2B5EF4-FFF2-40B4-BE49-F238E27FC236}">
                <a16:creationId xmlns:a16="http://schemas.microsoft.com/office/drawing/2014/main" id="{4D86A6F4-FFD0-8653-F5F4-86F1B3CDA9C7}"/>
              </a:ext>
            </a:extLst>
          </p:cNvPr>
          <p:cNvPicPr>
            <a:picLocks noChangeAspect="1"/>
          </p:cNvPicPr>
          <p:nvPr/>
        </p:nvPicPr>
        <p:blipFill rotWithShape="1">
          <a:blip r:embed="rId2"/>
          <a:srcRect l="3549" t="19355" r="37499" b="21577"/>
          <a:stretch/>
        </p:blipFill>
        <p:spPr>
          <a:xfrm>
            <a:off x="1876732" y="1578078"/>
            <a:ext cx="5880920" cy="3038168"/>
          </a:xfrm>
          <a:prstGeom prst="rect">
            <a:avLst/>
          </a:prstGeom>
        </p:spPr>
      </p:pic>
    </p:spTree>
    <p:extLst>
      <p:ext uri="{BB962C8B-B14F-4D97-AF65-F5344CB8AC3E}">
        <p14:creationId xmlns:p14="http://schemas.microsoft.com/office/powerpoint/2010/main" val="398618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D987-ACB1-BB12-1D85-53E9DDF25408}"/>
              </a:ext>
            </a:extLst>
          </p:cNvPr>
          <p:cNvSpPr>
            <a:spLocks noGrp="1"/>
          </p:cNvSpPr>
          <p:nvPr>
            <p:ph type="title"/>
          </p:nvPr>
        </p:nvSpPr>
        <p:spPr>
          <a:xfrm>
            <a:off x="1653540" y="68540"/>
            <a:ext cx="7185660" cy="572700"/>
          </a:xfrm>
        </p:spPr>
        <p:txBody>
          <a:bodyPr/>
          <a:lstStyle/>
          <a:p>
            <a:pPr algn="just"/>
            <a:r>
              <a:rPr lang="en-US" sz="2000" dirty="0">
                <a:latin typeface="Times New Roman" panose="02020603050405020304" pitchFamily="18" charset="0"/>
                <a:cs typeface="Times New Roman" panose="02020603050405020304" pitchFamily="18" charset="0"/>
              </a:rPr>
              <a:t>Is there any alteration of e-Stamp challan count and document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registration count pattern since the implementation of e-Stamp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challan? If so, what suggestions would you propose to the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government?</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04AD69-0DC3-2687-F0DD-3E0B80504431}"/>
              </a:ext>
            </a:extLst>
          </p:cNvPr>
          <p:cNvSpPr txBox="1"/>
          <p:nvPr/>
        </p:nvSpPr>
        <p:spPr>
          <a:xfrm>
            <a:off x="363179" y="134359"/>
            <a:ext cx="4973892" cy="707886"/>
          </a:xfrm>
          <a:prstGeom prst="rect">
            <a:avLst/>
          </a:prstGeom>
          <a:noFill/>
        </p:spPr>
        <p:txBody>
          <a:bodyPr wrap="square">
            <a:spAutoFit/>
          </a:bodyPr>
          <a:lstStyle/>
          <a:p>
            <a:r>
              <a:rPr kumimoji="0" lang="en" sz="4000" b="1" i="0" u="none" strike="noStrike" kern="0" cap="none" spc="0" normalizeH="0" baseline="0" noProof="0" dirty="0">
                <a:ln>
                  <a:noFill/>
                </a:ln>
                <a:solidFill>
                  <a:srgbClr val="FFFFFF"/>
                </a:solidFill>
                <a:effectLst/>
                <a:uLnTx/>
                <a:uFillTx/>
                <a:latin typeface="Montserrat"/>
                <a:sym typeface="Montserrat"/>
              </a:rPr>
              <a:t>03</a:t>
            </a:r>
            <a:endParaRPr lang="en-IN" sz="4000" dirty="0"/>
          </a:p>
        </p:txBody>
      </p:sp>
      <p:sp>
        <p:nvSpPr>
          <p:cNvPr id="4" name="TextBox 3">
            <a:extLst>
              <a:ext uri="{FF2B5EF4-FFF2-40B4-BE49-F238E27FC236}">
                <a16:creationId xmlns:a16="http://schemas.microsoft.com/office/drawing/2014/main" id="{6A3F05E7-3330-A6C2-5316-BE832BF2A98D}"/>
              </a:ext>
            </a:extLst>
          </p:cNvPr>
          <p:cNvSpPr txBox="1"/>
          <p:nvPr/>
        </p:nvSpPr>
        <p:spPr>
          <a:xfrm>
            <a:off x="363179" y="1983969"/>
            <a:ext cx="4023084" cy="3108543"/>
          </a:xfrm>
          <a:prstGeom prst="rect">
            <a:avLst/>
          </a:prstGeom>
          <a:noFill/>
        </p:spPr>
        <p:txBody>
          <a:bodyPr wrap="square">
            <a:spAutoFit/>
          </a:bodyPr>
          <a:lstStyle/>
          <a:p>
            <a:r>
              <a:rPr lang="en-US" dirty="0"/>
              <a:t>The analysis indicates notable variations in e-Stamp challan and document registration counts, with 2019 showing a significant increase of 71.04% compared to 2020, the lowest year. Moreover, a negative correlation exists between these counts. In light of these findings, recommendations to the government may include a thorough assessment of the e-Stamp challan system, further investigations into the factors driving these fluctuations, and the implementation of targeted strategies to stabilize and optimize document registration processes in alignment with the goals of the e-Stamp challan system.</a:t>
            </a:r>
            <a:endParaRPr lang="en-IN" dirty="0"/>
          </a:p>
        </p:txBody>
      </p:sp>
      <p:pic>
        <p:nvPicPr>
          <p:cNvPr id="3" name="Picture" title="This slide contains the following visuals: documents_registered_cnt and estamps_challans_cnt by fiscal_year. Please refer to the notes on this slide for details">
            <a:hlinkClick r:id="rId2"/>
            <a:extLst>
              <a:ext uri="{FF2B5EF4-FFF2-40B4-BE49-F238E27FC236}">
                <a16:creationId xmlns:a16="http://schemas.microsoft.com/office/drawing/2014/main" id="{95CE20A6-84E5-4CD1-D6A6-96C2FA3F6CB7}"/>
              </a:ext>
            </a:extLst>
          </p:cNvPr>
          <p:cNvPicPr>
            <a:picLocks noChangeAspect="1"/>
          </p:cNvPicPr>
          <p:nvPr/>
        </p:nvPicPr>
        <p:blipFill>
          <a:blip r:embed="rId3"/>
          <a:stretch>
            <a:fillRect/>
          </a:stretch>
        </p:blipFill>
        <p:spPr>
          <a:xfrm>
            <a:off x="4450555" y="1428750"/>
            <a:ext cx="4023084" cy="2778919"/>
          </a:xfrm>
          <a:prstGeom prst="rect">
            <a:avLst/>
          </a:prstGeom>
          <a:noFill/>
        </p:spPr>
      </p:pic>
    </p:spTree>
    <p:extLst>
      <p:ext uri="{BB962C8B-B14F-4D97-AF65-F5344CB8AC3E}">
        <p14:creationId xmlns:p14="http://schemas.microsoft.com/office/powerpoint/2010/main" val="305067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009-E253-9066-6414-53D06B33FDF3}"/>
              </a:ext>
            </a:extLst>
          </p:cNvPr>
          <p:cNvSpPr>
            <a:spLocks noGrp="1"/>
          </p:cNvSpPr>
          <p:nvPr>
            <p:ph type="title"/>
          </p:nvPr>
        </p:nvSpPr>
        <p:spPr>
          <a:xfrm>
            <a:off x="1672312" y="0"/>
            <a:ext cx="7328813" cy="572700"/>
          </a:xfrm>
        </p:spPr>
        <p:txBody>
          <a:bodyPr/>
          <a:lstStyle/>
          <a:p>
            <a:pPr algn="just"/>
            <a:r>
              <a:rPr lang="en-US" sz="2000" dirty="0">
                <a:latin typeface="Times New Roman" panose="02020603050405020304" pitchFamily="18" charset="0"/>
                <a:cs typeface="Times New Roman" panose="02020603050405020304" pitchFamily="18" charset="0"/>
              </a:rPr>
              <a:t>Categorize districts into three segments based on their stamp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registration revenue generation during the fiscal year 2021 to 2022.</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3967FC-2978-679E-6074-787DB725B128}"/>
              </a:ext>
            </a:extLst>
          </p:cNvPr>
          <p:cNvSpPr txBox="1"/>
          <p:nvPr/>
        </p:nvSpPr>
        <p:spPr>
          <a:xfrm>
            <a:off x="295641" y="95865"/>
            <a:ext cx="987467" cy="707886"/>
          </a:xfrm>
          <a:prstGeom prst="rect">
            <a:avLst/>
          </a:prstGeom>
          <a:noFill/>
        </p:spPr>
        <p:txBody>
          <a:bodyPr wrap="square">
            <a:spAutoFit/>
          </a:bodyPr>
          <a:lstStyle/>
          <a:p>
            <a:r>
              <a:rPr kumimoji="0" lang="en" sz="4000" b="1" i="0" u="none" strike="noStrike" kern="0" cap="none" spc="0" normalizeH="0" baseline="0" noProof="0" dirty="0">
                <a:ln>
                  <a:noFill/>
                </a:ln>
                <a:solidFill>
                  <a:srgbClr val="FFFFFF"/>
                </a:solidFill>
                <a:effectLst/>
                <a:uLnTx/>
                <a:uFillTx/>
                <a:latin typeface="Montserrat"/>
                <a:sym typeface="Montserrat"/>
              </a:rPr>
              <a:t>04</a:t>
            </a:r>
            <a:endParaRPr lang="en-IN" sz="4000" dirty="0"/>
          </a:p>
        </p:txBody>
      </p:sp>
      <p:pic>
        <p:nvPicPr>
          <p:cNvPr id="3" name="Picture" title="This slide contains the following visuals: stackedAreaChart. Please refer to the notes on this slide for details">
            <a:hlinkClick r:id="rId2"/>
            <a:extLst>
              <a:ext uri="{FF2B5EF4-FFF2-40B4-BE49-F238E27FC236}">
                <a16:creationId xmlns:a16="http://schemas.microsoft.com/office/drawing/2014/main" id="{88D129DD-94AE-33F6-ED44-164FCC13DF5E}"/>
              </a:ext>
            </a:extLst>
          </p:cNvPr>
          <p:cNvPicPr>
            <a:picLocks noChangeAspect="1"/>
          </p:cNvPicPr>
          <p:nvPr/>
        </p:nvPicPr>
        <p:blipFill>
          <a:blip r:embed="rId3"/>
          <a:stretch>
            <a:fillRect/>
          </a:stretch>
        </p:blipFill>
        <p:spPr>
          <a:xfrm>
            <a:off x="1063371" y="942973"/>
            <a:ext cx="7187659" cy="3729177"/>
          </a:xfrm>
          <a:prstGeom prst="rect">
            <a:avLst/>
          </a:prstGeom>
          <a:noFill/>
        </p:spPr>
      </p:pic>
    </p:spTree>
    <p:extLst>
      <p:ext uri="{BB962C8B-B14F-4D97-AF65-F5344CB8AC3E}">
        <p14:creationId xmlns:p14="http://schemas.microsoft.com/office/powerpoint/2010/main" val="121639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8"/>
          <p:cNvSpPr txBox="1">
            <a:spLocks noGrp="1"/>
          </p:cNvSpPr>
          <p:nvPr>
            <p:ph type="title"/>
          </p:nvPr>
        </p:nvSpPr>
        <p:spPr>
          <a:xfrm>
            <a:off x="715050" y="988275"/>
            <a:ext cx="4122300" cy="11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700" dirty="0"/>
              <a:t>TRANSPORTATION</a:t>
            </a:r>
            <a:r>
              <a:rPr lang="en-IN" sz="1400" dirty="0"/>
              <a:t> </a:t>
            </a:r>
            <a:r>
              <a:rPr lang="en-IN" sz="2700" dirty="0"/>
              <a:t> </a:t>
            </a:r>
            <a:r>
              <a:rPr lang="en-IN" sz="2700" dirty="0">
                <a:solidFill>
                  <a:schemeClr val="accent3"/>
                </a:solidFill>
              </a:rPr>
              <a:t>ANALYSIS</a:t>
            </a:r>
          </a:p>
        </p:txBody>
      </p:sp>
      <p:sp>
        <p:nvSpPr>
          <p:cNvPr id="378" name="Google Shape;378;p38"/>
          <p:cNvSpPr txBox="1">
            <a:spLocks noGrp="1"/>
          </p:cNvSpPr>
          <p:nvPr>
            <p:ph type="body" idx="1"/>
          </p:nvPr>
        </p:nvSpPr>
        <p:spPr>
          <a:xfrm>
            <a:off x="715050" y="2251125"/>
            <a:ext cx="4122300" cy="1904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US" dirty="0"/>
              <a:t>Telangana's transportation sector plays a pivotal role in its economic growth. This dataset presents vehicle sales data categorised by fuel type, vehicle class, seating capacity, and more. It helps us track trends in the automotive industry and assess the state's environmental impact through fuel choices.</a:t>
            </a:r>
            <a:endParaRPr baseline="-25000" dirty="0">
              <a:solidFill>
                <a:schemeClr val="accent1"/>
              </a:solidFill>
            </a:endParaRPr>
          </a:p>
        </p:txBody>
      </p:sp>
      <p:sp>
        <p:nvSpPr>
          <p:cNvPr id="380" name="Google Shape;380;p38"/>
          <p:cNvSpPr/>
          <p:nvPr/>
        </p:nvSpPr>
        <p:spPr>
          <a:xfrm>
            <a:off x="6196725" y="4262900"/>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rot="5400000">
            <a:off x="7968900" y="-221700"/>
            <a:ext cx="953400" cy="13968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8" name="Picture 4" descr="Telangana Hyderabad - Traffic Advisory issued today in view of Forestreck  Park inauguration">
            <a:extLst>
              <a:ext uri="{FF2B5EF4-FFF2-40B4-BE49-F238E27FC236}">
                <a16:creationId xmlns:a16="http://schemas.microsoft.com/office/drawing/2014/main" id="{A36DF4F4-6F09-7642-F444-A62AC516F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506" y="368747"/>
            <a:ext cx="3831851" cy="37647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00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99EF-5F5B-B560-C130-6BF2AC946786}"/>
              </a:ext>
            </a:extLst>
          </p:cNvPr>
          <p:cNvSpPr>
            <a:spLocks noGrp="1"/>
          </p:cNvSpPr>
          <p:nvPr>
            <p:ph type="title"/>
          </p:nvPr>
        </p:nvSpPr>
        <p:spPr>
          <a:xfrm>
            <a:off x="1657350" y="0"/>
            <a:ext cx="7365206" cy="1270676"/>
          </a:xfrm>
        </p:spPr>
        <p:txBody>
          <a:bodyPr/>
          <a:lstStyle/>
          <a:p>
            <a:pPr algn="just"/>
            <a:r>
              <a:rPr lang="en-US" sz="2000" dirty="0">
                <a:latin typeface="Times New Roman" panose="02020603050405020304" pitchFamily="18" charset="0"/>
                <a:cs typeface="Times New Roman" panose="02020603050405020304" pitchFamily="18" charset="0"/>
              </a:rPr>
              <a:t>Investigate whether there is any correlation between vehicle sales and specific months or seasons in different districts. Are there any months or seasons that consistently show higher or lower sales rate, and if yes, what could be the driving factors? (Consider Fuel-Type category only)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9549F7-1863-7686-D540-BA830E7FB7B4}"/>
              </a:ext>
            </a:extLst>
          </p:cNvPr>
          <p:cNvSpPr txBox="1"/>
          <p:nvPr/>
        </p:nvSpPr>
        <p:spPr>
          <a:xfrm>
            <a:off x="318572" y="85429"/>
            <a:ext cx="4968478" cy="707886"/>
          </a:xfrm>
          <a:prstGeom prst="rect">
            <a:avLst/>
          </a:prstGeom>
          <a:noFill/>
        </p:spPr>
        <p:txBody>
          <a:bodyPr wrap="square">
            <a:spAutoFit/>
          </a:bodyPr>
          <a:lstStyle/>
          <a:p>
            <a:r>
              <a:rPr kumimoji="0" lang="en" sz="4000" b="1" i="0" u="none" strike="noStrike" kern="0" cap="none" spc="0" normalizeH="0" baseline="0" noProof="0" dirty="0">
                <a:ln>
                  <a:noFill/>
                </a:ln>
                <a:solidFill>
                  <a:srgbClr val="FFFFFF"/>
                </a:solidFill>
                <a:effectLst/>
                <a:uLnTx/>
                <a:uFillTx/>
                <a:latin typeface="Montserrat"/>
                <a:sym typeface="Montserrat"/>
              </a:rPr>
              <a:t>05</a:t>
            </a:r>
            <a:endParaRPr lang="en-IN" sz="4000" dirty="0"/>
          </a:p>
        </p:txBody>
      </p:sp>
      <p:pic>
        <p:nvPicPr>
          <p:cNvPr id="3" name="Picture" title="This slide contains the following visuals: fuel_type_diesel, fuel_type_electric, fuel_type_others and fuel_type_petrol by Mmm. Please refer to the notes on this slide for details">
            <a:hlinkClick r:id="rId2"/>
            <a:extLst>
              <a:ext uri="{FF2B5EF4-FFF2-40B4-BE49-F238E27FC236}">
                <a16:creationId xmlns:a16="http://schemas.microsoft.com/office/drawing/2014/main" id="{B3FD9F33-DE74-5718-88E9-43C61526A026}"/>
              </a:ext>
            </a:extLst>
          </p:cNvPr>
          <p:cNvPicPr>
            <a:picLocks noChangeAspect="1"/>
          </p:cNvPicPr>
          <p:nvPr/>
        </p:nvPicPr>
        <p:blipFill rotWithShape="1">
          <a:blip r:embed="rId3"/>
          <a:srcRect r="2994" b="3575"/>
          <a:stretch/>
        </p:blipFill>
        <p:spPr>
          <a:xfrm>
            <a:off x="695433" y="1635348"/>
            <a:ext cx="7570841" cy="30398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232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7D16-6F61-ED5B-9FD9-BB553AA7E0A3}"/>
              </a:ext>
            </a:extLst>
          </p:cNvPr>
          <p:cNvSpPr>
            <a:spLocks noGrp="1"/>
          </p:cNvSpPr>
          <p:nvPr>
            <p:ph type="title"/>
          </p:nvPr>
        </p:nvSpPr>
        <p:spPr>
          <a:xfrm>
            <a:off x="1650206" y="0"/>
            <a:ext cx="7409179" cy="1414121"/>
          </a:xfrm>
        </p:spPr>
        <p:txBody>
          <a:bodyPr/>
          <a:lstStyle/>
          <a:p>
            <a:pPr algn="just"/>
            <a:r>
              <a:rPr lang="en-US" sz="2000" dirty="0">
                <a:latin typeface="Times New Roman" panose="02020603050405020304" pitchFamily="18" charset="0"/>
                <a:cs typeface="Times New Roman" panose="02020603050405020304" pitchFamily="18" charset="0"/>
              </a:rPr>
              <a:t>How does the distribution of vehicles vary by vehicle class (MotorCycle, MotorCar, AutoRickshaw, Agriculture) across different districts? Are there any districts with a predominant preference for a specific vehicle class? Consider FY 2022 for analysis. </a:t>
            </a:r>
            <a:br>
              <a:rPr lang="en-US" dirty="0"/>
            </a:br>
            <a:endParaRPr lang="en-IN" dirty="0"/>
          </a:p>
        </p:txBody>
      </p:sp>
      <p:sp>
        <p:nvSpPr>
          <p:cNvPr id="4" name="TextBox 3">
            <a:extLst>
              <a:ext uri="{FF2B5EF4-FFF2-40B4-BE49-F238E27FC236}">
                <a16:creationId xmlns:a16="http://schemas.microsoft.com/office/drawing/2014/main" id="{C883CC4F-F505-8AF4-0377-871960BE7DEE}"/>
              </a:ext>
            </a:extLst>
          </p:cNvPr>
          <p:cNvSpPr txBox="1"/>
          <p:nvPr/>
        </p:nvSpPr>
        <p:spPr>
          <a:xfrm>
            <a:off x="241101" y="75622"/>
            <a:ext cx="1037630" cy="707886"/>
          </a:xfrm>
          <a:prstGeom prst="rect">
            <a:avLst/>
          </a:prstGeom>
          <a:noFill/>
        </p:spPr>
        <p:txBody>
          <a:bodyPr wrap="square">
            <a:spAutoFit/>
          </a:bodyPr>
          <a:lstStyle/>
          <a:p>
            <a:r>
              <a:rPr kumimoji="0" lang="en" sz="4000" b="1" i="0" u="none" strike="noStrike" kern="0" cap="none" spc="0" normalizeH="0" baseline="0" noProof="0" dirty="0">
                <a:ln>
                  <a:noFill/>
                </a:ln>
                <a:solidFill>
                  <a:srgbClr val="FFFFFF"/>
                </a:solidFill>
                <a:effectLst/>
                <a:uLnTx/>
                <a:uFillTx/>
                <a:latin typeface="Montserrat"/>
                <a:sym typeface="Montserrat"/>
              </a:rPr>
              <a:t>06</a:t>
            </a:r>
            <a:endParaRPr lang="en-IN" sz="4000" dirty="0"/>
          </a:p>
        </p:txBody>
      </p:sp>
      <p:pic>
        <p:nvPicPr>
          <p:cNvPr id="6" name="Picture 5">
            <a:extLst>
              <a:ext uri="{FF2B5EF4-FFF2-40B4-BE49-F238E27FC236}">
                <a16:creationId xmlns:a16="http://schemas.microsoft.com/office/drawing/2014/main" id="{153DC3EA-17FE-C1E8-D290-511776342610}"/>
              </a:ext>
            </a:extLst>
          </p:cNvPr>
          <p:cNvPicPr>
            <a:picLocks noChangeAspect="1"/>
          </p:cNvPicPr>
          <p:nvPr/>
        </p:nvPicPr>
        <p:blipFill rotWithShape="1">
          <a:blip r:embed="rId2"/>
          <a:srcRect r="2918" b="11392"/>
          <a:stretch/>
        </p:blipFill>
        <p:spPr>
          <a:xfrm>
            <a:off x="373380" y="1546860"/>
            <a:ext cx="7903210" cy="3596640"/>
          </a:xfrm>
          <a:prstGeom prst="rect">
            <a:avLst/>
          </a:prstGeom>
        </p:spPr>
      </p:pic>
    </p:spTree>
    <p:extLst>
      <p:ext uri="{BB962C8B-B14F-4D97-AF65-F5344CB8AC3E}">
        <p14:creationId xmlns:p14="http://schemas.microsoft.com/office/powerpoint/2010/main" val="298975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4C48-29D6-BFEE-4D07-471F67EF9386}"/>
              </a:ext>
            </a:extLst>
          </p:cNvPr>
          <p:cNvSpPr>
            <a:spLocks noGrp="1"/>
          </p:cNvSpPr>
          <p:nvPr>
            <p:ph type="title"/>
          </p:nvPr>
        </p:nvSpPr>
        <p:spPr>
          <a:xfrm>
            <a:off x="1678780" y="0"/>
            <a:ext cx="7465219" cy="1099225"/>
          </a:xfrm>
        </p:spPr>
        <p:txBody>
          <a:bodyPr/>
          <a:lstStyle/>
          <a:p>
            <a:pPr algn="just"/>
            <a:r>
              <a:rPr lang="en-US" sz="2000" dirty="0">
                <a:latin typeface="Times New Roman" panose="02020603050405020304" pitchFamily="18" charset="0"/>
                <a:cs typeface="Times New Roman" panose="02020603050405020304" pitchFamily="18" charset="0"/>
              </a:rPr>
              <a:t>List down the top 3 and bottom 3 districts that have shown the highest and lowest vehicle sales growth during FY 2022 compared to FY 2021? (Consider and compare categories: Petrol, Diesel and Electric)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BF1A45-0715-81BB-8105-D8F96DA04F00}"/>
              </a:ext>
            </a:extLst>
          </p:cNvPr>
          <p:cNvSpPr txBox="1"/>
          <p:nvPr/>
        </p:nvSpPr>
        <p:spPr>
          <a:xfrm>
            <a:off x="276821" y="86642"/>
            <a:ext cx="4968478" cy="707886"/>
          </a:xfrm>
          <a:prstGeom prst="rect">
            <a:avLst/>
          </a:prstGeom>
          <a:noFill/>
        </p:spPr>
        <p:txBody>
          <a:bodyPr wrap="square">
            <a:spAutoFit/>
          </a:bodyPr>
          <a:lstStyle/>
          <a:p>
            <a:r>
              <a:rPr kumimoji="0" lang="en" sz="4000" b="1" i="0" u="none" strike="noStrike" kern="0" cap="none" spc="0" normalizeH="0" baseline="0" noProof="0" dirty="0">
                <a:ln>
                  <a:noFill/>
                </a:ln>
                <a:solidFill>
                  <a:srgbClr val="FFFFFF"/>
                </a:solidFill>
                <a:effectLst/>
                <a:uLnTx/>
                <a:uFillTx/>
                <a:latin typeface="Montserrat"/>
                <a:sym typeface="Montserrat"/>
              </a:rPr>
              <a:t>07</a:t>
            </a:r>
            <a:endParaRPr lang="en-IN" sz="4000" dirty="0"/>
          </a:p>
        </p:txBody>
      </p:sp>
      <p:pic>
        <p:nvPicPr>
          <p:cNvPr id="5" name="Picture" title="This slide contains the following visuals: clusteredColumnChart ,clusteredColumnChart ,top 3 district ,bottom 3 district. Please refer to the notes on this slide for details">
            <a:hlinkClick r:id="rId2"/>
            <a:extLst>
              <a:ext uri="{FF2B5EF4-FFF2-40B4-BE49-F238E27FC236}">
                <a16:creationId xmlns:a16="http://schemas.microsoft.com/office/drawing/2014/main" id="{D7B8467D-082E-A7C2-8CBC-E64CE7867FF2}"/>
              </a:ext>
            </a:extLst>
          </p:cNvPr>
          <p:cNvPicPr>
            <a:picLocks noChangeAspect="1"/>
          </p:cNvPicPr>
          <p:nvPr/>
        </p:nvPicPr>
        <p:blipFill rotWithShape="1">
          <a:blip r:embed="rId3"/>
          <a:srcRect l="54167" b="50695"/>
          <a:stretch/>
        </p:blipFill>
        <p:spPr>
          <a:xfrm>
            <a:off x="809745" y="1306391"/>
            <a:ext cx="3902630" cy="2073517"/>
          </a:xfrm>
          <a:prstGeom prst="rect">
            <a:avLst/>
          </a:prstGeom>
          <a:noFill/>
        </p:spPr>
      </p:pic>
      <p:pic>
        <p:nvPicPr>
          <p:cNvPr id="6" name="Picture" title="This slide contains the following visuals: clusteredColumnChart ,clusteredColumnChart ,top 3 district ,bottom 3 district. Please refer to the notes on this slide for details">
            <a:hlinkClick r:id="rId2"/>
            <a:extLst>
              <a:ext uri="{FF2B5EF4-FFF2-40B4-BE49-F238E27FC236}">
                <a16:creationId xmlns:a16="http://schemas.microsoft.com/office/drawing/2014/main" id="{59533409-57FB-C2BE-774E-6FDB51465E29}"/>
              </a:ext>
            </a:extLst>
          </p:cNvPr>
          <p:cNvPicPr>
            <a:picLocks noChangeAspect="1"/>
          </p:cNvPicPr>
          <p:nvPr/>
        </p:nvPicPr>
        <p:blipFill rotWithShape="1">
          <a:blip r:embed="rId3"/>
          <a:srcRect l="54167" t="48638"/>
          <a:stretch/>
        </p:blipFill>
        <p:spPr>
          <a:xfrm>
            <a:off x="5077659" y="1270414"/>
            <a:ext cx="3840242" cy="2145470"/>
          </a:xfrm>
          <a:prstGeom prst="rect">
            <a:avLst/>
          </a:prstGeom>
          <a:noFill/>
        </p:spPr>
      </p:pic>
      <p:sp>
        <p:nvSpPr>
          <p:cNvPr id="3" name="TextBox 2">
            <a:extLst>
              <a:ext uri="{FF2B5EF4-FFF2-40B4-BE49-F238E27FC236}">
                <a16:creationId xmlns:a16="http://schemas.microsoft.com/office/drawing/2014/main" id="{DB788F1A-7749-F230-F198-7C8AEC5C0CA8}"/>
              </a:ext>
            </a:extLst>
          </p:cNvPr>
          <p:cNvSpPr txBox="1"/>
          <p:nvPr/>
        </p:nvSpPr>
        <p:spPr>
          <a:xfrm>
            <a:off x="809745" y="3799840"/>
            <a:ext cx="2370335" cy="738664"/>
          </a:xfrm>
          <a:prstGeom prst="rect">
            <a:avLst/>
          </a:prstGeom>
          <a:noFill/>
        </p:spPr>
        <p:txBody>
          <a:bodyPr wrap="square" rtlCol="0">
            <a:spAutoFit/>
          </a:bodyPr>
          <a:lstStyle/>
          <a:p>
            <a:pPr marL="342900" indent="-342900">
              <a:buAutoNum type="arabicParenR"/>
            </a:pPr>
            <a:r>
              <a:rPr lang="en-IN" dirty="0"/>
              <a:t>Khammam</a:t>
            </a:r>
          </a:p>
          <a:p>
            <a:pPr marL="342900" indent="-342900">
              <a:buAutoNum type="arabicParenR"/>
            </a:pPr>
            <a:r>
              <a:rPr lang="en-IN" dirty="0"/>
              <a:t>Bhadradri kothagudem</a:t>
            </a:r>
          </a:p>
          <a:p>
            <a:pPr marL="342900" indent="-342900">
              <a:buAutoNum type="arabicParenR"/>
            </a:pPr>
            <a:r>
              <a:rPr lang="en-IN" dirty="0"/>
              <a:t>Suryapet</a:t>
            </a:r>
          </a:p>
        </p:txBody>
      </p:sp>
      <p:sp>
        <p:nvSpPr>
          <p:cNvPr id="7" name="TextBox 6">
            <a:extLst>
              <a:ext uri="{FF2B5EF4-FFF2-40B4-BE49-F238E27FC236}">
                <a16:creationId xmlns:a16="http://schemas.microsoft.com/office/drawing/2014/main" id="{72E7ECD8-08CB-DE85-15F8-DB48274EF5F5}"/>
              </a:ext>
            </a:extLst>
          </p:cNvPr>
          <p:cNvSpPr txBox="1"/>
          <p:nvPr/>
        </p:nvSpPr>
        <p:spPr>
          <a:xfrm>
            <a:off x="5370749" y="3799840"/>
            <a:ext cx="2675971" cy="738664"/>
          </a:xfrm>
          <a:prstGeom prst="rect">
            <a:avLst/>
          </a:prstGeom>
          <a:noFill/>
        </p:spPr>
        <p:txBody>
          <a:bodyPr wrap="square" rtlCol="0">
            <a:spAutoFit/>
          </a:bodyPr>
          <a:lstStyle/>
          <a:p>
            <a:pPr marL="342900" indent="-342900">
              <a:buAutoNum type="arabicParenR"/>
            </a:pPr>
            <a:r>
              <a:rPr lang="en-IN" dirty="0"/>
              <a:t>Rajanna Sircilla</a:t>
            </a:r>
          </a:p>
          <a:p>
            <a:pPr marL="342900" indent="-342900">
              <a:buAutoNum type="arabicParenR"/>
            </a:pPr>
            <a:r>
              <a:rPr lang="en-IN" dirty="0"/>
              <a:t>Mahabubnagar</a:t>
            </a:r>
          </a:p>
          <a:p>
            <a:pPr marL="342900" indent="-342900">
              <a:buAutoNum type="arabicParenR"/>
            </a:pPr>
            <a:r>
              <a:rPr lang="en-IN" dirty="0"/>
              <a:t>Warangal</a:t>
            </a:r>
          </a:p>
        </p:txBody>
      </p:sp>
    </p:spTree>
    <p:extLst>
      <p:ext uri="{BB962C8B-B14F-4D97-AF65-F5344CB8AC3E}">
        <p14:creationId xmlns:p14="http://schemas.microsoft.com/office/powerpoint/2010/main" val="2422545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8"/>
          <p:cNvSpPr txBox="1">
            <a:spLocks noGrp="1"/>
          </p:cNvSpPr>
          <p:nvPr>
            <p:ph type="title"/>
          </p:nvPr>
        </p:nvSpPr>
        <p:spPr>
          <a:xfrm>
            <a:off x="715050" y="988275"/>
            <a:ext cx="4122300" cy="11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700" dirty="0"/>
              <a:t>Ts-Ipass </a:t>
            </a:r>
            <a:br>
              <a:rPr lang="en-IN" sz="2700" dirty="0"/>
            </a:br>
            <a:r>
              <a:rPr lang="en-IN" sz="2700" dirty="0">
                <a:solidFill>
                  <a:schemeClr val="accent3"/>
                </a:solidFill>
              </a:rPr>
              <a:t>ANALYSIS</a:t>
            </a:r>
          </a:p>
        </p:txBody>
      </p:sp>
      <p:sp>
        <p:nvSpPr>
          <p:cNvPr id="378" name="Google Shape;378;p38"/>
          <p:cNvSpPr txBox="1">
            <a:spLocks noGrp="1"/>
          </p:cNvSpPr>
          <p:nvPr>
            <p:ph type="body" idx="1"/>
          </p:nvPr>
        </p:nvSpPr>
        <p:spPr>
          <a:xfrm>
            <a:off x="715050" y="2251125"/>
            <a:ext cx="4122300" cy="1904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US" sz="1400" dirty="0">
                <a:solidFill>
                  <a:schemeClr val="accent1"/>
                </a:solidFill>
              </a:rPr>
              <a:t>The TS-IPASS initiative is a testament to Telangana's commitment to industrial growth and investment. This dataset offers insights into sectors such as 'Automobiles,' 'Beverages,' 'Engineering,' and 'Food Processing.' We can analyze the investment made in each sector and the corresponding employment figures, providing a holistic view of the state's industrial landscape.</a:t>
            </a:r>
            <a:endParaRPr lang="en-US" sz="1400" baseline="-25000" dirty="0">
              <a:solidFill>
                <a:schemeClr val="accent1"/>
              </a:solidFill>
            </a:endParaRPr>
          </a:p>
        </p:txBody>
      </p:sp>
      <p:sp>
        <p:nvSpPr>
          <p:cNvPr id="380" name="Google Shape;380;p38"/>
          <p:cNvSpPr/>
          <p:nvPr/>
        </p:nvSpPr>
        <p:spPr>
          <a:xfrm>
            <a:off x="6196725" y="4262900"/>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rot="5400000">
            <a:off x="7968900" y="-221700"/>
            <a:ext cx="953400" cy="13968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Telangana govt to set up 14 industrial parks across 14 districts">
            <a:extLst>
              <a:ext uri="{FF2B5EF4-FFF2-40B4-BE49-F238E27FC236}">
                <a16:creationId xmlns:a16="http://schemas.microsoft.com/office/drawing/2014/main" id="{9E44FC14-4266-B5E5-580B-183A581D22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975" t="8947" r="17910" b="6890"/>
          <a:stretch/>
        </p:blipFill>
        <p:spPr bwMode="auto">
          <a:xfrm>
            <a:off x="5743576" y="642419"/>
            <a:ext cx="2843212" cy="34270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350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8D6664-B086-0DA4-2643-073014A260B1}"/>
              </a:ext>
            </a:extLst>
          </p:cNvPr>
          <p:cNvSpPr txBox="1"/>
          <p:nvPr/>
        </p:nvSpPr>
        <p:spPr>
          <a:xfrm>
            <a:off x="318572" y="114003"/>
            <a:ext cx="1081603" cy="707886"/>
          </a:xfrm>
          <a:prstGeom prst="rect">
            <a:avLst/>
          </a:prstGeom>
          <a:noFill/>
        </p:spPr>
        <p:txBody>
          <a:bodyPr wrap="square">
            <a:spAutoFit/>
          </a:bodyPr>
          <a:lstStyle/>
          <a:p>
            <a:r>
              <a:rPr kumimoji="0" lang="en" sz="4000" b="1" i="0" u="none" strike="noStrike" kern="0" cap="none" spc="0" normalizeH="0" baseline="0" noProof="0" dirty="0">
                <a:ln>
                  <a:noFill/>
                </a:ln>
                <a:solidFill>
                  <a:srgbClr val="FFFFFF"/>
                </a:solidFill>
                <a:effectLst/>
                <a:uLnTx/>
                <a:uFillTx/>
                <a:latin typeface="Montserrat"/>
                <a:sym typeface="Montserrat"/>
              </a:rPr>
              <a:t>08</a:t>
            </a:r>
            <a:endParaRPr lang="en-IN" sz="4000" dirty="0"/>
          </a:p>
        </p:txBody>
      </p:sp>
      <p:sp>
        <p:nvSpPr>
          <p:cNvPr id="3" name="TextBox 2">
            <a:extLst>
              <a:ext uri="{FF2B5EF4-FFF2-40B4-BE49-F238E27FC236}">
                <a16:creationId xmlns:a16="http://schemas.microsoft.com/office/drawing/2014/main" id="{A35EA676-75B3-6C5E-A9F4-BE85059FCD77}"/>
              </a:ext>
            </a:extLst>
          </p:cNvPr>
          <p:cNvSpPr txBox="1"/>
          <p:nvPr/>
        </p:nvSpPr>
        <p:spPr>
          <a:xfrm>
            <a:off x="1785937" y="0"/>
            <a:ext cx="7158038"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List down the top 5 sectors that have witnessed the most significant investments investments in FY 2022.</a:t>
            </a:r>
          </a:p>
        </p:txBody>
      </p:sp>
      <p:pic>
        <p:nvPicPr>
          <p:cNvPr id="5" name="Picture" title="This slide contains the following visuals: pieChart. Please refer to the notes on this slide for details">
            <a:hlinkClick r:id="rId3"/>
            <a:extLst>
              <a:ext uri="{FF2B5EF4-FFF2-40B4-BE49-F238E27FC236}">
                <a16:creationId xmlns:a16="http://schemas.microsoft.com/office/drawing/2014/main" id="{6C6F443E-768D-BC7C-B643-D0649068377A}"/>
              </a:ext>
            </a:extLst>
          </p:cNvPr>
          <p:cNvPicPr>
            <a:picLocks noChangeAspect="1"/>
          </p:cNvPicPr>
          <p:nvPr/>
        </p:nvPicPr>
        <p:blipFill>
          <a:blip r:embed="rId4"/>
          <a:stretch>
            <a:fillRect/>
          </a:stretch>
        </p:blipFill>
        <p:spPr>
          <a:xfrm>
            <a:off x="1035844" y="1307306"/>
            <a:ext cx="5114925" cy="3243264"/>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9FF2D785-E441-670F-AB6F-38662CBCEE05}"/>
              </a:ext>
            </a:extLst>
          </p:cNvPr>
          <p:cNvSpPr txBox="1"/>
          <p:nvPr/>
        </p:nvSpPr>
        <p:spPr>
          <a:xfrm>
            <a:off x="6282372" y="1507331"/>
            <a:ext cx="2725897" cy="1815882"/>
          </a:xfrm>
          <a:prstGeom prst="rect">
            <a:avLst/>
          </a:prstGeom>
          <a:noFill/>
        </p:spPr>
        <p:txBody>
          <a:bodyPr wrap="square" rtlCol="0">
            <a:spAutoFit/>
          </a:bodyPr>
          <a:lstStyle/>
          <a:p>
            <a:pPr marL="342900" indent="-342900">
              <a:buAutoNum type="arabicParenR"/>
            </a:pPr>
            <a:r>
              <a:rPr lang="en-IN" dirty="0">
                <a:solidFill>
                  <a:srgbClr val="00B0F0"/>
                </a:solidFill>
              </a:rPr>
              <a:t>Plastic and rubber</a:t>
            </a:r>
          </a:p>
          <a:p>
            <a:pPr marL="342900" indent="-342900" algn="just">
              <a:buAutoNum type="arabicParenR"/>
            </a:pPr>
            <a:r>
              <a:rPr lang="en-IN" dirty="0">
                <a:solidFill>
                  <a:srgbClr val="0070C0"/>
                </a:solidFill>
              </a:rPr>
              <a:t>Real estate ,industrial parks and it buildings</a:t>
            </a:r>
          </a:p>
          <a:p>
            <a:pPr marL="342900" indent="-342900" algn="just">
              <a:buAutoNum type="arabicParenR"/>
            </a:pPr>
            <a:r>
              <a:rPr lang="en-IN" dirty="0">
                <a:solidFill>
                  <a:srgbClr val="FFC000"/>
                </a:solidFill>
              </a:rPr>
              <a:t>Automobile</a:t>
            </a:r>
          </a:p>
          <a:p>
            <a:pPr marL="342900" indent="-342900" algn="just">
              <a:buAutoNum type="arabicParenR"/>
            </a:pPr>
            <a:r>
              <a:rPr lang="en-IN" dirty="0">
                <a:solidFill>
                  <a:srgbClr val="7030A0"/>
                </a:solidFill>
              </a:rPr>
              <a:t>Paper and Printing</a:t>
            </a:r>
          </a:p>
          <a:p>
            <a:pPr marL="342900" indent="-342900" algn="just">
              <a:buAutoNum type="arabicParenR"/>
            </a:pPr>
            <a:r>
              <a:rPr lang="en-IN" dirty="0">
                <a:solidFill>
                  <a:schemeClr val="bg2">
                    <a:lumMod val="50000"/>
                  </a:schemeClr>
                </a:solidFill>
              </a:rPr>
              <a:t>Cement , cement and concrete products, fly ash bricks</a:t>
            </a:r>
          </a:p>
        </p:txBody>
      </p:sp>
    </p:spTree>
    <p:extLst>
      <p:ext uri="{BB962C8B-B14F-4D97-AF65-F5344CB8AC3E}">
        <p14:creationId xmlns:p14="http://schemas.microsoft.com/office/powerpoint/2010/main" val="3437077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39EB-267A-0BE6-D240-3C62DEB58E50}"/>
              </a:ext>
            </a:extLst>
          </p:cNvPr>
          <p:cNvSpPr>
            <a:spLocks noGrp="1"/>
          </p:cNvSpPr>
          <p:nvPr>
            <p:ph type="title"/>
          </p:nvPr>
        </p:nvSpPr>
        <p:spPr>
          <a:xfrm>
            <a:off x="1586588" y="86636"/>
            <a:ext cx="7378818" cy="1406407"/>
          </a:xfrm>
        </p:spPr>
        <p:txBody>
          <a:bodyPr/>
          <a:lstStyle/>
          <a:p>
            <a:pPr algn="just"/>
            <a:r>
              <a:rPr lang="en-US" sz="2000" dirty="0">
                <a:latin typeface="Times New Roman" panose="02020603050405020304" pitchFamily="18" charset="0"/>
                <a:cs typeface="Times New Roman" panose="02020603050405020304" pitchFamily="18" charset="0"/>
              </a:rPr>
              <a:t>List down the top 3 districts that have attracted the most significant sector investments during FY 2019 to 2022? What factors could have led to the substantial investments in these particular districts?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D8F9D1-90B6-00C8-409F-761C9C2B7DA3}"/>
              </a:ext>
            </a:extLst>
          </p:cNvPr>
          <p:cNvSpPr txBox="1"/>
          <p:nvPr/>
        </p:nvSpPr>
        <p:spPr>
          <a:xfrm>
            <a:off x="307519" y="81953"/>
            <a:ext cx="1218939" cy="707886"/>
          </a:xfrm>
          <a:prstGeom prst="rect">
            <a:avLst/>
          </a:prstGeom>
          <a:noFill/>
        </p:spPr>
        <p:txBody>
          <a:bodyPr wrap="square">
            <a:spAutoFit/>
          </a:bodyPr>
          <a:lstStyle/>
          <a:p>
            <a:r>
              <a:rPr kumimoji="0" lang="en" sz="4000" b="1" i="0" u="none" strike="noStrike" kern="0" cap="none" spc="0" normalizeH="0" baseline="0" noProof="0" dirty="0">
                <a:ln>
                  <a:noFill/>
                </a:ln>
                <a:solidFill>
                  <a:srgbClr val="FFFFFF"/>
                </a:solidFill>
                <a:effectLst/>
                <a:uLnTx/>
                <a:uFillTx/>
                <a:latin typeface="Montserrat"/>
                <a:sym typeface="Montserrat"/>
              </a:rPr>
              <a:t>09</a:t>
            </a:r>
            <a:endParaRPr lang="en-IN" sz="4000" dirty="0"/>
          </a:p>
        </p:txBody>
      </p:sp>
      <p:sp>
        <p:nvSpPr>
          <p:cNvPr id="5" name="TextBox 4">
            <a:extLst>
              <a:ext uri="{FF2B5EF4-FFF2-40B4-BE49-F238E27FC236}">
                <a16:creationId xmlns:a16="http://schemas.microsoft.com/office/drawing/2014/main" id="{7BC2768E-D9D3-F2B3-7FFA-5C516AEC3CD8}"/>
              </a:ext>
            </a:extLst>
          </p:cNvPr>
          <p:cNvSpPr txBox="1"/>
          <p:nvPr/>
        </p:nvSpPr>
        <p:spPr>
          <a:xfrm>
            <a:off x="5429250" y="1448365"/>
            <a:ext cx="3652242" cy="2246769"/>
          </a:xfrm>
          <a:prstGeom prst="rect">
            <a:avLst/>
          </a:prstGeom>
          <a:noFill/>
        </p:spPr>
        <p:txBody>
          <a:bodyPr wrap="square">
            <a:spAutoFit/>
          </a:bodyPr>
          <a:lstStyle/>
          <a:p>
            <a:pPr algn="just"/>
            <a:r>
              <a:rPr lang="en-US" dirty="0">
                <a:solidFill>
                  <a:srgbClr val="0070C0"/>
                </a:solidFill>
              </a:rPr>
              <a:t>Rangareddy, Peddapalli, and Sangareddy are likely a result of a combination of factors, including strategic location, infrastructure development, government support, a skilled workforce, and a conducive economic ecosystem. These districts have positioned themselves as attractive destinations for various industries, leading to the significant influx of investments.</a:t>
            </a:r>
            <a:endParaRPr lang="en-IN" dirty="0">
              <a:solidFill>
                <a:srgbClr val="0070C0"/>
              </a:solidFill>
            </a:endParaRPr>
          </a:p>
        </p:txBody>
      </p:sp>
      <p:pic>
        <p:nvPicPr>
          <p:cNvPr id="3" name="Picture" title="This slide contains the following visuals: investment in cr by district. Please refer to the notes on this slide for details">
            <a:hlinkClick r:id="rId2"/>
            <a:extLst>
              <a:ext uri="{FF2B5EF4-FFF2-40B4-BE49-F238E27FC236}">
                <a16:creationId xmlns:a16="http://schemas.microsoft.com/office/drawing/2014/main" id="{EAFCDD91-364F-157C-A868-D52B7C75C302}"/>
              </a:ext>
            </a:extLst>
          </p:cNvPr>
          <p:cNvPicPr>
            <a:picLocks noChangeAspect="1"/>
          </p:cNvPicPr>
          <p:nvPr/>
        </p:nvPicPr>
        <p:blipFill rotWithShape="1">
          <a:blip r:embed="rId3"/>
          <a:srcRect l="19840" t="1195" r="23297" b="8584"/>
          <a:stretch/>
        </p:blipFill>
        <p:spPr>
          <a:xfrm>
            <a:off x="746680" y="1303020"/>
            <a:ext cx="4682570" cy="2832100"/>
          </a:xfrm>
          <a:prstGeom prst="rect">
            <a:avLst/>
          </a:prstGeom>
          <a:noFill/>
        </p:spPr>
      </p:pic>
    </p:spTree>
    <p:extLst>
      <p:ext uri="{BB962C8B-B14F-4D97-AF65-F5344CB8AC3E}">
        <p14:creationId xmlns:p14="http://schemas.microsoft.com/office/powerpoint/2010/main" val="289558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B9B6-3EFC-6CD6-CB64-16110E5B1048}"/>
              </a:ext>
            </a:extLst>
          </p:cNvPr>
          <p:cNvSpPr>
            <a:spLocks noGrp="1"/>
          </p:cNvSpPr>
          <p:nvPr>
            <p:ph type="title"/>
          </p:nvPr>
        </p:nvSpPr>
        <p:spPr/>
        <p:txBody>
          <a:bodyPr/>
          <a:lstStyle/>
          <a:p>
            <a:r>
              <a:rPr lang="en-IN" dirty="0"/>
              <a:t>ABOUT TELANGANA</a:t>
            </a:r>
          </a:p>
        </p:txBody>
      </p:sp>
    </p:spTree>
    <p:extLst>
      <p:ext uri="{BB962C8B-B14F-4D97-AF65-F5344CB8AC3E}">
        <p14:creationId xmlns:p14="http://schemas.microsoft.com/office/powerpoint/2010/main" val="319089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9553-DB44-78CD-4457-FA52E0A8EE73}"/>
              </a:ext>
            </a:extLst>
          </p:cNvPr>
          <p:cNvSpPr>
            <a:spLocks noGrp="1"/>
          </p:cNvSpPr>
          <p:nvPr>
            <p:ph type="title"/>
          </p:nvPr>
        </p:nvSpPr>
        <p:spPr>
          <a:xfrm>
            <a:off x="1729461" y="0"/>
            <a:ext cx="7221657" cy="572700"/>
          </a:xfrm>
        </p:spPr>
        <p:txBody>
          <a:bodyPr/>
          <a:lstStyle/>
          <a:p>
            <a:pPr algn="just"/>
            <a:r>
              <a:rPr lang="en-US" sz="2000" dirty="0">
                <a:latin typeface="Times New Roman" panose="02020603050405020304" pitchFamily="18" charset="0"/>
                <a:cs typeface="Times New Roman" panose="02020603050405020304" pitchFamily="18" charset="0"/>
              </a:rPr>
              <a:t>Is there any relationship between district investments, vehicles sales and stamps revenue within the same district between FY 2021 and 2022?</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9F96CA5-7DE8-B4D6-B8BF-76DD24ABDD18}"/>
              </a:ext>
            </a:extLst>
          </p:cNvPr>
          <p:cNvSpPr txBox="1"/>
          <p:nvPr/>
        </p:nvSpPr>
        <p:spPr>
          <a:xfrm>
            <a:off x="371811" y="79185"/>
            <a:ext cx="4968478" cy="707886"/>
          </a:xfrm>
          <a:prstGeom prst="rect">
            <a:avLst/>
          </a:prstGeom>
          <a:noFill/>
        </p:spPr>
        <p:txBody>
          <a:bodyPr wrap="square">
            <a:spAutoFit/>
          </a:bodyPr>
          <a:lstStyle/>
          <a:p>
            <a:r>
              <a:rPr lang="en" sz="4000" b="1" dirty="0">
                <a:solidFill>
                  <a:srgbClr val="FFFFFF"/>
                </a:solidFill>
                <a:latin typeface="Montserrat"/>
                <a:sym typeface="Montserrat"/>
              </a:rPr>
              <a:t>10</a:t>
            </a:r>
            <a:endParaRPr lang="en-IN" sz="4000" dirty="0"/>
          </a:p>
        </p:txBody>
      </p:sp>
      <p:sp>
        <p:nvSpPr>
          <p:cNvPr id="5" name="TextBox 4">
            <a:extLst>
              <a:ext uri="{FF2B5EF4-FFF2-40B4-BE49-F238E27FC236}">
                <a16:creationId xmlns:a16="http://schemas.microsoft.com/office/drawing/2014/main" id="{26D5E637-5310-B1C7-EE0D-614BA18FF44F}"/>
              </a:ext>
            </a:extLst>
          </p:cNvPr>
          <p:cNvSpPr txBox="1"/>
          <p:nvPr/>
        </p:nvSpPr>
        <p:spPr>
          <a:xfrm>
            <a:off x="6527601" y="1083290"/>
            <a:ext cx="2559248" cy="2677656"/>
          </a:xfrm>
          <a:prstGeom prst="rect">
            <a:avLst/>
          </a:prstGeom>
          <a:noFill/>
        </p:spPr>
        <p:txBody>
          <a:bodyPr wrap="square">
            <a:spAutoFit/>
          </a:bodyPr>
          <a:lstStyle/>
          <a:p>
            <a:pPr algn="just"/>
            <a:r>
              <a:rPr lang="en-US" dirty="0">
                <a:solidFill>
                  <a:srgbClr val="0070C0"/>
                </a:solidFill>
              </a:rPr>
              <a:t>There appears to be a relationship between district investments, stamps revenue, and vehicle sales within the same district between FY 2021 and 2022, with potential for growth in districts with higher investments. However, a detailed analysis is required to establish causality and identify specific contributing factors.</a:t>
            </a:r>
            <a:endParaRPr lang="en-IN" dirty="0">
              <a:solidFill>
                <a:srgbClr val="0070C0"/>
              </a:solidFill>
            </a:endParaRPr>
          </a:p>
        </p:txBody>
      </p:sp>
      <p:pic>
        <p:nvPicPr>
          <p:cNvPr id="3" name="Picture" title="This slide contains the following visuals: lineChart. Please refer to the notes on this slide for details">
            <a:hlinkClick r:id="rId3"/>
            <a:extLst>
              <a:ext uri="{FF2B5EF4-FFF2-40B4-BE49-F238E27FC236}">
                <a16:creationId xmlns:a16="http://schemas.microsoft.com/office/drawing/2014/main" id="{9FDC4E28-24AC-C8E7-2CA1-A07E89C5E32E}"/>
              </a:ext>
            </a:extLst>
          </p:cNvPr>
          <p:cNvPicPr>
            <a:picLocks noChangeAspect="1"/>
          </p:cNvPicPr>
          <p:nvPr/>
        </p:nvPicPr>
        <p:blipFill rotWithShape="1">
          <a:blip r:embed="rId4"/>
          <a:srcRect l="10396" t="8094" r="9731" b="18796"/>
          <a:stretch/>
        </p:blipFill>
        <p:spPr>
          <a:xfrm>
            <a:off x="520542" y="1083290"/>
            <a:ext cx="5630110" cy="3500565"/>
          </a:xfrm>
          <a:prstGeom prst="rect">
            <a:avLst/>
          </a:prstGeom>
          <a:noFill/>
        </p:spPr>
      </p:pic>
    </p:spTree>
    <p:extLst>
      <p:ext uri="{BB962C8B-B14F-4D97-AF65-F5344CB8AC3E}">
        <p14:creationId xmlns:p14="http://schemas.microsoft.com/office/powerpoint/2010/main" val="4027957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59A0-F1EC-F66F-FE71-BE506F0CDD80}"/>
              </a:ext>
            </a:extLst>
          </p:cNvPr>
          <p:cNvSpPr>
            <a:spLocks noGrp="1"/>
          </p:cNvSpPr>
          <p:nvPr>
            <p:ph type="title"/>
          </p:nvPr>
        </p:nvSpPr>
        <p:spPr>
          <a:xfrm>
            <a:off x="1715175" y="50919"/>
            <a:ext cx="7235944" cy="572700"/>
          </a:xfrm>
        </p:spPr>
        <p:txBody>
          <a:bodyPr/>
          <a:lstStyle/>
          <a:p>
            <a:pPr algn="just"/>
            <a:r>
              <a:rPr lang="en-US" sz="2000" dirty="0">
                <a:latin typeface="Times New Roman" panose="02020603050405020304" pitchFamily="18" charset="0"/>
                <a:cs typeface="Times New Roman" panose="02020603050405020304" pitchFamily="18" charset="0"/>
              </a:rPr>
              <a:t>Are there any particular sectors that have shown substantial investment in multiple districts between FY 2021 and 2022?</a:t>
            </a:r>
            <a:br>
              <a:rPr lang="en-US" dirty="0"/>
            </a:br>
            <a:endParaRPr lang="en-IN" dirty="0"/>
          </a:p>
        </p:txBody>
      </p:sp>
      <p:sp>
        <p:nvSpPr>
          <p:cNvPr id="4" name="TextBox 3">
            <a:extLst>
              <a:ext uri="{FF2B5EF4-FFF2-40B4-BE49-F238E27FC236}">
                <a16:creationId xmlns:a16="http://schemas.microsoft.com/office/drawing/2014/main" id="{886E2558-DC71-1E26-B9E9-4674E03D429F}"/>
              </a:ext>
            </a:extLst>
          </p:cNvPr>
          <p:cNvSpPr txBox="1"/>
          <p:nvPr/>
        </p:nvSpPr>
        <p:spPr>
          <a:xfrm>
            <a:off x="364669" y="108673"/>
            <a:ext cx="4968478" cy="707886"/>
          </a:xfrm>
          <a:prstGeom prst="rect">
            <a:avLst/>
          </a:prstGeom>
          <a:noFill/>
        </p:spPr>
        <p:txBody>
          <a:bodyPr wrap="square">
            <a:spAutoFit/>
          </a:bodyPr>
          <a:lstStyle/>
          <a:p>
            <a:r>
              <a:rPr lang="en" sz="4000" b="1" dirty="0">
                <a:solidFill>
                  <a:srgbClr val="FFFFFF"/>
                </a:solidFill>
                <a:latin typeface="Montserrat"/>
                <a:sym typeface="Montserrat"/>
              </a:rPr>
              <a:t>11</a:t>
            </a:r>
            <a:endParaRPr lang="en-IN" sz="4000" dirty="0"/>
          </a:p>
        </p:txBody>
      </p:sp>
      <p:sp>
        <p:nvSpPr>
          <p:cNvPr id="3" name="TextBox 2">
            <a:extLst>
              <a:ext uri="{FF2B5EF4-FFF2-40B4-BE49-F238E27FC236}">
                <a16:creationId xmlns:a16="http://schemas.microsoft.com/office/drawing/2014/main" id="{C23DFB03-965C-E4B5-F563-5ADAE00D7133}"/>
              </a:ext>
            </a:extLst>
          </p:cNvPr>
          <p:cNvSpPr txBox="1"/>
          <p:nvPr/>
        </p:nvSpPr>
        <p:spPr>
          <a:xfrm>
            <a:off x="6376416" y="1448365"/>
            <a:ext cx="2398775" cy="2246769"/>
          </a:xfrm>
          <a:prstGeom prst="rect">
            <a:avLst/>
          </a:prstGeom>
          <a:noFill/>
        </p:spPr>
        <p:txBody>
          <a:bodyPr wrap="square" rtlCol="0">
            <a:spAutoFit/>
          </a:bodyPr>
          <a:lstStyle/>
          <a:p>
            <a:r>
              <a:rPr lang="en-IN" dirty="0">
                <a:solidFill>
                  <a:schemeClr val="tx1"/>
                </a:solidFill>
              </a:rPr>
              <a:t>Top 5 sectors are </a:t>
            </a:r>
          </a:p>
          <a:p>
            <a:pPr marL="342900" indent="-342900">
              <a:buAutoNum type="arabicParenR"/>
            </a:pPr>
            <a:r>
              <a:rPr lang="en-IN" dirty="0">
                <a:solidFill>
                  <a:srgbClr val="7030A0"/>
                </a:solidFill>
              </a:rPr>
              <a:t>Plastic and rubber</a:t>
            </a:r>
          </a:p>
          <a:p>
            <a:pPr marL="342900" indent="-342900">
              <a:buAutoNum type="arabicParenR"/>
            </a:pPr>
            <a:r>
              <a:rPr lang="en-IN" dirty="0">
                <a:solidFill>
                  <a:srgbClr val="FF0000"/>
                </a:solidFill>
              </a:rPr>
              <a:t>Pharmaceuticals and chemicals</a:t>
            </a:r>
          </a:p>
          <a:p>
            <a:pPr marL="342900" indent="-342900">
              <a:buFont typeface="Arial"/>
              <a:buAutoNum type="arabicParenR"/>
            </a:pPr>
            <a:r>
              <a:rPr lang="en-IN" dirty="0">
                <a:solidFill>
                  <a:srgbClr val="00B050"/>
                </a:solidFill>
              </a:rPr>
              <a:t>Real estate , industrial parks and it buildings</a:t>
            </a:r>
          </a:p>
          <a:p>
            <a:pPr marL="342900" indent="-342900">
              <a:buFont typeface="Arial"/>
              <a:buAutoNum type="arabicParenR"/>
            </a:pPr>
            <a:r>
              <a:rPr lang="en-IN" dirty="0">
                <a:solidFill>
                  <a:srgbClr val="00B0F0"/>
                </a:solidFill>
              </a:rPr>
              <a:t>Solar and other renewable energy</a:t>
            </a:r>
          </a:p>
          <a:p>
            <a:pPr marL="342900" indent="-342900">
              <a:buFont typeface="Arial"/>
              <a:buAutoNum type="arabicParenR"/>
            </a:pPr>
            <a:r>
              <a:rPr lang="en-IN" dirty="0">
                <a:solidFill>
                  <a:srgbClr val="FFC000"/>
                </a:solidFill>
              </a:rPr>
              <a:t>Engineering </a:t>
            </a:r>
          </a:p>
          <a:p>
            <a:pPr marL="342900" indent="-342900">
              <a:buAutoNum type="arabicParenR"/>
            </a:pPr>
            <a:endParaRPr lang="en-IN" dirty="0"/>
          </a:p>
        </p:txBody>
      </p:sp>
      <p:pic>
        <p:nvPicPr>
          <p:cNvPr id="5" name="Picture" title="This slide contains the following visuals: lineStackedColumnComboChart. Please refer to the notes on this slide for details">
            <a:hlinkClick r:id="rId2"/>
            <a:extLst>
              <a:ext uri="{FF2B5EF4-FFF2-40B4-BE49-F238E27FC236}">
                <a16:creationId xmlns:a16="http://schemas.microsoft.com/office/drawing/2014/main" id="{920C779E-C99E-3BED-23CE-2DC794271AE6}"/>
              </a:ext>
            </a:extLst>
          </p:cNvPr>
          <p:cNvPicPr>
            <a:picLocks noChangeAspect="1"/>
          </p:cNvPicPr>
          <p:nvPr/>
        </p:nvPicPr>
        <p:blipFill rotWithShape="1">
          <a:blip r:embed="rId3"/>
          <a:srcRect b="22889"/>
          <a:stretch/>
        </p:blipFill>
        <p:spPr>
          <a:xfrm>
            <a:off x="251460" y="1113085"/>
            <a:ext cx="6124956" cy="3644216"/>
          </a:xfrm>
          <a:prstGeom prst="rect">
            <a:avLst/>
          </a:prstGeom>
          <a:noFill/>
        </p:spPr>
      </p:pic>
    </p:spTree>
    <p:extLst>
      <p:ext uri="{BB962C8B-B14F-4D97-AF65-F5344CB8AC3E}">
        <p14:creationId xmlns:p14="http://schemas.microsoft.com/office/powerpoint/2010/main" val="819956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6EA9-E146-7A1D-91B8-8D43C14B691F}"/>
              </a:ext>
            </a:extLst>
          </p:cNvPr>
          <p:cNvSpPr>
            <a:spLocks noGrp="1"/>
          </p:cNvSpPr>
          <p:nvPr>
            <p:ph type="title"/>
          </p:nvPr>
        </p:nvSpPr>
        <p:spPr>
          <a:xfrm>
            <a:off x="1672312" y="0"/>
            <a:ext cx="7471688" cy="1057275"/>
          </a:xfrm>
        </p:spPr>
        <p:txBody>
          <a:bodyPr/>
          <a:lstStyle/>
          <a:p>
            <a:pPr algn="just"/>
            <a:r>
              <a:rPr lang="en-US" sz="2000" dirty="0">
                <a:latin typeface="Times New Roman" panose="02020603050405020304" pitchFamily="18" charset="0"/>
                <a:cs typeface="Times New Roman" panose="02020603050405020304" pitchFamily="18" charset="0"/>
              </a:rPr>
              <a:t>Can we identify any seasonal patterns or cyclicality in the investment trends for specific sectors? Do certain sectors experience higher investments during particular months?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BEF434-BE34-F801-F077-4B889F050F26}"/>
              </a:ext>
            </a:extLst>
          </p:cNvPr>
          <p:cNvSpPr txBox="1"/>
          <p:nvPr/>
        </p:nvSpPr>
        <p:spPr>
          <a:xfrm>
            <a:off x="439678" y="99716"/>
            <a:ext cx="4968478" cy="707886"/>
          </a:xfrm>
          <a:prstGeom prst="rect">
            <a:avLst/>
          </a:prstGeom>
          <a:noFill/>
        </p:spPr>
        <p:txBody>
          <a:bodyPr wrap="square">
            <a:spAutoFit/>
          </a:bodyPr>
          <a:lstStyle/>
          <a:p>
            <a:r>
              <a:rPr lang="en" sz="4000" b="1" dirty="0">
                <a:solidFill>
                  <a:srgbClr val="FFFFFF"/>
                </a:solidFill>
                <a:latin typeface="Montserrat"/>
                <a:sym typeface="Montserrat"/>
              </a:rPr>
              <a:t>12</a:t>
            </a:r>
            <a:endParaRPr lang="en-IN" sz="4000" dirty="0"/>
          </a:p>
        </p:txBody>
      </p:sp>
      <p:pic>
        <p:nvPicPr>
          <p:cNvPr id="3" name="Picture" title="This slide contains the following visuals: investment in cr and Count of sector by Mmm. Please refer to the notes on this slide for details">
            <a:hlinkClick r:id="rId3"/>
            <a:extLst>
              <a:ext uri="{FF2B5EF4-FFF2-40B4-BE49-F238E27FC236}">
                <a16:creationId xmlns:a16="http://schemas.microsoft.com/office/drawing/2014/main" id="{2BE0071A-7AB4-3B56-1D74-B07B67CCFE8D}"/>
              </a:ext>
            </a:extLst>
          </p:cNvPr>
          <p:cNvPicPr>
            <a:picLocks noChangeAspect="1"/>
          </p:cNvPicPr>
          <p:nvPr/>
        </p:nvPicPr>
        <p:blipFill rotWithShape="1">
          <a:blip r:embed="rId4"/>
          <a:srcRect b="15102"/>
          <a:stretch/>
        </p:blipFill>
        <p:spPr>
          <a:xfrm>
            <a:off x="1023362" y="1156991"/>
            <a:ext cx="7581900" cy="3717904"/>
          </a:xfrm>
          <a:prstGeom prst="rect">
            <a:avLst/>
          </a:prstGeom>
          <a:noFill/>
        </p:spPr>
      </p:pic>
    </p:spTree>
    <p:extLst>
      <p:ext uri="{BB962C8B-B14F-4D97-AF65-F5344CB8AC3E}">
        <p14:creationId xmlns:p14="http://schemas.microsoft.com/office/powerpoint/2010/main" val="3583210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63000">
              <a:srgbClr val="194175"/>
            </a:gs>
            <a:gs pos="100000">
              <a:schemeClr val="accent2"/>
            </a:gs>
          </a:gsLst>
          <a:lin ang="8099331" scaled="0"/>
        </a:gradFill>
        <a:effectLst/>
      </p:bgPr>
    </p:bg>
    <p:spTree>
      <p:nvGrpSpPr>
        <p:cNvPr id="1" name="Shape 546"/>
        <p:cNvGrpSpPr/>
        <p:nvPr/>
      </p:nvGrpSpPr>
      <p:grpSpPr>
        <a:xfrm>
          <a:off x="0" y="0"/>
          <a:ext cx="0" cy="0"/>
          <a:chOff x="0" y="0"/>
          <a:chExt cx="0" cy="0"/>
        </a:xfrm>
      </p:grpSpPr>
      <p:sp>
        <p:nvSpPr>
          <p:cNvPr id="547" name="Google Shape;547;p45"/>
          <p:cNvSpPr txBox="1">
            <a:spLocks noGrp="1"/>
          </p:cNvSpPr>
          <p:nvPr>
            <p:ph type="title"/>
          </p:nvPr>
        </p:nvSpPr>
        <p:spPr>
          <a:xfrm>
            <a:off x="864731" y="1015069"/>
            <a:ext cx="5664319" cy="261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t>SECONDARY</a:t>
            </a:r>
            <a:r>
              <a:rPr lang="en-IN" sz="1800" dirty="0"/>
              <a:t> </a:t>
            </a:r>
            <a:br>
              <a:rPr lang="en-IN" sz="1800" dirty="0"/>
            </a:br>
            <a:r>
              <a:rPr lang="en-IN" sz="4000" dirty="0"/>
              <a:t>RESEARCH</a:t>
            </a:r>
            <a:endParaRPr sz="4000" dirty="0"/>
          </a:p>
        </p:txBody>
      </p:sp>
      <p:sp>
        <p:nvSpPr>
          <p:cNvPr id="11" name="TextBox 10">
            <a:extLst>
              <a:ext uri="{FF2B5EF4-FFF2-40B4-BE49-F238E27FC236}">
                <a16:creationId xmlns:a16="http://schemas.microsoft.com/office/drawing/2014/main" id="{CCD26751-13C3-316A-F4D1-2183DBE1F204}"/>
              </a:ext>
            </a:extLst>
          </p:cNvPr>
          <p:cNvSpPr txBox="1"/>
          <p:nvPr/>
        </p:nvSpPr>
        <p:spPr>
          <a:xfrm>
            <a:off x="300037" y="1564482"/>
            <a:ext cx="1871663" cy="1400383"/>
          </a:xfrm>
          <a:prstGeom prst="rect">
            <a:avLst/>
          </a:prstGeom>
          <a:noFill/>
        </p:spPr>
        <p:txBody>
          <a:bodyPr wrap="square">
            <a:spAutoFit/>
          </a:bodyPr>
          <a:lstStyle/>
          <a:p>
            <a:r>
              <a:rPr kumimoji="0" lang="en" sz="8500" b="0" i="0" u="none" strike="noStrike" kern="0" cap="none" spc="0" normalizeH="0" baseline="0" noProof="0" dirty="0">
                <a:ln>
                  <a:noFill/>
                </a:ln>
                <a:solidFill>
                  <a:srgbClr val="FAB403"/>
                </a:solidFill>
                <a:effectLst/>
                <a:uLnTx/>
                <a:uFillTx/>
                <a:latin typeface="Montserrat ExtraBold"/>
                <a:sym typeface="Montserrat ExtraBold"/>
              </a:rPr>
              <a:t>03</a:t>
            </a:r>
            <a:endParaRPr lang="en-IN" dirty="0"/>
          </a:p>
        </p:txBody>
      </p:sp>
      <p:pic>
        <p:nvPicPr>
          <p:cNvPr id="12" name="Picture 11">
            <a:extLst>
              <a:ext uri="{FF2B5EF4-FFF2-40B4-BE49-F238E27FC236}">
                <a16:creationId xmlns:a16="http://schemas.microsoft.com/office/drawing/2014/main" id="{42F89ADD-29D9-97B0-E622-A0A4FF361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194" y="75105"/>
            <a:ext cx="4379118" cy="5168407"/>
          </a:xfrm>
          <a:prstGeom prst="rect">
            <a:avLst/>
          </a:prstGeom>
          <a:effectLst>
            <a:outerShdw blurRad="177800" dist="101600" dir="2700000" algn="tl" rotWithShape="0">
              <a:prstClr val="black">
                <a:alpha val="70000"/>
              </a:prstClr>
            </a:outerShdw>
          </a:effectLst>
          <a:scene3d>
            <a:camera prst="perspectiveBelow"/>
            <a:lightRig rig="threePt" dir="t"/>
          </a:scene3d>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72D0-60B5-4494-77DB-18349D54F14C}"/>
              </a:ext>
            </a:extLst>
          </p:cNvPr>
          <p:cNvSpPr>
            <a:spLocks noGrp="1"/>
          </p:cNvSpPr>
          <p:nvPr>
            <p:ph type="title"/>
          </p:nvPr>
        </p:nvSpPr>
        <p:spPr>
          <a:xfrm>
            <a:off x="1650881" y="0"/>
            <a:ext cx="7435969" cy="785813"/>
          </a:xfrm>
        </p:spPr>
        <p:txBody>
          <a:bodyPr/>
          <a:lstStyle/>
          <a:p>
            <a:pPr algn="just"/>
            <a:r>
              <a:rPr lang="en-US" sz="2000" dirty="0">
                <a:latin typeface="Times New Roman" panose="02020603050405020304" pitchFamily="18" charset="0"/>
                <a:cs typeface="Times New Roman" panose="02020603050405020304" pitchFamily="18" charset="0"/>
              </a:rPr>
              <a:t>What are the top 5 districts to buy commercial properties in Telangana? Justify your answer.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5F61E4-35F0-955A-19CC-B9EDFF06E316}"/>
              </a:ext>
            </a:extLst>
          </p:cNvPr>
          <p:cNvSpPr txBox="1"/>
          <p:nvPr/>
        </p:nvSpPr>
        <p:spPr>
          <a:xfrm>
            <a:off x="400387" y="77927"/>
            <a:ext cx="926968" cy="707886"/>
          </a:xfrm>
          <a:prstGeom prst="rect">
            <a:avLst/>
          </a:prstGeom>
          <a:noFill/>
        </p:spPr>
        <p:txBody>
          <a:bodyPr wrap="square">
            <a:spAutoFit/>
          </a:bodyPr>
          <a:lstStyle/>
          <a:p>
            <a:r>
              <a:rPr kumimoji="0" lang="en" sz="4000" b="1" i="0" u="none" strike="noStrike" kern="0" cap="none" spc="0" normalizeH="0" baseline="0" noProof="0" dirty="0">
                <a:ln>
                  <a:noFill/>
                </a:ln>
                <a:solidFill>
                  <a:srgbClr val="FFFFFF"/>
                </a:solidFill>
                <a:effectLst/>
                <a:uLnTx/>
                <a:uFillTx/>
                <a:latin typeface="Montserrat"/>
                <a:sym typeface="Montserrat"/>
              </a:rPr>
              <a:t>01</a:t>
            </a:r>
            <a:endParaRPr lang="en-IN" sz="4000" dirty="0"/>
          </a:p>
        </p:txBody>
      </p:sp>
      <p:sp>
        <p:nvSpPr>
          <p:cNvPr id="5" name="TextBox 4">
            <a:extLst>
              <a:ext uri="{FF2B5EF4-FFF2-40B4-BE49-F238E27FC236}">
                <a16:creationId xmlns:a16="http://schemas.microsoft.com/office/drawing/2014/main" id="{F106D43D-4F61-408E-D2C2-047C1081B454}"/>
              </a:ext>
            </a:extLst>
          </p:cNvPr>
          <p:cNvSpPr txBox="1"/>
          <p:nvPr/>
        </p:nvSpPr>
        <p:spPr>
          <a:xfrm>
            <a:off x="1599262" y="1132401"/>
            <a:ext cx="6689332" cy="3754874"/>
          </a:xfrm>
          <a:prstGeom prst="rect">
            <a:avLst/>
          </a:prstGeom>
          <a:noFill/>
        </p:spPr>
        <p:txBody>
          <a:bodyPr wrap="square">
            <a:spAutoFit/>
          </a:bodyPr>
          <a:lstStyle/>
          <a:p>
            <a:pPr algn="l">
              <a:buFont typeface="+mj-lt"/>
              <a:buAutoNum type="arabicPeriod"/>
            </a:pPr>
            <a:r>
              <a:rPr lang="en-US" dirty="0"/>
              <a:t>Hyderabad: Hyderabad is the capital and economic hub of Telangana. It's a prime choice for commercial properties due to its robust infrastructure, thriving IT sector, presence of multinational corporations, and a well-developed transportation network.</a:t>
            </a:r>
          </a:p>
          <a:p>
            <a:pPr algn="l">
              <a:buFont typeface="+mj-lt"/>
              <a:buAutoNum type="arabicPeriod"/>
            </a:pPr>
            <a:r>
              <a:rPr lang="en-US" dirty="0"/>
              <a:t>Rangareddy: Adjacent to Hyderabad, Rangareddy benefits from its proximity to the capital city. It's home to industrial zones, technology parks, and commercial centers, making it an attractive location for businesses.</a:t>
            </a:r>
          </a:p>
          <a:p>
            <a:pPr algn="l">
              <a:buFont typeface="+mj-lt"/>
              <a:buAutoNum type="arabicPeriod"/>
            </a:pPr>
            <a:r>
              <a:rPr lang="en-US" dirty="0"/>
              <a:t>Medchal-Malkajgiri: This district has seen rapid development in recent years. It's strategically located and offers ample opportunities for commercial growth, particularly in sectors like real estate and retail.</a:t>
            </a:r>
          </a:p>
          <a:p>
            <a:pPr algn="l">
              <a:buFont typeface="+mj-lt"/>
              <a:buAutoNum type="arabicPeriod"/>
            </a:pPr>
            <a:r>
              <a:rPr lang="en-US" dirty="0"/>
              <a:t>Warangal Urban: With a historical significance and growing urbanization, Warangal Urban offers a unique blend of tradition and modernity. It has potential for commercial expansion, especially in sectors related to education and manufacturing.</a:t>
            </a:r>
          </a:p>
          <a:p>
            <a:pPr algn="l">
              <a:buFont typeface="+mj-lt"/>
              <a:buAutoNum type="arabicPeriod"/>
            </a:pPr>
            <a:r>
              <a:rPr lang="en-US" dirty="0"/>
              <a:t>Karimnagar: Karimnagar has been a center for educational institutions and healthcare services. It's an emerging district for commercial investments, especially in sectors related to healthcare and education.</a:t>
            </a:r>
          </a:p>
        </p:txBody>
      </p:sp>
    </p:spTree>
    <p:extLst>
      <p:ext uri="{BB962C8B-B14F-4D97-AF65-F5344CB8AC3E}">
        <p14:creationId xmlns:p14="http://schemas.microsoft.com/office/powerpoint/2010/main" val="1575885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D28E-1B07-0E06-F7DD-B90A714A07F4}"/>
              </a:ext>
            </a:extLst>
          </p:cNvPr>
          <p:cNvSpPr>
            <a:spLocks noGrp="1"/>
          </p:cNvSpPr>
          <p:nvPr>
            <p:ph type="title"/>
          </p:nvPr>
        </p:nvSpPr>
        <p:spPr>
          <a:xfrm>
            <a:off x="1693068" y="0"/>
            <a:ext cx="7450931" cy="572700"/>
          </a:xfrm>
        </p:spPr>
        <p:txBody>
          <a:bodyPr/>
          <a:lstStyle/>
          <a:p>
            <a:pPr algn="just"/>
            <a:r>
              <a:rPr lang="en-US" sz="2000" dirty="0">
                <a:latin typeface="Times New Roman" panose="02020603050405020304" pitchFamily="18" charset="0"/>
                <a:cs typeface="Times New Roman" panose="02020603050405020304" pitchFamily="18" charset="0"/>
              </a:rPr>
              <a:t>What significant policies or initiatives were put into effect to enhance economic growth, investments, and employment in Telangana by the current government? Can we quantify the impact of these policies using available data?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F995771-6A0B-43B3-9FDE-F14E6A4CD06F}"/>
              </a:ext>
            </a:extLst>
          </p:cNvPr>
          <p:cNvSpPr txBox="1"/>
          <p:nvPr/>
        </p:nvSpPr>
        <p:spPr>
          <a:xfrm>
            <a:off x="355401" y="79181"/>
            <a:ext cx="4968478" cy="707886"/>
          </a:xfrm>
          <a:prstGeom prst="rect">
            <a:avLst/>
          </a:prstGeom>
          <a:noFill/>
        </p:spPr>
        <p:txBody>
          <a:bodyPr wrap="square">
            <a:spAutoFit/>
          </a:bodyPr>
          <a:lstStyle/>
          <a:p>
            <a:r>
              <a:rPr kumimoji="0" lang="en" sz="4000" b="1" i="0" u="none" strike="noStrike" kern="0" cap="none" spc="0" normalizeH="0" baseline="0" noProof="0" dirty="0">
                <a:ln>
                  <a:noFill/>
                </a:ln>
                <a:solidFill>
                  <a:srgbClr val="FFFFFF"/>
                </a:solidFill>
                <a:effectLst/>
                <a:uLnTx/>
                <a:uFillTx/>
                <a:latin typeface="Montserrat"/>
                <a:sym typeface="Montserrat"/>
              </a:rPr>
              <a:t>02</a:t>
            </a:r>
            <a:endParaRPr lang="en-IN" sz="4000" dirty="0"/>
          </a:p>
        </p:txBody>
      </p:sp>
      <p:sp>
        <p:nvSpPr>
          <p:cNvPr id="5" name="TextBox 4">
            <a:extLst>
              <a:ext uri="{FF2B5EF4-FFF2-40B4-BE49-F238E27FC236}">
                <a16:creationId xmlns:a16="http://schemas.microsoft.com/office/drawing/2014/main" id="{1AD88EA7-99FD-A1D5-C32B-3E5D898F60F0}"/>
              </a:ext>
            </a:extLst>
          </p:cNvPr>
          <p:cNvSpPr txBox="1"/>
          <p:nvPr/>
        </p:nvSpPr>
        <p:spPr>
          <a:xfrm>
            <a:off x="1471612" y="1796356"/>
            <a:ext cx="4972050" cy="2031325"/>
          </a:xfrm>
          <a:prstGeom prst="rect">
            <a:avLst/>
          </a:prstGeom>
          <a:noFill/>
        </p:spPr>
        <p:txBody>
          <a:bodyPr wrap="square">
            <a:spAutoFit/>
          </a:bodyPr>
          <a:lstStyle/>
          <a:p>
            <a:pPr marL="342900" indent="-342900">
              <a:buAutoNum type="arabicParenR"/>
            </a:pPr>
            <a:r>
              <a:rPr lang="en-IN" i="0" dirty="0">
                <a:effectLst/>
                <a:latin typeface="+mj-lt"/>
              </a:rPr>
              <a:t>Industrial Policy</a:t>
            </a:r>
          </a:p>
          <a:p>
            <a:pPr marL="342900" indent="-342900">
              <a:buAutoNum type="arabicParenR"/>
            </a:pPr>
            <a:r>
              <a:rPr lang="en-US" i="0" dirty="0">
                <a:effectLst/>
                <a:latin typeface="+mj-lt"/>
              </a:rPr>
              <a:t>TS-IPASS (Telangana State Industrial Project Approval and Self Certification System)</a:t>
            </a:r>
            <a:endParaRPr lang="en-IN" dirty="0">
              <a:latin typeface="+mj-lt"/>
            </a:endParaRPr>
          </a:p>
          <a:p>
            <a:pPr marL="342900" indent="-342900">
              <a:buAutoNum type="arabicParenR"/>
            </a:pPr>
            <a:r>
              <a:rPr lang="en-IN" i="0" dirty="0">
                <a:effectLst/>
                <a:latin typeface="+mj-lt"/>
              </a:rPr>
              <a:t>Investment Promotion &amp; Facilitation Act</a:t>
            </a:r>
          </a:p>
          <a:p>
            <a:pPr marL="342900" indent="-342900">
              <a:buAutoNum type="arabicParenR"/>
            </a:pPr>
            <a:r>
              <a:rPr lang="en-IN" i="0" dirty="0">
                <a:effectLst/>
                <a:latin typeface="+mj-lt"/>
              </a:rPr>
              <a:t>T-Hub and IT Parks</a:t>
            </a:r>
            <a:endParaRPr lang="en-IN" dirty="0">
              <a:latin typeface="+mj-lt"/>
            </a:endParaRPr>
          </a:p>
          <a:p>
            <a:pPr marL="342900" indent="-342900">
              <a:buAutoNum type="arabicParenR"/>
            </a:pPr>
            <a:r>
              <a:rPr lang="en-IN" i="0" dirty="0">
                <a:effectLst/>
                <a:latin typeface="+mj-lt"/>
              </a:rPr>
              <a:t>Hyderabad Pharma City</a:t>
            </a:r>
          </a:p>
          <a:p>
            <a:pPr marL="342900" indent="-342900">
              <a:buAutoNum type="arabicParenR"/>
            </a:pPr>
            <a:r>
              <a:rPr lang="en-US" i="0" dirty="0">
                <a:effectLst/>
                <a:latin typeface="+mj-lt"/>
              </a:rPr>
              <a:t>Rural Development and Welfare Schemes</a:t>
            </a:r>
            <a:endParaRPr lang="en-IN" dirty="0">
              <a:latin typeface="+mj-lt"/>
            </a:endParaRPr>
          </a:p>
          <a:p>
            <a:pPr marL="342900" indent="-342900">
              <a:buAutoNum type="arabicParenR"/>
            </a:pPr>
            <a:r>
              <a:rPr lang="en-IN" i="0" dirty="0">
                <a:effectLst/>
                <a:latin typeface="+mj-lt"/>
              </a:rPr>
              <a:t>Infrastructure Development</a:t>
            </a:r>
          </a:p>
          <a:p>
            <a:pPr marL="342900" indent="-342900">
              <a:buAutoNum type="arabicParenR"/>
            </a:pPr>
            <a:endParaRPr lang="en-IN" dirty="0"/>
          </a:p>
        </p:txBody>
      </p:sp>
    </p:spTree>
    <p:extLst>
      <p:ext uri="{BB962C8B-B14F-4D97-AF65-F5344CB8AC3E}">
        <p14:creationId xmlns:p14="http://schemas.microsoft.com/office/powerpoint/2010/main" val="1321056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73EA-31FB-4575-CFDC-F21FEF3FB669}"/>
              </a:ext>
            </a:extLst>
          </p:cNvPr>
          <p:cNvSpPr>
            <a:spLocks noGrp="1"/>
          </p:cNvSpPr>
          <p:nvPr>
            <p:ph type="title"/>
          </p:nvPr>
        </p:nvSpPr>
        <p:spPr>
          <a:xfrm>
            <a:off x="1700212" y="0"/>
            <a:ext cx="7443788" cy="572700"/>
          </a:xfrm>
        </p:spPr>
        <p:txBody>
          <a:bodyPr/>
          <a:lstStyle/>
          <a:p>
            <a:pPr algn="just"/>
            <a:r>
              <a:rPr lang="en-US" sz="2000" dirty="0">
                <a:latin typeface="Times New Roman" panose="02020603050405020304" pitchFamily="18" charset="0"/>
                <a:cs typeface="Times New Roman" panose="02020603050405020304" pitchFamily="18" charset="0"/>
              </a:rPr>
              <a:t>Provide top 5 Insights &amp; 5 recommendations to Telangana government for sustained growth in the next 5 years based on your analysis.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337250-837E-E61E-DB6E-27EF34E00E1E}"/>
              </a:ext>
            </a:extLst>
          </p:cNvPr>
          <p:cNvSpPr txBox="1"/>
          <p:nvPr/>
        </p:nvSpPr>
        <p:spPr>
          <a:xfrm>
            <a:off x="326827" y="50611"/>
            <a:ext cx="4968478" cy="707886"/>
          </a:xfrm>
          <a:prstGeom prst="rect">
            <a:avLst/>
          </a:prstGeom>
          <a:noFill/>
        </p:spPr>
        <p:txBody>
          <a:bodyPr wrap="square">
            <a:spAutoFit/>
          </a:bodyPr>
          <a:lstStyle/>
          <a:p>
            <a:r>
              <a:rPr kumimoji="0" lang="en" sz="4000" b="1" i="0" u="none" strike="noStrike" kern="0" cap="none" spc="0" normalizeH="0" baseline="0" noProof="0" dirty="0">
                <a:ln>
                  <a:noFill/>
                </a:ln>
                <a:solidFill>
                  <a:srgbClr val="FFFFFF"/>
                </a:solidFill>
                <a:effectLst/>
                <a:uLnTx/>
                <a:uFillTx/>
                <a:latin typeface="Montserrat"/>
                <a:sym typeface="Montserrat"/>
              </a:rPr>
              <a:t>03</a:t>
            </a:r>
            <a:endParaRPr lang="en-IN" sz="4000" dirty="0"/>
          </a:p>
        </p:txBody>
      </p:sp>
      <p:sp>
        <p:nvSpPr>
          <p:cNvPr id="7" name="TextBox 6">
            <a:extLst>
              <a:ext uri="{FF2B5EF4-FFF2-40B4-BE49-F238E27FC236}">
                <a16:creationId xmlns:a16="http://schemas.microsoft.com/office/drawing/2014/main" id="{BB885A8E-6EE3-F2E8-2B3B-BFB4BF423E13}"/>
              </a:ext>
            </a:extLst>
          </p:cNvPr>
          <p:cNvSpPr txBox="1"/>
          <p:nvPr/>
        </p:nvSpPr>
        <p:spPr>
          <a:xfrm>
            <a:off x="1428750" y="1026675"/>
            <a:ext cx="7086600" cy="2677656"/>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Top 5 Insights:</a:t>
            </a:r>
          </a:p>
          <a:p>
            <a:pPr algn="l"/>
            <a:r>
              <a:rPr lang="en-US" dirty="0">
                <a:latin typeface="Times New Roman" panose="02020603050405020304" pitchFamily="18" charset="0"/>
                <a:cs typeface="Times New Roman" panose="02020603050405020304" pitchFamily="18" charset="0"/>
              </a:rPr>
              <a:t>	 1) </a:t>
            </a:r>
            <a:r>
              <a:rPr lang="en-IN" i="0" dirty="0">
                <a:effectLst/>
                <a:latin typeface="Times New Roman" panose="02020603050405020304" pitchFamily="18" charset="0"/>
                <a:cs typeface="Times New Roman" panose="02020603050405020304" pitchFamily="18" charset="0"/>
              </a:rPr>
              <a:t>Balancing Progress with Potential</a:t>
            </a:r>
          </a:p>
          <a:p>
            <a:pPr algn="l"/>
            <a:r>
              <a:rPr lang="en-IN" dirty="0">
                <a:latin typeface="Times New Roman" panose="02020603050405020304" pitchFamily="18" charset="0"/>
                <a:cs typeface="Times New Roman" panose="02020603050405020304" pitchFamily="18" charset="0"/>
              </a:rPr>
              <a:t>	 2) </a:t>
            </a:r>
            <a:r>
              <a:rPr lang="en-US" i="0" dirty="0">
                <a:effectLst/>
                <a:latin typeface="Times New Roman" panose="02020603050405020304" pitchFamily="18" charset="0"/>
                <a:cs typeface="Times New Roman" panose="02020603050405020304" pitchFamily="18" charset="0"/>
              </a:rPr>
              <a:t>Investment Gaps in R&amp;D and Infrastructure</a:t>
            </a:r>
            <a:endParaRPr lang="en-IN" i="0" dirty="0">
              <a:effectLst/>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3)</a:t>
            </a:r>
            <a:r>
              <a:rPr lang="en-US" dirty="0">
                <a:latin typeface="Times New Roman" panose="02020603050405020304" pitchFamily="18" charset="0"/>
                <a:cs typeface="Times New Roman" panose="02020603050405020304" pitchFamily="18" charset="0"/>
              </a:rPr>
              <a:t> </a:t>
            </a:r>
            <a:r>
              <a:rPr lang="en-IN" i="0" dirty="0">
                <a:effectLst/>
                <a:latin typeface="Times New Roman" panose="02020603050405020304" pitchFamily="18" charset="0"/>
                <a:cs typeface="Times New Roman" panose="02020603050405020304" pitchFamily="18" charset="0"/>
              </a:rPr>
              <a:t>Capitalizing on Growing Sectors</a:t>
            </a:r>
          </a:p>
          <a:p>
            <a:pPr algn="l"/>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4) </a:t>
            </a:r>
            <a:r>
              <a:rPr lang="en-IN" i="0" dirty="0">
                <a:effectLst/>
                <a:latin typeface="Times New Roman" panose="02020603050405020304" pitchFamily="18" charset="0"/>
                <a:cs typeface="Times New Roman" panose="02020603050405020304" pitchFamily="18" charset="0"/>
              </a:rPr>
              <a:t>Agricultural Sector Revitalization</a:t>
            </a:r>
          </a:p>
          <a:p>
            <a:pPr algn="l"/>
            <a:r>
              <a:rPr lang="en-IN" dirty="0">
                <a:latin typeface="Times New Roman" panose="02020603050405020304" pitchFamily="18" charset="0"/>
                <a:cs typeface="Times New Roman" panose="02020603050405020304" pitchFamily="18" charset="0"/>
              </a:rPr>
              <a:t>	 5) </a:t>
            </a:r>
            <a:r>
              <a:rPr lang="en-IN" i="0" dirty="0">
                <a:effectLst/>
                <a:latin typeface="Times New Roman" panose="02020603050405020304" pitchFamily="18" charset="0"/>
                <a:cs typeface="Times New Roman" panose="02020603050405020304" pitchFamily="18" charset="0"/>
              </a:rPr>
              <a:t>Distributed Development</a:t>
            </a:r>
            <a:endParaRPr lang="en-IN" dirty="0">
              <a:latin typeface="Times New Roman" panose="02020603050405020304" pitchFamily="18" charset="0"/>
              <a:cs typeface="Times New Roman" panose="02020603050405020304" pitchFamily="18" charset="0"/>
            </a:endParaRPr>
          </a:p>
          <a:p>
            <a:pPr algn="l"/>
            <a:r>
              <a:rPr lang="en-IN" i="0" dirty="0">
                <a:effectLst/>
                <a:latin typeface="Times New Roman" panose="02020603050405020304" pitchFamily="18" charset="0"/>
                <a:cs typeface="Times New Roman" panose="02020603050405020304" pitchFamily="18" charset="0"/>
              </a:rPr>
              <a:t>Top 5 Recommendations:</a:t>
            </a:r>
          </a:p>
          <a:p>
            <a:pPr algn="l"/>
            <a:r>
              <a:rPr lang="en-IN" dirty="0">
                <a:latin typeface="Times New Roman" panose="02020603050405020304" pitchFamily="18" charset="0"/>
                <a:cs typeface="Times New Roman" panose="02020603050405020304" pitchFamily="18" charset="0"/>
              </a:rPr>
              <a:t>	 1) </a:t>
            </a:r>
            <a:r>
              <a:rPr lang="en-IN" i="0" dirty="0">
                <a:effectLst/>
                <a:latin typeface="Times New Roman" panose="02020603050405020304" pitchFamily="18" charset="0"/>
                <a:cs typeface="Times New Roman" panose="02020603050405020304" pitchFamily="18" charset="0"/>
              </a:rPr>
              <a:t>Promote Research and Development</a:t>
            </a:r>
          </a:p>
          <a:p>
            <a:pPr algn="l"/>
            <a:r>
              <a:rPr lang="en-IN" dirty="0">
                <a:latin typeface="Times New Roman" panose="02020603050405020304" pitchFamily="18" charset="0"/>
                <a:cs typeface="Times New Roman" panose="02020603050405020304" pitchFamily="18" charset="0"/>
              </a:rPr>
              <a:t>	 2) </a:t>
            </a:r>
            <a:r>
              <a:rPr lang="en-IN" i="0" dirty="0">
                <a:effectLst/>
                <a:latin typeface="Times New Roman" panose="02020603050405020304" pitchFamily="18" charset="0"/>
                <a:cs typeface="Times New Roman" panose="02020603050405020304" pitchFamily="18" charset="0"/>
              </a:rPr>
              <a:t>Infrastructure Enhancement</a:t>
            </a:r>
          </a:p>
          <a:p>
            <a:pPr algn="l"/>
            <a:r>
              <a:rPr lang="en-IN" dirty="0">
                <a:latin typeface="Times New Roman" panose="02020603050405020304" pitchFamily="18" charset="0"/>
                <a:cs typeface="Times New Roman" panose="02020603050405020304" pitchFamily="18" charset="0"/>
              </a:rPr>
              <a:t>	 3) </a:t>
            </a:r>
            <a:r>
              <a:rPr lang="en-IN" i="0" dirty="0">
                <a:effectLst/>
                <a:latin typeface="Times New Roman" panose="02020603050405020304" pitchFamily="18" charset="0"/>
                <a:cs typeface="Times New Roman" panose="02020603050405020304" pitchFamily="18" charset="0"/>
              </a:rPr>
              <a:t>Sector-Specific Clusters</a:t>
            </a:r>
          </a:p>
          <a:p>
            <a:pPr algn="l"/>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4) </a:t>
            </a:r>
            <a:r>
              <a:rPr lang="en-IN" i="0" dirty="0">
                <a:effectLst/>
                <a:latin typeface="Times New Roman" panose="02020603050405020304" pitchFamily="18" charset="0"/>
                <a:cs typeface="Times New Roman" panose="02020603050405020304" pitchFamily="18" charset="0"/>
              </a:rPr>
              <a:t>Agricultural Modernization</a:t>
            </a:r>
          </a:p>
          <a:p>
            <a:pPr algn="l"/>
            <a:r>
              <a:rPr lang="en-IN" dirty="0">
                <a:latin typeface="Times New Roman" panose="02020603050405020304" pitchFamily="18" charset="0"/>
                <a:cs typeface="Times New Roman" panose="02020603050405020304" pitchFamily="18" charset="0"/>
              </a:rPr>
              <a:t>	 5) </a:t>
            </a:r>
            <a:r>
              <a:rPr lang="en-IN" i="0" dirty="0">
                <a:effectLst/>
                <a:latin typeface="Times New Roman" panose="02020603050405020304" pitchFamily="18" charset="0"/>
                <a:cs typeface="Times New Roman" panose="02020603050405020304" pitchFamily="18" charset="0"/>
              </a:rPr>
              <a:t>Regional Development Programs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433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435731-BE26-763B-81A9-9657E78F9E23}"/>
              </a:ext>
            </a:extLst>
          </p:cNvPr>
          <p:cNvSpPr txBox="1"/>
          <p:nvPr/>
        </p:nvSpPr>
        <p:spPr>
          <a:xfrm>
            <a:off x="2414588" y="2571750"/>
            <a:ext cx="5300662" cy="954107"/>
          </a:xfrm>
          <a:prstGeom prst="rect">
            <a:avLst/>
          </a:prstGeom>
          <a:noFill/>
        </p:spPr>
        <p:txBody>
          <a:bodyPr wrap="square">
            <a:spAutoFit/>
          </a:bodyPr>
          <a:lstStyle/>
          <a:p>
            <a:r>
              <a:rPr lang="en-IN" b="1" i="0" dirty="0">
                <a:solidFill>
                  <a:srgbClr val="131022"/>
                </a:solidFill>
                <a:effectLst/>
                <a:latin typeface="Manrope"/>
              </a:rPr>
              <a:t>Credits: </a:t>
            </a:r>
            <a:r>
              <a:rPr lang="en-IN" i="0" dirty="0">
                <a:solidFill>
                  <a:srgbClr val="131022"/>
                </a:solidFill>
                <a:effectLst/>
                <a:latin typeface="Manrope"/>
              </a:rPr>
              <a:t>Codebasics team and </a:t>
            </a:r>
            <a:r>
              <a:rPr lang="en-US" dirty="0">
                <a:solidFill>
                  <a:srgbClr val="131022"/>
                </a:solidFill>
                <a:latin typeface="Manrope"/>
              </a:rPr>
              <a:t>t</a:t>
            </a:r>
            <a:r>
              <a:rPr lang="en-US" b="0" i="0" dirty="0">
                <a:solidFill>
                  <a:srgbClr val="131022"/>
                </a:solidFill>
                <a:effectLst/>
                <a:latin typeface="Manrope"/>
              </a:rPr>
              <a:t>he dataset is taken from Open Data Telangana. Thanks to the Telangana Government for providing real-time datasets for public access which is a great learning asset - feel free to explore them here. (</a:t>
            </a:r>
            <a:r>
              <a:rPr lang="en-US" b="0" i="0" u="none" strike="noStrike" dirty="0">
                <a:effectLst/>
                <a:latin typeface="Manrope"/>
                <a:hlinkClick r:id="rId2"/>
              </a:rPr>
              <a:t>https://data.telangana.gov.in/</a:t>
            </a:r>
            <a:r>
              <a:rPr lang="en-US" b="0" i="0" dirty="0">
                <a:solidFill>
                  <a:srgbClr val="131022"/>
                </a:solidFill>
                <a:effectLst/>
                <a:latin typeface="Manrope"/>
              </a:rPr>
              <a:t>).</a:t>
            </a:r>
            <a:endParaRPr lang="en-IN" dirty="0"/>
          </a:p>
        </p:txBody>
      </p:sp>
      <p:pic>
        <p:nvPicPr>
          <p:cNvPr id="7" name="Picture 6">
            <a:extLst>
              <a:ext uri="{FF2B5EF4-FFF2-40B4-BE49-F238E27FC236}">
                <a16:creationId xmlns:a16="http://schemas.microsoft.com/office/drawing/2014/main" id="{68A1CE4A-DF41-2380-FEB8-B08AFA18A72C}"/>
              </a:ext>
            </a:extLst>
          </p:cNvPr>
          <p:cNvPicPr>
            <a:picLocks noChangeAspect="1"/>
          </p:cNvPicPr>
          <p:nvPr/>
        </p:nvPicPr>
        <p:blipFill>
          <a:blip r:embed="rId3"/>
          <a:stretch>
            <a:fillRect/>
          </a:stretch>
        </p:blipFill>
        <p:spPr>
          <a:xfrm>
            <a:off x="2615014" y="1090933"/>
            <a:ext cx="3913971" cy="1390008"/>
          </a:xfrm>
          <a:prstGeom prst="rect">
            <a:avLst/>
          </a:prstGeom>
        </p:spPr>
      </p:pic>
    </p:spTree>
    <p:extLst>
      <p:ext uri="{BB962C8B-B14F-4D97-AF65-F5344CB8AC3E}">
        <p14:creationId xmlns:p14="http://schemas.microsoft.com/office/powerpoint/2010/main" val="114214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C776E5-9209-9A8D-0794-7E3148E856AF}"/>
              </a:ext>
            </a:extLst>
          </p:cNvPr>
          <p:cNvSpPr>
            <a:spLocks noGrp="1"/>
          </p:cNvSpPr>
          <p:nvPr>
            <p:ph type="body" idx="1"/>
          </p:nvPr>
        </p:nvSpPr>
        <p:spPr>
          <a:xfrm>
            <a:off x="449700" y="1417841"/>
            <a:ext cx="5125190" cy="2829694"/>
          </a:xfrm>
        </p:spPr>
        <p:txBody>
          <a:bodyPr/>
          <a:lstStyle/>
          <a:p>
            <a:pPr marL="127000" indent="0" algn="just">
              <a:buNone/>
            </a:pPr>
            <a:r>
              <a:rPr lang="en-US" dirty="0"/>
              <a:t>Telangana is a land rich in history, culture, and natural beauty. Formed on June 2, 2014, as the 29th state of India, Telangana has quickly emerged as an economic and cultural powerhouse in the region. Telangana has witnessed remarkable economic growth in recent years. The government's proactive policies, business-friendly environment, and infrastructure development have attracted substantial investments in sectors like pharmaceuticals, biotechnology, aerospace, and manufacturing.</a:t>
            </a:r>
            <a:endParaRPr lang="en-IN" dirty="0"/>
          </a:p>
        </p:txBody>
      </p:sp>
      <p:pic>
        <p:nvPicPr>
          <p:cNvPr id="4" name="Picture 3">
            <a:extLst>
              <a:ext uri="{FF2B5EF4-FFF2-40B4-BE49-F238E27FC236}">
                <a16:creationId xmlns:a16="http://schemas.microsoft.com/office/drawing/2014/main" id="{C68AECC6-8355-7F48-C364-820B3A15E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669" y="735807"/>
            <a:ext cx="3793331" cy="3810504"/>
          </a:xfrm>
          <a:prstGeom prst="rect">
            <a:avLst/>
          </a:prstGeom>
          <a:effectLst>
            <a:outerShdw blurRad="177800" dist="101600" dir="2700000" algn="tl" rotWithShape="0">
              <a:prstClr val="black">
                <a:alpha val="70000"/>
              </a:prstClr>
            </a:outerShdw>
          </a:effectLst>
          <a:scene3d>
            <a:camera prst="perspectiveBelow"/>
            <a:lightRig rig="threePt" dir="t"/>
          </a:scene3d>
        </p:spPr>
      </p:pic>
      <p:sp>
        <p:nvSpPr>
          <p:cNvPr id="3" name="Title 2">
            <a:extLst>
              <a:ext uri="{FF2B5EF4-FFF2-40B4-BE49-F238E27FC236}">
                <a16:creationId xmlns:a16="http://schemas.microsoft.com/office/drawing/2014/main" id="{F0EA3C07-FB62-AF51-2FD0-91DD27BB4292}"/>
              </a:ext>
            </a:extLst>
          </p:cNvPr>
          <p:cNvSpPr>
            <a:spLocks noGrp="1"/>
          </p:cNvSpPr>
          <p:nvPr>
            <p:ph type="title"/>
          </p:nvPr>
        </p:nvSpPr>
        <p:spPr>
          <a:xfrm>
            <a:off x="2333685" y="140241"/>
            <a:ext cx="6290436" cy="848034"/>
          </a:xfrm>
        </p:spPr>
        <p:txBody>
          <a:bodyPr/>
          <a:lstStyle/>
          <a:p>
            <a:r>
              <a:rPr lang="en-IN" dirty="0"/>
              <a:t>ABOUT TELANGANA</a:t>
            </a:r>
          </a:p>
        </p:txBody>
      </p:sp>
    </p:spTree>
    <p:extLst>
      <p:ext uri="{BB962C8B-B14F-4D97-AF65-F5344CB8AC3E}">
        <p14:creationId xmlns:p14="http://schemas.microsoft.com/office/powerpoint/2010/main" val="340942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p:nvPr/>
        </p:nvSpPr>
        <p:spPr>
          <a:xfrm>
            <a:off x="3305113" y="1445071"/>
            <a:ext cx="695400" cy="677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715100" y="3164442"/>
            <a:ext cx="695400" cy="677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4756600" y="3164442"/>
            <a:ext cx="695400" cy="677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txBox="1">
            <a:spLocks noGrp="1"/>
          </p:cNvSpPr>
          <p:nvPr>
            <p:ph type="title"/>
          </p:nvPr>
        </p:nvSpPr>
        <p:spPr>
          <a:xfrm>
            <a:off x="4133076" y="1503980"/>
            <a:ext cx="2328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 THE PROJECT</a:t>
            </a:r>
            <a:endParaRPr dirty="0"/>
          </a:p>
        </p:txBody>
      </p:sp>
      <p:sp>
        <p:nvSpPr>
          <p:cNvPr id="341" name="Google Shape;341;p36"/>
          <p:cNvSpPr txBox="1">
            <a:spLocks noGrp="1"/>
          </p:cNvSpPr>
          <p:nvPr>
            <p:ph type="title" idx="15"/>
          </p:nvPr>
        </p:nvSpPr>
        <p:spPr>
          <a:xfrm>
            <a:off x="715050" y="358100"/>
            <a:ext cx="7713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sp>
        <p:nvSpPr>
          <p:cNvPr id="342" name="Google Shape;342;p36"/>
          <p:cNvSpPr txBox="1">
            <a:spLocks noGrp="1"/>
          </p:cNvSpPr>
          <p:nvPr>
            <p:ph type="title" idx="4"/>
          </p:nvPr>
        </p:nvSpPr>
        <p:spPr>
          <a:xfrm>
            <a:off x="1519323" y="3196325"/>
            <a:ext cx="2328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PRIMARY RESEARCH</a:t>
            </a:r>
          </a:p>
        </p:txBody>
      </p:sp>
      <p:sp>
        <p:nvSpPr>
          <p:cNvPr id="344" name="Google Shape;344;p36"/>
          <p:cNvSpPr txBox="1">
            <a:spLocks noGrp="1"/>
          </p:cNvSpPr>
          <p:nvPr>
            <p:ph type="title" idx="6"/>
          </p:nvPr>
        </p:nvSpPr>
        <p:spPr>
          <a:xfrm>
            <a:off x="5561799" y="3196325"/>
            <a:ext cx="2328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SECONDARY RESEARCH</a:t>
            </a:r>
            <a:endParaRPr dirty="0"/>
          </a:p>
        </p:txBody>
      </p:sp>
      <p:sp>
        <p:nvSpPr>
          <p:cNvPr id="346" name="Google Shape;346;p36"/>
          <p:cNvSpPr txBox="1">
            <a:spLocks noGrp="1"/>
          </p:cNvSpPr>
          <p:nvPr>
            <p:ph type="subTitle" idx="8"/>
          </p:nvPr>
        </p:nvSpPr>
        <p:spPr>
          <a:xfrm>
            <a:off x="3301138" y="1535862"/>
            <a:ext cx="69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48" name="Google Shape;348;p36"/>
          <p:cNvSpPr txBox="1">
            <a:spLocks noGrp="1"/>
          </p:cNvSpPr>
          <p:nvPr>
            <p:ph type="subTitle" idx="13"/>
          </p:nvPr>
        </p:nvSpPr>
        <p:spPr>
          <a:xfrm>
            <a:off x="715088" y="3239292"/>
            <a:ext cx="69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49" name="Google Shape;349;p36"/>
          <p:cNvSpPr txBox="1">
            <a:spLocks noGrp="1"/>
          </p:cNvSpPr>
          <p:nvPr>
            <p:ph type="subTitle" idx="14"/>
          </p:nvPr>
        </p:nvSpPr>
        <p:spPr>
          <a:xfrm>
            <a:off x="4756588" y="3239292"/>
            <a:ext cx="69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0"/>
          <p:cNvSpPr txBox="1">
            <a:spLocks noGrp="1"/>
          </p:cNvSpPr>
          <p:nvPr>
            <p:ph type="title"/>
          </p:nvPr>
        </p:nvSpPr>
        <p:spPr>
          <a:xfrm>
            <a:off x="1733685" y="1492281"/>
            <a:ext cx="3515115" cy="13268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t>ABOUT THE PROJECT</a:t>
            </a:r>
            <a:endParaRPr lang="en-IN" dirty="0"/>
          </a:p>
        </p:txBody>
      </p:sp>
      <p:sp>
        <p:nvSpPr>
          <p:cNvPr id="394" name="Google Shape;394;p40"/>
          <p:cNvSpPr txBox="1">
            <a:spLocks noGrp="1"/>
          </p:cNvSpPr>
          <p:nvPr>
            <p:ph type="title" idx="2"/>
          </p:nvPr>
        </p:nvSpPr>
        <p:spPr>
          <a:xfrm>
            <a:off x="141472" y="1632354"/>
            <a:ext cx="1714500" cy="10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2" name="Picture 1">
            <a:extLst>
              <a:ext uri="{FF2B5EF4-FFF2-40B4-BE49-F238E27FC236}">
                <a16:creationId xmlns:a16="http://schemas.microsoft.com/office/drawing/2014/main" id="{F2CD0730-4ACD-0329-DF85-D4B1D3CF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0"/>
            <a:ext cx="4945320" cy="5168407"/>
          </a:xfrm>
          <a:prstGeom prst="rect">
            <a:avLst/>
          </a:prstGeom>
          <a:effectLst>
            <a:outerShdw blurRad="177800" dist="101600" dir="2700000" algn="tl" rotWithShape="0">
              <a:prstClr val="black">
                <a:alpha val="70000"/>
              </a:prstClr>
            </a:outerShdw>
          </a:effectLst>
          <a:scene3d>
            <a:camera prst="perspectiveBelow"/>
            <a:lightRig rig="threePt" dir="t"/>
          </a:scene3d>
        </p:spPr>
      </p:pic>
    </p:spTree>
    <p:extLst>
      <p:ext uri="{BB962C8B-B14F-4D97-AF65-F5344CB8AC3E}">
        <p14:creationId xmlns:p14="http://schemas.microsoft.com/office/powerpoint/2010/main" val="411130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4"/>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THE </a:t>
            </a:r>
            <a:r>
              <a:rPr lang="en" dirty="0">
                <a:solidFill>
                  <a:schemeClr val="accent3"/>
                </a:solidFill>
              </a:rPr>
              <a:t>PROJECT</a:t>
            </a:r>
            <a:endParaRPr dirty="0">
              <a:solidFill>
                <a:schemeClr val="accent3"/>
              </a:solidFill>
            </a:endParaRPr>
          </a:p>
        </p:txBody>
      </p:sp>
      <p:sp>
        <p:nvSpPr>
          <p:cNvPr id="322" name="Google Shape;322;p3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SzPct val="100000"/>
              <a:buFont typeface="Wingdings" panose="05000000000000000000" pitchFamily="2" charset="2"/>
              <a:buChar char="Ø"/>
            </a:pPr>
            <a:r>
              <a:rPr lang="en-US" sz="1400" b="0" i="0" dirty="0">
                <a:solidFill>
                  <a:srgbClr val="131022"/>
                </a:solidFill>
                <a:effectLst/>
                <a:latin typeface="Raleway Medium" pitchFamily="2" charset="0"/>
              </a:rPr>
              <a:t>Telangana is one of the fastest-growing states in India and one of the states with an open data policy. analyse Telangana’s growth among different sectors quantitatively and provide useful Insights to the Telangana government that would help them to make data-informed decisions that would further support the growth of the state.</a:t>
            </a:r>
          </a:p>
          <a:p>
            <a:pPr marL="285750" lvl="0" indent="-285750" algn="l" rtl="0">
              <a:lnSpc>
                <a:spcPct val="150000"/>
              </a:lnSpc>
              <a:spcBef>
                <a:spcPts val="0"/>
              </a:spcBef>
              <a:spcAft>
                <a:spcPts val="0"/>
              </a:spcAft>
              <a:buSzPct val="100000"/>
              <a:buFont typeface="Wingdings" panose="05000000000000000000" pitchFamily="2" charset="2"/>
              <a:buChar char="Ø"/>
            </a:pPr>
            <a:r>
              <a:rPr lang="en-US" sz="1400" dirty="0"/>
              <a:t>Provide actionable insights to businesses, and stakeholders, enabling them to make informed decisions that can shape the future of Telangana's economic development. This project embodies the power of data analytics in driving evidence-based strategies and fostering informed decision-making for the betterment of the state and its people.</a:t>
            </a:r>
          </a:p>
          <a:p>
            <a:pPr marL="285750" lvl="0" indent="-285750" algn="l" rtl="0">
              <a:lnSpc>
                <a:spcPct val="100000"/>
              </a:lnSpc>
              <a:spcBef>
                <a:spcPts val="0"/>
              </a:spcBef>
              <a:spcAft>
                <a:spcPts val="0"/>
              </a:spcAft>
              <a:buSzPct val="50000"/>
              <a:buFont typeface="Wingdings" panose="05000000000000000000" pitchFamily="2" charset="2"/>
              <a:buChar char="Ø"/>
            </a:pPr>
            <a:endParaRPr sz="1400" dirty="0">
              <a:solidFill>
                <a:schemeClr val="accent1"/>
              </a:solidFill>
              <a:latin typeface="Raleway Medium"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63000">
              <a:srgbClr val="194175"/>
            </a:gs>
            <a:gs pos="100000">
              <a:schemeClr val="accent2"/>
            </a:gs>
          </a:gsLst>
          <a:lin ang="8100019" scaled="0"/>
        </a:gradFill>
        <a:effectLst/>
      </p:bgPr>
    </p:bg>
    <p:spTree>
      <p:nvGrpSpPr>
        <p:cNvPr id="1" name="Shape 391"/>
        <p:cNvGrpSpPr/>
        <p:nvPr/>
      </p:nvGrpSpPr>
      <p:grpSpPr>
        <a:xfrm>
          <a:off x="0" y="0"/>
          <a:ext cx="0" cy="0"/>
          <a:chOff x="0" y="0"/>
          <a:chExt cx="0" cy="0"/>
        </a:xfrm>
      </p:grpSpPr>
      <p:sp>
        <p:nvSpPr>
          <p:cNvPr id="392" name="Google Shape;392;p40"/>
          <p:cNvSpPr txBox="1">
            <a:spLocks noGrp="1"/>
          </p:cNvSpPr>
          <p:nvPr>
            <p:ph type="title"/>
          </p:nvPr>
        </p:nvSpPr>
        <p:spPr>
          <a:xfrm>
            <a:off x="1733685" y="1492281"/>
            <a:ext cx="3515115" cy="13268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t>PRIMARY</a:t>
            </a:r>
            <a:r>
              <a:rPr lang="en-IN" dirty="0"/>
              <a:t> RESEARCH</a:t>
            </a:r>
          </a:p>
        </p:txBody>
      </p:sp>
      <p:sp>
        <p:nvSpPr>
          <p:cNvPr id="394" name="Google Shape;394;p40"/>
          <p:cNvSpPr txBox="1">
            <a:spLocks noGrp="1"/>
          </p:cNvSpPr>
          <p:nvPr>
            <p:ph type="title" idx="2"/>
          </p:nvPr>
        </p:nvSpPr>
        <p:spPr>
          <a:xfrm>
            <a:off x="141472" y="1632354"/>
            <a:ext cx="1714500" cy="10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2" name="Picture 1">
            <a:extLst>
              <a:ext uri="{FF2B5EF4-FFF2-40B4-BE49-F238E27FC236}">
                <a16:creationId xmlns:a16="http://schemas.microsoft.com/office/drawing/2014/main" id="{F2CD0730-4ACD-0329-DF85-D4B1D3CF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225" y="-12454"/>
            <a:ext cx="4945320" cy="5168407"/>
          </a:xfrm>
          <a:prstGeom prst="rect">
            <a:avLst/>
          </a:prstGeom>
          <a:effectLst>
            <a:outerShdw blurRad="177800" dist="101600" dir="2700000" algn="tl" rotWithShape="0">
              <a:prstClr val="black">
                <a:alpha val="70000"/>
              </a:prstClr>
            </a:outerShdw>
          </a:effectLst>
          <a:scene3d>
            <a:camera prst="perspectiveBelow"/>
            <a:lightRig rig="threePt" dir="t"/>
          </a:scene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8"/>
          <p:cNvSpPr txBox="1">
            <a:spLocks noGrp="1"/>
          </p:cNvSpPr>
          <p:nvPr>
            <p:ph type="title"/>
          </p:nvPr>
        </p:nvSpPr>
        <p:spPr>
          <a:xfrm>
            <a:off x="715050" y="893231"/>
            <a:ext cx="4122300" cy="11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700" dirty="0"/>
              <a:t>STAMP REGISTRATION </a:t>
            </a:r>
            <a:r>
              <a:rPr lang="en-IN" sz="2700" dirty="0">
                <a:solidFill>
                  <a:schemeClr val="accent3"/>
                </a:solidFill>
              </a:rPr>
              <a:t>ANALYSIS</a:t>
            </a:r>
          </a:p>
        </p:txBody>
      </p:sp>
      <p:sp>
        <p:nvSpPr>
          <p:cNvPr id="378" name="Google Shape;378;p38"/>
          <p:cNvSpPr txBox="1">
            <a:spLocks noGrp="1"/>
          </p:cNvSpPr>
          <p:nvPr>
            <p:ph type="body" idx="1"/>
          </p:nvPr>
        </p:nvSpPr>
        <p:spPr>
          <a:xfrm>
            <a:off x="715050" y="2251125"/>
            <a:ext cx="3856950" cy="1904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US" sz="1400" dirty="0"/>
              <a:t>Document registration and estamp challan payments are significant sources of revenue for the state. The dataset provides information about the number of documents registered and the revenue generated from them. It also covers e-stamp challans, a vital component of the state's financial health.</a:t>
            </a:r>
            <a:endParaRPr lang="en-US" sz="1400" baseline="-25000" dirty="0">
              <a:solidFill>
                <a:schemeClr val="accent1"/>
              </a:solidFill>
            </a:endParaRPr>
          </a:p>
        </p:txBody>
      </p:sp>
      <p:sp>
        <p:nvSpPr>
          <p:cNvPr id="380" name="Google Shape;380;p38"/>
          <p:cNvSpPr/>
          <p:nvPr/>
        </p:nvSpPr>
        <p:spPr>
          <a:xfrm>
            <a:off x="6196725" y="4262900"/>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rot="5400000">
            <a:off x="7968900" y="-221700"/>
            <a:ext cx="953400" cy="13968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IGRS Telangana: Stamp Duty &amp; Property Registration Charges in Hyderabad -  Miyapur Realestate">
            <a:extLst>
              <a:ext uri="{FF2B5EF4-FFF2-40B4-BE49-F238E27FC236}">
                <a16:creationId xmlns:a16="http://schemas.microsoft.com/office/drawing/2014/main" id="{C9CE9023-2E38-08E7-6C15-A296437D80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4778"/>
          <a:stretch/>
        </p:blipFill>
        <p:spPr bwMode="auto">
          <a:xfrm>
            <a:off x="5214937" y="1148503"/>
            <a:ext cx="3421856" cy="20546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F61D-D51A-E3DB-842F-F18833D2FA9C}"/>
              </a:ext>
            </a:extLst>
          </p:cNvPr>
          <p:cNvSpPr>
            <a:spLocks noGrp="1"/>
          </p:cNvSpPr>
          <p:nvPr>
            <p:ph type="title"/>
          </p:nvPr>
        </p:nvSpPr>
        <p:spPr>
          <a:xfrm>
            <a:off x="1743075" y="0"/>
            <a:ext cx="7343774" cy="1277779"/>
          </a:xfrm>
        </p:spPr>
        <p:txBody>
          <a:bodyPr/>
          <a:lstStyle/>
          <a:p>
            <a:pPr algn="just"/>
            <a:r>
              <a:rPr lang="en-US" sz="2000" dirty="0">
                <a:latin typeface="Times New Roman" panose="02020603050405020304" pitchFamily="18" charset="0"/>
                <a:cs typeface="Times New Roman" panose="02020603050405020304" pitchFamily="18" charset="0"/>
              </a:rPr>
              <a:t>How does the revenue generated from document registration vary across districts in Telangana? List down the top 5 districts that showed the highest document registration revenue growth between FY 2019 and 2022.</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C92438-E036-1F9F-4EBE-E8CBB2F36EA9}"/>
              </a:ext>
            </a:extLst>
          </p:cNvPr>
          <p:cNvSpPr txBox="1"/>
          <p:nvPr/>
        </p:nvSpPr>
        <p:spPr>
          <a:xfrm>
            <a:off x="-538679" y="129540"/>
            <a:ext cx="2507458"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23366"/>
              </a:buClr>
              <a:buSzPts val="2200"/>
              <a:buFont typeface="Ramabhadra"/>
              <a:buNone/>
              <a:tabLst/>
              <a:defRPr/>
            </a:pPr>
            <a:r>
              <a:rPr kumimoji="0" lang="en" sz="4000" b="1" i="0" u="none" strike="noStrike" kern="0" cap="none" spc="0" normalizeH="0" baseline="0" noProof="0" dirty="0">
                <a:ln>
                  <a:noFill/>
                </a:ln>
                <a:solidFill>
                  <a:srgbClr val="FFFFFF"/>
                </a:solidFill>
                <a:effectLst/>
                <a:uLnTx/>
                <a:uFillTx/>
                <a:latin typeface="Montserrat"/>
                <a:sym typeface="Montserrat"/>
              </a:rPr>
              <a:t>01</a:t>
            </a:r>
          </a:p>
        </p:txBody>
      </p:sp>
      <p:pic>
        <p:nvPicPr>
          <p:cNvPr id="3" name="Picture" title="This slide contains the following visuals: documents_registered_rev by district and fiscal_year. Please refer to the notes on this slide for details">
            <a:hlinkClick r:id="rId2"/>
            <a:extLst>
              <a:ext uri="{FF2B5EF4-FFF2-40B4-BE49-F238E27FC236}">
                <a16:creationId xmlns:a16="http://schemas.microsoft.com/office/drawing/2014/main" id="{0C5635DF-86ED-DB54-09D2-ACBEFB89F2A9}"/>
              </a:ext>
            </a:extLst>
          </p:cNvPr>
          <p:cNvPicPr>
            <a:picLocks noChangeAspect="1"/>
          </p:cNvPicPr>
          <p:nvPr/>
        </p:nvPicPr>
        <p:blipFill rotWithShape="1">
          <a:blip r:embed="rId3"/>
          <a:srcRect l="4072" t="-6051" r="8397" b="6051"/>
          <a:stretch/>
        </p:blipFill>
        <p:spPr>
          <a:xfrm>
            <a:off x="457892" y="1407319"/>
            <a:ext cx="6150077" cy="3412209"/>
          </a:xfrm>
          <a:prstGeom prst="rect">
            <a:avLst/>
          </a:prstGeom>
          <a:ln>
            <a:noFill/>
          </a:ln>
          <a:effectLst>
            <a:softEdge rad="112500"/>
          </a:effectLst>
        </p:spPr>
      </p:pic>
      <p:sp>
        <p:nvSpPr>
          <p:cNvPr id="5" name="TextBox 4">
            <a:extLst>
              <a:ext uri="{FF2B5EF4-FFF2-40B4-BE49-F238E27FC236}">
                <a16:creationId xmlns:a16="http://schemas.microsoft.com/office/drawing/2014/main" id="{BED561C7-CA3C-CAE2-7715-D0E073726D59}"/>
              </a:ext>
            </a:extLst>
          </p:cNvPr>
          <p:cNvSpPr txBox="1"/>
          <p:nvPr/>
        </p:nvSpPr>
        <p:spPr>
          <a:xfrm>
            <a:off x="6607969" y="2294273"/>
            <a:ext cx="2155053" cy="1169551"/>
          </a:xfrm>
          <a:prstGeom prst="rect">
            <a:avLst/>
          </a:prstGeom>
          <a:noFill/>
        </p:spPr>
        <p:txBody>
          <a:bodyPr wrap="square" rtlCol="0">
            <a:spAutoFit/>
          </a:bodyPr>
          <a:lstStyle/>
          <a:p>
            <a:pPr marL="342900" indent="-342900">
              <a:buAutoNum type="arabicParenR"/>
            </a:pPr>
            <a:r>
              <a:rPr lang="en-IN" dirty="0">
                <a:solidFill>
                  <a:srgbClr val="7030A0"/>
                </a:solidFill>
              </a:rPr>
              <a:t>Rangareddy</a:t>
            </a:r>
          </a:p>
          <a:p>
            <a:pPr marL="342900" indent="-342900">
              <a:buAutoNum type="arabicParenR"/>
            </a:pPr>
            <a:r>
              <a:rPr lang="en-IN" dirty="0">
                <a:solidFill>
                  <a:srgbClr val="00B0F0"/>
                </a:solidFill>
              </a:rPr>
              <a:t>Medchal_Mlkajgiri</a:t>
            </a:r>
          </a:p>
          <a:p>
            <a:pPr marL="342900" indent="-342900">
              <a:buAutoNum type="arabicParenR"/>
            </a:pPr>
            <a:r>
              <a:rPr lang="en-IN" dirty="0">
                <a:solidFill>
                  <a:srgbClr val="92D050"/>
                </a:solidFill>
              </a:rPr>
              <a:t>Hyderabad</a:t>
            </a:r>
          </a:p>
          <a:p>
            <a:pPr marL="342900" indent="-342900">
              <a:buAutoNum type="arabicParenR"/>
            </a:pPr>
            <a:r>
              <a:rPr lang="en-IN" dirty="0">
                <a:solidFill>
                  <a:srgbClr val="FFC000"/>
                </a:solidFill>
              </a:rPr>
              <a:t>Sangareddy</a:t>
            </a:r>
          </a:p>
          <a:p>
            <a:pPr marL="342900" indent="-342900">
              <a:buAutoNum type="arabicParenR"/>
            </a:pPr>
            <a:r>
              <a:rPr lang="en-IN" dirty="0">
                <a:solidFill>
                  <a:srgbClr val="FF0000"/>
                </a:solidFill>
              </a:rPr>
              <a:t>Hanumakonda</a:t>
            </a:r>
          </a:p>
        </p:txBody>
      </p:sp>
    </p:spTree>
    <p:extLst>
      <p:ext uri="{BB962C8B-B14F-4D97-AF65-F5344CB8AC3E}">
        <p14:creationId xmlns:p14="http://schemas.microsoft.com/office/powerpoint/2010/main" val="1200373132"/>
      </p:ext>
    </p:extLst>
  </p:cSld>
  <p:clrMapOvr>
    <a:masterClrMapping/>
  </p:clrMapOvr>
</p:sld>
</file>

<file path=ppt/theme/theme1.xml><?xml version="1.0" encoding="utf-8"?>
<a:theme xmlns:a="http://schemas.openxmlformats.org/drawingml/2006/main" name="CSimple Professional Virtual Meeting by Slidesgo">
  <a:themeElements>
    <a:clrScheme name="Simple Light">
      <a:dk1>
        <a:srgbClr val="000000"/>
      </a:dk1>
      <a:lt1>
        <a:srgbClr val="FFFFFF"/>
      </a:lt1>
      <a:dk2>
        <a:srgbClr val="FFFDFD"/>
      </a:dk2>
      <a:lt2>
        <a:srgbClr val="606060"/>
      </a:lt2>
      <a:accent1>
        <a:srgbClr val="323366"/>
      </a:accent1>
      <a:accent2>
        <a:srgbClr val="004F83"/>
      </a:accent2>
      <a:accent3>
        <a:srgbClr val="FAB403"/>
      </a:accent3>
      <a:accent4>
        <a:srgbClr val="FABE75"/>
      </a:accent4>
      <a:accent5>
        <a:srgbClr val="00373D"/>
      </a:accent5>
      <a:accent6>
        <a:srgbClr val="00929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1477</Words>
  <Application>Microsoft Office PowerPoint</Application>
  <PresentationFormat>On-screen Show (16:9)</PresentationFormat>
  <Paragraphs>107</Paragraphs>
  <Slides>27</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Exo</vt:lpstr>
      <vt:lpstr>Manrope</vt:lpstr>
      <vt:lpstr>Montserrat</vt:lpstr>
      <vt:lpstr>Montserrat ExtraBold</vt:lpstr>
      <vt:lpstr>Raleway Medium</vt:lpstr>
      <vt:lpstr>Ramabhadra</vt:lpstr>
      <vt:lpstr>Roboto Condensed Light</vt:lpstr>
      <vt:lpstr>Times New Roman</vt:lpstr>
      <vt:lpstr>Wingdings</vt:lpstr>
      <vt:lpstr>CSimple Professional Virtual Meeting by Slidesgo</vt:lpstr>
      <vt:lpstr>TELANGANA GOVERNMENT  GROWTH INSIGHTS</vt:lpstr>
      <vt:lpstr>ABOUT TELANGANA</vt:lpstr>
      <vt:lpstr>ABOUT TELANGANA</vt:lpstr>
      <vt:lpstr>ABOUT THE PROJECT</vt:lpstr>
      <vt:lpstr>ABOUT THE PROJECT</vt:lpstr>
      <vt:lpstr>ABOUT THE PROJECT</vt:lpstr>
      <vt:lpstr>PRIMARY RESEARCH</vt:lpstr>
      <vt:lpstr>STAMP REGISTRATION ANALYSIS</vt:lpstr>
      <vt:lpstr>How does the revenue generated from document registration vary across districts in Telangana? List down the top 5 districts that showed the highest document registration revenue growth between FY 2019 and 2022.</vt:lpstr>
      <vt:lpstr>How does the revenue generated from document registration compare  to the revenue generated from e-stamp challans across districts? List  down the top 5 districts where e-stamps revenue contributes  significantly more to the revenue than the documents in FY 2022?</vt:lpstr>
      <vt:lpstr>Is there any alteration of e-Stamp challan count and document  registration count pattern since the implementation of e-Stamp  challan? If so, what suggestions would you propose to the  government?</vt:lpstr>
      <vt:lpstr>Categorize districts into three segments based on their stamp  registration revenue generation during the fiscal year 2021 to 2022. </vt:lpstr>
      <vt:lpstr>TRANSPORTATION  ANALYSIS</vt:lpstr>
      <vt:lpstr>Investigate whether there is any correlation between vehicle sales and specific months or seasons in different districts. Are there any months or seasons that consistently show higher or lower sales rate, and if yes, what could be the driving factors? (Consider Fuel-Type category only) </vt:lpstr>
      <vt:lpstr>How does the distribution of vehicles vary by vehicle class (MotorCycle, MotorCar, AutoRickshaw, Agriculture) across different districts? Are there any districts with a predominant preference for a specific vehicle class? Consider FY 2022 for analysis.  </vt:lpstr>
      <vt:lpstr>List down the top 3 and bottom 3 districts that have shown the highest and lowest vehicle sales growth during FY 2022 compared to FY 2021? (Consider and compare categories: Petrol, Diesel and Electric) </vt:lpstr>
      <vt:lpstr>Ts-Ipass  ANALYSIS</vt:lpstr>
      <vt:lpstr>PowerPoint Presentation</vt:lpstr>
      <vt:lpstr>List down the top 3 districts that have attracted the most significant sector investments during FY 2019 to 2022? What factors could have led to the substantial investments in these particular districts? </vt:lpstr>
      <vt:lpstr>Is there any relationship between district investments, vehicles sales and stamps revenue within the same district between FY 2021 and 2022?</vt:lpstr>
      <vt:lpstr>Are there any particular sectors that have shown substantial investment in multiple districts between FY 2021 and 2022? </vt:lpstr>
      <vt:lpstr>Can we identify any seasonal patterns or cyclicality in the investment trends for specific sectors? Do certain sectors experience higher investments during particular months? </vt:lpstr>
      <vt:lpstr>SECONDARY  RESEARCH</vt:lpstr>
      <vt:lpstr>What are the top 5 districts to buy commercial properties in Telangana? Justify your answer. </vt:lpstr>
      <vt:lpstr>What significant policies or initiatives were put into effect to enhance economic growth, investments, and employment in Telangana by the current government? Can we quantify the impact of these policies using available data? </vt:lpstr>
      <vt:lpstr>Provide top 5 Insights &amp; 5 recommendations to Telangana government for sustained growth in the next 5 years based on your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GOVERNMENT GROWTH INSIGHTS</dc:title>
  <cp:lastModifiedBy>Hemali Patel</cp:lastModifiedBy>
  <cp:revision>28</cp:revision>
  <dcterms:modified xsi:type="dcterms:W3CDTF">2023-09-30T17:41:15Z</dcterms:modified>
</cp:coreProperties>
</file>