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6" r:id="rId8"/>
    <p:sldId id="264" r:id="rId9"/>
    <p:sldId id="265" r:id="rId10"/>
    <p:sldId id="267" r:id="rId11"/>
    <p:sldId id="268" r:id="rId12"/>
    <p:sldId id="269" r:id="rId13"/>
    <p:sldId id="272" r:id="rId14"/>
    <p:sldId id="271" r:id="rId15"/>
    <p:sldId id="270"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60" d="100"/>
          <a:sy n="60" d="100"/>
        </p:scale>
        <p:origin x="840" y="-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83200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268196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368206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25806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E934-49E4-4A07-BEBD-4A62FF5122D9}"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164970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8E934-49E4-4A07-BEBD-4A62FF5122D9}"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114482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8E934-49E4-4A07-BEBD-4A62FF5122D9}"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376746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8E934-49E4-4A07-BEBD-4A62FF5122D9}"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390543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E934-49E4-4A07-BEBD-4A62FF5122D9}"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248895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E934-49E4-4A07-BEBD-4A62FF5122D9}"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71948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E934-49E4-4A07-BEBD-4A62FF5122D9}"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9E08F-7057-4832-A8D2-E5EA6F34ACAE}" type="slidenum">
              <a:rPr lang="en-IN" smtClean="0"/>
              <a:t>‹#›</a:t>
            </a:fld>
            <a:endParaRPr lang="en-IN"/>
          </a:p>
        </p:txBody>
      </p:sp>
    </p:spTree>
    <p:extLst>
      <p:ext uri="{BB962C8B-B14F-4D97-AF65-F5344CB8AC3E}">
        <p14:creationId xmlns:p14="http://schemas.microsoft.com/office/powerpoint/2010/main" val="145733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E934-49E4-4A07-BEBD-4A62FF5122D9}" type="datetimeFigureOut">
              <a:rPr lang="en-IN" smtClean="0"/>
              <a:t>11-04-2024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9E08F-7057-4832-A8D2-E5EA6F34ACAE}" type="slidenum">
              <a:rPr lang="en-IN" smtClean="0"/>
              <a:t>‹#›</a:t>
            </a:fld>
            <a:endParaRPr lang="en-IN"/>
          </a:p>
        </p:txBody>
      </p:sp>
    </p:spTree>
    <p:extLst>
      <p:ext uri="{BB962C8B-B14F-4D97-AF65-F5344CB8AC3E}">
        <p14:creationId xmlns:p14="http://schemas.microsoft.com/office/powerpoint/2010/main" val="698699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F7C881-1990-20C3-C9C2-29DFBBA3726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27C9E7-A35D-765C-75BA-8CA755AB7BEE}"/>
              </a:ext>
            </a:extLst>
          </p:cNvPr>
          <p:cNvPicPr>
            <a:picLocks noChangeAspect="1"/>
          </p:cNvPicPr>
          <p:nvPr/>
        </p:nvPicPr>
        <p:blipFill>
          <a:blip r:embed="rId2"/>
          <a:stretch>
            <a:fillRect/>
          </a:stretch>
        </p:blipFill>
        <p:spPr>
          <a:xfrm>
            <a:off x="0" y="0"/>
            <a:ext cx="12192000" cy="6938010"/>
          </a:xfrm>
          <a:prstGeom prst="rect">
            <a:avLst/>
          </a:prstGeom>
        </p:spPr>
      </p:pic>
      <p:sp>
        <p:nvSpPr>
          <p:cNvPr id="8" name="Title 1">
            <a:extLst>
              <a:ext uri="{FF2B5EF4-FFF2-40B4-BE49-F238E27FC236}">
                <a16:creationId xmlns:a16="http://schemas.microsoft.com/office/drawing/2014/main" id="{424C4311-A3DD-572B-1453-DD285883E5D1}"/>
              </a:ext>
            </a:extLst>
          </p:cNvPr>
          <p:cNvSpPr txBox="1">
            <a:spLocks/>
          </p:cNvSpPr>
          <p:nvPr/>
        </p:nvSpPr>
        <p:spPr>
          <a:xfrm>
            <a:off x="1097280" y="1921828"/>
            <a:ext cx="10126980" cy="9921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accent6">
                    <a:lumMod val="50000"/>
                  </a:schemeClr>
                </a:solidFill>
                <a:latin typeface="Algerian" panose="04020705040A02060702" pitchFamily="82" charset="0"/>
              </a:rPr>
              <a:t>Sales Forecasting Solution for Rossmann Pharmaceuticals </a:t>
            </a:r>
            <a:endParaRPr lang="en-IN" sz="4000" b="1" dirty="0">
              <a:solidFill>
                <a:schemeClr val="accent6">
                  <a:lumMod val="50000"/>
                </a:schemeClr>
              </a:solidFill>
              <a:latin typeface="Algerian" panose="04020705040A02060702" pitchFamily="82" charset="0"/>
            </a:endParaRPr>
          </a:p>
        </p:txBody>
      </p:sp>
    </p:spTree>
    <p:extLst>
      <p:ext uri="{BB962C8B-B14F-4D97-AF65-F5344CB8AC3E}">
        <p14:creationId xmlns:p14="http://schemas.microsoft.com/office/powerpoint/2010/main" val="198963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b="1" dirty="0">
              <a:latin typeface="Algerian" panose="04020705040A02060702" pitchFamily="82" charset="0"/>
            </a:endParaRPr>
          </a:p>
        </p:txBody>
      </p:sp>
      <p:pic>
        <p:nvPicPr>
          <p:cNvPr id="3" name="Picture 2">
            <a:extLst>
              <a:ext uri="{FF2B5EF4-FFF2-40B4-BE49-F238E27FC236}">
                <a16:creationId xmlns:a16="http://schemas.microsoft.com/office/drawing/2014/main" id="{7082CB98-4BDF-F1B4-14C5-B07EBC1F4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587123"/>
            <a:ext cx="11643360" cy="3440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F93F6F8A-EEA3-736F-6D76-F0B9C4E866D0}"/>
              </a:ext>
            </a:extLst>
          </p:cNvPr>
          <p:cNvSpPr txBox="1"/>
          <p:nvPr/>
        </p:nvSpPr>
        <p:spPr>
          <a:xfrm>
            <a:off x="709723" y="0"/>
            <a:ext cx="6097772" cy="523220"/>
          </a:xfrm>
          <a:prstGeom prst="rect">
            <a:avLst/>
          </a:prstGeom>
          <a:noFill/>
        </p:spPr>
        <p:txBody>
          <a:bodyPr wrap="square">
            <a:spAutoFit/>
          </a:bodyPr>
          <a:lstStyle/>
          <a:p>
            <a:r>
              <a:rPr lang="en-IN" sz="2800" b="1" dirty="0">
                <a:latin typeface="Algerian" panose="04020705040A02060702" pitchFamily="82" charset="0"/>
              </a:rPr>
              <a:t>Store performance analysis</a:t>
            </a:r>
          </a:p>
        </p:txBody>
      </p:sp>
      <p:sp>
        <p:nvSpPr>
          <p:cNvPr id="10" name="TextBox 9">
            <a:extLst>
              <a:ext uri="{FF2B5EF4-FFF2-40B4-BE49-F238E27FC236}">
                <a16:creationId xmlns:a16="http://schemas.microsoft.com/office/drawing/2014/main" id="{53CC91FA-439A-3750-A61A-0C92E1D1D3FA}"/>
              </a:ext>
            </a:extLst>
          </p:cNvPr>
          <p:cNvSpPr txBox="1"/>
          <p:nvPr/>
        </p:nvSpPr>
        <p:spPr>
          <a:xfrm>
            <a:off x="274320" y="4083211"/>
            <a:ext cx="11304536" cy="2492990"/>
          </a:xfrm>
          <a:prstGeom prst="rect">
            <a:avLst/>
          </a:prstGeom>
          <a:noFill/>
        </p:spPr>
        <p:txBody>
          <a:bodyPr wrap="square">
            <a:spAutoFit/>
          </a:bodyPr>
          <a:lstStyle/>
          <a:p>
            <a:r>
              <a:rPr lang="en-IN" sz="1300" b="1" dirty="0">
                <a:solidFill>
                  <a:schemeClr val="accent2">
                    <a:lumMod val="50000"/>
                  </a:schemeClr>
                </a:solidFill>
                <a:latin typeface="Algerian" panose="04020705040A02060702" pitchFamily="82" charset="0"/>
              </a:rPr>
              <a:t>Average Sales per Store: </a:t>
            </a:r>
            <a:r>
              <a:rPr lang="en-IN" sz="1300" dirty="0">
                <a:latin typeface="Algerian" panose="04020705040A02060702" pitchFamily="82" charset="0"/>
              </a:rPr>
              <a:t>The blue line illustrates the average sales per store, revealing variations across different store indices. Stores around index 250-300 exhibit a significant spike in average sales, peaking at approximately 40,000. Other notable spikes occur around indices 550, 810, and 1150, with average sales ranging between 17,500 to 18,000.</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Average Customers per Store: </a:t>
            </a:r>
            <a:r>
              <a:rPr lang="en-IN" sz="1300" dirty="0">
                <a:latin typeface="Algerian" panose="04020705040A02060702" pitchFamily="82" charset="0"/>
              </a:rPr>
              <a:t>The orange line showcases the average number of customers per store. Similar to average sales, certain stores demonstrate higher average customer counts. Stores around index 250-300 show a peak in average customer count, reaching up to approximately 4000. Additionally, stores around index 550 and 700-800 also exhibit higher average customer counts.</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Comparative Analysis</a:t>
            </a:r>
          </a:p>
          <a:p>
            <a:r>
              <a:rPr lang="en-IN" sz="1300" dirty="0">
                <a:latin typeface="Algerian" panose="04020705040A02060702" pitchFamily="82" charset="0"/>
              </a:rPr>
              <a:t>By comparing the trends of average sales and average customers per store, it's evident that a correlation exists between the two metrics. Stores with higher average sales tend to attract more customers on average.</a:t>
            </a:r>
          </a:p>
        </p:txBody>
      </p:sp>
    </p:spTree>
    <p:extLst>
      <p:ext uri="{BB962C8B-B14F-4D97-AF65-F5344CB8AC3E}">
        <p14:creationId xmlns:p14="http://schemas.microsoft.com/office/powerpoint/2010/main" val="125135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b="1" dirty="0">
              <a:latin typeface="Algerian" panose="04020705040A02060702" pitchFamily="82" charset="0"/>
            </a:endParaRPr>
          </a:p>
        </p:txBody>
      </p:sp>
      <p:sp>
        <p:nvSpPr>
          <p:cNvPr id="7" name="TextBox 6">
            <a:extLst>
              <a:ext uri="{FF2B5EF4-FFF2-40B4-BE49-F238E27FC236}">
                <a16:creationId xmlns:a16="http://schemas.microsoft.com/office/drawing/2014/main" id="{F93F6F8A-EEA3-736F-6D76-F0B9C4E866D0}"/>
              </a:ext>
            </a:extLst>
          </p:cNvPr>
          <p:cNvSpPr txBox="1"/>
          <p:nvPr/>
        </p:nvSpPr>
        <p:spPr>
          <a:xfrm>
            <a:off x="274320" y="62468"/>
            <a:ext cx="11643360" cy="954107"/>
          </a:xfrm>
          <a:prstGeom prst="rect">
            <a:avLst/>
          </a:prstGeom>
          <a:noFill/>
        </p:spPr>
        <p:txBody>
          <a:bodyPr wrap="square">
            <a:spAutoFit/>
          </a:bodyPr>
          <a:lstStyle/>
          <a:p>
            <a:r>
              <a:rPr lang="en-US" sz="2800" b="1" dirty="0">
                <a:latin typeface="Algerian" panose="04020705040A02060702" pitchFamily="82" charset="0"/>
              </a:rPr>
              <a:t>Analyzing Store Performance Relative to Competitors: Insights and Implications</a:t>
            </a:r>
            <a:endParaRPr lang="en-IN" sz="2800" b="1" dirty="0">
              <a:latin typeface="Algerian" panose="04020705040A02060702" pitchFamily="82" charset="0"/>
            </a:endParaRPr>
          </a:p>
        </p:txBody>
      </p:sp>
      <p:pic>
        <p:nvPicPr>
          <p:cNvPr id="4" name="Picture 3">
            <a:extLst>
              <a:ext uri="{FF2B5EF4-FFF2-40B4-BE49-F238E27FC236}">
                <a16:creationId xmlns:a16="http://schemas.microsoft.com/office/drawing/2014/main" id="{778B3D03-AAC4-27F1-B39C-DF54A8F19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8" y="1324074"/>
            <a:ext cx="5790553" cy="3726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03656BF-AC3D-1634-2B1A-FA3B2ED01184}"/>
              </a:ext>
            </a:extLst>
          </p:cNvPr>
          <p:cNvSpPr txBox="1"/>
          <p:nvPr/>
        </p:nvSpPr>
        <p:spPr>
          <a:xfrm>
            <a:off x="6000953" y="363915"/>
            <a:ext cx="6191047" cy="6494085"/>
          </a:xfrm>
          <a:prstGeom prst="rect">
            <a:avLst/>
          </a:prstGeom>
          <a:noFill/>
        </p:spPr>
        <p:txBody>
          <a:bodyPr wrap="square">
            <a:spAutoFit/>
          </a:bodyPr>
          <a:lstStyle/>
          <a:p>
            <a:endParaRPr lang="en-IN" sz="1600" b="1" dirty="0">
              <a:solidFill>
                <a:schemeClr val="accent2">
                  <a:lumMod val="50000"/>
                </a:schemeClr>
              </a:solidFill>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Analysis</a:t>
            </a:r>
            <a:r>
              <a:rPr lang="en-IN" sz="1600" dirty="0">
                <a:latin typeface="Algerian" panose="04020705040A02060702" pitchFamily="82" charset="0"/>
              </a:rPr>
              <a:t>:</a:t>
            </a:r>
          </a:p>
          <a:p>
            <a:r>
              <a:rPr lang="en-IN" sz="1600" dirty="0">
                <a:latin typeface="Algerian" panose="04020705040A02060702" pitchFamily="82" charset="0"/>
              </a:rPr>
              <a:t>Store Performance: The histogram displays performance disparities between stores and their competitors.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Frequency Distribution: </a:t>
            </a:r>
            <a:r>
              <a:rPr lang="en-IN" sz="1600" dirty="0">
                <a:latin typeface="Algerian" panose="04020705040A02060702" pitchFamily="82" charset="0"/>
              </a:rPr>
              <a:t>Peak frequency occurs around a performance difference of 0, indicating similar performance to competitors.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Implications for Strategy</a:t>
            </a:r>
            <a:r>
              <a:rPr lang="en-IN" sz="1600" dirty="0">
                <a:latin typeface="Algerian" panose="04020705040A02060702" pitchFamily="82" charset="0"/>
              </a:rPr>
              <a:t>: Positive differences suggest competitive advantages, while negative differences indicate areas for improvement.</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Benchmarking and Analysis: </a:t>
            </a:r>
            <a:r>
              <a:rPr lang="en-IN" sz="1600" dirty="0">
                <a:latin typeface="Algerian" panose="04020705040A02060702" pitchFamily="82" charset="0"/>
              </a:rPr>
              <a:t>Comparative analysis aids in benchmarking and identifying improvement opportunities.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Conclusion:</a:t>
            </a:r>
            <a:endParaRPr lang="en-IN" sz="1600" dirty="0">
              <a:latin typeface="Algerian" panose="04020705040A02060702" pitchFamily="82" charset="0"/>
            </a:endParaRPr>
          </a:p>
          <a:p>
            <a:r>
              <a:rPr lang="en-IN" sz="1600" dirty="0">
                <a:latin typeface="Algerian" panose="04020705040A02060702" pitchFamily="82" charset="0"/>
              </a:rPr>
              <a:t>The histogram effectively illustrates store performance, guiding strategic decisions.</a:t>
            </a:r>
          </a:p>
          <a:p>
            <a:r>
              <a:rPr lang="en-IN" sz="1600" dirty="0">
                <a:latin typeface="Algerian" panose="04020705040A02060702" pitchFamily="82" charset="0"/>
              </a:rPr>
              <a:t>Analysis facilitates leveraging strengths and addressing weaknesses.</a:t>
            </a:r>
          </a:p>
          <a:p>
            <a:r>
              <a:rPr lang="en-IN" sz="1600" dirty="0">
                <a:latin typeface="Algerian" panose="04020705040A02060702" pitchFamily="82" charset="0"/>
              </a:rPr>
              <a:t>Continuous monitoring fosters sustained competitive advantage.</a:t>
            </a:r>
          </a:p>
        </p:txBody>
      </p:sp>
    </p:spTree>
    <p:extLst>
      <p:ext uri="{BB962C8B-B14F-4D97-AF65-F5344CB8AC3E}">
        <p14:creationId xmlns:p14="http://schemas.microsoft.com/office/powerpoint/2010/main" val="48008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b="1" dirty="0">
              <a:latin typeface="Algerian" panose="04020705040A02060702" pitchFamily="82" charset="0"/>
            </a:endParaRPr>
          </a:p>
        </p:txBody>
      </p:sp>
      <p:sp>
        <p:nvSpPr>
          <p:cNvPr id="7" name="TextBox 6">
            <a:extLst>
              <a:ext uri="{FF2B5EF4-FFF2-40B4-BE49-F238E27FC236}">
                <a16:creationId xmlns:a16="http://schemas.microsoft.com/office/drawing/2014/main" id="{F93F6F8A-EEA3-736F-6D76-F0B9C4E866D0}"/>
              </a:ext>
            </a:extLst>
          </p:cNvPr>
          <p:cNvSpPr txBox="1"/>
          <p:nvPr/>
        </p:nvSpPr>
        <p:spPr>
          <a:xfrm>
            <a:off x="274320" y="62468"/>
            <a:ext cx="11643360" cy="523220"/>
          </a:xfrm>
          <a:prstGeom prst="rect">
            <a:avLst/>
          </a:prstGeom>
          <a:noFill/>
        </p:spPr>
        <p:txBody>
          <a:bodyPr wrap="square">
            <a:spAutoFit/>
          </a:bodyPr>
          <a:lstStyle/>
          <a:p>
            <a:r>
              <a:rPr lang="en-US" sz="2800" b="1" dirty="0" err="1">
                <a:latin typeface="Algerian" panose="04020705040A02060702" pitchFamily="82" charset="0"/>
              </a:rPr>
              <a:t>arima</a:t>
            </a:r>
            <a:r>
              <a:rPr lang="en-US" sz="2800" b="1" dirty="0">
                <a:latin typeface="Algerian" panose="04020705040A02060702" pitchFamily="82" charset="0"/>
              </a:rPr>
              <a:t> model forecast analysis</a:t>
            </a:r>
            <a:endParaRPr lang="en-IN" sz="2800" b="1" dirty="0">
              <a:latin typeface="Algerian" panose="04020705040A02060702" pitchFamily="82" charset="0"/>
            </a:endParaRPr>
          </a:p>
        </p:txBody>
      </p:sp>
      <p:sp>
        <p:nvSpPr>
          <p:cNvPr id="6" name="TextBox 5">
            <a:extLst>
              <a:ext uri="{FF2B5EF4-FFF2-40B4-BE49-F238E27FC236}">
                <a16:creationId xmlns:a16="http://schemas.microsoft.com/office/drawing/2014/main" id="{803656BF-AC3D-1634-2B1A-FA3B2ED01184}"/>
              </a:ext>
            </a:extLst>
          </p:cNvPr>
          <p:cNvSpPr txBox="1"/>
          <p:nvPr/>
        </p:nvSpPr>
        <p:spPr>
          <a:xfrm>
            <a:off x="367887" y="3621016"/>
            <a:ext cx="12072208" cy="3046988"/>
          </a:xfrm>
          <a:prstGeom prst="rect">
            <a:avLst/>
          </a:prstGeom>
          <a:noFill/>
        </p:spPr>
        <p:txBody>
          <a:bodyPr wrap="square">
            <a:spAutoFit/>
          </a:bodyPr>
          <a:lstStyle/>
          <a:p>
            <a:r>
              <a:rPr lang="en-US" sz="1200" b="1" dirty="0">
                <a:solidFill>
                  <a:schemeClr val="accent2">
                    <a:lumMod val="50000"/>
                  </a:schemeClr>
                </a:solidFill>
                <a:latin typeface="Algerian" panose="04020705040A02060702" pitchFamily="82" charset="0"/>
              </a:rPr>
              <a:t>Interpretation</a:t>
            </a:r>
          </a:p>
          <a:p>
            <a:r>
              <a:rPr lang="en-US" sz="1200" dirty="0">
                <a:latin typeface="Algerian" panose="04020705040A02060702" pitchFamily="82" charset="0"/>
              </a:rPr>
              <a:t>Actual Sales (Teal Line): Represents observed sales data up to the present time, with the latest data point at the end of the time series.</a:t>
            </a:r>
          </a:p>
          <a:p>
            <a:r>
              <a:rPr lang="en-US" sz="1200" dirty="0">
                <a:latin typeface="Algerian" panose="04020705040A02060702" pitchFamily="82" charset="0"/>
              </a:rPr>
              <a:t>Forecasted Sales (Red Line): Shows forecasted sales values for the next 42 days, starting August 2015, generated by the ARIMA(7, 0, 0) model based on historical sales data.</a:t>
            </a:r>
          </a:p>
          <a:p>
            <a:endParaRPr lang="en-US" sz="1200" dirty="0">
              <a:latin typeface="Algerian" panose="04020705040A02060702" pitchFamily="82" charset="0"/>
            </a:endParaRPr>
          </a:p>
          <a:p>
            <a:r>
              <a:rPr lang="en-US" sz="1200" b="1" dirty="0">
                <a:solidFill>
                  <a:schemeClr val="accent2">
                    <a:lumMod val="50000"/>
                  </a:schemeClr>
                </a:solidFill>
                <a:latin typeface="Algerian" panose="04020705040A02060702" pitchFamily="82" charset="0"/>
              </a:rPr>
              <a:t>Analysis</a:t>
            </a:r>
          </a:p>
          <a:p>
            <a:r>
              <a:rPr lang="en-US" sz="1200" dirty="0">
                <a:latin typeface="Algerian" panose="04020705040A02060702" pitchFamily="82" charset="0"/>
              </a:rPr>
              <a:t>January 2014 Sales: Significantly higher compared to other months and years, potentially due to seasonality, promotions, or external factors.</a:t>
            </a:r>
          </a:p>
          <a:p>
            <a:r>
              <a:rPr lang="en-US" sz="1200" dirty="0">
                <a:latin typeface="Algerian" panose="04020705040A02060702" pitchFamily="82" charset="0"/>
              </a:rPr>
              <a:t>Forecasted Sales for August 2015: Depicted by the red line, accuracy relies on the ARIMA model's reliability and continuity of underlying data patterns.</a:t>
            </a:r>
          </a:p>
          <a:p>
            <a:r>
              <a:rPr lang="en-US" sz="1200" dirty="0">
                <a:latin typeface="Algerian" panose="04020705040A02060702" pitchFamily="82" charset="0"/>
              </a:rPr>
              <a:t>Comparison of Actuals and Forecast: Allows assessment of the model's predictive performance and identification of areas for improvement or external influences on sales.</a:t>
            </a:r>
          </a:p>
          <a:p>
            <a:endParaRPr lang="en-US" sz="1200" dirty="0">
              <a:latin typeface="Algerian" panose="04020705040A02060702" pitchFamily="82" charset="0"/>
            </a:endParaRPr>
          </a:p>
          <a:p>
            <a:r>
              <a:rPr lang="en-US" sz="1200" b="1" dirty="0">
                <a:solidFill>
                  <a:schemeClr val="accent2">
                    <a:lumMod val="50000"/>
                  </a:schemeClr>
                </a:solidFill>
                <a:latin typeface="Algerian" panose="04020705040A02060702" pitchFamily="82" charset="0"/>
              </a:rPr>
              <a:t>Conclusion</a:t>
            </a:r>
          </a:p>
          <a:p>
            <a:r>
              <a:rPr lang="en-US" sz="1200" dirty="0">
                <a:latin typeface="Algerian" panose="04020705040A02060702" pitchFamily="82" charset="0"/>
              </a:rPr>
              <a:t>Visual comparison aids in evaluating model performance.</a:t>
            </a:r>
          </a:p>
          <a:p>
            <a:r>
              <a:rPr lang="en-US" sz="1200" dirty="0">
                <a:latin typeface="Algerian" panose="04020705040A02060702" pitchFamily="82" charset="0"/>
              </a:rPr>
              <a:t>January 2014 sales spike suggests unique factors influencing sales.</a:t>
            </a:r>
          </a:p>
          <a:p>
            <a:r>
              <a:rPr lang="en-US" sz="1200" dirty="0">
                <a:latin typeface="Algerian" panose="04020705040A02060702" pitchFamily="82" charset="0"/>
              </a:rPr>
              <a:t>Interpret forecasts cautiously, considering potential uncertainties and external influences. Further model refinement may enhance accuracy.</a:t>
            </a:r>
            <a:endParaRPr lang="en-IN" sz="1200" dirty="0">
              <a:latin typeface="Algerian" panose="04020705040A02060702" pitchFamily="82" charset="0"/>
            </a:endParaRPr>
          </a:p>
        </p:txBody>
      </p:sp>
      <p:pic>
        <p:nvPicPr>
          <p:cNvPr id="3" name="Picture 2">
            <a:extLst>
              <a:ext uri="{FF2B5EF4-FFF2-40B4-BE49-F238E27FC236}">
                <a16:creationId xmlns:a16="http://schemas.microsoft.com/office/drawing/2014/main" id="{5A52D3DD-39C0-36B0-A584-BA95DE28B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87" y="585688"/>
            <a:ext cx="11437089" cy="2604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7222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2D1E793E-0002-73BC-EFFD-24EDD23C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016575"/>
            <a:ext cx="11938000" cy="2961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9E9C231-CE15-7FC7-71F0-F12DA90E65B0}"/>
              </a:ext>
            </a:extLst>
          </p:cNvPr>
          <p:cNvSpPr txBox="1"/>
          <p:nvPr/>
        </p:nvSpPr>
        <p:spPr>
          <a:xfrm>
            <a:off x="0" y="93245"/>
            <a:ext cx="12192000" cy="523220"/>
          </a:xfrm>
          <a:prstGeom prst="rect">
            <a:avLst/>
          </a:prstGeom>
          <a:noFill/>
        </p:spPr>
        <p:txBody>
          <a:bodyPr wrap="square">
            <a:spAutoFit/>
          </a:bodyPr>
          <a:lstStyle/>
          <a:p>
            <a:r>
              <a:rPr lang="en-US" sz="2800" b="1" dirty="0" err="1">
                <a:latin typeface="Algerian" panose="04020705040A02060702" pitchFamily="82" charset="0"/>
              </a:rPr>
              <a:t>sarima</a:t>
            </a:r>
            <a:r>
              <a:rPr lang="en-US" sz="2800" b="1" dirty="0">
                <a:latin typeface="Algerian" panose="04020705040A02060702" pitchFamily="82" charset="0"/>
              </a:rPr>
              <a:t> model forecast analysis</a:t>
            </a:r>
            <a:endParaRPr lang="en-IN" sz="2800" b="1" dirty="0">
              <a:latin typeface="Algerian" panose="04020705040A02060702" pitchFamily="82" charset="0"/>
            </a:endParaRPr>
          </a:p>
        </p:txBody>
      </p:sp>
      <p:sp>
        <p:nvSpPr>
          <p:cNvPr id="7" name="TextBox 6">
            <a:extLst>
              <a:ext uri="{FF2B5EF4-FFF2-40B4-BE49-F238E27FC236}">
                <a16:creationId xmlns:a16="http://schemas.microsoft.com/office/drawing/2014/main" id="{EDC581DE-74BA-05E0-1008-A195482E3D0B}"/>
              </a:ext>
            </a:extLst>
          </p:cNvPr>
          <p:cNvSpPr txBox="1"/>
          <p:nvPr/>
        </p:nvSpPr>
        <p:spPr>
          <a:xfrm>
            <a:off x="127000" y="4108417"/>
            <a:ext cx="12065000" cy="2292935"/>
          </a:xfrm>
          <a:prstGeom prst="rect">
            <a:avLst/>
          </a:prstGeom>
          <a:noFill/>
        </p:spPr>
        <p:txBody>
          <a:bodyPr wrap="square">
            <a:spAutoFit/>
          </a:bodyPr>
          <a:lstStyle/>
          <a:p>
            <a:r>
              <a:rPr lang="en-IN" sz="1100" b="1" dirty="0">
                <a:solidFill>
                  <a:schemeClr val="accent2">
                    <a:lumMod val="50000"/>
                  </a:schemeClr>
                </a:solidFill>
                <a:latin typeface="Algerian" panose="04020705040A02060702" pitchFamily="82" charset="0"/>
              </a:rPr>
              <a:t>Interpretation</a:t>
            </a:r>
          </a:p>
          <a:p>
            <a:r>
              <a:rPr lang="en-IN" sz="1100" dirty="0">
                <a:latin typeface="Algerian" panose="04020705040A02060702" pitchFamily="82" charset="0"/>
              </a:rPr>
              <a:t>The SARIMA model generates a forecast for sales data, projecting trends into the future period from the end of available data. A 42 -step forecast is made in this instance.</a:t>
            </a:r>
          </a:p>
          <a:p>
            <a:endParaRPr lang="en-IN" sz="1100" dirty="0">
              <a:latin typeface="Algerian" panose="04020705040A02060702" pitchFamily="82" charset="0"/>
            </a:endParaRPr>
          </a:p>
          <a:p>
            <a:r>
              <a:rPr lang="en-IN" sz="1100" b="1" dirty="0">
                <a:solidFill>
                  <a:schemeClr val="accent2">
                    <a:lumMod val="50000"/>
                  </a:schemeClr>
                </a:solidFill>
                <a:latin typeface="Algerian" panose="04020705040A02060702" pitchFamily="82" charset="0"/>
              </a:rPr>
              <a:t>Analysis</a:t>
            </a:r>
          </a:p>
          <a:p>
            <a:r>
              <a:rPr lang="en-IN" sz="1100" dirty="0">
                <a:latin typeface="Algerian" panose="04020705040A02060702" pitchFamily="82" charset="0"/>
              </a:rPr>
              <a:t>The forecasted values are plotted against actual sales data, visualizing the projected trend.</a:t>
            </a:r>
          </a:p>
          <a:p>
            <a:r>
              <a:rPr lang="en-IN" sz="1100" dirty="0">
                <a:latin typeface="Algerian" panose="04020705040A02060702" pitchFamily="82" charset="0"/>
              </a:rPr>
              <a:t>SARIMA model captures historical patterns, reflected in the alignment of forecasted values with actual sales data.</a:t>
            </a:r>
          </a:p>
          <a:p>
            <a:r>
              <a:rPr lang="en-IN" sz="1100" dirty="0">
                <a:latin typeface="Algerian" panose="04020705040A02060702" pitchFamily="82" charset="0"/>
              </a:rPr>
              <a:t>Forecasted values exhibit uncertainty, depicted by the provided range for forecasted sales values.</a:t>
            </a:r>
          </a:p>
          <a:p>
            <a:endParaRPr lang="en-IN" sz="1100" dirty="0">
              <a:latin typeface="Algerian" panose="04020705040A02060702" pitchFamily="82" charset="0"/>
            </a:endParaRPr>
          </a:p>
          <a:p>
            <a:r>
              <a:rPr lang="en-IN" sz="1100" b="1" dirty="0">
                <a:solidFill>
                  <a:schemeClr val="accent2">
                    <a:lumMod val="50000"/>
                  </a:schemeClr>
                </a:solidFill>
                <a:latin typeface="Algerian" panose="04020705040A02060702" pitchFamily="82" charset="0"/>
              </a:rPr>
              <a:t>Conclusion</a:t>
            </a:r>
          </a:p>
          <a:p>
            <a:r>
              <a:rPr lang="en-IN" sz="1100" dirty="0">
                <a:latin typeface="Algerian" panose="04020705040A02060702" pitchFamily="82" charset="0"/>
              </a:rPr>
              <a:t>SARIMA model aids in forecasting future sales based on historical data patterns.</a:t>
            </a:r>
          </a:p>
          <a:p>
            <a:r>
              <a:rPr lang="en-IN" sz="1100" dirty="0">
                <a:latin typeface="Algerian" panose="04020705040A02060702" pitchFamily="82" charset="0"/>
              </a:rPr>
              <a:t>Forecasted values offer insights for planning and decision-making.</a:t>
            </a:r>
          </a:p>
          <a:p>
            <a:r>
              <a:rPr lang="en-IN" sz="1100" dirty="0">
                <a:latin typeface="Algerian" panose="04020705040A02060702" pitchFamily="82" charset="0"/>
              </a:rPr>
              <a:t>Consider uncertainty in forecasted values for robust decision-making. Further analysis and validation enhance forecast reliability</a:t>
            </a:r>
          </a:p>
        </p:txBody>
      </p:sp>
    </p:spTree>
    <p:extLst>
      <p:ext uri="{BB962C8B-B14F-4D97-AF65-F5344CB8AC3E}">
        <p14:creationId xmlns:p14="http://schemas.microsoft.com/office/powerpoint/2010/main" val="180374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EE89CA62-E476-B77F-2459-F476E6854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523220"/>
            <a:ext cx="11643360" cy="32356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F3FE0AFC-1CDF-8E1E-1372-77ACF0F5C32F}"/>
              </a:ext>
            </a:extLst>
          </p:cNvPr>
          <p:cNvSpPr txBox="1"/>
          <p:nvPr/>
        </p:nvSpPr>
        <p:spPr>
          <a:xfrm>
            <a:off x="156830" y="0"/>
            <a:ext cx="11760850" cy="523220"/>
          </a:xfrm>
          <a:prstGeom prst="rect">
            <a:avLst/>
          </a:prstGeom>
          <a:noFill/>
        </p:spPr>
        <p:txBody>
          <a:bodyPr wrap="square">
            <a:spAutoFit/>
          </a:bodyPr>
          <a:lstStyle/>
          <a:p>
            <a:r>
              <a:rPr lang="en-US" sz="2800" b="1" dirty="0">
                <a:latin typeface="Algerian" panose="04020705040A02060702" pitchFamily="82" charset="0"/>
              </a:rPr>
              <a:t>Prophet model forecast analysis</a:t>
            </a:r>
            <a:endParaRPr lang="en-IN" sz="2800" b="1" dirty="0">
              <a:latin typeface="Algerian" panose="04020705040A02060702" pitchFamily="82" charset="0"/>
            </a:endParaRPr>
          </a:p>
        </p:txBody>
      </p:sp>
      <p:sp>
        <p:nvSpPr>
          <p:cNvPr id="7" name="TextBox 6">
            <a:extLst>
              <a:ext uri="{FF2B5EF4-FFF2-40B4-BE49-F238E27FC236}">
                <a16:creationId xmlns:a16="http://schemas.microsoft.com/office/drawing/2014/main" id="{752E08E0-A2C7-2525-D631-526D458774DB}"/>
              </a:ext>
            </a:extLst>
          </p:cNvPr>
          <p:cNvSpPr txBox="1"/>
          <p:nvPr/>
        </p:nvSpPr>
        <p:spPr>
          <a:xfrm>
            <a:off x="274319" y="3862540"/>
            <a:ext cx="11643359" cy="2862322"/>
          </a:xfrm>
          <a:prstGeom prst="rect">
            <a:avLst/>
          </a:prstGeom>
          <a:noFill/>
        </p:spPr>
        <p:txBody>
          <a:bodyPr wrap="square">
            <a:spAutoFit/>
          </a:bodyPr>
          <a:lstStyle/>
          <a:p>
            <a:r>
              <a:rPr lang="en-IN" sz="1000" b="1" dirty="0">
                <a:solidFill>
                  <a:schemeClr val="accent2">
                    <a:lumMod val="50000"/>
                  </a:schemeClr>
                </a:solidFill>
                <a:latin typeface="Algerian" panose="04020705040A02060702" pitchFamily="82" charset="0"/>
              </a:rPr>
              <a:t>Interpretation</a:t>
            </a:r>
          </a:p>
          <a:p>
            <a:r>
              <a:rPr lang="en-IN" sz="1000" dirty="0">
                <a:latin typeface="Algerian" panose="04020705040A02060702" pitchFamily="82" charset="0"/>
              </a:rPr>
              <a:t>The Prophet model generates forecasts for future sales data, plotting forecasted values and uncertainty intervals against observed data points. Black dots represent observed data, the blue line depicts forecasted values, and sky-blue bars signify uncertainty intervals.</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Analysis</a:t>
            </a:r>
          </a:p>
          <a:p>
            <a:r>
              <a:rPr lang="en-IN" sz="1000" dirty="0">
                <a:latin typeface="Algerian" panose="04020705040A02060702" pitchFamily="82" charset="0"/>
              </a:rPr>
              <a:t>Observed Data Points: Black dots represent actual sales data observed over time.</a:t>
            </a:r>
          </a:p>
          <a:p>
            <a:r>
              <a:rPr lang="en-IN" sz="1000" dirty="0">
                <a:latin typeface="Algerian" panose="04020705040A02060702" pitchFamily="82" charset="0"/>
              </a:rPr>
              <a:t>Forecasted Values: Blue line displays forecasted sales values generated by the Prophet model for future time periods, indicating expected sales trends.</a:t>
            </a:r>
          </a:p>
          <a:p>
            <a:r>
              <a:rPr lang="en-IN" sz="1000" dirty="0">
                <a:latin typeface="Algerian" panose="04020705040A02060702" pitchFamily="82" charset="0"/>
              </a:rPr>
              <a:t>Uncertainty Intervals: Sky-blue bars around forecasted values represent uncertainty intervals, indicating the range within which actual sales values are likely to fall with confidence levels. Wider intervals imply higher uncertainty.</a:t>
            </a:r>
          </a:p>
          <a:p>
            <a:r>
              <a:rPr lang="en-IN" sz="1000" dirty="0">
                <a:latin typeface="Algerian" panose="04020705040A02060702" pitchFamily="82" charset="0"/>
              </a:rPr>
              <a:t>Model Performance: Visual inspection assesses how well the Prophet model captures underlying patterns and dynamics in sales data, with good model fit evidenced by close alignment between forecasted values and observed data points, and uncertainty intervals capturing data variability.</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Conclusion</a:t>
            </a:r>
          </a:p>
          <a:p>
            <a:r>
              <a:rPr lang="en-IN" sz="1000" dirty="0">
                <a:latin typeface="Algerian" panose="04020705040A02060702" pitchFamily="82" charset="0"/>
              </a:rPr>
              <a:t>Prophet model-generated plot offers insights into forecasted sales trends and uncertainty estimates.</a:t>
            </a:r>
          </a:p>
          <a:p>
            <a:r>
              <a:rPr lang="en-IN" sz="1000" dirty="0">
                <a:latin typeface="Algerian" panose="04020705040A02060702" pitchFamily="82" charset="0"/>
              </a:rPr>
              <a:t>Observations, forecasts, and uncertainty intervals contribute to comprehensive understanding of future sales </a:t>
            </a:r>
            <a:r>
              <a:rPr lang="en-IN" sz="1000" dirty="0" err="1">
                <a:latin typeface="Algerian" panose="04020705040A02060702" pitchFamily="82" charset="0"/>
              </a:rPr>
              <a:t>behavior</a:t>
            </a:r>
            <a:r>
              <a:rPr lang="en-IN" sz="1000" dirty="0">
                <a:latin typeface="Algerian" panose="04020705040A02060702" pitchFamily="82" charset="0"/>
              </a:rPr>
              <a:t>.</a:t>
            </a:r>
          </a:p>
          <a:p>
            <a:r>
              <a:rPr lang="en-IN" sz="1000" dirty="0">
                <a:latin typeface="Algerian" panose="04020705040A02060702" pitchFamily="82" charset="0"/>
              </a:rPr>
              <a:t>Further analysis, including accuracy assessment and investigation of deviations, validates Prophet model performance for reliable decision-making.</a:t>
            </a:r>
          </a:p>
          <a:p>
            <a:endParaRPr lang="en-IN" sz="1000" dirty="0">
              <a:latin typeface="Algerian" panose="04020705040A02060702" pitchFamily="82" charset="0"/>
            </a:endParaRPr>
          </a:p>
          <a:p>
            <a:endParaRPr lang="en-IN" sz="1000" dirty="0">
              <a:latin typeface="Algerian" panose="04020705040A02060702" pitchFamily="82" charset="0"/>
            </a:endParaRPr>
          </a:p>
        </p:txBody>
      </p:sp>
    </p:spTree>
    <p:extLst>
      <p:ext uri="{BB962C8B-B14F-4D97-AF65-F5344CB8AC3E}">
        <p14:creationId xmlns:p14="http://schemas.microsoft.com/office/powerpoint/2010/main" val="310876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AE35C-0CE2-8A53-A82E-0998CDA15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02" y="1324714"/>
            <a:ext cx="10918215" cy="3409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ACFEBE37-5CB5-5E88-14CF-DA0D1BE888FD}"/>
              </a:ext>
            </a:extLst>
          </p:cNvPr>
          <p:cNvSpPr txBox="1"/>
          <p:nvPr/>
        </p:nvSpPr>
        <p:spPr>
          <a:xfrm>
            <a:off x="274318" y="4800477"/>
            <a:ext cx="11643359" cy="1477328"/>
          </a:xfrm>
          <a:prstGeom prst="rect">
            <a:avLst/>
          </a:prstGeom>
          <a:noFill/>
        </p:spPr>
        <p:txBody>
          <a:bodyPr wrap="square">
            <a:spAutoFit/>
          </a:bodyPr>
          <a:lstStyle/>
          <a:p>
            <a:r>
              <a:rPr lang="en-IN" dirty="0">
                <a:latin typeface="Algerian" panose="04020705040A02060702" pitchFamily="82" charset="0"/>
              </a:rPr>
              <a:t>The plot illustrates the forecasted sales for the next 6 weeks based on historical sales data. The original sales data, represented by the blue line, shows past sales trends, while the forecasted sales, depicted by the orange line, indicate projected sales for the upcoming weeks. The forecast provides valuable insights for business planning and decision-making, allowing stakeholders to anticipate future sales trends and adjust strategies accordingly.</a:t>
            </a:r>
          </a:p>
        </p:txBody>
      </p:sp>
      <p:sp>
        <p:nvSpPr>
          <p:cNvPr id="10" name="TextBox 9">
            <a:extLst>
              <a:ext uri="{FF2B5EF4-FFF2-40B4-BE49-F238E27FC236}">
                <a16:creationId xmlns:a16="http://schemas.microsoft.com/office/drawing/2014/main" id="{74874B38-F37C-F13D-1CFE-1D92CFCC44EE}"/>
              </a:ext>
            </a:extLst>
          </p:cNvPr>
          <p:cNvSpPr txBox="1"/>
          <p:nvPr/>
        </p:nvSpPr>
        <p:spPr>
          <a:xfrm>
            <a:off x="274317" y="370607"/>
            <a:ext cx="11643359" cy="954107"/>
          </a:xfrm>
          <a:prstGeom prst="rect">
            <a:avLst/>
          </a:prstGeom>
          <a:noFill/>
        </p:spPr>
        <p:txBody>
          <a:bodyPr wrap="square">
            <a:spAutoFit/>
          </a:bodyPr>
          <a:lstStyle/>
          <a:p>
            <a:r>
              <a:rPr lang="en-IN" sz="2800" dirty="0" err="1">
                <a:latin typeface="Algerian" panose="04020705040A02060702" pitchFamily="82" charset="0"/>
              </a:rPr>
              <a:t>Lstm</a:t>
            </a:r>
            <a:r>
              <a:rPr lang="en-IN" sz="2800" dirty="0">
                <a:latin typeface="Algerian" panose="04020705040A02060702" pitchFamily="82" charset="0"/>
              </a:rPr>
              <a:t> model Forecasted Sales Trends: Insights for the Next 6 Weeks</a:t>
            </a:r>
          </a:p>
        </p:txBody>
      </p:sp>
    </p:spTree>
    <p:extLst>
      <p:ext uri="{BB962C8B-B14F-4D97-AF65-F5344CB8AC3E}">
        <p14:creationId xmlns:p14="http://schemas.microsoft.com/office/powerpoint/2010/main" val="200613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80C45-8A12-50FF-605B-BD6AF361E2FF}"/>
              </a:ext>
            </a:extLst>
          </p:cNvPr>
          <p:cNvSpPr txBox="1"/>
          <p:nvPr/>
        </p:nvSpPr>
        <p:spPr>
          <a:xfrm>
            <a:off x="701750" y="1350334"/>
            <a:ext cx="10487246" cy="3170099"/>
          </a:xfrm>
          <a:prstGeom prst="rect">
            <a:avLst/>
          </a:prstGeom>
          <a:noFill/>
        </p:spPr>
        <p:txBody>
          <a:bodyPr wrap="square" rtlCol="0">
            <a:spAutoFit/>
          </a:bodyPr>
          <a:lstStyle/>
          <a:p>
            <a:r>
              <a:rPr lang="en-IN" sz="20000" b="1" dirty="0">
                <a:solidFill>
                  <a:schemeClr val="accent2">
                    <a:lumMod val="50000"/>
                  </a:schemeClr>
                </a:solidFill>
                <a:latin typeface="Edwardian Script ITC" panose="030303020407070D0804" pitchFamily="66" charset="0"/>
              </a:rPr>
              <a:t>Thank You!</a:t>
            </a:r>
          </a:p>
        </p:txBody>
      </p:sp>
    </p:spTree>
    <p:extLst>
      <p:ext uri="{BB962C8B-B14F-4D97-AF65-F5344CB8AC3E}">
        <p14:creationId xmlns:p14="http://schemas.microsoft.com/office/powerpoint/2010/main" val="77392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7A1F7F-A93A-FE32-5C1F-B621CBDC5140}"/>
              </a:ext>
            </a:extLst>
          </p:cNvPr>
          <p:cNvSpPr txBox="1">
            <a:spLocks/>
          </p:cNvSpPr>
          <p:nvPr/>
        </p:nvSpPr>
        <p:spPr>
          <a:xfrm>
            <a:off x="156561" y="64049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latin typeface="Algerian" panose="04020705040A02060702" pitchFamily="82" charset="0"/>
              </a:rPr>
              <a:t>Introduction to the Rossmann Pharmaceuticals</a:t>
            </a:r>
          </a:p>
        </p:txBody>
      </p:sp>
      <p:sp>
        <p:nvSpPr>
          <p:cNvPr id="8" name="TextBox 7">
            <a:extLst>
              <a:ext uri="{FF2B5EF4-FFF2-40B4-BE49-F238E27FC236}">
                <a16:creationId xmlns:a16="http://schemas.microsoft.com/office/drawing/2014/main" id="{253DA2C7-0B8D-8621-1E86-9793CA0F813B}"/>
              </a:ext>
            </a:extLst>
          </p:cNvPr>
          <p:cNvSpPr txBox="1"/>
          <p:nvPr/>
        </p:nvSpPr>
        <p:spPr>
          <a:xfrm>
            <a:off x="188645" y="1592378"/>
            <a:ext cx="10864365" cy="4524315"/>
          </a:xfrm>
          <a:prstGeom prst="rect">
            <a:avLst/>
          </a:prstGeom>
          <a:noFill/>
        </p:spPr>
        <p:txBody>
          <a:bodyPr wrap="square">
            <a:spAutoFit/>
          </a:bodyPr>
          <a:lstStyle/>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Rossmann Pharmaceuticals: </a:t>
            </a:r>
            <a:r>
              <a:rPr lang="en-US" sz="2400" b="0" i="0" dirty="0">
                <a:solidFill>
                  <a:srgbClr val="0D0D0D"/>
                </a:solidFill>
                <a:effectLst/>
                <a:latin typeface="Algerian" panose="04020705040A02060702" pitchFamily="82" charset="0"/>
              </a:rPr>
              <a:t>A Leading Name in Pharmaceutical Retail</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Established Reputation:</a:t>
            </a:r>
            <a:r>
              <a:rPr lang="en-US" sz="2400" b="1" i="0" dirty="0">
                <a:solidFill>
                  <a:srgbClr val="0D0D0D"/>
                </a:solidFill>
                <a:effectLst/>
                <a:latin typeface="Algerian" panose="04020705040A02060702" pitchFamily="82" charset="0"/>
              </a:rPr>
              <a:t> </a:t>
            </a:r>
            <a:r>
              <a:rPr lang="en-US" sz="2400" b="0" i="0" dirty="0">
                <a:solidFill>
                  <a:srgbClr val="0D0D0D"/>
                </a:solidFill>
                <a:effectLst/>
                <a:latin typeface="Algerian" panose="04020705040A02060702" pitchFamily="82" charset="0"/>
              </a:rPr>
              <a:t>Trusted for Quality Healthcare Solutions</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Nationwide Presence:</a:t>
            </a:r>
            <a:r>
              <a:rPr lang="en-US" sz="2400" b="1" i="0" dirty="0">
                <a:solidFill>
                  <a:srgbClr val="0D0D0D"/>
                </a:solidFill>
                <a:effectLst/>
                <a:latin typeface="Algerian" panose="04020705040A02060702" pitchFamily="82" charset="0"/>
              </a:rPr>
              <a:t> </a:t>
            </a:r>
            <a:r>
              <a:rPr lang="en-US" sz="2400" b="0" i="0" dirty="0">
                <a:solidFill>
                  <a:srgbClr val="0D0D0D"/>
                </a:solidFill>
                <a:effectLst/>
                <a:latin typeface="Algerian" panose="04020705040A02060702" pitchFamily="82" charset="0"/>
              </a:rPr>
              <a:t>Operating Across Multiple Cities and Regions</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Commitment to Excellence: </a:t>
            </a:r>
            <a:r>
              <a:rPr lang="en-US" sz="2400" b="0" i="0" dirty="0">
                <a:solidFill>
                  <a:srgbClr val="0D0D0D"/>
                </a:solidFill>
                <a:effectLst/>
                <a:latin typeface="Algerian" panose="04020705040A02060702" pitchFamily="82" charset="0"/>
              </a:rPr>
              <a:t>Providing Accessible Healthcare Products and Services</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Strategic Focus: </a:t>
            </a:r>
            <a:r>
              <a:rPr lang="en-US" sz="2400" b="0" i="0" dirty="0">
                <a:solidFill>
                  <a:srgbClr val="0D0D0D"/>
                </a:solidFill>
                <a:effectLst/>
                <a:latin typeface="Algerian" panose="04020705040A02060702" pitchFamily="82" charset="0"/>
              </a:rPr>
              <a:t>Embracing Innovation to Enhance Customer Experience and Operational Efficiency</a:t>
            </a:r>
          </a:p>
          <a:p>
            <a:pPr marL="457200" indent="-457200">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Introduction to Sales Forecasting Project: </a:t>
            </a:r>
            <a:r>
              <a:rPr lang="en-US" sz="2400" b="0" i="0" dirty="0">
                <a:solidFill>
                  <a:srgbClr val="0D0D0D"/>
                </a:solidFill>
                <a:effectLst/>
                <a:latin typeface="Algerian" panose="04020705040A02060702" pitchFamily="82" charset="0"/>
              </a:rPr>
              <a:t>Addressing Challenges and Opportunities for Growth</a:t>
            </a:r>
          </a:p>
        </p:txBody>
      </p:sp>
    </p:spTree>
    <p:extLst>
      <p:ext uri="{BB962C8B-B14F-4D97-AF65-F5344CB8AC3E}">
        <p14:creationId xmlns:p14="http://schemas.microsoft.com/office/powerpoint/2010/main" val="333708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C26E94-40EB-0E35-935B-D72635ACE2B0}"/>
              </a:ext>
            </a:extLst>
          </p:cNvPr>
          <p:cNvSpPr txBox="1">
            <a:spLocks/>
          </p:cNvSpPr>
          <p:nvPr/>
        </p:nvSpPr>
        <p:spPr>
          <a:xfrm>
            <a:off x="293721" y="42332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latin typeface="Algerian" panose="04020705040A02060702" pitchFamily="82" charset="0"/>
              </a:rPr>
              <a:t>Project overview</a:t>
            </a:r>
          </a:p>
        </p:txBody>
      </p:sp>
      <p:sp>
        <p:nvSpPr>
          <p:cNvPr id="5" name="TextBox 4">
            <a:extLst>
              <a:ext uri="{FF2B5EF4-FFF2-40B4-BE49-F238E27FC236}">
                <a16:creationId xmlns:a16="http://schemas.microsoft.com/office/drawing/2014/main" id="{FB909B5B-B25E-633B-9E30-03A00209BCCC}"/>
              </a:ext>
            </a:extLst>
          </p:cNvPr>
          <p:cNvSpPr txBox="1"/>
          <p:nvPr/>
        </p:nvSpPr>
        <p:spPr>
          <a:xfrm>
            <a:off x="293721" y="1398068"/>
            <a:ext cx="10864365" cy="5262979"/>
          </a:xfrm>
          <a:prstGeom prst="rect">
            <a:avLst/>
          </a:prstGeom>
          <a:noFill/>
        </p:spPr>
        <p:txBody>
          <a:bodyPr wrap="square">
            <a:spAutoFit/>
          </a:bodyPr>
          <a:lstStyle/>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Project Name: </a:t>
            </a:r>
            <a:r>
              <a:rPr lang="en-US" sz="2400" b="0" i="0" dirty="0">
                <a:solidFill>
                  <a:srgbClr val="0D0D0D"/>
                </a:solidFill>
                <a:effectLst/>
                <a:latin typeface="Algerian" panose="04020705040A02060702" pitchFamily="82" charset="0"/>
              </a:rPr>
              <a:t>Sales Forecasting Enhancement for Rossmann Pharmaceuticals</a:t>
            </a:r>
          </a:p>
          <a:p>
            <a:pPr algn="l"/>
            <a:endParaRPr lang="en-US" sz="2400" b="0" i="0" dirty="0">
              <a:solidFill>
                <a:srgbClr val="0D0D0D"/>
              </a:solidFill>
              <a:effectLst/>
              <a:latin typeface="Algerian" panose="04020705040A02060702" pitchFamily="82" charset="0"/>
            </a:endParaRPr>
          </a:p>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Objective: </a:t>
            </a:r>
            <a:r>
              <a:rPr lang="en-US" sz="2400" b="0" i="0" dirty="0">
                <a:solidFill>
                  <a:srgbClr val="0D0D0D"/>
                </a:solidFill>
                <a:effectLst/>
                <a:latin typeface="Algerian" panose="04020705040A02060702" pitchFamily="82" charset="0"/>
              </a:rPr>
              <a:t>Develop and implement an advanced sales forecasting system.</a:t>
            </a:r>
          </a:p>
          <a:p>
            <a:pPr algn="l"/>
            <a:endParaRPr lang="en-US" sz="2400" b="0" i="0" dirty="0">
              <a:solidFill>
                <a:srgbClr val="0D0D0D"/>
              </a:solidFill>
              <a:effectLst/>
              <a:latin typeface="Algerian" panose="04020705040A02060702" pitchFamily="82" charset="0"/>
            </a:endParaRPr>
          </a:p>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Key Features: </a:t>
            </a:r>
            <a:r>
              <a:rPr lang="en-US" sz="2400" b="0" i="0" dirty="0">
                <a:solidFill>
                  <a:srgbClr val="0D0D0D"/>
                </a:solidFill>
                <a:effectLst/>
                <a:latin typeface="Algerian" panose="04020705040A02060702" pitchFamily="82" charset="0"/>
              </a:rPr>
              <a:t>Leveraging machine learning techniques, incorporating factors such as promotions, competition, holidays, seasonality, and locality.</a:t>
            </a:r>
          </a:p>
          <a:p>
            <a:pPr algn="l"/>
            <a:endParaRPr lang="en-US" sz="2400" b="0" i="0" dirty="0">
              <a:solidFill>
                <a:srgbClr val="0D0D0D"/>
              </a:solidFill>
              <a:effectLst/>
              <a:latin typeface="Algerian" panose="04020705040A02060702" pitchFamily="82" charset="0"/>
            </a:endParaRPr>
          </a:p>
          <a:p>
            <a:pPr algn="l">
              <a:buFont typeface="Arial" panose="020B0604020202020204" pitchFamily="34" charset="0"/>
              <a:buChar char="•"/>
            </a:pPr>
            <a:r>
              <a:rPr lang="en-US" sz="2400" b="1" i="0" dirty="0">
                <a:solidFill>
                  <a:schemeClr val="accent2">
                    <a:lumMod val="50000"/>
                  </a:schemeClr>
                </a:solidFill>
                <a:effectLst/>
                <a:latin typeface="Algerian" panose="04020705040A02060702" pitchFamily="82" charset="0"/>
              </a:rPr>
              <a:t>Goal: </a:t>
            </a:r>
            <a:r>
              <a:rPr lang="en-US" sz="2400" b="0" i="0" dirty="0">
                <a:solidFill>
                  <a:srgbClr val="0D0D0D"/>
                </a:solidFill>
                <a:effectLst/>
                <a:latin typeface="Algerian" panose="04020705040A02060702" pitchFamily="82" charset="0"/>
              </a:rPr>
              <a:t>Accurately predict sales across all stores, six weeks in advance, to support informed decision-making by the finance team.</a:t>
            </a:r>
          </a:p>
          <a:p>
            <a:pPr marL="457200" indent="-457200">
              <a:buFont typeface="Arial" panose="020B0604020202020204" pitchFamily="34" charset="0"/>
              <a:buChar char="•"/>
            </a:pPr>
            <a:endParaRPr lang="en-US" sz="2400" b="0" i="0" dirty="0">
              <a:solidFill>
                <a:srgbClr val="0D0D0D"/>
              </a:solidFill>
              <a:effectLst/>
              <a:latin typeface="Algerian" panose="04020705040A02060702" pitchFamily="82" charset="0"/>
            </a:endParaRPr>
          </a:p>
        </p:txBody>
      </p:sp>
    </p:spTree>
    <p:extLst>
      <p:ext uri="{BB962C8B-B14F-4D97-AF65-F5344CB8AC3E}">
        <p14:creationId xmlns:p14="http://schemas.microsoft.com/office/powerpoint/2010/main" val="341008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B5D20D-4821-AF46-E69C-FB9470BCB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368" y="1664165"/>
            <a:ext cx="4613964" cy="4665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178615"/>
            <a:ext cx="11643360" cy="11454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i="0" dirty="0">
                <a:solidFill>
                  <a:srgbClr val="0D0D0D"/>
                </a:solidFill>
                <a:effectLst/>
                <a:latin typeface="Algerian" panose="04020705040A02060702" pitchFamily="82" charset="0"/>
              </a:rPr>
              <a:t>Understanding Store Type Distribution in the Pharmaceutical Business</a:t>
            </a:r>
            <a:endParaRPr lang="en-IN" sz="4000" b="1" dirty="0">
              <a:latin typeface="Algerian" panose="04020705040A02060702" pitchFamily="82" charset="0"/>
            </a:endParaRPr>
          </a:p>
        </p:txBody>
      </p:sp>
      <p:sp>
        <p:nvSpPr>
          <p:cNvPr id="29" name="TextBox 28">
            <a:extLst>
              <a:ext uri="{FF2B5EF4-FFF2-40B4-BE49-F238E27FC236}">
                <a16:creationId xmlns:a16="http://schemas.microsoft.com/office/drawing/2014/main" id="{8ED4A90F-73B8-C487-FB5E-E6DABC0E9877}"/>
              </a:ext>
            </a:extLst>
          </p:cNvPr>
          <p:cNvSpPr txBox="1"/>
          <p:nvPr/>
        </p:nvSpPr>
        <p:spPr>
          <a:xfrm>
            <a:off x="5281863" y="1324074"/>
            <a:ext cx="6635817" cy="5355312"/>
          </a:xfrm>
          <a:prstGeom prst="rect">
            <a:avLst/>
          </a:prstGeom>
          <a:noFill/>
        </p:spPr>
        <p:txBody>
          <a:bodyPr wrap="square">
            <a:spAutoFit/>
          </a:bodyPr>
          <a:lstStyle/>
          <a:p>
            <a:pPr algn="l"/>
            <a:endParaRPr lang="en-US" b="0" i="0" dirty="0">
              <a:solidFill>
                <a:srgbClr val="0D0D0D"/>
              </a:solidFill>
              <a:effectLst/>
              <a:latin typeface="Algerian" panose="04020705040A02060702" pitchFamily="82" charset="0"/>
            </a:endParaRP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Market Dominance:</a:t>
            </a:r>
            <a:r>
              <a:rPr lang="en-IN" b="0" i="0" dirty="0">
                <a:solidFill>
                  <a:srgbClr val="0D0D0D"/>
                </a:solidFill>
                <a:effectLst/>
                <a:latin typeface="Algerian" panose="04020705040A02060702" pitchFamily="82" charset="0"/>
              </a:rPr>
              <a:t> Store Type A holds majority share.</a:t>
            </a:r>
            <a:endParaRPr lang="en-IN" b="1" i="0" dirty="0">
              <a:solidFill>
                <a:schemeClr val="accent2">
                  <a:lumMod val="50000"/>
                </a:schemeClr>
              </a:solidFill>
              <a:effectLst/>
              <a:latin typeface="Algerian" panose="04020705040A02060702" pitchFamily="82" charset="0"/>
            </a:endParaRP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Niche Focus:</a:t>
            </a:r>
            <a:r>
              <a:rPr lang="en-IN" b="0" i="0" dirty="0">
                <a:solidFill>
                  <a:srgbClr val="0D0D0D"/>
                </a:solidFill>
                <a:effectLst/>
                <a:latin typeface="Algerian" panose="04020705040A02060702" pitchFamily="82" charset="0"/>
              </a:rPr>
              <a:t> Store Type B targets specialized market segments.</a:t>
            </a: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Market Diversity:</a:t>
            </a:r>
            <a:r>
              <a:rPr lang="en-IN" b="0" i="0" dirty="0">
                <a:solidFill>
                  <a:srgbClr val="0D0D0D"/>
                </a:solidFill>
                <a:effectLst/>
                <a:latin typeface="Algerian" panose="04020705040A02060702" pitchFamily="82" charset="0"/>
              </a:rPr>
              <a:t> Presence of multiple store types caters to varied customer preferences.</a:t>
            </a: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Growth Opportunities: </a:t>
            </a:r>
            <a:r>
              <a:rPr lang="en-IN" b="0" i="0" dirty="0">
                <a:solidFill>
                  <a:srgbClr val="0D0D0D"/>
                </a:solidFill>
                <a:effectLst/>
                <a:latin typeface="Algerian" panose="04020705040A02060702" pitchFamily="82" charset="0"/>
              </a:rPr>
              <a:t>Store Type D presents potential for investment and expansion.</a:t>
            </a:r>
          </a:p>
          <a:p>
            <a:pPr algn="l">
              <a:buFont typeface="Arial" panose="020B0604020202020204" pitchFamily="34" charset="0"/>
              <a:buChar char="•"/>
            </a:pPr>
            <a:r>
              <a:rPr lang="en-IN" b="1" i="0" dirty="0">
                <a:solidFill>
                  <a:schemeClr val="accent2">
                    <a:lumMod val="50000"/>
                  </a:schemeClr>
                </a:solidFill>
                <a:effectLst/>
                <a:latin typeface="Algerian" panose="04020705040A02060702" pitchFamily="82" charset="0"/>
              </a:rPr>
              <a:t>Optimization: </a:t>
            </a:r>
            <a:r>
              <a:rPr lang="en-IN" b="0" i="0" dirty="0">
                <a:solidFill>
                  <a:srgbClr val="0D0D0D"/>
                </a:solidFill>
                <a:effectLst/>
                <a:latin typeface="Algerian" panose="04020705040A02060702" pitchFamily="82" charset="0"/>
              </a:rPr>
              <a:t>Performance analysis per store type aids in resource allocation and profitability.</a:t>
            </a:r>
          </a:p>
          <a:p>
            <a:pPr marL="457200" indent="-457200">
              <a:buFont typeface="Arial" panose="020B0604020202020204" pitchFamily="34" charset="0"/>
              <a:buChar char="•"/>
            </a:pPr>
            <a:endParaRPr lang="en-US" b="0" i="0" dirty="0">
              <a:solidFill>
                <a:srgbClr val="0D0D0D"/>
              </a:solidFill>
              <a:effectLst/>
              <a:latin typeface="Algerian" panose="04020705040A02060702" pitchFamily="82" charset="0"/>
            </a:endParaRPr>
          </a:p>
          <a:p>
            <a:pPr algn="l"/>
            <a:r>
              <a:rPr lang="en-US" b="1" i="0" dirty="0">
                <a:solidFill>
                  <a:schemeClr val="accent2">
                    <a:lumMod val="50000"/>
                  </a:schemeClr>
                </a:solidFill>
                <a:effectLst/>
                <a:latin typeface="Algerian" panose="04020705040A02060702" pitchFamily="82" charset="0"/>
              </a:rPr>
              <a:t>Conclusion</a:t>
            </a:r>
          </a:p>
          <a:p>
            <a:pPr algn="l"/>
            <a:r>
              <a:rPr lang="en-US" b="0" i="0" dirty="0">
                <a:solidFill>
                  <a:srgbClr val="0D0D0D"/>
                </a:solidFill>
                <a:effectLst/>
                <a:latin typeface="Algerian" panose="04020705040A02060702" pitchFamily="82" charset="0"/>
              </a:rPr>
              <a:t>Understanding store type distribution aids in strategic decision-making, ensuring market dominance, capitalizing on growth prospects, and optimizing operations within the pharmaceutical business.</a:t>
            </a:r>
          </a:p>
          <a:p>
            <a:endParaRPr lang="en-US" b="0" i="0" dirty="0">
              <a:solidFill>
                <a:srgbClr val="0D0D0D"/>
              </a:solidFill>
              <a:effectLst/>
              <a:latin typeface="Algerian" panose="04020705040A02060702" pitchFamily="82" charset="0"/>
            </a:endParaRPr>
          </a:p>
        </p:txBody>
      </p:sp>
    </p:spTree>
    <p:extLst>
      <p:ext uri="{BB962C8B-B14F-4D97-AF65-F5344CB8AC3E}">
        <p14:creationId xmlns:p14="http://schemas.microsoft.com/office/powerpoint/2010/main" val="216056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B29D33C6-5C4D-1BD5-DAA7-93AAF6180F98}"/>
              </a:ext>
            </a:extLst>
          </p:cNvPr>
          <p:cNvPicPr>
            <a:picLocks noChangeAspect="1"/>
          </p:cNvPicPr>
          <p:nvPr/>
        </p:nvPicPr>
        <p:blipFill>
          <a:blip r:embed="rId2">
            <a:extLst>
              <a:ext uri="{28A0092B-C50C-407E-A947-70E740481C1C}">
                <a14:useLocalDpi xmlns:a14="http://schemas.microsoft.com/office/drawing/2010/main" val="0"/>
              </a:ext>
            </a:extLst>
          </a:blip>
          <a:srcRect t="5906" b="5906"/>
          <a:stretch/>
        </p:blipFill>
        <p:spPr>
          <a:xfrm>
            <a:off x="358134" y="1324074"/>
            <a:ext cx="6006242" cy="4824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1">
            <a:extLst>
              <a:ext uri="{FF2B5EF4-FFF2-40B4-BE49-F238E27FC236}">
                <a16:creationId xmlns:a16="http://schemas.microsoft.com/office/drawing/2014/main" id="{FC748B32-9EFB-CCFA-D212-E3D4F10B51C1}"/>
              </a:ext>
            </a:extLst>
          </p:cNvPr>
          <p:cNvSpPr txBox="1">
            <a:spLocks/>
          </p:cNvSpPr>
          <p:nvPr/>
        </p:nvSpPr>
        <p:spPr>
          <a:xfrm>
            <a:off x="274320" y="178615"/>
            <a:ext cx="11643360" cy="11454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i="0" dirty="0">
                <a:solidFill>
                  <a:srgbClr val="0D0D0D"/>
                </a:solidFill>
                <a:effectLst/>
                <a:latin typeface="Algerian" panose="04020705040A02060702" pitchFamily="82" charset="0"/>
              </a:rPr>
              <a:t>Correlation Analysis of Pharmaceutical Store Dataset</a:t>
            </a:r>
            <a:endParaRPr lang="en-IN" sz="4000" b="1" dirty="0">
              <a:latin typeface="Algerian" panose="04020705040A02060702" pitchFamily="82" charset="0"/>
            </a:endParaRPr>
          </a:p>
        </p:txBody>
      </p:sp>
      <p:sp>
        <p:nvSpPr>
          <p:cNvPr id="2" name="TextBox 1">
            <a:extLst>
              <a:ext uri="{FF2B5EF4-FFF2-40B4-BE49-F238E27FC236}">
                <a16:creationId xmlns:a16="http://schemas.microsoft.com/office/drawing/2014/main" id="{385CDD0B-CA95-E4B0-9397-E88E8C35BD98}"/>
              </a:ext>
            </a:extLst>
          </p:cNvPr>
          <p:cNvSpPr txBox="1"/>
          <p:nvPr/>
        </p:nvSpPr>
        <p:spPr>
          <a:xfrm>
            <a:off x="6488436" y="889735"/>
            <a:ext cx="5345430" cy="5447645"/>
          </a:xfrm>
          <a:prstGeom prst="rect">
            <a:avLst/>
          </a:prstGeom>
          <a:noFill/>
        </p:spPr>
        <p:txBody>
          <a:bodyPr wrap="square">
            <a:spAutoFit/>
          </a:bodyPr>
          <a:lstStyle/>
          <a:p>
            <a:r>
              <a:rPr lang="en-US" sz="1200" b="1" i="0" dirty="0">
                <a:solidFill>
                  <a:schemeClr val="accent2">
                    <a:lumMod val="50000"/>
                  </a:schemeClr>
                </a:solidFill>
                <a:effectLst/>
                <a:latin typeface="Algerian" panose="04020705040A02060702" pitchFamily="82" charset="0"/>
              </a:rPr>
              <a:t>Interpretation:</a:t>
            </a:r>
          </a:p>
          <a:p>
            <a:endParaRPr lang="en-US" sz="1200" b="0" i="0" dirty="0">
              <a:solidFill>
                <a:srgbClr val="0D0D0D"/>
              </a:solidFill>
              <a:effectLst/>
              <a:latin typeface="Algerian" panose="04020705040A02060702" pitchFamily="82" charset="0"/>
            </a:endParaRPr>
          </a:p>
          <a:p>
            <a:r>
              <a:rPr lang="en-US" sz="1200" b="0" i="0" dirty="0">
                <a:solidFill>
                  <a:srgbClr val="0D0D0D"/>
                </a:solidFill>
                <a:effectLst/>
                <a:latin typeface="Algerian" panose="04020705040A02060702" pitchFamily="82" charset="0"/>
              </a:rPr>
              <a:t>Heatmap displays correlation coefficients between selected numerical variables.</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Correlation ranges from -1 to 1:</a:t>
            </a:r>
          </a:p>
          <a:p>
            <a:r>
              <a:rPr lang="en-US" sz="1200" b="0" i="0" dirty="0">
                <a:solidFill>
                  <a:srgbClr val="0D0D0D"/>
                </a:solidFill>
                <a:effectLst/>
                <a:latin typeface="Algerian" panose="04020705040A02060702" pitchFamily="82" charset="0"/>
              </a:rPr>
              <a:t>          1: Perfect positive correlation</a:t>
            </a:r>
          </a:p>
          <a:p>
            <a:r>
              <a:rPr lang="en-US" sz="1200" b="0" i="0" dirty="0">
                <a:solidFill>
                  <a:srgbClr val="0D0D0D"/>
                </a:solidFill>
                <a:effectLst/>
                <a:latin typeface="Algerian" panose="04020705040A02060702" pitchFamily="82" charset="0"/>
              </a:rPr>
              <a:t>         -1: Perfect negative correlation</a:t>
            </a:r>
          </a:p>
          <a:p>
            <a:r>
              <a:rPr lang="en-US" sz="1200" b="0" i="0" dirty="0">
                <a:solidFill>
                  <a:srgbClr val="0D0D0D"/>
                </a:solidFill>
                <a:effectLst/>
                <a:latin typeface="Algerian" panose="04020705040A02060702" pitchFamily="82" charset="0"/>
              </a:rPr>
              <a:t>          0: No correlation</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Positive correlation: Both variables tend to increase.</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Negative correlation: One variable increases while the other decreases.</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Annotations show correlation strength.</a:t>
            </a:r>
          </a:p>
          <a:p>
            <a:endParaRPr lang="en-US" sz="1200" dirty="0">
              <a:solidFill>
                <a:srgbClr val="0D0D0D"/>
              </a:solidFill>
              <a:latin typeface="Algerian" panose="04020705040A02060702" pitchFamily="82" charset="0"/>
            </a:endParaRPr>
          </a:p>
          <a:p>
            <a:r>
              <a:rPr lang="en-US" sz="1200" b="1" i="0" dirty="0">
                <a:solidFill>
                  <a:schemeClr val="accent2">
                    <a:lumMod val="50000"/>
                  </a:schemeClr>
                </a:solidFill>
                <a:effectLst/>
                <a:latin typeface="Algerian" panose="04020705040A02060702" pitchFamily="82" charset="0"/>
              </a:rPr>
              <a:t>Analysis:</a:t>
            </a:r>
          </a:p>
          <a:p>
            <a:endParaRPr lang="en-US" sz="1200" b="0" i="0" dirty="0">
              <a:solidFill>
                <a:srgbClr val="0D0D0D"/>
              </a:solidFill>
              <a:effectLst/>
              <a:latin typeface="Algerian" panose="04020705040A02060702" pitchFamily="82" charset="0"/>
            </a:endParaRPr>
          </a:p>
          <a:p>
            <a:r>
              <a:rPr lang="en-US" sz="1200" b="1" i="0" dirty="0">
                <a:solidFill>
                  <a:schemeClr val="accent2">
                    <a:lumMod val="50000"/>
                  </a:schemeClr>
                </a:solidFill>
                <a:effectLst/>
                <a:latin typeface="Algerian" panose="04020705040A02060702" pitchFamily="82" charset="0"/>
              </a:rPr>
              <a:t>Competition Open Since Month &amp; Competition Open Since Year: </a:t>
            </a:r>
            <a:r>
              <a:rPr lang="en-US" sz="1200" b="0" i="0" dirty="0">
                <a:solidFill>
                  <a:srgbClr val="0D0D0D"/>
                </a:solidFill>
                <a:effectLst/>
                <a:latin typeface="Algerian" panose="04020705040A02060702" pitchFamily="82" charset="0"/>
              </a:rPr>
              <a:t>Strong positive correlation (0.79), indicating stores tend to open in specific months and years together.</a:t>
            </a:r>
          </a:p>
          <a:p>
            <a:endParaRPr lang="en-US" sz="1200" b="1" i="0" dirty="0">
              <a:solidFill>
                <a:schemeClr val="accent2">
                  <a:lumMod val="50000"/>
                </a:schemeClr>
              </a:solidFill>
              <a:effectLst/>
              <a:latin typeface="Algerian" panose="04020705040A02060702" pitchFamily="82" charset="0"/>
            </a:endParaRPr>
          </a:p>
          <a:p>
            <a:r>
              <a:rPr lang="en-US" sz="1200" b="1" i="0" dirty="0">
                <a:solidFill>
                  <a:schemeClr val="accent2">
                    <a:lumMod val="50000"/>
                  </a:schemeClr>
                </a:solidFill>
                <a:effectLst/>
                <a:latin typeface="Algerian" panose="04020705040A02060702" pitchFamily="82" charset="0"/>
              </a:rPr>
              <a:t>Promo2, Promo2SinceWeek, &amp; Promo2SinceYear:</a:t>
            </a:r>
          </a:p>
          <a:p>
            <a:pPr marL="171450" indent="-171450">
              <a:buFont typeface="Arial" panose="020B0604020202020204" pitchFamily="34" charset="0"/>
              <a:buChar char="•"/>
            </a:pPr>
            <a:endParaRPr lang="en-US" sz="1200" b="0" i="0" dirty="0">
              <a:solidFill>
                <a:srgbClr val="0D0D0D"/>
              </a:solidFill>
              <a:effectLst/>
              <a:latin typeface="Algerian" panose="04020705040A02060702" pitchFamily="82" charset="0"/>
            </a:endParaRP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Strong positive correlation between Promo2 &amp; Promo2SinceWeek (0.76), suggesting promotions tend to start around specific weeks.</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Perfect positive correlation between Promo2SinceWeek &amp; Promo2SinceYear (1.00), as they both represent Promo2 presence.</a:t>
            </a:r>
          </a:p>
          <a:p>
            <a:pPr marL="171450" indent="-171450">
              <a:buFont typeface="Arial" panose="020B0604020202020204" pitchFamily="34" charset="0"/>
              <a:buChar char="•"/>
            </a:pPr>
            <a:r>
              <a:rPr lang="en-US" sz="1200" b="0" i="0" dirty="0">
                <a:solidFill>
                  <a:srgbClr val="0D0D0D"/>
                </a:solidFill>
                <a:effectLst/>
                <a:latin typeface="Algerian" panose="04020705040A02060702" pitchFamily="82" charset="0"/>
              </a:rPr>
              <a:t>Promo2SinceWeek also correlates strongly with Promo2SinceYear (0.76), reinforcing the relationship.</a:t>
            </a:r>
          </a:p>
        </p:txBody>
      </p:sp>
    </p:spTree>
    <p:extLst>
      <p:ext uri="{BB962C8B-B14F-4D97-AF65-F5344CB8AC3E}">
        <p14:creationId xmlns:p14="http://schemas.microsoft.com/office/powerpoint/2010/main" val="188673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4" name="Picture 3">
            <a:extLst>
              <a:ext uri="{FF2B5EF4-FFF2-40B4-BE49-F238E27FC236}">
                <a16:creationId xmlns:a16="http://schemas.microsoft.com/office/drawing/2014/main" id="{0083430A-2026-B523-A130-10197FFB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324074"/>
            <a:ext cx="6073913" cy="3925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27B8E5D-1F4E-CF69-1B18-C4289297BB3C}"/>
              </a:ext>
            </a:extLst>
          </p:cNvPr>
          <p:cNvSpPr txBox="1"/>
          <p:nvPr/>
        </p:nvSpPr>
        <p:spPr>
          <a:xfrm>
            <a:off x="6395782" y="864980"/>
            <a:ext cx="5796218" cy="5693866"/>
          </a:xfrm>
          <a:prstGeom prst="rect">
            <a:avLst/>
          </a:prstGeom>
          <a:noFill/>
        </p:spPr>
        <p:txBody>
          <a:bodyPr wrap="square">
            <a:spAutoFit/>
          </a:bodyPr>
          <a:lstStyle/>
          <a:p>
            <a:r>
              <a:rPr lang="en-IN" sz="1300" b="1" dirty="0">
                <a:solidFill>
                  <a:schemeClr val="accent2">
                    <a:lumMod val="50000"/>
                  </a:schemeClr>
                </a:solidFill>
                <a:latin typeface="Algerian" panose="04020705040A02060702" pitchFamily="82" charset="0"/>
              </a:rPr>
              <a:t>Analysis</a:t>
            </a:r>
          </a:p>
          <a:p>
            <a:r>
              <a:rPr lang="en-IN" sz="1300" dirty="0">
                <a:latin typeface="Algerian" panose="04020705040A02060702" pitchFamily="82" charset="0"/>
              </a:rPr>
              <a:t>Comparison of Competition Distances Across Store Types and Assortments:</a:t>
            </a:r>
          </a:p>
          <a:p>
            <a:endParaRPr lang="en-IN" sz="1300" dirty="0">
              <a:latin typeface="Algerian" panose="04020705040A02060702" pitchFamily="82" charset="0"/>
            </a:endParaRPr>
          </a:p>
          <a:p>
            <a:r>
              <a:rPr lang="en-IN" sz="1300" dirty="0">
                <a:latin typeface="Algerian" panose="04020705040A02060702" pitchFamily="82" charset="0"/>
              </a:rPr>
              <a:t>Bar plot enables comparison of average competition distances across different store types, considering assortment types.</a:t>
            </a:r>
          </a:p>
          <a:p>
            <a:endParaRPr lang="en-IN" sz="1300" dirty="0">
              <a:latin typeface="Algerian" panose="04020705040A02060702" pitchFamily="82" charset="0"/>
            </a:endParaRPr>
          </a:p>
          <a:p>
            <a:r>
              <a:rPr lang="en-IN" sz="1300" dirty="0">
                <a:latin typeface="Algerian" panose="04020705040A02060702" pitchFamily="82" charset="0"/>
              </a:rPr>
              <a:t>Variation in bar heights within each store type reflects differences in average competition distances based on assortment offered.</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Identification of Trends:</a:t>
            </a:r>
          </a:p>
          <a:p>
            <a:endParaRPr lang="en-IN" sz="1300" dirty="0">
              <a:latin typeface="Algerian" panose="04020705040A02060702" pitchFamily="82" charset="0"/>
            </a:endParaRPr>
          </a:p>
          <a:p>
            <a:r>
              <a:rPr lang="en-IN" sz="1300" dirty="0">
                <a:latin typeface="Algerian" panose="04020705040A02060702" pitchFamily="82" charset="0"/>
              </a:rPr>
              <a:t>Relative heights of bars reveal trends in competition distances across store types and assortments.</a:t>
            </a:r>
          </a:p>
          <a:p>
            <a:r>
              <a:rPr lang="en-IN" sz="1300" dirty="0">
                <a:latin typeface="Algerian" panose="04020705040A02060702" pitchFamily="82" charset="0"/>
              </a:rPr>
              <a:t>Verification of Additional Information:</a:t>
            </a:r>
          </a:p>
          <a:p>
            <a:endParaRPr lang="en-IN" sz="1300" dirty="0">
              <a:latin typeface="Algerian" panose="04020705040A02060702" pitchFamily="82" charset="0"/>
            </a:endParaRPr>
          </a:p>
          <a:p>
            <a:r>
              <a:rPr lang="en-IN" sz="1300" dirty="0">
                <a:latin typeface="Algerian" panose="04020705040A02060702" pitchFamily="82" charset="0"/>
              </a:rPr>
              <a:t>Heights of bars in the plot can cross-validate provided average competition distances for each combination of store type and assortment.</a:t>
            </a:r>
          </a:p>
          <a:p>
            <a:endParaRPr lang="en-IN" sz="1300" dirty="0">
              <a:latin typeface="Algerian" panose="04020705040A02060702" pitchFamily="82" charset="0"/>
            </a:endParaRPr>
          </a:p>
          <a:p>
            <a:r>
              <a:rPr lang="en-IN" sz="1300" b="1" dirty="0">
                <a:solidFill>
                  <a:schemeClr val="accent2">
                    <a:lumMod val="50000"/>
                  </a:schemeClr>
                </a:solidFill>
                <a:latin typeface="Algerian" panose="04020705040A02060702" pitchFamily="82" charset="0"/>
              </a:rPr>
              <a:t>Conclusion</a:t>
            </a:r>
          </a:p>
          <a:p>
            <a:endParaRPr lang="en-IN" sz="1300" dirty="0">
              <a:latin typeface="Algerian" panose="04020705040A02060702" pitchFamily="82" charset="0"/>
            </a:endParaRPr>
          </a:p>
          <a:p>
            <a:r>
              <a:rPr lang="en-IN" sz="1300" dirty="0">
                <a:latin typeface="Algerian" panose="04020705040A02060702" pitchFamily="82" charset="0"/>
              </a:rPr>
              <a:t>The bar plot provides insights into competition distance variations across store types and assortments in the pharmaceutical retail dataset, aiding strategic decisions in assortment planning, site selection, and competitive positioning.</a:t>
            </a:r>
          </a:p>
        </p:txBody>
      </p:sp>
      <p:sp>
        <p:nvSpPr>
          <p:cNvPr id="6" name="TextBox 5">
            <a:extLst>
              <a:ext uri="{FF2B5EF4-FFF2-40B4-BE49-F238E27FC236}">
                <a16:creationId xmlns:a16="http://schemas.microsoft.com/office/drawing/2014/main" id="{3EAA9D3E-1DA9-9724-8E75-F5E10CC684DE}"/>
              </a:ext>
            </a:extLst>
          </p:cNvPr>
          <p:cNvSpPr txBox="1"/>
          <p:nvPr/>
        </p:nvSpPr>
        <p:spPr>
          <a:xfrm>
            <a:off x="274320" y="62468"/>
            <a:ext cx="11095374" cy="954107"/>
          </a:xfrm>
          <a:prstGeom prst="rect">
            <a:avLst/>
          </a:prstGeom>
          <a:noFill/>
        </p:spPr>
        <p:txBody>
          <a:bodyPr wrap="square">
            <a:spAutoFit/>
          </a:bodyPr>
          <a:lstStyle/>
          <a:p>
            <a:r>
              <a:rPr lang="en-US" sz="2800" b="1" dirty="0">
                <a:latin typeface="Algerian" panose="04020705040A02060702" pitchFamily="82" charset="0"/>
              </a:rPr>
              <a:t>Analysis of Competition Distances Across Store Types and Assortments</a:t>
            </a:r>
            <a:endParaRPr lang="en-IN" sz="2800" b="1" dirty="0">
              <a:latin typeface="Algerian" panose="04020705040A02060702" pitchFamily="82" charset="0"/>
            </a:endParaRPr>
          </a:p>
        </p:txBody>
      </p:sp>
    </p:spTree>
    <p:extLst>
      <p:ext uri="{BB962C8B-B14F-4D97-AF65-F5344CB8AC3E}">
        <p14:creationId xmlns:p14="http://schemas.microsoft.com/office/powerpoint/2010/main" val="161858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4" name="Picture 3">
            <a:extLst>
              <a:ext uri="{FF2B5EF4-FFF2-40B4-BE49-F238E27FC236}">
                <a16:creationId xmlns:a16="http://schemas.microsoft.com/office/drawing/2014/main" id="{64DEF70A-D44D-11F0-B1D2-612943AC4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498470"/>
            <a:ext cx="11007090" cy="2711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BA4BF8D4-7FDD-74B4-0DF3-DD75012822E4}"/>
              </a:ext>
            </a:extLst>
          </p:cNvPr>
          <p:cNvSpPr txBox="1"/>
          <p:nvPr/>
        </p:nvSpPr>
        <p:spPr>
          <a:xfrm>
            <a:off x="400050" y="3368695"/>
            <a:ext cx="6823710" cy="3016210"/>
          </a:xfrm>
          <a:prstGeom prst="rect">
            <a:avLst/>
          </a:prstGeom>
          <a:noFill/>
        </p:spPr>
        <p:txBody>
          <a:bodyPr wrap="square">
            <a:spAutoFit/>
          </a:bodyPr>
          <a:lstStyle/>
          <a:p>
            <a:endParaRPr lang="en-IN" sz="1000" dirty="0">
              <a:latin typeface="Algerian" panose="04020705040A02060702" pitchFamily="82" charset="0"/>
            </a:endParaRPr>
          </a:p>
          <a:p>
            <a:r>
              <a:rPr lang="en-US" sz="1000" b="1" dirty="0">
                <a:solidFill>
                  <a:schemeClr val="accent2">
                    <a:lumMod val="50000"/>
                  </a:schemeClr>
                </a:solidFill>
                <a:latin typeface="Algerian" panose="04020705040A02060702" pitchFamily="82" charset="0"/>
              </a:rPr>
              <a:t>Distribution of Promo with Day of Week</a:t>
            </a:r>
          </a:p>
          <a:p>
            <a:r>
              <a:rPr lang="en-US" sz="1000" dirty="0">
                <a:latin typeface="Algerian" panose="04020705040A02060702" pitchFamily="82" charset="0"/>
              </a:rPr>
              <a:t>Across all days of the week (1 to 7), observations with "Promo" (1) consistently higher.</a:t>
            </a:r>
          </a:p>
          <a:p>
            <a:r>
              <a:rPr lang="en-US" sz="1000" dirty="0">
                <a:latin typeface="Algerian" panose="04020705040A02060702" pitchFamily="82" charset="0"/>
              </a:rPr>
              <a:t>Days 6 and 7 (Saturday and Sunday) have a significantly higher number of observations without "Promo" (&gt;140,000).</a:t>
            </a:r>
            <a:endParaRPr lang="en-IN" sz="1000" dirty="0">
              <a:latin typeface="Algerian" panose="04020705040A02060702" pitchFamily="82" charset="0"/>
            </a:endParaRPr>
          </a:p>
          <a:p>
            <a:endParaRPr lang="en-IN" sz="1000" dirty="0">
              <a:latin typeface="Algerian" panose="04020705040A02060702" pitchFamily="82" charset="0"/>
            </a:endParaRP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Distribution of Promo with Open</a:t>
            </a:r>
          </a:p>
          <a:p>
            <a:r>
              <a:rPr lang="en-IN" sz="1000" dirty="0">
                <a:latin typeface="Algerian" panose="04020705040A02060702" pitchFamily="82" charset="0"/>
              </a:rPr>
              <a:t>When the store is closed (Open=0), observations without "Promo" substantially higher.</a:t>
            </a:r>
          </a:p>
          <a:p>
            <a:r>
              <a:rPr lang="en-IN" sz="1000" dirty="0">
                <a:latin typeface="Algerian" panose="04020705040A02060702" pitchFamily="82" charset="0"/>
              </a:rPr>
              <a:t>Suggests promotional activities less common when store closed.</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Distribution of Promo with State Holiday</a:t>
            </a:r>
          </a:p>
          <a:p>
            <a:r>
              <a:rPr lang="en-IN" sz="1000" dirty="0">
                <a:latin typeface="Algerian" panose="04020705040A02060702" pitchFamily="82" charset="0"/>
              </a:rPr>
              <a:t>On regular days (State Holiday=0), observations without "Promo" higher.</a:t>
            </a:r>
          </a:p>
          <a:p>
            <a:r>
              <a:rPr lang="en-IN" sz="1000" dirty="0">
                <a:latin typeface="Algerian" panose="04020705040A02060702" pitchFamily="82" charset="0"/>
              </a:rPr>
              <a:t>During public holidays, Easter, and Christmas, fewer observations without "Promo" compared to regular days.</a:t>
            </a:r>
          </a:p>
          <a:p>
            <a:endParaRPr lang="en-IN" sz="1000" dirty="0">
              <a:latin typeface="Algerian" panose="04020705040A02060702" pitchFamily="82" charset="0"/>
            </a:endParaRPr>
          </a:p>
          <a:p>
            <a:r>
              <a:rPr lang="en-IN" sz="1000" b="1" dirty="0">
                <a:solidFill>
                  <a:schemeClr val="accent2">
                    <a:lumMod val="50000"/>
                  </a:schemeClr>
                </a:solidFill>
                <a:latin typeface="Algerian" panose="04020705040A02060702" pitchFamily="82" charset="0"/>
              </a:rPr>
              <a:t>Distribution of Promo with School Holiday</a:t>
            </a:r>
          </a:p>
          <a:p>
            <a:r>
              <a:rPr lang="en-IN" sz="1000" dirty="0">
                <a:latin typeface="Algerian" panose="04020705040A02060702" pitchFamily="82" charset="0"/>
              </a:rPr>
              <a:t>During school holidays (School Holiday=1), relatively balanced.</a:t>
            </a:r>
          </a:p>
          <a:p>
            <a:r>
              <a:rPr lang="en-IN" sz="1000" dirty="0">
                <a:latin typeface="Algerian" panose="04020705040A02060702" pitchFamily="82" charset="0"/>
              </a:rPr>
              <a:t>On non-school holidays (School Holiday=0), observations without "Promo" substantially higher.</a:t>
            </a:r>
          </a:p>
        </p:txBody>
      </p:sp>
      <p:sp>
        <p:nvSpPr>
          <p:cNvPr id="11" name="TextBox 10">
            <a:extLst>
              <a:ext uri="{FF2B5EF4-FFF2-40B4-BE49-F238E27FC236}">
                <a16:creationId xmlns:a16="http://schemas.microsoft.com/office/drawing/2014/main" id="{6C4F5BFE-ECDC-D237-460F-DBA7F2246A02}"/>
              </a:ext>
            </a:extLst>
          </p:cNvPr>
          <p:cNvSpPr txBox="1"/>
          <p:nvPr/>
        </p:nvSpPr>
        <p:spPr>
          <a:xfrm>
            <a:off x="7418070" y="3647879"/>
            <a:ext cx="3989070" cy="2462213"/>
          </a:xfrm>
          <a:prstGeom prst="rect">
            <a:avLst/>
          </a:prstGeom>
          <a:noFill/>
        </p:spPr>
        <p:txBody>
          <a:bodyPr wrap="square">
            <a:spAutoFit/>
          </a:bodyPr>
          <a:lstStyle/>
          <a:p>
            <a:r>
              <a:rPr lang="en-IN" sz="1400" b="1" dirty="0">
                <a:solidFill>
                  <a:schemeClr val="accent2">
                    <a:lumMod val="50000"/>
                  </a:schemeClr>
                </a:solidFill>
                <a:latin typeface="Algerian" panose="04020705040A02060702" pitchFamily="82" charset="0"/>
              </a:rPr>
              <a:t>Conclusion</a:t>
            </a:r>
          </a:p>
          <a:p>
            <a:endParaRPr lang="en-IN" sz="1400" dirty="0">
              <a:latin typeface="Algerian" panose="04020705040A02060702" pitchFamily="82" charset="0"/>
            </a:endParaRPr>
          </a:p>
          <a:p>
            <a:pPr marL="171450" indent="-171450">
              <a:buFont typeface="Arial" panose="020B0604020202020204" pitchFamily="34" charset="0"/>
              <a:buChar char="•"/>
            </a:pPr>
            <a:r>
              <a:rPr lang="en-IN" sz="1400" dirty="0">
                <a:latin typeface="Algerian" panose="04020705040A02060702" pitchFamily="82" charset="0"/>
              </a:rPr>
              <a:t>Distribution of "Promo" varies across categorical features.</a:t>
            </a:r>
          </a:p>
          <a:p>
            <a:pPr marL="171450" indent="-171450">
              <a:buFont typeface="Arial" panose="020B0604020202020204" pitchFamily="34" charset="0"/>
              <a:buChar char="•"/>
            </a:pPr>
            <a:r>
              <a:rPr lang="en-IN" sz="1400" dirty="0">
                <a:latin typeface="Algerian" panose="04020705040A02060702" pitchFamily="82" charset="0"/>
              </a:rPr>
              <a:t>Weekdays see more "Promo" compared to weekends.</a:t>
            </a:r>
          </a:p>
          <a:p>
            <a:pPr marL="171450" indent="-171450">
              <a:buFont typeface="Arial" panose="020B0604020202020204" pitchFamily="34" charset="0"/>
              <a:buChar char="•"/>
            </a:pPr>
            <a:r>
              <a:rPr lang="en-IN" sz="1400" dirty="0">
                <a:latin typeface="Algerian" panose="04020705040A02060702" pitchFamily="82" charset="0"/>
              </a:rPr>
              <a:t>Fewer promotions when store closed.</a:t>
            </a:r>
          </a:p>
          <a:p>
            <a:pPr marL="171450" indent="-171450">
              <a:buFont typeface="Arial" panose="020B0604020202020204" pitchFamily="34" charset="0"/>
              <a:buChar char="•"/>
            </a:pPr>
            <a:r>
              <a:rPr lang="en-IN" sz="1400" dirty="0">
                <a:latin typeface="Algerian" panose="04020705040A02060702" pitchFamily="82" charset="0"/>
              </a:rPr>
              <a:t>Different distributions observed during holidays.</a:t>
            </a:r>
          </a:p>
          <a:p>
            <a:pPr marL="171450" indent="-171450">
              <a:buFont typeface="Arial" panose="020B0604020202020204" pitchFamily="34" charset="0"/>
              <a:buChar char="•"/>
            </a:pPr>
            <a:r>
              <a:rPr lang="en-IN" sz="1400" dirty="0">
                <a:latin typeface="Algerian" panose="04020705040A02060702" pitchFamily="82" charset="0"/>
              </a:rPr>
              <a:t>School holidays don't significantly influence promotional activities.</a:t>
            </a:r>
          </a:p>
        </p:txBody>
      </p:sp>
      <p:sp>
        <p:nvSpPr>
          <p:cNvPr id="13" name="TextBox 12">
            <a:extLst>
              <a:ext uri="{FF2B5EF4-FFF2-40B4-BE49-F238E27FC236}">
                <a16:creationId xmlns:a16="http://schemas.microsoft.com/office/drawing/2014/main" id="{612177CA-D8CB-94E9-3D73-59C451A86A33}"/>
              </a:ext>
            </a:extLst>
          </p:cNvPr>
          <p:cNvSpPr txBox="1"/>
          <p:nvPr/>
        </p:nvSpPr>
        <p:spPr>
          <a:xfrm>
            <a:off x="274320" y="0"/>
            <a:ext cx="11643360" cy="461665"/>
          </a:xfrm>
          <a:prstGeom prst="rect">
            <a:avLst/>
          </a:prstGeom>
          <a:noFill/>
        </p:spPr>
        <p:txBody>
          <a:bodyPr wrap="square">
            <a:spAutoFit/>
          </a:bodyPr>
          <a:lstStyle/>
          <a:p>
            <a:r>
              <a:rPr lang="en-US" sz="2400" b="1" dirty="0">
                <a:latin typeface="Algerian" panose="04020705040A02060702" pitchFamily="82" charset="0"/>
              </a:rPr>
              <a:t>Analysis of Promo Distribution Across Different Categorical Features</a:t>
            </a:r>
            <a:endParaRPr lang="en-IN" sz="2400" b="1" dirty="0">
              <a:latin typeface="Algerian" panose="04020705040A02060702" pitchFamily="82" charset="0"/>
            </a:endParaRPr>
          </a:p>
        </p:txBody>
      </p:sp>
    </p:spTree>
    <p:extLst>
      <p:ext uri="{BB962C8B-B14F-4D97-AF65-F5344CB8AC3E}">
        <p14:creationId xmlns:p14="http://schemas.microsoft.com/office/powerpoint/2010/main" val="183825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3" name="Picture 2">
            <a:extLst>
              <a:ext uri="{FF2B5EF4-FFF2-40B4-BE49-F238E27FC236}">
                <a16:creationId xmlns:a16="http://schemas.microsoft.com/office/drawing/2014/main" id="{9C30FBEA-2350-2E80-612D-7D9F2AB8D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419086"/>
            <a:ext cx="5746044" cy="31958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840D1927-F0FC-0E7E-0860-36A57C3BBE67}"/>
              </a:ext>
            </a:extLst>
          </p:cNvPr>
          <p:cNvSpPr txBox="1"/>
          <p:nvPr/>
        </p:nvSpPr>
        <p:spPr>
          <a:xfrm>
            <a:off x="6303060" y="335846"/>
            <a:ext cx="5746044" cy="6001643"/>
          </a:xfrm>
          <a:prstGeom prst="rect">
            <a:avLst/>
          </a:prstGeom>
          <a:noFill/>
        </p:spPr>
        <p:txBody>
          <a:bodyPr wrap="square">
            <a:spAutoFit/>
          </a:bodyPr>
          <a:lstStyle/>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Before Holiday</a:t>
            </a:r>
            <a:r>
              <a:rPr lang="en-IN" sz="1600" dirty="0">
                <a:latin typeface="Algerian" panose="04020705040A02060702" pitchFamily="82" charset="0"/>
              </a:rPr>
              <a:t>: Average sales range between 6000 and 7000, indicating heightened consumer spending in anticipation of the holiday. Customers tend to stock up on supplies or take advantage of pre-holiday sales.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During Holiday</a:t>
            </a:r>
            <a:r>
              <a:rPr lang="en-IN" sz="1600" dirty="0">
                <a:latin typeface="Algerian" panose="04020705040A02060702" pitchFamily="82" charset="0"/>
              </a:rPr>
              <a:t>: Average sales range from 5000 to 6000, suggesting a slight decrease compared to pre-holiday sales. Altered shopping behaviours during holidays, such as prioritizing family time or holiday activities, may contribute to this dip.</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After Holiday</a:t>
            </a:r>
            <a:r>
              <a:rPr lang="en-IN" sz="1600" dirty="0">
                <a:latin typeface="Algerian" panose="04020705040A02060702" pitchFamily="82" charset="0"/>
              </a:rPr>
              <a:t>: Average sales rebound to 7000, indicating a return to normal shopping routines or uptake in post-holiday sales and promotions.</a:t>
            </a:r>
          </a:p>
          <a:p>
            <a:endParaRPr lang="en-IN" sz="1600" dirty="0">
              <a:latin typeface="Algerian" panose="04020705040A02060702" pitchFamily="82" charset="0"/>
            </a:endParaRPr>
          </a:p>
          <a:p>
            <a:r>
              <a:rPr lang="en-IN" sz="1600" b="1" dirty="0">
                <a:solidFill>
                  <a:schemeClr val="accent2">
                    <a:lumMod val="50000"/>
                  </a:schemeClr>
                </a:solidFill>
                <a:latin typeface="Algerian" panose="04020705040A02060702" pitchFamily="82" charset="0"/>
              </a:rPr>
              <a:t>Conclusion: </a:t>
            </a:r>
            <a:r>
              <a:rPr lang="en-IN" sz="1600" dirty="0">
                <a:latin typeface="Algerian" panose="04020705040A02060702" pitchFamily="82" charset="0"/>
              </a:rPr>
              <a:t>The analysis reveals a typical consumer behaviour pattern surrounding holidays: increased pre-holiday spending, a slight dip during the holiday, and a post-holiday sales surge. Retailers can leverage this insight to adjust marketing strategies and inventory management, optimizing sales and meeting customer demand e</a:t>
            </a:r>
          </a:p>
        </p:txBody>
      </p:sp>
      <p:sp>
        <p:nvSpPr>
          <p:cNvPr id="6" name="TextBox 5">
            <a:extLst>
              <a:ext uri="{FF2B5EF4-FFF2-40B4-BE49-F238E27FC236}">
                <a16:creationId xmlns:a16="http://schemas.microsoft.com/office/drawing/2014/main" id="{75FD726F-38C8-BB3E-614B-DB6588F5F7C4}"/>
              </a:ext>
            </a:extLst>
          </p:cNvPr>
          <p:cNvSpPr txBox="1"/>
          <p:nvPr/>
        </p:nvSpPr>
        <p:spPr>
          <a:xfrm>
            <a:off x="426720" y="152400"/>
            <a:ext cx="11643360" cy="646331"/>
          </a:xfrm>
          <a:prstGeom prst="rect">
            <a:avLst/>
          </a:prstGeom>
          <a:noFill/>
        </p:spPr>
        <p:txBody>
          <a:bodyPr wrap="square">
            <a:spAutoFit/>
          </a:bodyPr>
          <a:lstStyle/>
          <a:p>
            <a:r>
              <a:rPr lang="en-IN" sz="3600" b="1" dirty="0">
                <a:latin typeface="Algerian" panose="04020705040A02060702" pitchFamily="82" charset="0"/>
              </a:rPr>
              <a:t>Holiday sales analysis</a:t>
            </a:r>
          </a:p>
        </p:txBody>
      </p:sp>
    </p:spTree>
    <p:extLst>
      <p:ext uri="{BB962C8B-B14F-4D97-AF65-F5344CB8AC3E}">
        <p14:creationId xmlns:p14="http://schemas.microsoft.com/office/powerpoint/2010/main" val="186448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0A493D1-4F00-2F01-6BC8-29BE6F001709}"/>
              </a:ext>
            </a:extLst>
          </p:cNvPr>
          <p:cNvSpPr txBox="1">
            <a:spLocks/>
          </p:cNvSpPr>
          <p:nvPr/>
        </p:nvSpPr>
        <p:spPr>
          <a:xfrm>
            <a:off x="274320" y="709077"/>
            <a:ext cx="11643360" cy="6149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000" b="1" dirty="0">
              <a:latin typeface="Algerian" panose="04020705040A02060702" pitchFamily="82" charset="0"/>
            </a:endParaRPr>
          </a:p>
        </p:txBody>
      </p:sp>
      <p:pic>
        <p:nvPicPr>
          <p:cNvPr id="4" name="Picture 3">
            <a:extLst>
              <a:ext uri="{FF2B5EF4-FFF2-40B4-BE49-F238E27FC236}">
                <a16:creationId xmlns:a16="http://schemas.microsoft.com/office/drawing/2014/main" id="{4BADDEB0-EAC9-4357-8271-B471FBC91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52" y="921255"/>
            <a:ext cx="5620253" cy="3376426"/>
          </a:xfrm>
          <a:prstGeom prst="rect">
            <a:avLst/>
          </a:prstGeom>
        </p:spPr>
      </p:pic>
      <p:pic>
        <p:nvPicPr>
          <p:cNvPr id="6" name="Picture 5">
            <a:extLst>
              <a:ext uri="{FF2B5EF4-FFF2-40B4-BE49-F238E27FC236}">
                <a16:creationId xmlns:a16="http://schemas.microsoft.com/office/drawing/2014/main" id="{4014C575-AAD8-651F-D9E1-AA602D7B0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837" y="921254"/>
            <a:ext cx="5224911" cy="3376425"/>
          </a:xfrm>
          <a:prstGeom prst="rect">
            <a:avLst/>
          </a:prstGeom>
        </p:spPr>
      </p:pic>
    </p:spTree>
    <p:extLst>
      <p:ext uri="{BB962C8B-B14F-4D97-AF65-F5344CB8AC3E}">
        <p14:creationId xmlns:p14="http://schemas.microsoft.com/office/powerpoint/2010/main" val="3247549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13958</TotalTime>
  <Words>1773</Words>
  <Application>Microsoft Office PowerPoint</Application>
  <PresentationFormat>Widescreen</PresentationFormat>
  <Paragraphs>165</Paragraphs>
  <Slides>16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Edwardian Script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poojithsai03@gmail.com</dc:creator>
  <cp:lastModifiedBy>poojithsai03@gmail.com</cp:lastModifiedBy>
  <cp:revision>23</cp:revision>
  <dcterms:created xsi:type="dcterms:W3CDTF">2024-04-01T01:28:36Z</dcterms:created>
  <dcterms:modified xsi:type="dcterms:W3CDTF">2024-04-11T07:45:17Z</dcterms:modified>
</cp:coreProperties>
</file>