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1" r:id="rId1"/>
  </p:sldMasterIdLst>
  <p:sldIdLst>
    <p:sldId id="256" r:id="rId2"/>
    <p:sldId id="266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 showGuides="1">
      <p:cViewPr varScale="1">
        <p:scale>
          <a:sx n="56" d="100"/>
          <a:sy n="56" d="100"/>
        </p:scale>
        <p:origin x="1000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6312-3BC7-4381-BECD-7D23415C0CC9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2BB4-9A41-4DA7-8B00-739389625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764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6312-3BC7-4381-BECD-7D23415C0CC9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2BB4-9A41-4DA7-8B00-739389625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102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6312-3BC7-4381-BECD-7D23415C0CC9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2BB4-9A41-4DA7-8B00-739389625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233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6312-3BC7-4381-BECD-7D23415C0CC9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2BB4-9A41-4DA7-8B00-73938962531B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756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6312-3BC7-4381-BECD-7D23415C0CC9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2BB4-9A41-4DA7-8B00-739389625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911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6312-3BC7-4381-BECD-7D23415C0CC9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2BB4-9A41-4DA7-8B00-739389625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59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6312-3BC7-4381-BECD-7D23415C0CC9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2BB4-9A41-4DA7-8B00-739389625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674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6312-3BC7-4381-BECD-7D23415C0CC9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2BB4-9A41-4DA7-8B00-739389625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845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6312-3BC7-4381-BECD-7D23415C0CC9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2BB4-9A41-4DA7-8B00-739389625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7501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6312-3BC7-4381-BECD-7D23415C0CC9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2BB4-9A41-4DA7-8B00-739389625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206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6312-3BC7-4381-BECD-7D23415C0CC9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2BB4-9A41-4DA7-8B00-739389625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723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6312-3BC7-4381-BECD-7D23415C0CC9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2BB4-9A41-4DA7-8B00-739389625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013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6312-3BC7-4381-BECD-7D23415C0CC9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2BB4-9A41-4DA7-8B00-739389625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440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6312-3BC7-4381-BECD-7D23415C0CC9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2BB4-9A41-4DA7-8B00-739389625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523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6312-3BC7-4381-BECD-7D23415C0CC9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2BB4-9A41-4DA7-8B00-739389625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27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6312-3BC7-4381-BECD-7D23415C0CC9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2BB4-9A41-4DA7-8B00-739389625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072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6312-3BC7-4381-BECD-7D23415C0CC9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2BB4-9A41-4DA7-8B00-739389625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346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6312-3BC7-4381-BECD-7D23415C0CC9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2BB4-9A41-4DA7-8B00-739389625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084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51C6312-3BC7-4381-BECD-7D23415C0CC9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A792BB4-9A41-4DA7-8B00-739389625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199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2" r:id="rId1"/>
    <p:sldLayoutId id="2147484063" r:id="rId2"/>
    <p:sldLayoutId id="2147484064" r:id="rId3"/>
    <p:sldLayoutId id="2147484065" r:id="rId4"/>
    <p:sldLayoutId id="2147484066" r:id="rId5"/>
    <p:sldLayoutId id="2147484067" r:id="rId6"/>
    <p:sldLayoutId id="2147484068" r:id="rId7"/>
    <p:sldLayoutId id="2147484069" r:id="rId8"/>
    <p:sldLayoutId id="2147484070" r:id="rId9"/>
    <p:sldLayoutId id="2147484071" r:id="rId10"/>
    <p:sldLayoutId id="2147484072" r:id="rId11"/>
    <p:sldLayoutId id="2147484073" r:id="rId12"/>
    <p:sldLayoutId id="2147484074" r:id="rId13"/>
    <p:sldLayoutId id="2147484075" r:id="rId14"/>
    <p:sldLayoutId id="2147484076" r:id="rId15"/>
    <p:sldLayoutId id="2147484077" r:id="rId16"/>
    <p:sldLayoutId id="2147484078" r:id="rId17"/>
    <p:sldLayoutId id="2147484079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8FDE4-67BD-DEAF-7747-345E03BE0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14550"/>
            <a:ext cx="9144000" cy="2628899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Project _10_AWS: Custom OCR Solution Using YOLOv3 and Tesseract</a:t>
            </a:r>
            <a:br>
              <a:rPr lang="en-US" sz="3200" b="1" dirty="0"/>
            </a:br>
            <a:br>
              <a:rPr lang="en-US" sz="3200" dirty="0"/>
            </a:br>
            <a:r>
              <a:rPr lang="en-US" sz="3200" b="1" dirty="0"/>
              <a:t>Subtitle:</a:t>
            </a:r>
            <a:r>
              <a:rPr lang="en-US" sz="3200" dirty="0"/>
              <a:t> Combining Object Detection and OCR for Lab Report Analysis</a:t>
            </a: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3200" b="1" dirty="0"/>
              <a:t>Presented by:</a:t>
            </a:r>
            <a:r>
              <a:rPr lang="en-US" sz="3200" dirty="0"/>
              <a:t> Hema M.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7846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12DEC1-BF05-C18A-3A67-87D4BC513901}"/>
              </a:ext>
            </a:extLst>
          </p:cNvPr>
          <p:cNvSpPr txBox="1"/>
          <p:nvPr/>
        </p:nvSpPr>
        <p:spPr>
          <a:xfrm>
            <a:off x="1585913" y="457468"/>
            <a:ext cx="6097904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Results and Conclusion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Results</a:t>
            </a:r>
            <a:r>
              <a:rPr lang="en-US" sz="3200" dirty="0"/>
              <a:t>:</a:t>
            </a:r>
            <a:br>
              <a:rPr lang="en-US" sz="3200" dirty="0"/>
            </a:br>
            <a:r>
              <a:rPr lang="en-US" sz="3200" dirty="0"/>
              <a:t>Successfully extracted and categorized data from lab reports.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Exported results as CSV.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Visualized regions of interest in processed images.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Next Steps</a:t>
            </a:r>
            <a:r>
              <a:rPr lang="en-US" sz="32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Expand to more report types.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Improve fuzzy matching accuracy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241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545B5-B40B-4DE7-D25E-1B66B6D14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6C6C4-12BA-8F94-B343-7B2647618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544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8FDE4-67BD-DEAF-7747-345E03BE0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3940" y="3897630"/>
            <a:ext cx="9144000" cy="2628899"/>
          </a:xfrm>
        </p:spPr>
        <p:txBody>
          <a:bodyPr>
            <a:normAutofit fontScale="90000"/>
          </a:bodyPr>
          <a:lstStyle/>
          <a:p>
            <a:pPr algn="l"/>
            <a:r>
              <a:rPr lang="en-IN" sz="3200" b="1" dirty="0"/>
              <a:t>Project Overview</a:t>
            </a:r>
            <a:br>
              <a:rPr lang="en-IN" sz="3200" b="1" dirty="0"/>
            </a:br>
            <a:br>
              <a:rPr lang="en-IN" sz="3200" b="1" dirty="0"/>
            </a:br>
            <a:r>
              <a:rPr lang="en-IN" sz="3200" b="1" dirty="0"/>
              <a:t>Objective</a:t>
            </a:r>
            <a:r>
              <a:rPr lang="en-IN" sz="3200" dirty="0"/>
              <a:t>:</a:t>
            </a:r>
            <a:br>
              <a:rPr lang="en-IN" sz="3200" dirty="0"/>
            </a:br>
            <a:r>
              <a:rPr lang="en-IN" sz="3200" dirty="0"/>
              <a:t>Build a custom OCR solution to extract specific information from lab reports (test names, values, units, reference ranges).</a:t>
            </a:r>
            <a:br>
              <a:rPr lang="en-IN" sz="3200" dirty="0"/>
            </a:br>
            <a:br>
              <a:rPr lang="en-IN" sz="3200" dirty="0"/>
            </a:br>
            <a:r>
              <a:rPr lang="en-IN" sz="3200" b="1" dirty="0"/>
              <a:t>Goal</a:t>
            </a:r>
            <a:r>
              <a:rPr lang="en-IN" sz="3200" dirty="0"/>
              <a:t>:</a:t>
            </a:r>
            <a:br>
              <a:rPr lang="en-IN" sz="3200" dirty="0"/>
            </a:br>
            <a:r>
              <a:rPr lang="en-IN" sz="3200" dirty="0"/>
              <a:t>Convert lab report data into structured, editable formats.</a:t>
            </a:r>
            <a:br>
              <a:rPr lang="en-IN" sz="3200" dirty="0"/>
            </a:br>
            <a:br>
              <a:rPr lang="en-IN" sz="3200" dirty="0"/>
            </a:br>
            <a:r>
              <a:rPr lang="en-IN" sz="3200" b="1" dirty="0"/>
              <a:t>Key Technologies</a:t>
            </a:r>
            <a:r>
              <a:rPr lang="en-IN" sz="3200" dirty="0"/>
              <a:t>:</a:t>
            </a:r>
            <a:br>
              <a:rPr lang="en-IN" sz="3200" dirty="0"/>
            </a:br>
            <a:r>
              <a:rPr lang="en-IN" sz="3200" dirty="0"/>
              <a:t>YOLOv3, Tesseract, OpenCV, Fuzzy Matching, Flask, AWS</a:t>
            </a:r>
          </a:p>
        </p:txBody>
      </p:sp>
    </p:spTree>
    <p:extLst>
      <p:ext uri="{BB962C8B-B14F-4D97-AF65-F5344CB8AC3E}">
        <p14:creationId xmlns:p14="http://schemas.microsoft.com/office/powerpoint/2010/main" val="113564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6B8FD0-407D-B4E0-26CB-3D752560C600}"/>
              </a:ext>
            </a:extLst>
          </p:cNvPr>
          <p:cNvSpPr txBox="1"/>
          <p:nvPr/>
        </p:nvSpPr>
        <p:spPr>
          <a:xfrm>
            <a:off x="354330" y="547717"/>
            <a:ext cx="11327130" cy="6432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Workflow Breakdown</a:t>
            </a:r>
          </a:p>
          <a:p>
            <a:endParaRPr lang="en-US" sz="32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i="1" u="sng" dirty="0"/>
              <a:t>Object Detection:</a:t>
            </a:r>
            <a:br>
              <a:rPr lang="en-US" sz="3200" dirty="0"/>
            </a:br>
            <a:r>
              <a:rPr lang="en-US" sz="3200" dirty="0"/>
              <a:t>YOLOv3 detects regions of interest (test names, values).</a:t>
            </a:r>
          </a:p>
          <a:p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Preprocessing:</a:t>
            </a:r>
            <a:br>
              <a:rPr lang="en-US" sz="3200" dirty="0"/>
            </a:br>
            <a:r>
              <a:rPr lang="en-US" sz="3200" dirty="0"/>
              <a:t>Resize, grayscale, and apply filters for better OCR accuracy.</a:t>
            </a:r>
          </a:p>
          <a:p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 Extraction</a:t>
            </a:r>
            <a:r>
              <a:rPr lang="en-US" sz="32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br>
              <a:rPr lang="en-US" sz="3200" dirty="0"/>
            </a:br>
            <a:r>
              <a:rPr lang="en-US" sz="3200" dirty="0"/>
              <a:t>Tesseract processes the preprocessed images to extract text.</a:t>
            </a:r>
          </a:p>
          <a:p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 Storage</a:t>
            </a:r>
            <a:r>
              <a:rPr lang="en-US" sz="32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br>
              <a:rPr lang="en-US" sz="3200" dirty="0"/>
            </a:br>
            <a:r>
              <a:rPr lang="en-US" sz="3200" dirty="0"/>
              <a:t>The extracted data is saved in CSV format.</a:t>
            </a:r>
          </a:p>
        </p:txBody>
      </p:sp>
    </p:spTree>
    <p:extLst>
      <p:ext uri="{BB962C8B-B14F-4D97-AF65-F5344CB8AC3E}">
        <p14:creationId xmlns:p14="http://schemas.microsoft.com/office/powerpoint/2010/main" val="348371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307626-B65A-4FFF-9865-8C6404EC710C}"/>
              </a:ext>
            </a:extLst>
          </p:cNvPr>
          <p:cNvSpPr txBox="1"/>
          <p:nvPr/>
        </p:nvSpPr>
        <p:spPr>
          <a:xfrm>
            <a:off x="864816" y="428178"/>
            <a:ext cx="915828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/>
              <a:t>Technologies Used</a:t>
            </a:r>
          </a:p>
          <a:p>
            <a:endParaRPr lang="en-IN" sz="32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/>
              <a:t>YOLOv3</a:t>
            </a:r>
            <a:r>
              <a:rPr lang="en-IN" sz="3200" dirty="0"/>
              <a:t>: For identifying specific regions in lab reports.</a:t>
            </a:r>
          </a:p>
          <a:p>
            <a:endParaRPr lang="en-IN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/>
              <a:t>Tesseract</a:t>
            </a:r>
            <a:r>
              <a:rPr lang="en-IN" sz="3200" dirty="0"/>
              <a:t>: For OCR text extraction.</a:t>
            </a:r>
          </a:p>
          <a:p>
            <a:endParaRPr lang="en-IN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/>
              <a:t>OpenCV</a:t>
            </a:r>
            <a:r>
              <a:rPr lang="en-IN" sz="3200" dirty="0"/>
              <a:t>: For image preprocessing.</a:t>
            </a:r>
          </a:p>
          <a:p>
            <a:endParaRPr lang="en-IN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/>
              <a:t>Fuzzy Matching</a:t>
            </a:r>
            <a:r>
              <a:rPr lang="en-IN" sz="3200" dirty="0"/>
              <a:t>: For enhancing detection accuracy.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3200" dirty="0"/>
          </a:p>
          <a:p>
            <a:endParaRPr lang="en-IN" sz="3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A44E7D-F535-1A7D-0841-771C8F4C0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576" y="821663"/>
            <a:ext cx="2095608" cy="10541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5CD188-C441-BC30-92D5-CC4069A6E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510" y="2005396"/>
            <a:ext cx="1758066" cy="14236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16B8D66-B091-9459-D8A2-93C361DCE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2666" y="3116501"/>
            <a:ext cx="1474518" cy="16690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8C89FA0-4BEB-79DF-8736-C3F04A52DF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7615" y="5432820"/>
            <a:ext cx="3683189" cy="99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09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945BD3C8-BAB4-F3D8-0656-F00E45666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10" y="-71958"/>
            <a:ext cx="11487150" cy="7001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YOLOv2 (You Only Look Once, Version 3):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 Detection Algorithm: </a:t>
            </a:r>
            <a:r>
              <a:rPr lang="en-US" altLang="en-US" sz="2400" dirty="0"/>
              <a:t>YOLOv3 is </a:t>
            </a:r>
            <a:r>
              <a:rPr lang="en-US" sz="2400" dirty="0"/>
              <a:t>a third-generation real-time object detection system that builds on YOLOv2's architecture for enhanced accuracy and speed. </a:t>
            </a:r>
            <a:endParaRPr lang="en-US" altLang="en-US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it's Used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sz="2400" dirty="0"/>
              <a:t>It is widely used due to its real-time detection, multi-scale predictions, and ability to detect small objects more accurately</a:t>
            </a:r>
            <a:r>
              <a:rPr lang="en-US" altLang="en-US" sz="24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700" dirty="0">
              <a:latin typeface="Arial" panose="020B0604020202020204" pitchFamily="34" charset="0"/>
            </a:endParaRPr>
          </a:p>
          <a:p>
            <a:r>
              <a:rPr lang="en-US" sz="3200" b="1" dirty="0"/>
              <a:t>Key Features:</a:t>
            </a:r>
          </a:p>
          <a:p>
            <a:endParaRPr lang="en-US" sz="105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Real-Time Detection: </a:t>
            </a:r>
            <a:r>
              <a:rPr lang="en-US" sz="2400" dirty="0"/>
              <a:t>Capable of processing images at high speed, making it suitable for applications where quick response is crucial.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Improved Accuracy</a:t>
            </a:r>
            <a:r>
              <a:rPr lang="en-US" sz="2400" dirty="0"/>
              <a:t>: Uses </a:t>
            </a:r>
            <a:r>
              <a:rPr lang="en-US" sz="2400" b="1" dirty="0"/>
              <a:t>multi-scale detection</a:t>
            </a:r>
            <a:r>
              <a:rPr lang="en-US" sz="2400" dirty="0"/>
              <a:t>, meaning it predicts objects at three different scales, making it better at detecting small objects.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Darknet-53 Backbone</a:t>
            </a:r>
            <a:r>
              <a:rPr lang="en-US" sz="2400" dirty="0"/>
              <a:t>: YOLOv3 employs a more advanced convolutional neural network (CNN) called Darknet-53, which improves feature extraction.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Bounding Boxes with Confidence Scores</a:t>
            </a:r>
            <a:r>
              <a:rPr lang="en-US" sz="2400" dirty="0"/>
              <a:t>: YOLOv3 assigns confidence scores to each bounding box, enhancing detection precision.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33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D4D348-1D74-474E-8A35-CB37C82E6C42}"/>
              </a:ext>
            </a:extLst>
          </p:cNvPr>
          <p:cNvSpPr txBox="1"/>
          <p:nvPr/>
        </p:nvSpPr>
        <p:spPr>
          <a:xfrm>
            <a:off x="537210" y="918686"/>
            <a:ext cx="1044702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1" dirty="0"/>
              <a:t>Python Libraries</a:t>
            </a:r>
          </a:p>
          <a:p>
            <a:endParaRPr lang="en-US" sz="32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i="1" dirty="0" err="1"/>
              <a:t>pytesseract</a:t>
            </a:r>
            <a:r>
              <a:rPr lang="en-US" sz="3200" i="1" dirty="0"/>
              <a:t>: For OCR processing.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i="1" dirty="0" err="1"/>
              <a:t>fuzzywuzzy</a:t>
            </a:r>
            <a:r>
              <a:rPr lang="en-US" sz="3200" i="1" dirty="0"/>
              <a:t>: For matching detected words to known test names/units.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i="1" dirty="0"/>
              <a:t>pandas: For data manipulation and CSV export.</a:t>
            </a:r>
          </a:p>
          <a:p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99476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B0BD4A-79C0-5CA6-5C3E-96F741EE4170}"/>
              </a:ext>
            </a:extLst>
          </p:cNvPr>
          <p:cNvSpPr txBox="1"/>
          <p:nvPr/>
        </p:nvSpPr>
        <p:spPr>
          <a:xfrm>
            <a:off x="1688783" y="734467"/>
            <a:ext cx="609790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Key Steps of Image 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Step 1</a:t>
            </a:r>
            <a:r>
              <a:rPr lang="en-US" sz="3200" dirty="0"/>
              <a:t>: Load lab report image using OpenCV.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Step 2</a:t>
            </a:r>
            <a:r>
              <a:rPr lang="en-US" sz="3200" dirty="0"/>
              <a:t>: Apply YOLOv3 for bounding box detection.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Step 3</a:t>
            </a:r>
            <a:r>
              <a:rPr lang="en-US" sz="3200" dirty="0"/>
              <a:t>: Use Tesseract for text extraction.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Step 4</a:t>
            </a:r>
            <a:r>
              <a:rPr lang="en-US" sz="3200" dirty="0"/>
              <a:t>: Perform fuzzy matching for detected words (test names, units).</a:t>
            </a:r>
          </a:p>
        </p:txBody>
      </p:sp>
    </p:spTree>
    <p:extLst>
      <p:ext uri="{BB962C8B-B14F-4D97-AF65-F5344CB8AC3E}">
        <p14:creationId xmlns:p14="http://schemas.microsoft.com/office/powerpoint/2010/main" val="219403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713AAA-A7BB-1AD6-37E4-3156A139C09B}"/>
              </a:ext>
            </a:extLst>
          </p:cNvPr>
          <p:cNvSpPr txBox="1"/>
          <p:nvPr/>
        </p:nvSpPr>
        <p:spPr>
          <a:xfrm>
            <a:off x="1357313" y="698838"/>
            <a:ext cx="609790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Data Output and Visualization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Output</a:t>
            </a:r>
            <a:r>
              <a:rPr lang="en-US" sz="3200" dirty="0"/>
              <a:t>:</a:t>
            </a:r>
            <a:br>
              <a:rPr lang="en-US" sz="3200" dirty="0"/>
            </a:br>
            <a:r>
              <a:rPr lang="en-US" sz="3200" dirty="0"/>
              <a:t>Extracted information is saved into CSV files (test name, value, unit, reference range).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Visualization</a:t>
            </a:r>
            <a:r>
              <a:rPr lang="en-US" sz="3200" dirty="0"/>
              <a:t>:</a:t>
            </a:r>
            <a:br>
              <a:rPr lang="en-US" sz="3200" dirty="0"/>
            </a:br>
            <a:r>
              <a:rPr lang="en-US" sz="3200" dirty="0"/>
              <a:t>Final processed image saved with bounding boxes for verification.</a:t>
            </a:r>
          </a:p>
        </p:txBody>
      </p:sp>
    </p:spTree>
    <p:extLst>
      <p:ext uri="{BB962C8B-B14F-4D97-AF65-F5344CB8AC3E}">
        <p14:creationId xmlns:p14="http://schemas.microsoft.com/office/powerpoint/2010/main" val="2134279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A04EA5-9FCE-EBF2-133B-E59D1C559139}"/>
              </a:ext>
            </a:extLst>
          </p:cNvPr>
          <p:cNvSpPr txBox="1"/>
          <p:nvPr/>
        </p:nvSpPr>
        <p:spPr>
          <a:xfrm>
            <a:off x="1254442" y="428179"/>
            <a:ext cx="815244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Flask Integration in Custom OCR Solution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Purpose</a:t>
            </a:r>
            <a:r>
              <a:rPr lang="en-US" sz="3200" dirty="0"/>
              <a:t>:</a:t>
            </a:r>
            <a:br>
              <a:rPr lang="en-US" sz="3200" dirty="0"/>
            </a:br>
            <a:r>
              <a:rPr lang="en-US" sz="3200" dirty="0"/>
              <a:t>Web-based interface for uploading, processing images, and visualizing results.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Key Features</a:t>
            </a:r>
            <a:r>
              <a:rPr lang="en-US" sz="32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Image upload and preview.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Image processing and CSV output.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Visualization of bounding boxes on the image.</a:t>
            </a:r>
          </a:p>
        </p:txBody>
      </p:sp>
    </p:spTree>
    <p:extLst>
      <p:ext uri="{BB962C8B-B14F-4D97-AF65-F5344CB8AC3E}">
        <p14:creationId xmlns:p14="http://schemas.microsoft.com/office/powerpoint/2010/main" val="20680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118</TotalTime>
  <Words>542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Droplet</vt:lpstr>
      <vt:lpstr>Project _10_AWS: Custom OCR Solution Using YOLOv3 and Tesseract  Subtitle: Combining Object Detection and OCR for Lab Report Analysis   Presented by: Hema M.</vt:lpstr>
      <vt:lpstr>Project Overview  Objective: Build a custom OCR solution to extract specific information from lab reports (test names, values, units, reference ranges).  Goal: Convert lab report data into structured, editable formats.  Key Technologies: YOLOv3, Tesseract, OpenCV, Fuzzy Matching, Flask, AWS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poojithsai03@gmail.com</dc:creator>
  <cp:lastModifiedBy>poojithsai03@gmail.com</cp:lastModifiedBy>
  <cp:revision>4</cp:revision>
  <dcterms:created xsi:type="dcterms:W3CDTF">2024-10-02T13:48:56Z</dcterms:created>
  <dcterms:modified xsi:type="dcterms:W3CDTF">2024-10-02T15:47:26Z</dcterms:modified>
</cp:coreProperties>
</file>