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66" r:id="rId3"/>
    <p:sldId id="258" r:id="rId4"/>
    <p:sldId id="259" r:id="rId5"/>
    <p:sldId id="267" r:id="rId6"/>
    <p:sldId id="268" r:id="rId7"/>
    <p:sldId id="261" r:id="rId8"/>
    <p:sldId id="269" r:id="rId9"/>
    <p:sldId id="270" r:id="rId10"/>
    <p:sldId id="272" r:id="rId11"/>
    <p:sldId id="264"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showGuides="1">
      <p:cViewPr varScale="1">
        <p:scale>
          <a:sx n="56" d="100"/>
          <a:sy n="56" d="100"/>
        </p:scale>
        <p:origin x="100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176830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96563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186992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61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09536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1C6312-3BC7-4381-BECD-7D23415C0CC9}"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453237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1C6312-3BC7-4381-BECD-7D23415C0CC9}"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960994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880798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569199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79427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57638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C6312-3BC7-4381-BECD-7D23415C0CC9}"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61543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C6312-3BC7-4381-BECD-7D23415C0CC9}"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4118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C6312-3BC7-4381-BECD-7D23415C0CC9}"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147426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C6312-3BC7-4381-BECD-7D23415C0CC9}"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72853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1C6312-3BC7-4381-BECD-7D23415C0CC9}"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2915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1529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85400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51C6312-3BC7-4381-BECD-7D23415C0CC9}" type="datetimeFigureOut">
              <a:rPr lang="en-IN" smtClean="0"/>
              <a:t>03-10-2024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A792BB4-9A41-4DA7-8B00-73938962531B}" type="slidenum">
              <a:rPr lang="en-IN" smtClean="0"/>
              <a:t>‹#›</a:t>
            </a:fld>
            <a:endParaRPr lang="en-IN"/>
          </a:p>
        </p:txBody>
      </p:sp>
    </p:spTree>
    <p:extLst>
      <p:ext uri="{BB962C8B-B14F-4D97-AF65-F5344CB8AC3E}">
        <p14:creationId xmlns:p14="http://schemas.microsoft.com/office/powerpoint/2010/main" val="327002953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 id="214748409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FDE4-67BD-DEAF-7747-345E03BE09E9}"/>
              </a:ext>
            </a:extLst>
          </p:cNvPr>
          <p:cNvSpPr>
            <a:spLocks noGrp="1"/>
          </p:cNvSpPr>
          <p:nvPr>
            <p:ph type="ctrTitle"/>
          </p:nvPr>
        </p:nvSpPr>
        <p:spPr>
          <a:xfrm>
            <a:off x="1524000" y="2114550"/>
            <a:ext cx="9144000" cy="2628899"/>
          </a:xfrm>
        </p:spPr>
        <p:txBody>
          <a:bodyPr>
            <a:normAutofit fontScale="90000"/>
          </a:bodyPr>
          <a:lstStyle/>
          <a:p>
            <a:r>
              <a:rPr lang="en-US" sz="3200" b="1" dirty="0"/>
              <a:t>Project _10_AWS: Custom OCR Solution Using YOLOv3 and Tesseract</a:t>
            </a:r>
            <a:br>
              <a:rPr lang="en-US" sz="3200" b="1" dirty="0"/>
            </a:br>
            <a:br>
              <a:rPr lang="en-US" sz="3200" dirty="0"/>
            </a:br>
            <a:r>
              <a:rPr lang="en-US" sz="3200" b="1" dirty="0"/>
              <a:t>Subtitle:</a:t>
            </a:r>
            <a:r>
              <a:rPr lang="en-US" sz="3200" dirty="0"/>
              <a:t> Combining Object Detection and OCR for Lab Report Analysis</a:t>
            </a:r>
            <a:br>
              <a:rPr lang="en-US" sz="3200" dirty="0"/>
            </a:br>
            <a:br>
              <a:rPr lang="en-US" sz="3200" dirty="0"/>
            </a:br>
            <a:br>
              <a:rPr lang="en-US" sz="3200" dirty="0"/>
            </a:br>
            <a:r>
              <a:rPr lang="en-US" sz="3200" b="1" dirty="0"/>
              <a:t>Presented by:</a:t>
            </a:r>
            <a:r>
              <a:rPr lang="en-US" sz="3200" dirty="0"/>
              <a:t> Hema M.</a:t>
            </a:r>
            <a:endParaRPr lang="en-IN" sz="3200" dirty="0"/>
          </a:p>
        </p:txBody>
      </p:sp>
    </p:spTree>
    <p:extLst>
      <p:ext uri="{BB962C8B-B14F-4D97-AF65-F5344CB8AC3E}">
        <p14:creationId xmlns:p14="http://schemas.microsoft.com/office/powerpoint/2010/main" val="38784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AE2376-CF8C-292B-880F-6ABA47DC50B1}"/>
              </a:ext>
            </a:extLst>
          </p:cNvPr>
          <p:cNvPicPr>
            <a:picLocks noChangeAspect="1"/>
          </p:cNvPicPr>
          <p:nvPr/>
        </p:nvPicPr>
        <p:blipFill>
          <a:blip r:embed="rId2"/>
          <a:stretch>
            <a:fillRect/>
          </a:stretch>
        </p:blipFill>
        <p:spPr>
          <a:xfrm>
            <a:off x="1844040" y="27778"/>
            <a:ext cx="5969307" cy="3857122"/>
          </a:xfrm>
          <a:prstGeom prst="rect">
            <a:avLst/>
          </a:prstGeom>
        </p:spPr>
      </p:pic>
      <p:pic>
        <p:nvPicPr>
          <p:cNvPr id="7" name="Picture 6">
            <a:extLst>
              <a:ext uri="{FF2B5EF4-FFF2-40B4-BE49-F238E27FC236}">
                <a16:creationId xmlns:a16="http://schemas.microsoft.com/office/drawing/2014/main" id="{EE17C09C-B503-97D4-2E1C-E2E3F26E5A4E}"/>
              </a:ext>
            </a:extLst>
          </p:cNvPr>
          <p:cNvPicPr>
            <a:picLocks noChangeAspect="1"/>
          </p:cNvPicPr>
          <p:nvPr/>
        </p:nvPicPr>
        <p:blipFill>
          <a:blip r:embed="rId3"/>
          <a:stretch>
            <a:fillRect/>
          </a:stretch>
        </p:blipFill>
        <p:spPr>
          <a:xfrm>
            <a:off x="1844040" y="4921220"/>
            <a:ext cx="6296768" cy="1822479"/>
          </a:xfrm>
          <a:prstGeom prst="rect">
            <a:avLst/>
          </a:prstGeom>
        </p:spPr>
      </p:pic>
      <p:sp>
        <p:nvSpPr>
          <p:cNvPr id="8" name="Arrow: Right 7">
            <a:extLst>
              <a:ext uri="{FF2B5EF4-FFF2-40B4-BE49-F238E27FC236}">
                <a16:creationId xmlns:a16="http://schemas.microsoft.com/office/drawing/2014/main" id="{174198FF-994F-4C12-9EE3-4497FB2748CA}"/>
              </a:ext>
            </a:extLst>
          </p:cNvPr>
          <p:cNvSpPr/>
          <p:nvPr/>
        </p:nvSpPr>
        <p:spPr>
          <a:xfrm rot="5400000">
            <a:off x="4150513" y="4243040"/>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loud 8">
            <a:extLst>
              <a:ext uri="{FF2B5EF4-FFF2-40B4-BE49-F238E27FC236}">
                <a16:creationId xmlns:a16="http://schemas.microsoft.com/office/drawing/2014/main" id="{6D154BFA-2BAD-255C-10BA-A48F48E0A205}"/>
              </a:ext>
            </a:extLst>
          </p:cNvPr>
          <p:cNvSpPr/>
          <p:nvPr/>
        </p:nvSpPr>
        <p:spPr>
          <a:xfrm>
            <a:off x="8256269" y="1326776"/>
            <a:ext cx="3830473" cy="305091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t>FLASK OUTPUT</a:t>
            </a:r>
          </a:p>
        </p:txBody>
      </p:sp>
    </p:spTree>
    <p:extLst>
      <p:ext uri="{BB962C8B-B14F-4D97-AF65-F5344CB8AC3E}">
        <p14:creationId xmlns:p14="http://schemas.microsoft.com/office/powerpoint/2010/main" val="408050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12DEC1-BF05-C18A-3A67-87D4BC513901}"/>
              </a:ext>
            </a:extLst>
          </p:cNvPr>
          <p:cNvSpPr txBox="1"/>
          <p:nvPr/>
        </p:nvSpPr>
        <p:spPr>
          <a:xfrm>
            <a:off x="365760" y="457468"/>
            <a:ext cx="11361419" cy="6370975"/>
          </a:xfrm>
          <a:prstGeom prst="rect">
            <a:avLst/>
          </a:prstGeom>
          <a:noFill/>
        </p:spPr>
        <p:txBody>
          <a:bodyPr wrap="square">
            <a:spAutoFit/>
          </a:bodyPr>
          <a:lstStyle/>
          <a:p>
            <a:r>
              <a:rPr lang="en-US" sz="3200" b="1" dirty="0"/>
              <a:t>Results and Conclusion</a:t>
            </a:r>
          </a:p>
          <a:p>
            <a:endParaRPr lang="en-US" sz="3200" b="1" dirty="0"/>
          </a:p>
          <a:p>
            <a:r>
              <a:rPr lang="en-US" sz="3200" b="1" dirty="0"/>
              <a:t>Results</a:t>
            </a:r>
            <a:r>
              <a:rPr lang="en-US" sz="3200" dirty="0"/>
              <a:t>:</a:t>
            </a:r>
            <a:br>
              <a:rPr lang="en-US" sz="3200" dirty="0"/>
            </a:br>
            <a:r>
              <a:rPr lang="en-US" sz="2800" dirty="0"/>
              <a:t>Successfully extracted and categorized data from lab reports.</a:t>
            </a:r>
          </a:p>
          <a:p>
            <a:pPr marL="742950" lvl="1" indent="-285750">
              <a:buFont typeface="Arial" panose="020B0604020202020204" pitchFamily="34" charset="0"/>
              <a:buChar char="•"/>
            </a:pPr>
            <a:r>
              <a:rPr lang="en-US" sz="2800" dirty="0"/>
              <a:t>Exported results as CSV.</a:t>
            </a:r>
          </a:p>
          <a:p>
            <a:pPr marL="742950" lvl="1" indent="-285750">
              <a:buFont typeface="Arial" panose="020B0604020202020204" pitchFamily="34" charset="0"/>
              <a:buChar char="•"/>
            </a:pPr>
            <a:r>
              <a:rPr lang="en-US" sz="2800" dirty="0"/>
              <a:t>Visualized regions of interest in processed images.</a:t>
            </a:r>
          </a:p>
          <a:p>
            <a:pPr marL="742950" lvl="1" indent="-285750">
              <a:buFont typeface="Arial" panose="020B0604020202020204" pitchFamily="34" charset="0"/>
              <a:buChar char="•"/>
            </a:pPr>
            <a:endParaRPr lang="en-US" sz="3200" dirty="0"/>
          </a:p>
          <a:p>
            <a:r>
              <a:rPr lang="en-US" sz="3200" b="1" dirty="0"/>
              <a:t>Conclusion</a:t>
            </a:r>
            <a:r>
              <a:rPr lang="en-US" b="1" dirty="0"/>
              <a:t>:</a:t>
            </a:r>
          </a:p>
          <a:p>
            <a:r>
              <a:rPr lang="en-US" sz="2400" dirty="0"/>
              <a:t>By leveraging YOLOv3 and Tesseract, the project successfully achieved its objective of detecting and extracting relevant sections of lab reports. The implementation of Flask made it easy to deploy and run the solution locally, The system accurately identified key fields, processed them, and delivered editable results in CSV format, providing a practical and efficient method for digitizing lab reports.</a:t>
            </a:r>
          </a:p>
          <a:p>
            <a:pPr lvl="1"/>
            <a:endParaRPr lang="en-US" sz="3200" dirty="0"/>
          </a:p>
        </p:txBody>
      </p:sp>
    </p:spTree>
    <p:extLst>
      <p:ext uri="{BB962C8B-B14F-4D97-AF65-F5344CB8AC3E}">
        <p14:creationId xmlns:p14="http://schemas.microsoft.com/office/powerpoint/2010/main" val="7824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A487E8-A8B9-54F4-88C4-439E41D9F03B}"/>
              </a:ext>
            </a:extLst>
          </p:cNvPr>
          <p:cNvSpPr>
            <a:spLocks noGrp="1"/>
          </p:cNvSpPr>
          <p:nvPr>
            <p:ph type="ctrTitle"/>
          </p:nvPr>
        </p:nvSpPr>
        <p:spPr>
          <a:xfrm>
            <a:off x="1751012" y="1849425"/>
            <a:ext cx="8689976" cy="2509213"/>
          </a:xfrm>
        </p:spPr>
        <p:txBody>
          <a:bodyPr/>
          <a:lstStyle/>
          <a:p>
            <a:r>
              <a:rPr lang="en-IN" sz="96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dirty="0"/>
          </a:p>
        </p:txBody>
      </p:sp>
    </p:spTree>
    <p:extLst>
      <p:ext uri="{BB962C8B-B14F-4D97-AF65-F5344CB8AC3E}">
        <p14:creationId xmlns:p14="http://schemas.microsoft.com/office/powerpoint/2010/main" val="7424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FDE4-67BD-DEAF-7747-345E03BE09E9}"/>
              </a:ext>
            </a:extLst>
          </p:cNvPr>
          <p:cNvSpPr>
            <a:spLocks noGrp="1"/>
          </p:cNvSpPr>
          <p:nvPr>
            <p:ph type="ctrTitle"/>
          </p:nvPr>
        </p:nvSpPr>
        <p:spPr>
          <a:xfrm>
            <a:off x="1043940" y="3897630"/>
            <a:ext cx="9144000" cy="2628899"/>
          </a:xfrm>
        </p:spPr>
        <p:txBody>
          <a:bodyPr>
            <a:normAutofit fontScale="90000"/>
          </a:bodyPr>
          <a:lstStyle/>
          <a:p>
            <a:pPr algn="l"/>
            <a:r>
              <a:rPr lang="en-IN" sz="3200" b="1" dirty="0"/>
              <a:t>Project Overview</a:t>
            </a:r>
            <a:br>
              <a:rPr lang="en-IN" sz="3200" b="1" dirty="0"/>
            </a:br>
            <a:br>
              <a:rPr lang="en-IN" sz="3200" b="1" dirty="0"/>
            </a:br>
            <a:r>
              <a:rPr lang="en-IN" sz="3200" b="1" dirty="0"/>
              <a:t>Objective</a:t>
            </a:r>
            <a:r>
              <a:rPr lang="en-IN" sz="3200" dirty="0"/>
              <a:t>:</a:t>
            </a:r>
            <a:br>
              <a:rPr lang="en-IN" sz="3200" dirty="0"/>
            </a:br>
            <a:r>
              <a:rPr lang="en-IN" sz="3200" dirty="0"/>
              <a:t>Build a custom OCR solution to extract specific information from lab reports (test names, values, units, reference ranges).</a:t>
            </a:r>
            <a:br>
              <a:rPr lang="en-IN" sz="3200" dirty="0"/>
            </a:br>
            <a:br>
              <a:rPr lang="en-IN" sz="3200" dirty="0"/>
            </a:br>
            <a:r>
              <a:rPr lang="en-IN" sz="3200" b="1" dirty="0"/>
              <a:t>Goal</a:t>
            </a:r>
            <a:r>
              <a:rPr lang="en-IN" sz="3200" dirty="0"/>
              <a:t>:</a:t>
            </a:r>
            <a:br>
              <a:rPr lang="en-IN" sz="3200" dirty="0"/>
            </a:br>
            <a:r>
              <a:rPr lang="en-IN" sz="3200" dirty="0"/>
              <a:t>Convert lab report data into structured, editable formats.</a:t>
            </a:r>
            <a:br>
              <a:rPr lang="en-IN" sz="3200" dirty="0"/>
            </a:br>
            <a:br>
              <a:rPr lang="en-IN" sz="3200" dirty="0"/>
            </a:br>
            <a:r>
              <a:rPr lang="en-IN" sz="3200" b="1" dirty="0"/>
              <a:t>Key Technologies</a:t>
            </a:r>
            <a:r>
              <a:rPr lang="en-IN" sz="3200" dirty="0"/>
              <a:t>:</a:t>
            </a:r>
            <a:br>
              <a:rPr lang="en-IN" sz="3200" dirty="0"/>
            </a:br>
            <a:r>
              <a:rPr lang="en-IN" sz="3200" dirty="0"/>
              <a:t>YOLOv3, Tesseract, OpenCV, Fuzzy Matching, Flask, AWS</a:t>
            </a:r>
          </a:p>
        </p:txBody>
      </p:sp>
    </p:spTree>
    <p:extLst>
      <p:ext uri="{BB962C8B-B14F-4D97-AF65-F5344CB8AC3E}">
        <p14:creationId xmlns:p14="http://schemas.microsoft.com/office/powerpoint/2010/main" val="11356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6B8FD0-407D-B4E0-26CB-3D752560C600}"/>
              </a:ext>
            </a:extLst>
          </p:cNvPr>
          <p:cNvSpPr txBox="1"/>
          <p:nvPr/>
        </p:nvSpPr>
        <p:spPr>
          <a:xfrm>
            <a:off x="354330" y="547717"/>
            <a:ext cx="11327130" cy="6432530"/>
          </a:xfrm>
          <a:prstGeom prst="rect">
            <a:avLst/>
          </a:prstGeom>
          <a:noFill/>
        </p:spPr>
        <p:txBody>
          <a:bodyPr wrap="square">
            <a:spAutoFit/>
          </a:bodyPr>
          <a:lstStyle/>
          <a:p>
            <a:r>
              <a:rPr lang="en-US" sz="3200" b="1" i="1" u="sng" dirty="0">
                <a:effectLst>
                  <a:outerShdw blurRad="38100" dist="38100" dir="2700000" algn="tl">
                    <a:srgbClr val="000000">
                      <a:alpha val="43137"/>
                    </a:srgbClr>
                  </a:outerShdw>
                </a:effectLst>
              </a:rPr>
              <a:t>Key Workflow Breakdown</a:t>
            </a:r>
          </a:p>
          <a:p>
            <a:endParaRPr lang="en-US" sz="3200" b="1" i="1" u="sng" dirty="0">
              <a:effectLst>
                <a:outerShdw blurRad="38100" dist="38100" dir="2700000" algn="tl">
                  <a:srgbClr val="000000">
                    <a:alpha val="43137"/>
                  </a:srgbClr>
                </a:outerShdw>
              </a:effectLst>
            </a:endParaRPr>
          </a:p>
          <a:p>
            <a:pPr>
              <a:buFont typeface="Arial" panose="020B0604020202020204" pitchFamily="34" charset="0"/>
              <a:buChar char="•"/>
            </a:pPr>
            <a:r>
              <a:rPr lang="en-US" sz="3200" b="1" i="1" u="sng" dirty="0"/>
              <a:t>Object Detection:</a:t>
            </a:r>
            <a:br>
              <a:rPr lang="en-US" sz="3200" dirty="0"/>
            </a:br>
            <a:r>
              <a:rPr lang="en-US" sz="3200" dirty="0"/>
              <a:t>YOLOv3 detects regions of interest (test names, values).</a:t>
            </a:r>
          </a:p>
          <a:p>
            <a:endParaRPr lang="en-US" sz="2800" dirty="0"/>
          </a:p>
          <a:p>
            <a:pPr>
              <a:buFont typeface="Arial" panose="020B0604020202020204" pitchFamily="34" charset="0"/>
              <a:buChar char="•"/>
            </a:pPr>
            <a:r>
              <a:rPr lang="en-US" sz="3200" b="1" i="1" u="sng" dirty="0">
                <a:effectLst>
                  <a:outerShdw blurRad="38100" dist="38100" dir="2700000" algn="tl">
                    <a:srgbClr val="000000">
                      <a:alpha val="43137"/>
                    </a:srgbClr>
                  </a:outerShdw>
                </a:effectLst>
              </a:rPr>
              <a:t>Image Preprocessing:</a:t>
            </a:r>
            <a:br>
              <a:rPr lang="en-US" sz="3200" dirty="0"/>
            </a:br>
            <a:r>
              <a:rPr lang="en-US" sz="3200" dirty="0"/>
              <a:t>Resize, grayscale, and apply filters for better OCR accuracy.</a:t>
            </a:r>
          </a:p>
          <a:p>
            <a:endParaRPr lang="en-US" sz="3200" dirty="0"/>
          </a:p>
          <a:p>
            <a:pPr>
              <a:buFont typeface="Arial" panose="020B0604020202020204" pitchFamily="34" charset="0"/>
              <a:buChar char="•"/>
            </a:pPr>
            <a:r>
              <a:rPr lang="en-US" sz="3200" b="1" i="1" u="sng" dirty="0">
                <a:effectLst>
                  <a:outerShdw blurRad="38100" dist="38100" dir="2700000" algn="tl">
                    <a:srgbClr val="000000">
                      <a:alpha val="43137"/>
                    </a:srgbClr>
                  </a:outerShdw>
                </a:effectLst>
              </a:rPr>
              <a:t>Text Extraction</a:t>
            </a:r>
            <a:r>
              <a:rPr lang="en-US" sz="3200" i="1" u="sng" dirty="0">
                <a:effectLst>
                  <a:outerShdw blurRad="38100" dist="38100" dir="2700000" algn="tl">
                    <a:srgbClr val="000000">
                      <a:alpha val="43137"/>
                    </a:srgbClr>
                  </a:outerShdw>
                </a:effectLst>
              </a:rPr>
              <a:t>:</a:t>
            </a:r>
            <a:br>
              <a:rPr lang="en-US" sz="3200" dirty="0"/>
            </a:br>
            <a:r>
              <a:rPr lang="en-US" sz="3200" dirty="0"/>
              <a:t>Tesseract processes the preprocessed images to extract text.</a:t>
            </a:r>
          </a:p>
          <a:p>
            <a:endParaRPr lang="en-US" sz="3200" dirty="0"/>
          </a:p>
          <a:p>
            <a:pPr>
              <a:buFont typeface="Arial" panose="020B0604020202020204" pitchFamily="34" charset="0"/>
              <a:buChar char="•"/>
            </a:pPr>
            <a:r>
              <a:rPr lang="en-US" sz="3200" b="1" i="1" u="sng" dirty="0">
                <a:effectLst>
                  <a:outerShdw blurRad="38100" dist="38100" dir="2700000" algn="tl">
                    <a:srgbClr val="000000">
                      <a:alpha val="43137"/>
                    </a:srgbClr>
                  </a:outerShdw>
                </a:effectLst>
              </a:rPr>
              <a:t>Result Storage</a:t>
            </a:r>
            <a:r>
              <a:rPr lang="en-US" sz="3200" i="1" u="sng" dirty="0">
                <a:effectLst>
                  <a:outerShdw blurRad="38100" dist="38100" dir="2700000" algn="tl">
                    <a:srgbClr val="000000">
                      <a:alpha val="43137"/>
                    </a:srgbClr>
                  </a:outerShdw>
                </a:effectLst>
              </a:rPr>
              <a:t>:</a:t>
            </a:r>
            <a:br>
              <a:rPr lang="en-US" sz="3200" dirty="0"/>
            </a:br>
            <a:r>
              <a:rPr lang="en-US" sz="3200" dirty="0"/>
              <a:t>The extracted data is saved in CSV format.</a:t>
            </a:r>
          </a:p>
        </p:txBody>
      </p:sp>
    </p:spTree>
    <p:extLst>
      <p:ext uri="{BB962C8B-B14F-4D97-AF65-F5344CB8AC3E}">
        <p14:creationId xmlns:p14="http://schemas.microsoft.com/office/powerpoint/2010/main" val="348371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07626-B65A-4FFF-9865-8C6404EC710C}"/>
              </a:ext>
            </a:extLst>
          </p:cNvPr>
          <p:cNvSpPr txBox="1"/>
          <p:nvPr/>
        </p:nvSpPr>
        <p:spPr>
          <a:xfrm>
            <a:off x="864816" y="428178"/>
            <a:ext cx="9158287" cy="6001643"/>
          </a:xfrm>
          <a:prstGeom prst="rect">
            <a:avLst/>
          </a:prstGeom>
          <a:noFill/>
        </p:spPr>
        <p:txBody>
          <a:bodyPr wrap="square">
            <a:spAutoFit/>
          </a:bodyPr>
          <a:lstStyle/>
          <a:p>
            <a:r>
              <a:rPr lang="en-IN" sz="3200" b="1" dirty="0"/>
              <a:t>Technologies Used</a:t>
            </a:r>
          </a:p>
          <a:p>
            <a:endParaRPr lang="en-IN" sz="3200" b="1" dirty="0"/>
          </a:p>
          <a:p>
            <a:pPr>
              <a:buFont typeface="Arial" panose="020B0604020202020204" pitchFamily="34" charset="0"/>
              <a:buChar char="•"/>
            </a:pPr>
            <a:r>
              <a:rPr lang="en-IN" sz="3200" b="1" dirty="0"/>
              <a:t>YOLOv3</a:t>
            </a:r>
            <a:r>
              <a:rPr lang="en-IN" sz="3200" dirty="0"/>
              <a:t>: For identifying specific regions in lab reports.</a:t>
            </a:r>
          </a:p>
          <a:p>
            <a:endParaRPr lang="en-IN" sz="3200" dirty="0"/>
          </a:p>
          <a:p>
            <a:pPr>
              <a:buFont typeface="Arial" panose="020B0604020202020204" pitchFamily="34" charset="0"/>
              <a:buChar char="•"/>
            </a:pPr>
            <a:r>
              <a:rPr lang="en-IN" sz="3200" b="1" dirty="0"/>
              <a:t>Tesseract</a:t>
            </a:r>
            <a:r>
              <a:rPr lang="en-IN" sz="3200" dirty="0"/>
              <a:t>: For OCR text extraction.</a:t>
            </a:r>
          </a:p>
          <a:p>
            <a:endParaRPr lang="en-IN" sz="3200" dirty="0"/>
          </a:p>
          <a:p>
            <a:pPr>
              <a:buFont typeface="Arial" panose="020B0604020202020204" pitchFamily="34" charset="0"/>
              <a:buChar char="•"/>
            </a:pPr>
            <a:r>
              <a:rPr lang="en-IN" sz="3200" b="1" dirty="0"/>
              <a:t>OpenCV</a:t>
            </a:r>
            <a:r>
              <a:rPr lang="en-IN" sz="3200" dirty="0"/>
              <a:t>: For image preprocessing.</a:t>
            </a:r>
          </a:p>
          <a:p>
            <a:endParaRPr lang="en-IN" sz="3200" dirty="0"/>
          </a:p>
          <a:p>
            <a:pPr>
              <a:buFont typeface="Arial" panose="020B0604020202020204" pitchFamily="34" charset="0"/>
              <a:buChar char="•"/>
            </a:pPr>
            <a:r>
              <a:rPr lang="en-IN" sz="3200" b="1" dirty="0"/>
              <a:t>Fuzzy Matching</a:t>
            </a:r>
            <a:r>
              <a:rPr lang="en-IN" sz="3200" dirty="0"/>
              <a:t>: For enhancing detection accuracy.</a:t>
            </a:r>
          </a:p>
          <a:p>
            <a:pPr>
              <a:buFont typeface="Arial" panose="020B0604020202020204" pitchFamily="34" charset="0"/>
              <a:buChar char="•"/>
            </a:pPr>
            <a:endParaRPr lang="en-IN" sz="3200" dirty="0"/>
          </a:p>
          <a:p>
            <a:endParaRPr lang="en-IN" sz="3200" dirty="0"/>
          </a:p>
        </p:txBody>
      </p:sp>
      <p:pic>
        <p:nvPicPr>
          <p:cNvPr id="10" name="Picture 9">
            <a:extLst>
              <a:ext uri="{FF2B5EF4-FFF2-40B4-BE49-F238E27FC236}">
                <a16:creationId xmlns:a16="http://schemas.microsoft.com/office/drawing/2014/main" id="{98A44E7D-F535-1A7D-0841-771C8F4C015F}"/>
              </a:ext>
            </a:extLst>
          </p:cNvPr>
          <p:cNvPicPr>
            <a:picLocks noChangeAspect="1"/>
          </p:cNvPicPr>
          <p:nvPr/>
        </p:nvPicPr>
        <p:blipFill>
          <a:blip r:embed="rId2"/>
          <a:stretch>
            <a:fillRect/>
          </a:stretch>
        </p:blipFill>
        <p:spPr>
          <a:xfrm>
            <a:off x="9231576" y="821663"/>
            <a:ext cx="2095608" cy="1054154"/>
          </a:xfrm>
          <a:prstGeom prst="rect">
            <a:avLst/>
          </a:prstGeom>
        </p:spPr>
      </p:pic>
      <p:pic>
        <p:nvPicPr>
          <p:cNvPr id="12" name="Picture 11">
            <a:extLst>
              <a:ext uri="{FF2B5EF4-FFF2-40B4-BE49-F238E27FC236}">
                <a16:creationId xmlns:a16="http://schemas.microsoft.com/office/drawing/2014/main" id="{4A5CD188-C441-BC30-92D5-CC4069A6E5D5}"/>
              </a:ext>
            </a:extLst>
          </p:cNvPr>
          <p:cNvPicPr>
            <a:picLocks noChangeAspect="1"/>
          </p:cNvPicPr>
          <p:nvPr/>
        </p:nvPicPr>
        <p:blipFill>
          <a:blip r:embed="rId3"/>
          <a:stretch>
            <a:fillRect/>
          </a:stretch>
        </p:blipFill>
        <p:spPr>
          <a:xfrm>
            <a:off x="7473510" y="2005396"/>
            <a:ext cx="1758066" cy="1423604"/>
          </a:xfrm>
          <a:prstGeom prst="rect">
            <a:avLst/>
          </a:prstGeom>
        </p:spPr>
      </p:pic>
      <p:pic>
        <p:nvPicPr>
          <p:cNvPr id="14" name="Picture 13">
            <a:extLst>
              <a:ext uri="{FF2B5EF4-FFF2-40B4-BE49-F238E27FC236}">
                <a16:creationId xmlns:a16="http://schemas.microsoft.com/office/drawing/2014/main" id="{E16B8D66-B091-9459-D8A2-93C361DCEF79}"/>
              </a:ext>
            </a:extLst>
          </p:cNvPr>
          <p:cNvPicPr>
            <a:picLocks noChangeAspect="1"/>
          </p:cNvPicPr>
          <p:nvPr/>
        </p:nvPicPr>
        <p:blipFill>
          <a:blip r:embed="rId4"/>
          <a:stretch>
            <a:fillRect/>
          </a:stretch>
        </p:blipFill>
        <p:spPr>
          <a:xfrm>
            <a:off x="9852666" y="3116501"/>
            <a:ext cx="1474518" cy="1669072"/>
          </a:xfrm>
          <a:prstGeom prst="rect">
            <a:avLst/>
          </a:prstGeom>
        </p:spPr>
      </p:pic>
      <p:pic>
        <p:nvPicPr>
          <p:cNvPr id="16" name="Picture 15">
            <a:extLst>
              <a:ext uri="{FF2B5EF4-FFF2-40B4-BE49-F238E27FC236}">
                <a16:creationId xmlns:a16="http://schemas.microsoft.com/office/drawing/2014/main" id="{F8C89FA0-4BEB-79DF-8736-C3F04A52DFDD}"/>
              </a:ext>
            </a:extLst>
          </p:cNvPr>
          <p:cNvPicPr>
            <a:picLocks noChangeAspect="1"/>
          </p:cNvPicPr>
          <p:nvPr/>
        </p:nvPicPr>
        <p:blipFill>
          <a:blip r:embed="rId5"/>
          <a:stretch>
            <a:fillRect/>
          </a:stretch>
        </p:blipFill>
        <p:spPr>
          <a:xfrm>
            <a:off x="7077615" y="5432820"/>
            <a:ext cx="3683189" cy="997001"/>
          </a:xfrm>
          <a:prstGeom prst="rect">
            <a:avLst/>
          </a:prstGeom>
        </p:spPr>
      </p:pic>
    </p:spTree>
    <p:extLst>
      <p:ext uri="{BB962C8B-B14F-4D97-AF65-F5344CB8AC3E}">
        <p14:creationId xmlns:p14="http://schemas.microsoft.com/office/powerpoint/2010/main" val="336909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945BD3C8-BAB4-F3D8-0656-F00E45666005}"/>
              </a:ext>
            </a:extLst>
          </p:cNvPr>
          <p:cNvSpPr>
            <a:spLocks noChangeArrowheads="1"/>
          </p:cNvSpPr>
          <p:nvPr/>
        </p:nvSpPr>
        <p:spPr bwMode="auto">
          <a:xfrm>
            <a:off x="194310" y="-71958"/>
            <a:ext cx="11487150" cy="700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YOLOv3 (You Only Look Once, Version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Object Detection Algorithm: </a:t>
            </a:r>
            <a:r>
              <a:rPr lang="en-US" altLang="en-US" sz="2400" dirty="0"/>
              <a:t>YOLOv3 is </a:t>
            </a:r>
            <a:r>
              <a:rPr lang="en-US" sz="2400" dirty="0"/>
              <a:t>a third-generation real-time object detection system that builds on YOLOv2's architecture for enhanced accuracy and speed. </a:t>
            </a:r>
            <a:endParaRPr lang="en-US" altLang="en-US" sz="2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Why it's Used</a:t>
            </a:r>
            <a:r>
              <a:rPr kumimoji="0" lang="en-US" altLang="en-US" sz="2000" b="1" i="0" u="none" strike="noStrike" cap="none" normalizeH="0" baseline="0" dirty="0">
                <a:ln>
                  <a:noFill/>
                </a:ln>
                <a:solidFill>
                  <a:schemeClr val="tx1"/>
                </a:solidFill>
                <a:effectLst/>
                <a:latin typeface="Arial" panose="020B0604020202020204" pitchFamily="34" charset="0"/>
              </a:rPr>
              <a:t>: </a:t>
            </a:r>
            <a:r>
              <a:rPr lang="en-US" sz="2400" dirty="0"/>
              <a:t>It is widely used due to its real-time detection, multi-scale predictions, and ability to detect small objects more accurately</a:t>
            </a:r>
            <a:r>
              <a:rPr lang="en-US" altLang="en-US" sz="2400" dirty="0"/>
              <a:t>.</a:t>
            </a:r>
          </a:p>
          <a:p>
            <a:pPr marL="0" marR="0" lvl="0" indent="0" algn="l" defTabSz="914400" rtl="0" eaLnBrk="0" fontAlgn="base" latinLnBrk="0" hangingPunct="0">
              <a:lnSpc>
                <a:spcPct val="100000"/>
              </a:lnSpc>
              <a:spcBef>
                <a:spcPct val="0"/>
              </a:spcBef>
              <a:spcAft>
                <a:spcPct val="0"/>
              </a:spcAft>
              <a:buClrTx/>
              <a:buSzTx/>
              <a:tabLst/>
            </a:pPr>
            <a:endParaRPr lang="en-US" altLang="en-US" sz="700" dirty="0">
              <a:latin typeface="Arial" panose="020B0604020202020204" pitchFamily="34" charset="0"/>
            </a:endParaRPr>
          </a:p>
          <a:p>
            <a:r>
              <a:rPr lang="en-US" sz="3200" b="1" dirty="0"/>
              <a:t>Key Features:</a:t>
            </a:r>
          </a:p>
          <a:p>
            <a:endParaRPr lang="en-US" sz="1050" dirty="0"/>
          </a:p>
          <a:p>
            <a:pPr>
              <a:buFont typeface="Arial" panose="020B0604020202020204" pitchFamily="34" charset="0"/>
              <a:buChar char="•"/>
            </a:pPr>
            <a:r>
              <a:rPr lang="en-US" sz="2400" b="1" dirty="0"/>
              <a:t>Real-Time Detection: </a:t>
            </a:r>
            <a:r>
              <a:rPr lang="en-US" sz="2400" dirty="0"/>
              <a:t>Capable of processing images at high speed, making it suitable for applications where quick response is crucial.</a:t>
            </a:r>
          </a:p>
          <a:p>
            <a:pPr>
              <a:buFont typeface="Arial" panose="020B0604020202020204" pitchFamily="34" charset="0"/>
              <a:buChar char="•"/>
            </a:pPr>
            <a:r>
              <a:rPr lang="en-US" sz="2400" b="1" dirty="0"/>
              <a:t>Improved Accuracy</a:t>
            </a:r>
            <a:r>
              <a:rPr lang="en-US" sz="2400" dirty="0"/>
              <a:t>: Uses </a:t>
            </a:r>
            <a:r>
              <a:rPr lang="en-US" sz="2400" b="1" dirty="0"/>
              <a:t>multi-scale detection</a:t>
            </a:r>
            <a:r>
              <a:rPr lang="en-US" sz="2400" dirty="0"/>
              <a:t>, meaning it predicts objects at three different scales, making it better at detecting small objects.</a:t>
            </a:r>
          </a:p>
          <a:p>
            <a:pPr>
              <a:buFont typeface="Arial" panose="020B0604020202020204" pitchFamily="34" charset="0"/>
              <a:buChar char="•"/>
            </a:pPr>
            <a:r>
              <a:rPr lang="en-US" sz="2400" b="1" dirty="0"/>
              <a:t>Darknet-53 Backbone</a:t>
            </a:r>
            <a:r>
              <a:rPr lang="en-US" sz="2400" dirty="0"/>
              <a:t>: YOLOv3 employs a more advanced convolutional neural network (CNN) called Darknet-53, which improves feature extraction.</a:t>
            </a:r>
          </a:p>
          <a:p>
            <a:pPr>
              <a:buFont typeface="Arial" panose="020B0604020202020204" pitchFamily="34" charset="0"/>
              <a:buChar char="•"/>
            </a:pPr>
            <a:r>
              <a:rPr lang="en-US" sz="2400" b="1" dirty="0"/>
              <a:t>Bounding Boxes with Confidence Scores</a:t>
            </a:r>
            <a:r>
              <a:rPr lang="en-US" sz="2400" dirty="0"/>
              <a:t>: YOLOv3 assigns confidence scores to each bounding box, enhancing detection precision.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3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2149-B700-E08F-80EF-C5C174C2E7FD}"/>
              </a:ext>
            </a:extLst>
          </p:cNvPr>
          <p:cNvSpPr>
            <a:spLocks noGrp="1"/>
          </p:cNvSpPr>
          <p:nvPr>
            <p:ph type="title"/>
          </p:nvPr>
        </p:nvSpPr>
        <p:spPr>
          <a:xfrm>
            <a:off x="216545" y="196417"/>
            <a:ext cx="7704445" cy="900863"/>
          </a:xfrm>
        </p:spPr>
        <p:txBody>
          <a:bodyPr>
            <a:noAutofit/>
          </a:bodyPr>
          <a:lstStyle/>
          <a:p>
            <a:br>
              <a:rPr lang="en-IN" b="1" dirty="0"/>
            </a:br>
            <a:r>
              <a:rPr lang="en-IN" b="1" dirty="0"/>
              <a:t>Yolov3 object detection process </a:t>
            </a:r>
          </a:p>
        </p:txBody>
      </p:sp>
      <p:pic>
        <p:nvPicPr>
          <p:cNvPr id="7" name="Picture 6">
            <a:extLst>
              <a:ext uri="{FF2B5EF4-FFF2-40B4-BE49-F238E27FC236}">
                <a16:creationId xmlns:a16="http://schemas.microsoft.com/office/drawing/2014/main" id="{BC59E0F8-CE68-5335-76BC-7F32D6093998}"/>
              </a:ext>
            </a:extLst>
          </p:cNvPr>
          <p:cNvPicPr>
            <a:picLocks noChangeAspect="1"/>
          </p:cNvPicPr>
          <p:nvPr/>
        </p:nvPicPr>
        <p:blipFill>
          <a:blip r:embed="rId2"/>
          <a:stretch>
            <a:fillRect/>
          </a:stretch>
        </p:blipFill>
        <p:spPr>
          <a:xfrm>
            <a:off x="216545" y="1411205"/>
            <a:ext cx="7280994" cy="4035589"/>
          </a:xfrm>
          <a:prstGeom prst="rect">
            <a:avLst/>
          </a:prstGeom>
        </p:spPr>
      </p:pic>
      <p:sp>
        <p:nvSpPr>
          <p:cNvPr id="10" name="TextBox 9">
            <a:extLst>
              <a:ext uri="{FF2B5EF4-FFF2-40B4-BE49-F238E27FC236}">
                <a16:creationId xmlns:a16="http://schemas.microsoft.com/office/drawing/2014/main" id="{14482A63-3EA1-2E83-B51D-43F32E9406EC}"/>
              </a:ext>
            </a:extLst>
          </p:cNvPr>
          <p:cNvSpPr txBox="1"/>
          <p:nvPr/>
        </p:nvSpPr>
        <p:spPr>
          <a:xfrm>
            <a:off x="7712393" y="988867"/>
            <a:ext cx="4263062" cy="5632311"/>
          </a:xfrm>
          <a:prstGeom prst="rect">
            <a:avLst/>
          </a:prstGeom>
          <a:noFill/>
        </p:spPr>
        <p:txBody>
          <a:bodyPr wrap="square">
            <a:spAutoFit/>
          </a:bodyPr>
          <a:lstStyle/>
          <a:p>
            <a:pPr>
              <a:buFont typeface="Arial" panose="020B0604020202020204" pitchFamily="34" charset="0"/>
              <a:buChar char="•"/>
            </a:pPr>
            <a:r>
              <a:rPr lang="en-US" sz="2000" b="1" dirty="0"/>
              <a:t>Step1</a:t>
            </a:r>
            <a:r>
              <a:rPr lang="en-US" sz="2000" dirty="0"/>
              <a:t>: The image is divided into a grid.</a:t>
            </a:r>
          </a:p>
          <a:p>
            <a:pPr>
              <a:buFont typeface="Arial" panose="020B0604020202020204" pitchFamily="34" charset="0"/>
              <a:buChar char="•"/>
            </a:pPr>
            <a:r>
              <a:rPr lang="en-US" sz="2000" b="1" dirty="0"/>
              <a:t>Step 2</a:t>
            </a:r>
            <a:r>
              <a:rPr lang="en-US" sz="2000" dirty="0"/>
              <a:t>: Each cell predicts bounding boxes and confidence scores.</a:t>
            </a:r>
          </a:p>
          <a:p>
            <a:pPr>
              <a:buFont typeface="Arial" panose="020B0604020202020204" pitchFamily="34" charset="0"/>
              <a:buChar char="•"/>
            </a:pPr>
            <a:r>
              <a:rPr lang="en-US" sz="2000" b="1" dirty="0"/>
              <a:t>Step 3</a:t>
            </a:r>
            <a:r>
              <a:rPr lang="en-US" sz="2000" dirty="0"/>
              <a:t>: Class probabilities are calculated for each bounding box.</a:t>
            </a:r>
          </a:p>
          <a:p>
            <a:pPr>
              <a:buFont typeface="Arial" panose="020B0604020202020204" pitchFamily="34" charset="0"/>
              <a:buChar char="•"/>
            </a:pPr>
            <a:r>
              <a:rPr lang="en-US" sz="2000" b="1" dirty="0"/>
              <a:t>Step 4</a:t>
            </a:r>
            <a:r>
              <a:rPr lang="en-US" sz="2000" dirty="0"/>
              <a:t>: Final bounding boxes are determined, and overlapping ones are suppressed using NMS.</a:t>
            </a:r>
          </a:p>
          <a:p>
            <a:endParaRPr lang="en-US" sz="1400" b="1" dirty="0"/>
          </a:p>
          <a:p>
            <a:r>
              <a:rPr lang="en-US" sz="2000" b="1" dirty="0"/>
              <a:t>In the example image:</a:t>
            </a:r>
          </a:p>
          <a:p>
            <a:endParaRPr lang="en-US" sz="1400" dirty="0"/>
          </a:p>
          <a:p>
            <a:pPr>
              <a:buFont typeface="Arial" panose="020B0604020202020204" pitchFamily="34" charset="0"/>
              <a:buChar char="•"/>
            </a:pPr>
            <a:r>
              <a:rPr lang="en-US" sz="2000" dirty="0"/>
              <a:t>The grid cells predicted bounding boxes for the dog, bicycle, and car.</a:t>
            </a:r>
          </a:p>
          <a:p>
            <a:pPr>
              <a:buFont typeface="Arial" panose="020B0604020202020204" pitchFamily="34" charset="0"/>
              <a:buChar char="•"/>
            </a:pPr>
            <a:r>
              <a:rPr lang="en-US" sz="2000" dirty="0"/>
              <a:t>Confidence scores and class probabilities were used to decide the final detections.</a:t>
            </a:r>
          </a:p>
          <a:p>
            <a:pPr>
              <a:buFont typeface="Arial" panose="020B0604020202020204" pitchFamily="34" charset="0"/>
              <a:buChar char="•"/>
            </a:pPr>
            <a:r>
              <a:rPr lang="en-US" sz="2000" dirty="0"/>
              <a:t>Each detected object (dog, bike, car) is outlined with a colored box</a:t>
            </a:r>
          </a:p>
        </p:txBody>
      </p:sp>
    </p:spTree>
    <p:extLst>
      <p:ext uri="{BB962C8B-B14F-4D97-AF65-F5344CB8AC3E}">
        <p14:creationId xmlns:p14="http://schemas.microsoft.com/office/powerpoint/2010/main" val="154882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0BD4A-79C0-5CA6-5C3E-96F741EE4170}"/>
              </a:ext>
            </a:extLst>
          </p:cNvPr>
          <p:cNvSpPr txBox="1"/>
          <p:nvPr/>
        </p:nvSpPr>
        <p:spPr>
          <a:xfrm>
            <a:off x="365760" y="382012"/>
            <a:ext cx="11292840" cy="3046988"/>
          </a:xfrm>
          <a:prstGeom prst="rect">
            <a:avLst/>
          </a:prstGeom>
          <a:noFill/>
        </p:spPr>
        <p:txBody>
          <a:bodyPr wrap="square">
            <a:spAutoFit/>
          </a:bodyPr>
          <a:lstStyle/>
          <a:p>
            <a:r>
              <a:rPr lang="en-US" sz="3200" b="1" dirty="0"/>
              <a:t>Key Steps of Image Processing</a:t>
            </a:r>
          </a:p>
          <a:p>
            <a:pPr>
              <a:buFont typeface="Arial" panose="020B0604020202020204" pitchFamily="34" charset="0"/>
              <a:buChar char="•"/>
            </a:pPr>
            <a:r>
              <a:rPr lang="en-US" sz="3200" b="1" dirty="0"/>
              <a:t>Step 1</a:t>
            </a:r>
            <a:r>
              <a:rPr lang="en-US" sz="3200" dirty="0"/>
              <a:t>: Load lab report image using OpenCV.</a:t>
            </a:r>
          </a:p>
          <a:p>
            <a:pPr>
              <a:buFont typeface="Arial" panose="020B0604020202020204" pitchFamily="34" charset="0"/>
              <a:buChar char="•"/>
            </a:pPr>
            <a:r>
              <a:rPr lang="en-US" sz="3200" b="1" dirty="0"/>
              <a:t>Step 2</a:t>
            </a:r>
            <a:r>
              <a:rPr lang="en-US" sz="3200" dirty="0"/>
              <a:t>: Apply YOLOv3 for bounding box detection.</a:t>
            </a:r>
          </a:p>
          <a:p>
            <a:pPr>
              <a:buFont typeface="Arial" panose="020B0604020202020204" pitchFamily="34" charset="0"/>
              <a:buChar char="•"/>
            </a:pPr>
            <a:r>
              <a:rPr lang="en-US" sz="3200" b="1" dirty="0"/>
              <a:t>Step 3</a:t>
            </a:r>
            <a:r>
              <a:rPr lang="en-US" sz="3200" dirty="0"/>
              <a:t>: Use Tesseract for text extraction.</a:t>
            </a:r>
          </a:p>
          <a:p>
            <a:pPr>
              <a:buFont typeface="Arial" panose="020B0604020202020204" pitchFamily="34" charset="0"/>
              <a:buChar char="•"/>
            </a:pPr>
            <a:r>
              <a:rPr lang="en-US" sz="3200" b="1" dirty="0"/>
              <a:t>Step 4</a:t>
            </a:r>
            <a:r>
              <a:rPr lang="en-US" sz="3200" dirty="0"/>
              <a:t>: Perform fuzzy matching for detected words (test names, units).</a:t>
            </a:r>
          </a:p>
        </p:txBody>
      </p:sp>
      <p:sp>
        <p:nvSpPr>
          <p:cNvPr id="2" name="TextBox 1">
            <a:extLst>
              <a:ext uri="{FF2B5EF4-FFF2-40B4-BE49-F238E27FC236}">
                <a16:creationId xmlns:a16="http://schemas.microsoft.com/office/drawing/2014/main" id="{C5D00D20-1AFE-6302-39CE-AD13D055471B}"/>
              </a:ext>
            </a:extLst>
          </p:cNvPr>
          <p:cNvSpPr txBox="1"/>
          <p:nvPr/>
        </p:nvSpPr>
        <p:spPr>
          <a:xfrm>
            <a:off x="365760" y="3615750"/>
            <a:ext cx="10858500" cy="3046988"/>
          </a:xfrm>
          <a:prstGeom prst="rect">
            <a:avLst/>
          </a:prstGeom>
          <a:noFill/>
        </p:spPr>
        <p:txBody>
          <a:bodyPr wrap="square">
            <a:spAutoFit/>
          </a:bodyPr>
          <a:lstStyle/>
          <a:p>
            <a:r>
              <a:rPr lang="en-US" sz="3200" b="1" dirty="0"/>
              <a:t>Data Output and Visualization</a:t>
            </a:r>
          </a:p>
          <a:p>
            <a:pPr>
              <a:buFont typeface="Arial" panose="020B0604020202020204" pitchFamily="34" charset="0"/>
              <a:buChar char="•"/>
            </a:pPr>
            <a:r>
              <a:rPr lang="en-US" sz="3200" b="1" dirty="0"/>
              <a:t>Output</a:t>
            </a:r>
            <a:r>
              <a:rPr lang="en-US" sz="3200" dirty="0"/>
              <a:t>:</a:t>
            </a:r>
            <a:br>
              <a:rPr lang="en-US" sz="3200" dirty="0"/>
            </a:br>
            <a:r>
              <a:rPr lang="en-US" sz="3200" dirty="0"/>
              <a:t>Extracted information is saved into CSV files (test name, value, unit, reference range).</a:t>
            </a:r>
          </a:p>
          <a:p>
            <a:pPr>
              <a:buFont typeface="Arial" panose="020B0604020202020204" pitchFamily="34" charset="0"/>
              <a:buChar char="•"/>
            </a:pPr>
            <a:r>
              <a:rPr lang="en-US" sz="3200" b="1" dirty="0"/>
              <a:t>Visualization</a:t>
            </a:r>
            <a:r>
              <a:rPr lang="en-US" sz="3200" dirty="0"/>
              <a:t>:</a:t>
            </a:r>
            <a:br>
              <a:rPr lang="en-US" sz="3200" dirty="0"/>
            </a:br>
            <a:r>
              <a:rPr lang="en-US" sz="3200" dirty="0"/>
              <a:t>Final processed image saved with bounding boxes for verification.</a:t>
            </a:r>
          </a:p>
        </p:txBody>
      </p:sp>
    </p:spTree>
    <p:extLst>
      <p:ext uri="{BB962C8B-B14F-4D97-AF65-F5344CB8AC3E}">
        <p14:creationId xmlns:p14="http://schemas.microsoft.com/office/powerpoint/2010/main" val="21940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7D95A0-E34C-2590-FD34-55C52252DBCA}"/>
              </a:ext>
            </a:extLst>
          </p:cNvPr>
          <p:cNvPicPr>
            <a:picLocks noChangeAspect="1"/>
          </p:cNvPicPr>
          <p:nvPr/>
        </p:nvPicPr>
        <p:blipFill>
          <a:blip r:embed="rId2"/>
          <a:stretch>
            <a:fillRect/>
          </a:stretch>
        </p:blipFill>
        <p:spPr>
          <a:xfrm>
            <a:off x="407670" y="229553"/>
            <a:ext cx="5543113" cy="2731533"/>
          </a:xfrm>
          <a:prstGeom prst="rect">
            <a:avLst/>
          </a:prstGeom>
        </p:spPr>
      </p:pic>
      <p:pic>
        <p:nvPicPr>
          <p:cNvPr id="9" name="Picture 8">
            <a:extLst>
              <a:ext uri="{FF2B5EF4-FFF2-40B4-BE49-F238E27FC236}">
                <a16:creationId xmlns:a16="http://schemas.microsoft.com/office/drawing/2014/main" id="{2A9F2F9B-0911-792C-CE59-2E727C93809F}"/>
              </a:ext>
            </a:extLst>
          </p:cNvPr>
          <p:cNvPicPr>
            <a:picLocks noChangeAspect="1"/>
          </p:cNvPicPr>
          <p:nvPr/>
        </p:nvPicPr>
        <p:blipFill>
          <a:blip r:embed="rId3"/>
          <a:stretch>
            <a:fillRect/>
          </a:stretch>
        </p:blipFill>
        <p:spPr>
          <a:xfrm>
            <a:off x="7234485" y="229553"/>
            <a:ext cx="4549845" cy="2723155"/>
          </a:xfrm>
          <a:prstGeom prst="rect">
            <a:avLst/>
          </a:prstGeom>
        </p:spPr>
      </p:pic>
      <p:pic>
        <p:nvPicPr>
          <p:cNvPr id="6" name="Picture 5">
            <a:extLst>
              <a:ext uri="{FF2B5EF4-FFF2-40B4-BE49-F238E27FC236}">
                <a16:creationId xmlns:a16="http://schemas.microsoft.com/office/drawing/2014/main" id="{F208A263-4B51-8551-C99C-9CA508DD8BDC}"/>
              </a:ext>
            </a:extLst>
          </p:cNvPr>
          <p:cNvPicPr>
            <a:picLocks noChangeAspect="1"/>
          </p:cNvPicPr>
          <p:nvPr/>
        </p:nvPicPr>
        <p:blipFill>
          <a:blip r:embed="rId4"/>
          <a:stretch>
            <a:fillRect/>
          </a:stretch>
        </p:blipFill>
        <p:spPr>
          <a:xfrm>
            <a:off x="6959071" y="4284325"/>
            <a:ext cx="5100669" cy="1213505"/>
          </a:xfrm>
          <a:prstGeom prst="rect">
            <a:avLst/>
          </a:prstGeom>
        </p:spPr>
      </p:pic>
      <p:sp>
        <p:nvSpPr>
          <p:cNvPr id="7" name="Arrow: Right 6">
            <a:extLst>
              <a:ext uri="{FF2B5EF4-FFF2-40B4-BE49-F238E27FC236}">
                <a16:creationId xmlns:a16="http://schemas.microsoft.com/office/drawing/2014/main" id="{5AA67B2E-8E76-4C8B-664F-5217957607F2}"/>
              </a:ext>
            </a:extLst>
          </p:cNvPr>
          <p:cNvSpPr/>
          <p:nvPr/>
        </p:nvSpPr>
        <p:spPr>
          <a:xfrm>
            <a:off x="6096000" y="1360170"/>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E7851E78-18D9-70BB-E4AC-60EFE51B42D4}"/>
              </a:ext>
            </a:extLst>
          </p:cNvPr>
          <p:cNvSpPr/>
          <p:nvPr/>
        </p:nvSpPr>
        <p:spPr>
          <a:xfrm rot="5400000">
            <a:off x="8991246" y="3421380"/>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A32401F-E93A-1ED6-5601-021CABD57A47}"/>
              </a:ext>
            </a:extLst>
          </p:cNvPr>
          <p:cNvSpPr txBox="1"/>
          <p:nvPr/>
        </p:nvSpPr>
        <p:spPr>
          <a:xfrm>
            <a:off x="132260" y="3661886"/>
            <a:ext cx="6097904" cy="2308324"/>
          </a:xfrm>
          <a:prstGeom prst="rect">
            <a:avLst/>
          </a:prstGeom>
          <a:noFill/>
        </p:spPr>
        <p:txBody>
          <a:bodyPr wrap="square">
            <a:spAutoFit/>
          </a:bodyPr>
          <a:lstStyle/>
          <a:p>
            <a:pPr>
              <a:buFont typeface="Arial" panose="020B0604020202020204" pitchFamily="34" charset="0"/>
              <a:buChar char="•"/>
            </a:pPr>
            <a:r>
              <a:rPr lang="en-US" sz="2400" b="1" dirty="0"/>
              <a:t>Step 1</a:t>
            </a:r>
            <a:r>
              <a:rPr lang="en-US" sz="2400" dirty="0"/>
              <a:t>: Load lab report image using OpenCV.</a:t>
            </a:r>
          </a:p>
          <a:p>
            <a:pPr>
              <a:buFont typeface="Arial" panose="020B0604020202020204" pitchFamily="34" charset="0"/>
              <a:buChar char="•"/>
            </a:pPr>
            <a:r>
              <a:rPr lang="en-US" sz="2400" b="1" dirty="0"/>
              <a:t>Step 2</a:t>
            </a:r>
            <a:r>
              <a:rPr lang="en-US" sz="2400" dirty="0"/>
              <a:t>: Apply YOLOv3 for bounding box detection.</a:t>
            </a:r>
          </a:p>
          <a:p>
            <a:pPr>
              <a:buFont typeface="Arial" panose="020B0604020202020204" pitchFamily="34" charset="0"/>
              <a:buChar char="•"/>
            </a:pPr>
            <a:r>
              <a:rPr lang="en-US" sz="2400" b="1" dirty="0"/>
              <a:t>Step 3</a:t>
            </a:r>
            <a:r>
              <a:rPr lang="en-US" sz="2400" dirty="0"/>
              <a:t>: Use Tesseract for text extraction.</a:t>
            </a:r>
          </a:p>
          <a:p>
            <a:pPr>
              <a:buFont typeface="Arial" panose="020B0604020202020204" pitchFamily="34" charset="0"/>
              <a:buChar char="•"/>
            </a:pPr>
            <a:r>
              <a:rPr lang="en-US" sz="2400" b="1" dirty="0"/>
              <a:t>Step 4</a:t>
            </a:r>
            <a:r>
              <a:rPr lang="en-US" sz="2400" dirty="0"/>
              <a:t>: Perform fuzzy matching for detected words (test names, units).</a:t>
            </a:r>
          </a:p>
        </p:txBody>
      </p:sp>
    </p:spTree>
    <p:extLst>
      <p:ext uri="{BB962C8B-B14F-4D97-AF65-F5344CB8AC3E}">
        <p14:creationId xmlns:p14="http://schemas.microsoft.com/office/powerpoint/2010/main" val="426274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2C03D96-D859-6D2D-8042-C52B7EE97131}"/>
              </a:ext>
            </a:extLst>
          </p:cNvPr>
          <p:cNvPicPr>
            <a:picLocks noChangeAspect="1"/>
          </p:cNvPicPr>
          <p:nvPr/>
        </p:nvPicPr>
        <p:blipFill>
          <a:blip r:embed="rId2"/>
          <a:stretch>
            <a:fillRect/>
          </a:stretch>
        </p:blipFill>
        <p:spPr>
          <a:xfrm>
            <a:off x="2325065" y="272622"/>
            <a:ext cx="5931205" cy="1054154"/>
          </a:xfrm>
          <a:prstGeom prst="rect">
            <a:avLst/>
          </a:prstGeom>
        </p:spPr>
      </p:pic>
      <p:pic>
        <p:nvPicPr>
          <p:cNvPr id="13" name="Picture 12">
            <a:extLst>
              <a:ext uri="{FF2B5EF4-FFF2-40B4-BE49-F238E27FC236}">
                <a16:creationId xmlns:a16="http://schemas.microsoft.com/office/drawing/2014/main" id="{F538E013-F8B9-48CE-7B8F-4F66F5841917}"/>
              </a:ext>
            </a:extLst>
          </p:cNvPr>
          <p:cNvPicPr>
            <a:picLocks noChangeAspect="1"/>
          </p:cNvPicPr>
          <p:nvPr/>
        </p:nvPicPr>
        <p:blipFill>
          <a:blip r:embed="rId3"/>
          <a:stretch>
            <a:fillRect/>
          </a:stretch>
        </p:blipFill>
        <p:spPr>
          <a:xfrm>
            <a:off x="2595574" y="2516666"/>
            <a:ext cx="5070145" cy="3956478"/>
          </a:xfrm>
          <a:prstGeom prst="rect">
            <a:avLst/>
          </a:prstGeom>
        </p:spPr>
      </p:pic>
      <p:sp>
        <p:nvSpPr>
          <p:cNvPr id="14" name="Arrow: Right 13">
            <a:extLst>
              <a:ext uri="{FF2B5EF4-FFF2-40B4-BE49-F238E27FC236}">
                <a16:creationId xmlns:a16="http://schemas.microsoft.com/office/drawing/2014/main" id="{44759B95-A223-A57B-F2C8-9F779C42D81E}"/>
              </a:ext>
            </a:extLst>
          </p:cNvPr>
          <p:cNvSpPr/>
          <p:nvPr/>
        </p:nvSpPr>
        <p:spPr>
          <a:xfrm rot="5400000">
            <a:off x="4772507" y="1684916"/>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loud 15">
            <a:extLst>
              <a:ext uri="{FF2B5EF4-FFF2-40B4-BE49-F238E27FC236}">
                <a16:creationId xmlns:a16="http://schemas.microsoft.com/office/drawing/2014/main" id="{A5193244-7F1D-E93A-3F8E-14DF8A8B635E}"/>
              </a:ext>
            </a:extLst>
          </p:cNvPr>
          <p:cNvSpPr/>
          <p:nvPr/>
        </p:nvSpPr>
        <p:spPr>
          <a:xfrm>
            <a:off x="8256269" y="1326776"/>
            <a:ext cx="3830473" cy="305091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t>FLASK INPUT</a:t>
            </a:r>
          </a:p>
        </p:txBody>
      </p:sp>
    </p:spTree>
    <p:extLst>
      <p:ext uri="{BB962C8B-B14F-4D97-AF65-F5344CB8AC3E}">
        <p14:creationId xmlns:p14="http://schemas.microsoft.com/office/powerpoint/2010/main" val="227916350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213</TotalTime>
  <Words>678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Project _10_AWS: Custom OCR Solution Using YOLOv3 and Tesseract  Subtitle: Combining Object Detection and OCR for Lab Report Analysis   Presented by: Hema M.</vt:lpstr>
      <vt:lpstr>Project Overview  Objective: Build a custom OCR solution to extract specific information from lab reports (test names, values, units, reference ranges).  Goal: Convert lab report data into structured, editable formats.  Key Technologies: YOLOv3, Tesseract, OpenCV, Fuzzy Matching, Flask, AWS</vt:lpstr>
      <vt:lpstr>PowerPoint Presentation</vt:lpstr>
      <vt:lpstr>PowerPoint Presentation</vt:lpstr>
      <vt:lpstr>PowerPoint Presentation</vt:lpstr>
      <vt:lpstr> Yolov3 object detection process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poojithsai03@gmail.com</dc:creator>
  <cp:lastModifiedBy>poojithsai03@gmail.com</cp:lastModifiedBy>
  <cp:revision>14</cp:revision>
  <dcterms:created xsi:type="dcterms:W3CDTF">2024-10-02T13:48:56Z</dcterms:created>
  <dcterms:modified xsi:type="dcterms:W3CDTF">2024-10-03T17:06:49Z</dcterms:modified>
</cp:coreProperties>
</file>