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73"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2.8972366999999999E-2"/>
          <c:y val="4.0994617999999997E-2"/>
          <c:w val="0.97102759999999999"/>
          <c:h val="0.85057883999999995"/>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36</c:v>
              </c:pt>
              <c:pt idx="1">
                <c:v>39</c:v>
              </c:pt>
              <c:pt idx="2">
                <c:v>39</c:v>
              </c:pt>
              <c:pt idx="3">
                <c:v>39</c:v>
              </c:pt>
              <c:pt idx="4">
                <c:v>30</c:v>
              </c:pt>
              <c:pt idx="5">
                <c:v>34</c:v>
              </c:pt>
              <c:pt idx="6">
                <c:v>35</c:v>
              </c:pt>
              <c:pt idx="7">
                <c:v>46</c:v>
              </c:pt>
              <c:pt idx="8">
                <c:v>41</c:v>
              </c:pt>
              <c:pt idx="9">
                <c:v>30</c:v>
              </c:pt>
            </c:numLit>
          </c:val>
          <c:extLst>
            <c:ext xmlns:c16="http://schemas.microsoft.com/office/drawing/2014/chart" uri="{C3380CC4-5D6E-409C-BE32-E72D297353CC}">
              <c16:uniqueId val="{00000000-9783-8E4F-A5DF-00C503331E37}"/>
            </c:ext>
          </c:extLst>
        </c:ser>
        <c:ser>
          <c:idx val="1"/>
          <c:order val="1"/>
          <c:tx>
            <c:v>Fully Meets</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235</c:v>
              </c:pt>
              <c:pt idx="1">
                <c:v>234</c:v>
              </c:pt>
              <c:pt idx="2">
                <c:v>240</c:v>
              </c:pt>
              <c:pt idx="3">
                <c:v>226</c:v>
              </c:pt>
              <c:pt idx="4">
                <c:v>251</c:v>
              </c:pt>
              <c:pt idx="5">
                <c:v>241</c:v>
              </c:pt>
              <c:pt idx="6">
                <c:v>228</c:v>
              </c:pt>
              <c:pt idx="7">
                <c:v>233</c:v>
              </c:pt>
              <c:pt idx="8">
                <c:v>233</c:v>
              </c:pt>
              <c:pt idx="9">
                <c:v>240</c:v>
              </c:pt>
            </c:numLit>
          </c:val>
          <c:extLst>
            <c:ext xmlns:c16="http://schemas.microsoft.com/office/drawing/2014/chart" uri="{C3380CC4-5D6E-409C-BE32-E72D297353CC}">
              <c16:uniqueId val="{00000001-9783-8E4F-A5DF-00C503331E37}"/>
            </c:ext>
          </c:extLst>
        </c:ser>
        <c:ser>
          <c:idx val="2"/>
          <c:order val="2"/>
          <c:tx>
            <c:v>Needs Improvement</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24</c:v>
              </c:pt>
              <c:pt idx="1">
                <c:v>17</c:v>
              </c:pt>
              <c:pt idx="2">
                <c:v>16</c:v>
              </c:pt>
              <c:pt idx="3">
                <c:v>20</c:v>
              </c:pt>
              <c:pt idx="4">
                <c:v>11</c:v>
              </c:pt>
              <c:pt idx="5">
                <c:v>16</c:v>
              </c:pt>
              <c:pt idx="6">
                <c:v>23</c:v>
              </c:pt>
              <c:pt idx="7">
                <c:v>20</c:v>
              </c:pt>
              <c:pt idx="8">
                <c:v>15</c:v>
              </c:pt>
              <c:pt idx="9">
                <c:v>15</c:v>
              </c:pt>
            </c:numLit>
          </c:val>
          <c:extLst>
            <c:ext xmlns:c16="http://schemas.microsoft.com/office/drawing/2014/chart" uri="{C3380CC4-5D6E-409C-BE32-E72D297353CC}">
              <c16:uniqueId val="{00000002-9783-8E4F-A5DF-00C503331E37}"/>
            </c:ext>
          </c:extLst>
        </c:ser>
        <c:ser>
          <c:idx val="3"/>
          <c:order val="3"/>
          <c:tx>
            <c:v>PIP</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c:v>
              </c:pt>
              <c:pt idx="1">
                <c:v>10</c:v>
              </c:pt>
              <c:pt idx="2">
                <c:v>7</c:v>
              </c:pt>
              <c:pt idx="3">
                <c:v>11</c:v>
              </c:pt>
              <c:pt idx="4">
                <c:v>12</c:v>
              </c:pt>
              <c:pt idx="5">
                <c:v>10</c:v>
              </c:pt>
              <c:pt idx="6">
                <c:v>13</c:v>
              </c:pt>
              <c:pt idx="7">
                <c:v>5</c:v>
              </c:pt>
              <c:pt idx="8">
                <c:v>8</c:v>
              </c:pt>
              <c:pt idx="9">
                <c:v>9</c:v>
              </c:pt>
            </c:numLit>
          </c:val>
          <c:extLst>
            <c:ext xmlns:c16="http://schemas.microsoft.com/office/drawing/2014/chart" uri="{C3380CC4-5D6E-409C-BE32-E72D297353CC}">
              <c16:uniqueId val="{00000003-9783-8E4F-A5DF-00C503331E37}"/>
            </c:ext>
          </c:extLst>
        </c:ser>
        <c:dLbls>
          <c:showLegendKey val="0"/>
          <c:showVal val="0"/>
          <c:showCatName val="0"/>
          <c:showSerName val="0"/>
          <c:showPercent val="0"/>
          <c:showBubbleSize val="0"/>
        </c:dLbls>
        <c:gapWidth val="150"/>
        <c:shape val="box"/>
        <c:axId val="1104235071"/>
        <c:axId val="1"/>
        <c:axId val="0"/>
      </c:bar3DChart>
      <c:catAx>
        <c:axId val="1104235071"/>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en-US"/>
          </a:p>
        </c:txPr>
        <c:crossAx val="1"/>
        <c:crosses val="autoZero"/>
        <c:auto val="0"/>
        <c:lblAlgn val="ctr"/>
        <c:lblOffset val="100"/>
        <c:noMultiLvlLbl val="0"/>
      </c:catAx>
      <c:valAx>
        <c:axId val="1"/>
        <c:scaling>
          <c:orientation val="minMax"/>
        </c:scaling>
        <c:delete val="1"/>
        <c:axPos val="l"/>
        <c:numFmt formatCode="General" sourceLinked="0"/>
        <c:majorTickMark val="out"/>
        <c:minorTickMark val="none"/>
        <c:tickLblPos val="none"/>
        <c:crossAx val="1104235071"/>
        <c:crosses val="autoZero"/>
        <c:crossBetween val="between"/>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 performance analysis </a:t>
            </a:r>
          </a:p>
        </c:rich>
      </c:tx>
      <c:overlay val="0"/>
      <c:spPr>
        <a:noFill/>
        <a:ln>
          <a:noFill/>
        </a:ln>
      </c:spPr>
    </c:title>
    <c:autoTitleDeleted val="0"/>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13</c:v>
                </c:pt>
                <c:pt idx="1">
                  <c:v>15</c:v>
                </c:pt>
                <c:pt idx="2">
                  <c:v>12</c:v>
                </c:pt>
                <c:pt idx="3">
                  <c:v>15</c:v>
                </c:pt>
                <c:pt idx="4">
                  <c:v>12</c:v>
                </c:pt>
                <c:pt idx="5">
                  <c:v>7</c:v>
                </c:pt>
                <c:pt idx="6">
                  <c:v>13</c:v>
                </c:pt>
                <c:pt idx="7">
                  <c:v>11</c:v>
                </c:pt>
                <c:pt idx="8">
                  <c:v>17</c:v>
                </c:pt>
                <c:pt idx="9">
                  <c:v>11</c:v>
                </c:pt>
                <c:pt idx="10">
                  <c:v>126</c:v>
                </c:pt>
              </c:numCache>
            </c:numRef>
          </c:val>
          <c:extLst>
            <c:ext xmlns:c16="http://schemas.microsoft.com/office/drawing/2014/chart" uri="{C3380CC4-5D6E-409C-BE32-E72D297353CC}">
              <c16:uniqueId val="{00000000-C642-BF4F-B88C-B12DD387DE69}"/>
            </c:ext>
          </c:extLst>
        </c:ser>
        <c:ser>
          <c:idx val="1"/>
          <c:order val="1"/>
          <c:tx>
            <c:v>Fully Meets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105</c:v>
                </c:pt>
                <c:pt idx="1">
                  <c:v>106</c:v>
                </c:pt>
                <c:pt idx="2">
                  <c:v>100</c:v>
                </c:pt>
                <c:pt idx="3">
                  <c:v>96</c:v>
                </c:pt>
                <c:pt idx="4">
                  <c:v>116</c:v>
                </c:pt>
                <c:pt idx="5">
                  <c:v>113</c:v>
                </c:pt>
                <c:pt idx="6">
                  <c:v>107</c:v>
                </c:pt>
                <c:pt idx="7">
                  <c:v>112</c:v>
                </c:pt>
                <c:pt idx="8">
                  <c:v>114</c:v>
                </c:pt>
                <c:pt idx="9">
                  <c:v>114</c:v>
                </c:pt>
                <c:pt idx="10">
                  <c:v>1083</c:v>
                </c:pt>
              </c:numCache>
            </c:numRef>
          </c:val>
          <c:extLst>
            <c:ext xmlns:c16="http://schemas.microsoft.com/office/drawing/2014/chart" uri="{C3380CC4-5D6E-409C-BE32-E72D297353CC}">
              <c16:uniqueId val="{00000001-C642-BF4F-B88C-B12DD387DE69}"/>
            </c:ext>
          </c:extLst>
        </c:ser>
        <c:ser>
          <c:idx val="2"/>
          <c:order val="2"/>
          <c:tx>
            <c:v>Needs Improvement</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5</c:v>
                </c:pt>
                <c:pt idx="1">
                  <c:v>7</c:v>
                </c:pt>
                <c:pt idx="2">
                  <c:v>6</c:v>
                </c:pt>
                <c:pt idx="3">
                  <c:v>12</c:v>
                </c:pt>
                <c:pt idx="4">
                  <c:v>5</c:v>
                </c:pt>
                <c:pt idx="5">
                  <c:v>5</c:v>
                </c:pt>
                <c:pt idx="6">
                  <c:v>14</c:v>
                </c:pt>
                <c:pt idx="7">
                  <c:v>4</c:v>
                </c:pt>
                <c:pt idx="8">
                  <c:v>8</c:v>
                </c:pt>
                <c:pt idx="9">
                  <c:v>7</c:v>
                </c:pt>
                <c:pt idx="10">
                  <c:v>73</c:v>
                </c:pt>
              </c:numCache>
            </c:numRef>
          </c:val>
          <c:extLst>
            <c:ext xmlns:c16="http://schemas.microsoft.com/office/drawing/2014/chart" uri="{C3380CC4-5D6E-409C-BE32-E72D297353CC}">
              <c16:uniqueId val="{00000002-C642-BF4F-B88C-B12DD387DE69}"/>
            </c:ext>
          </c:extLst>
        </c:ser>
        <c:ser>
          <c:idx val="3"/>
          <c:order val="3"/>
          <c:tx>
            <c:v>PIP</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5</c:v>
                </c:pt>
                <c:pt idx="1">
                  <c:v>2</c:v>
                </c:pt>
                <c:pt idx="2">
                  <c:v>1</c:v>
                </c:pt>
                <c:pt idx="3">
                  <c:v>4</c:v>
                </c:pt>
                <c:pt idx="4">
                  <c:v>6</c:v>
                </c:pt>
                <c:pt idx="5">
                  <c:v>4</c:v>
                </c:pt>
                <c:pt idx="6">
                  <c:v>5</c:v>
                </c:pt>
                <c:pt idx="7">
                  <c:v>2</c:v>
                </c:pt>
                <c:pt idx="8">
                  <c:v>3</c:v>
                </c:pt>
                <c:pt idx="9">
                  <c:v>4</c:v>
                </c:pt>
                <c:pt idx="10">
                  <c:v>36</c:v>
                </c:pt>
              </c:numCache>
            </c:numRef>
          </c:val>
          <c:extLst>
            <c:ext xmlns:c16="http://schemas.microsoft.com/office/drawing/2014/chart" uri="{C3380CC4-5D6E-409C-BE32-E72D297353CC}">
              <c16:uniqueId val="{00000003-C642-BF4F-B88C-B12DD387DE69}"/>
            </c:ext>
          </c:extLst>
        </c:ser>
        <c:dLbls>
          <c:showLegendKey val="0"/>
          <c:showVal val="0"/>
          <c:showCatName val="0"/>
          <c:showSerName val="0"/>
          <c:showPercent val="0"/>
          <c:showBubbleSize val="0"/>
          <c:showLeaderLines val="1"/>
        </c:dLbls>
        <c:firstSliceAng val="0"/>
      </c:pieChart>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3945311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79129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41685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300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29261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059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0181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2961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3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5338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1550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1918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35164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0776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9145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806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1992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36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925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9118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510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1515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971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479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766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358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4013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095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32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415441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13.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1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640265" y="4076138"/>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B. Hemamalini</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312216549</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DEPARTMENT:B. Com(G)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R. B . Gothi Jain College For Women</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188" name="文本框"/>
          <p:cNvSpPr txBox="1">
            <a:spLocks/>
          </p:cNvSpPr>
          <p:nvPr/>
        </p:nvSpPr>
        <p:spPr>
          <a:xfrm>
            <a:off x="5677494" y="3007132"/>
            <a:ext cx="490505" cy="358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68718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0"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2"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3" name="文本框"/>
          <p:cNvSpPr>
            <a:spLocks noGrp="1"/>
          </p:cNvSpPr>
          <p:nvPr>
            <p:ph type="body" idx="1"/>
          </p:nvPr>
        </p:nvSpPr>
        <p:spPr>
          <a:xfrm>
            <a:off x="609600" y="1577340"/>
            <a:ext cx="10972800" cy="523220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a:t>
            </a:r>
            <a:r>
              <a:rPr lang="en-US" altLang="zh-CN" sz="2800" b="0" i="0" u="none" strike="noStrike" kern="0" cap="none" spc="0" baseline="0">
                <a:latin typeface="Calibri" charset="0"/>
                <a:ea typeface="宋体" charset="0"/>
                <a:cs typeface="Lucida Sans"/>
              </a:rPr>
              <a:t>To visualize employee performance data using a bar chart in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exel , follow these  steps after setting up your data and creating a employee performance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1. collection of data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collection of data using edunet dash board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2. select data:</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select and highlight data like employe id , name , gender , department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performance score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3. filtering missing value:</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filtering missing value is the use conditional format to highlight the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the blank value and filter it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a:t>
            </a:r>
            <a:endParaRPr lang="zh-CN" altLang="en-US" sz="32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83321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MODELLING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5" name="文本框"/>
          <p:cNvSpPr>
            <a:spLocks noGrp="1"/>
          </p:cNvSpPr>
          <p:nvPr>
            <p:ph type="body" idx="1"/>
          </p:nvPr>
        </p:nvSpPr>
        <p:spPr>
          <a:xfrm>
            <a:off x="609600" y="1577340"/>
            <a:ext cx="10972800" cy="49244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4. Entering formula :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entering formula for the Z8 value to compute the very high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,high , mid, true , low</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the formula is = IF (Z8&gt;=5,”VERY HIGH “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Z8&gt;=4,”HIGH”,Z8&gt;=3,”MED”,TRUE,”LOW</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5. pivot table: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using pivot table for showing the result through bar chart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6. bar chart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bar chart is used for this data is 3D clustered chart  </a:t>
            </a:r>
          </a:p>
          <a:p>
            <a:pPr marL="0" indent="0" algn="l">
              <a:lnSpc>
                <a:spcPct val="100000"/>
              </a:lnSpc>
              <a:spcBef>
                <a:spcPts val="0"/>
              </a:spcBef>
              <a:spcAft>
                <a:spcPts val="0"/>
              </a:spcAft>
              <a:buNone/>
            </a:pPr>
            <a:endParaRPr lang="zh-CN" altLang="en-US" sz="32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54622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2" name="图表"/>
          <p:cNvGraphicFramePr/>
          <p:nvPr/>
        </p:nvGraphicFramePr>
        <p:xfrm>
          <a:off x="609600" y="8382000"/>
          <a:ext cx="45718"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3" name="对象"/>
          <p:cNvGraphicFramePr>
            <a:graphicFrameLocks/>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172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7" name="文本框"/>
          <p:cNvSpPr>
            <a:spLocks noGrp="1"/>
          </p:cNvSpPr>
          <p:nvPr>
            <p:ph type="body" idx="1"/>
          </p:nvPr>
        </p:nvSpPr>
        <p:spPr>
          <a:xfrm>
            <a:off x="609600" y="1577340"/>
            <a:ext cx="10972800" cy="34470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patterns.</a:t>
            </a:r>
            <a:endParaRPr lang="zh-CN" altLang="en-US" sz="32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212220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0804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91310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62000" y="152400"/>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body" idx="1"/>
          </p:nvPr>
        </p:nvSpPr>
        <p:spPr>
          <a:xfrm>
            <a:off x="152400" y="914400"/>
            <a:ext cx="10972800" cy="560153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1" i="0" u="none" strike="noStrike" kern="0" cap="none" spc="0" baseline="0">
                <a:latin typeface="Calibri" charset="0"/>
                <a:ea typeface="宋体" charset="0"/>
                <a:cs typeface="Lucida Sans"/>
              </a:rPr>
              <a:t>Analyzing employee performance using exel invovels several </a:t>
            </a:r>
          </a:p>
          <a:p>
            <a:pPr marL="0" indent="0" algn="l">
              <a:lnSpc>
                <a:spcPct val="100000"/>
              </a:lnSpc>
              <a:spcBef>
                <a:spcPts val="0"/>
              </a:spcBef>
              <a:spcAft>
                <a:spcPts val="0"/>
              </a:spcAft>
              <a:buNone/>
            </a:pPr>
            <a:r>
              <a:rPr lang="en-US" altLang="zh-CN" sz="2800" b="1" i="0" u="none" strike="noStrike" kern="0" cap="none" spc="0" baseline="0">
                <a:latin typeface="Calibri" charset="0"/>
                <a:ea typeface="宋体" charset="0"/>
                <a:cs typeface="Lucida Sans"/>
              </a:rPr>
              <a:t>Step to collect ,organize ,and evalute data effectively. Here </a:t>
            </a:r>
          </a:p>
          <a:p>
            <a:pPr marL="0" indent="0" algn="l">
              <a:lnSpc>
                <a:spcPct val="100000"/>
              </a:lnSpc>
              <a:spcBef>
                <a:spcPts val="0"/>
              </a:spcBef>
              <a:spcAft>
                <a:spcPts val="0"/>
              </a:spcAft>
              <a:buNone/>
            </a:pPr>
            <a:r>
              <a:rPr lang="en-US" altLang="zh-CN" sz="2800" b="1" i="0" u="none" strike="noStrike" kern="0" cap="none" spc="0" baseline="0">
                <a:latin typeface="Calibri" charset="0"/>
                <a:ea typeface="宋体" charset="0"/>
                <a:cs typeface="Lucida Sans"/>
              </a:rPr>
              <a:t>a step -by-step guide to help you with this process:</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Difine key performance indicators (KPIs)</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Enter data </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Collect data</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Set up your exel spreedsheet </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Calculate performance scores</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Conditional format  </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Use pivot table </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create  chart</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Analyze the data    </a:t>
            </a: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charset="0"/>
                <a:ea typeface="宋体" charset="0"/>
                <a:cs typeface="Lucida Sans"/>
              </a:rPr>
              <a:t>Generate report </a:t>
            </a:r>
            <a:endParaRPr lang="zh-CN" altLang="en-US" sz="2800" b="1" i="0" u="none" strike="noStrike" kern="0" cap="none" spc="0" baseline="0">
              <a:latin typeface="Calibri" charset="0"/>
              <a:ea typeface="宋体" charset="0"/>
              <a:cs typeface="Lucida Sans"/>
            </a:endParaRPr>
          </a:p>
        </p:txBody>
      </p:sp>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100972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组合"/>
          <p:cNvGrpSpPr>
            <a:grpSpLocks/>
          </p:cNvGrpSpPr>
          <p:nvPr/>
        </p:nvGrpSpPr>
        <p:grpSpPr>
          <a:xfrm>
            <a:off x="9906001" y="4038600"/>
            <a:ext cx="2695574" cy="3200400"/>
            <a:chOff x="9906001" y="4038600"/>
            <a:chExt cx="2695574" cy="3200400"/>
          </a:xfrm>
        </p:grpSpPr>
        <p:sp>
          <p:nvSpPr>
            <p:cNvPr id="132" name="曲线"/>
            <p:cNvSpPr>
              <a:spLocks/>
            </p:cNvSpPr>
            <p:nvPr/>
          </p:nvSpPr>
          <p:spPr>
            <a:xfrm>
              <a:off x="10436396" y="6318885"/>
              <a:ext cx="348753" cy="38404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曲线"/>
            <p:cNvSpPr>
              <a:spLocks/>
            </p:cNvSpPr>
            <p:nvPr/>
          </p:nvSpPr>
          <p:spPr>
            <a:xfrm>
              <a:off x="10436396" y="6766940"/>
              <a:ext cx="138048" cy="15201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4" name="图片"/>
            <p:cNvPicPr>
              <a:picLocks/>
            </p:cNvPicPr>
            <p:nvPr/>
          </p:nvPicPr>
          <p:blipFill>
            <a:blip r:embed="rId3" cstate="print"/>
            <a:stretch>
              <a:fillRect/>
            </a:stretch>
          </p:blipFill>
          <p:spPr>
            <a:xfrm>
              <a:off x="9906001" y="4038600"/>
              <a:ext cx="2695574" cy="3200400"/>
            </a:xfrm>
            <a:prstGeom prst="rect">
              <a:avLst/>
            </a:prstGeom>
            <a:noFill/>
            <a:ln w="12700" cap="flat" cmpd="sng">
              <a:noFill/>
              <a:prstDash val="solid"/>
              <a:miter/>
            </a:ln>
          </p:spPr>
        </p:pic>
      </p:grpSp>
      <p:sp>
        <p:nvSpPr>
          <p:cNvPr id="13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7"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38" name="文本框"/>
          <p:cNvSpPr>
            <a:spLocks noGrp="1"/>
          </p:cNvSpPr>
          <p:nvPr>
            <p:ph type="body" idx="1"/>
          </p:nvPr>
        </p:nvSpPr>
        <p:spPr>
          <a:xfrm>
            <a:off x="609600" y="1577340"/>
            <a:ext cx="10972800" cy="34470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Objective:</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charset="0"/>
              <a:ea typeface="宋体" charset="0"/>
              <a:cs typeface="Lucida Sans"/>
            </a:endParaRPr>
          </a:p>
        </p:txBody>
      </p:sp>
      <p:sp>
        <p:nvSpPr>
          <p:cNvPr id="139"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41"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4809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5"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6" name="文本框"/>
          <p:cNvSpPr>
            <a:spLocks noGrp="1"/>
          </p:cNvSpPr>
          <p:nvPr>
            <p:ph type="body" idx="1"/>
          </p:nvPr>
        </p:nvSpPr>
        <p:spPr>
          <a:xfrm>
            <a:off x="609600" y="1577340"/>
            <a:ext cx="10972800" cy="49244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The  end users of an empoyee performance analyse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to tool typically include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1. Hr professionals</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2. managers/supervisor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3. empoyees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4. department heads</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5. senior leadership</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6. it teams </a:t>
            </a:r>
          </a:p>
          <a:p>
            <a:pPr marL="0" indent="0" algn="l">
              <a:lnSpc>
                <a:spcPct val="100000"/>
              </a:lnSpc>
              <a:spcBef>
                <a:spcPts val="0"/>
              </a:spcBef>
              <a:spcAft>
                <a:spcPts val="0"/>
              </a:spcAft>
              <a:buNone/>
            </a:pPr>
            <a:endParaRPr lang="en-US" altLang="zh-CN" sz="3200" b="0" i="0" u="none" strike="noStrike" kern="0" cap="none" spc="0" baseline="0">
              <a:latin typeface="Calibri" charset="0"/>
              <a:ea typeface="宋体"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charset="0"/>
              <a:ea typeface="宋体" charset="0"/>
              <a:cs typeface="Lucida Sans"/>
            </a:endParaRPr>
          </a:p>
        </p:txBody>
      </p:sp>
      <p:sp>
        <p:nvSpPr>
          <p:cNvPr id="14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8"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198436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9" name="图片"/>
          <p:cNvPicPr>
            <a:picLocks/>
          </p:cNvPicPr>
          <p:nvPr/>
        </p:nvPicPr>
        <p:blipFill>
          <a:blip r:embed="rId3" cstate="print"/>
          <a:stretch>
            <a:fillRect/>
          </a:stretch>
        </p:blipFill>
        <p:spPr>
          <a:xfrm>
            <a:off x="381000" y="1524000"/>
            <a:ext cx="2695574" cy="3248025"/>
          </a:xfrm>
          <a:prstGeom prst="rect">
            <a:avLst/>
          </a:prstGeom>
          <a:noFill/>
          <a:ln w="12700" cap="flat" cmpd="sng">
            <a:noFill/>
            <a:prstDash val="solid"/>
            <a:miter/>
          </a:ln>
        </p:spPr>
      </p:pic>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4" name="文本框"/>
          <p:cNvSpPr>
            <a:spLocks noGrp="1"/>
          </p:cNvSpPr>
          <p:nvPr>
            <p:ph type="body" idx="1"/>
          </p:nvPr>
        </p:nvSpPr>
        <p:spPr>
          <a:xfrm>
            <a:off x="2057400" y="2057400"/>
            <a:ext cx="10134600" cy="332398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a:latin typeface="Calibri" charset="0"/>
                <a:ea typeface="宋体" charset="0"/>
                <a:cs typeface="Lucida Sans"/>
              </a:rPr>
              <a:t>                                    </a:t>
            </a:r>
            <a:r>
              <a:rPr lang="en-US" altLang="zh-CN" sz="3600" b="0" i="0" u="none" strike="noStrike" kern="0" cap="none" spc="0" baseline="0">
                <a:latin typeface="Calibri" charset="0"/>
                <a:ea typeface="宋体" charset="0"/>
                <a:cs typeface="Lucida Sans"/>
              </a:rPr>
              <a:t>conditional formatting – to high light to</a:t>
            </a:r>
          </a:p>
          <a:p>
            <a:pPr marL="0" indent="0" algn="l">
              <a:lnSpc>
                <a:spcPct val="100000"/>
              </a:lnSpc>
              <a:spcBef>
                <a:spcPts val="0"/>
              </a:spcBef>
              <a:spcAft>
                <a:spcPts val="0"/>
              </a:spcAft>
              <a:buNone/>
            </a:pPr>
            <a:r>
              <a:rPr lang="en-US" altLang="zh-CN" sz="3600" b="0" i="0" u="none" strike="noStrike" kern="0" cap="none" spc="0" baseline="0">
                <a:latin typeface="Calibri" charset="0"/>
                <a:ea typeface="宋体" charset="0"/>
                <a:cs typeface="Lucida Sans"/>
              </a:rPr>
              <a:t>                 the missig value                                                                                      </a:t>
            </a:r>
          </a:p>
          <a:p>
            <a:pPr marL="0" indent="0" algn="l">
              <a:lnSpc>
                <a:spcPct val="100000"/>
              </a:lnSpc>
              <a:spcBef>
                <a:spcPts val="0"/>
              </a:spcBef>
              <a:spcAft>
                <a:spcPts val="0"/>
              </a:spcAft>
              <a:buNone/>
            </a:pPr>
            <a:r>
              <a:rPr lang="en-US" altLang="zh-CN" sz="3600" b="0" i="0" u="none" strike="noStrike" kern="0" cap="none" spc="0" baseline="0">
                <a:latin typeface="Calibri" charset="0"/>
                <a:ea typeface="宋体" charset="0"/>
                <a:cs typeface="Lucida Sans"/>
              </a:rPr>
              <a:t>                 filtering – for removing missing value </a:t>
            </a:r>
          </a:p>
          <a:p>
            <a:pPr marL="0" indent="0" algn="l">
              <a:lnSpc>
                <a:spcPct val="100000"/>
              </a:lnSpc>
              <a:spcBef>
                <a:spcPts val="0"/>
              </a:spcBef>
              <a:spcAft>
                <a:spcPts val="0"/>
              </a:spcAft>
              <a:buNone/>
            </a:pPr>
            <a:r>
              <a:rPr lang="en-US" altLang="zh-CN" sz="3600" b="0" i="0" u="none" strike="noStrike" kern="0" cap="none" spc="0" baseline="0">
                <a:latin typeface="Calibri" charset="0"/>
                <a:ea typeface="宋体" charset="0"/>
                <a:cs typeface="Lucida Sans"/>
              </a:rPr>
              <a:t>                 pivot table –summary</a:t>
            </a:r>
          </a:p>
          <a:p>
            <a:pPr marL="0" indent="0" algn="l">
              <a:lnSpc>
                <a:spcPct val="100000"/>
              </a:lnSpc>
              <a:spcBef>
                <a:spcPts val="0"/>
              </a:spcBef>
              <a:spcAft>
                <a:spcPts val="0"/>
              </a:spcAft>
              <a:buNone/>
            </a:pPr>
            <a:r>
              <a:rPr lang="en-US" altLang="zh-CN" sz="3600" b="0" i="0" u="none" strike="noStrike" kern="0" cap="none" spc="0" baseline="0">
                <a:latin typeface="Calibri" charset="0"/>
                <a:ea typeface="宋体" charset="0"/>
                <a:cs typeface="Lucida Sans"/>
              </a:rPr>
              <a:t>                 graph –data visualize </a:t>
            </a:r>
          </a:p>
          <a:p>
            <a:pPr marL="0" indent="0" algn="l">
              <a:lnSpc>
                <a:spcPct val="100000"/>
              </a:lnSpc>
              <a:spcBef>
                <a:spcPts val="0"/>
              </a:spcBef>
              <a:spcAft>
                <a:spcPts val="0"/>
              </a:spcAft>
              <a:buNone/>
            </a:pPr>
            <a:r>
              <a:rPr lang="en-US" altLang="zh-CN" sz="3600" b="0" i="0" u="none" strike="noStrike" kern="0" cap="none" spc="0" baseline="0">
                <a:latin typeface="Calibri" charset="0"/>
                <a:ea typeface="宋体" charset="0"/>
                <a:cs typeface="Lucida Sans"/>
              </a:rPr>
              <a:t>                         </a:t>
            </a:r>
            <a:endParaRPr lang="zh-CN" altLang="en-US" sz="3200" b="0" i="0" u="none" strike="noStrike" kern="0" cap="none" spc="0" baseline="0">
              <a:latin typeface="Calibri" charset="0"/>
              <a:ea typeface="宋体" charset="0"/>
              <a:cs typeface="Lucida Sans"/>
            </a:endParaRPr>
          </a:p>
        </p:txBody>
      </p:sp>
      <p:sp>
        <p:nvSpPr>
          <p:cNvPr id="15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65187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8" name="文本框"/>
          <p:cNvSpPr>
            <a:spLocks noGrp="1"/>
          </p:cNvSpPr>
          <p:nvPr>
            <p:ph type="body" idx="1"/>
          </p:nvPr>
        </p:nvSpPr>
        <p:spPr>
          <a:xfrm>
            <a:off x="609600" y="1577340"/>
            <a:ext cx="10972800" cy="4431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employee= edunet dash board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 26 features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Emp id-num</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Name-text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Emp department</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High light the missing value thorugh conditional format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Performance level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Gender- male female </a:t>
            </a:r>
          </a:p>
          <a:p>
            <a:pPr marL="0" indent="0" algn="l">
              <a:lnSpc>
                <a:spcPct val="100000"/>
              </a:lnSpc>
              <a:spcBef>
                <a:spcPts val="0"/>
              </a:spcBef>
              <a:spcAft>
                <a:spcPts val="0"/>
              </a:spcAft>
              <a:buNone/>
            </a:pPr>
            <a:r>
              <a:rPr lang="en-US" altLang="zh-CN" sz="3200" b="0" i="0" u="none" strike="noStrike" kern="0" cap="none" spc="0" baseline="0">
                <a:latin typeface="Calibri" charset="0"/>
                <a:ea typeface="宋体" charset="0"/>
                <a:cs typeface="Lucida Sans"/>
              </a:rPr>
              <a:t>Employee rating -num</a:t>
            </a:r>
            <a:endParaRPr lang="zh-CN" altLang="en-US" sz="32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34820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3"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5" name="文本框"/>
          <p:cNvSpPr>
            <a:spLocks noGrp="1"/>
          </p:cNvSpPr>
          <p:nvPr>
            <p:ph type="body" idx="1"/>
          </p:nvPr>
        </p:nvSpPr>
        <p:spPr>
          <a:xfrm>
            <a:off x="609600" y="1577340"/>
            <a:ext cx="10972800" cy="110799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charset="0"/>
                <a:ea typeface="宋体" charset="0"/>
                <a:cs typeface="Lucida Sans"/>
              </a:rPr>
              <a:t>   performance level = IF (Z8&gt;=5,”VERY HIGH “</a:t>
            </a: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charset="0"/>
                <a:ea typeface="宋体" charset="0"/>
                <a:cs typeface="Lucida Sans"/>
              </a:rPr>
              <a:t>   Z8&gt;=4,”HIGH”,Z8&gt;=3,”MED”,TRUE,”LOW”)</a:t>
            </a:r>
            <a:endParaRPr lang="zh-CN" altLang="en-US" sz="3600" b="0" i="0" u="none" strike="noStrike" kern="0" cap="none" spc="0" baseline="0">
              <a:latin typeface="Calibri" charset="0"/>
              <a:ea typeface="宋体" charset="0"/>
              <a:cs typeface="Lucida Sans"/>
            </a:endParaRPr>
          </a:p>
        </p:txBody>
      </p:sp>
      <p:sp>
        <p:nvSpPr>
          <p:cNvPr id="166"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95612027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23487819</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919176584814</cp:lastModifiedBy>
  <cp:revision>90</cp:revision>
  <dcterms:created xsi:type="dcterms:W3CDTF">2024-03-29T15:07:22Z</dcterms:created>
  <dcterms:modified xsi:type="dcterms:W3CDTF">2024-09-09T08:44:41Z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