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00"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ASC%20LIBRARY\Desktop\Hema%20malini\excel%20hem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hema.xlsx]Sheet1!PivotTable2</c:name>
    <c:fmtId val="7"/>
  </c:pivotSource>
  <c:chart>
    <c:autoTitleDeleted val="0"/>
    <c:pivotFmts>
      <c:pivotFmt>
        <c:idx val="0"/>
        <c:spPr>
          <a:solidFill>
            <a:schemeClr val="accent1">
              <a:alpha val="85000"/>
            </a:schemeClr>
          </a:solidFill>
          <a:ln w="9525" cap="flat" cmpd="sng" algn="ctr">
            <a:solidFill>
              <a:schemeClr val="lt1">
                <a:alpha val="50000"/>
              </a:schemeClr>
            </a:solidFill>
            <a:round/>
          </a:ln>
          <a:effectLst/>
        </c:spPr>
        <c:marker>
          <c:spPr>
            <a:solidFill>
              <a:schemeClr val="accent1">
                <a:alpha val="85000"/>
              </a:schemeClr>
            </a:solidFill>
            <a:ln>
              <a:noFill/>
            </a:ln>
            <a:effectLst/>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pPr>
            <a:solidFill>
              <a:schemeClr val="accent1">
                <a:alpha val="85000"/>
              </a:schemeClr>
            </a:solidFill>
            <a:ln>
              <a:noFill/>
            </a:ln>
            <a:effectLst/>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pPr>
            <a:solidFill>
              <a:schemeClr val="accent1">
                <a:alpha val="85000"/>
              </a:schemeClr>
            </a:solidFill>
            <a:ln>
              <a:noFill/>
            </a:ln>
            <a:effectLst/>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lt1">
                <a:alpha val="50000"/>
              </a:schemeClr>
            </a:solidFill>
            <a:round/>
          </a:ln>
          <a:effectLst/>
        </c:spPr>
        <c:marker>
          <c:spPr>
            <a:solidFill>
              <a:schemeClr val="accent1">
                <a:alpha val="85000"/>
              </a:schemeClr>
            </a:solidFill>
            <a:ln>
              <a:noFill/>
            </a:ln>
            <a:effectLst/>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lt1">
                <a:alpha val="50000"/>
              </a:schemeClr>
            </a:solidFill>
            <a:round/>
          </a:ln>
          <a:effectLst/>
        </c:spPr>
        <c:marker>
          <c:symbol val="none"/>
        </c:marker>
      </c:pivotFmt>
      <c:pivotFmt>
        <c:idx val="5"/>
        <c:spPr>
          <a:solidFill>
            <a:schemeClr val="accent1">
              <a:alpha val="85000"/>
            </a:schemeClr>
          </a:solidFill>
          <a:ln w="9525" cap="flat" cmpd="sng" algn="ctr">
            <a:solidFill>
              <a:schemeClr val="lt1">
                <a:alpha val="50000"/>
              </a:schemeClr>
            </a:solidFill>
            <a:round/>
          </a:ln>
          <a:effectLst/>
        </c:spPr>
        <c:marker>
          <c:symbol val="none"/>
        </c:marker>
      </c:pivotFmt>
      <c:pivotFmt>
        <c:idx val="6"/>
        <c:spPr>
          <a:solidFill>
            <a:schemeClr val="accent1">
              <a:alpha val="85000"/>
            </a:schemeClr>
          </a:solidFill>
          <a:ln w="9525" cap="flat" cmpd="sng" algn="ctr">
            <a:solidFill>
              <a:schemeClr val="lt1">
                <a:alpha val="50000"/>
              </a:schemeClr>
            </a:solidFill>
            <a:round/>
          </a:ln>
          <a:effectLst/>
        </c:spPr>
        <c:marker>
          <c:symbol val="none"/>
        </c:marker>
      </c:pivotFmt>
      <c:pivotFmt>
        <c:idx val="7"/>
        <c:spPr>
          <a:solidFill>
            <a:schemeClr val="accent1">
              <a:alpha val="85000"/>
            </a:schemeClr>
          </a:solidFill>
          <a:ln w="9525" cap="flat" cmpd="sng" algn="ctr">
            <a:solidFill>
              <a:schemeClr val="lt1">
                <a:alpha val="50000"/>
              </a:schemeClr>
            </a:solidFill>
            <a:round/>
          </a:ln>
          <a:effectLst/>
        </c:spPr>
        <c:marker>
          <c:symbol val="none"/>
        </c:marker>
      </c:pivotFmt>
      <c:pivotFmt>
        <c:idx val="8"/>
        <c:spPr>
          <a:solidFill>
            <a:schemeClr val="accent1">
              <a:alpha val="85000"/>
            </a:schemeClr>
          </a:solidFill>
          <a:ln w="9525" cap="flat" cmpd="sng" algn="ctr">
            <a:solidFill>
              <a:schemeClr val="lt1">
                <a:alpha val="50000"/>
              </a:schemeClr>
            </a:solidFill>
            <a:round/>
          </a:ln>
          <a:effectLst/>
        </c:spPr>
        <c:marker>
          <c:symbol val="none"/>
        </c:marker>
      </c:pivotFmt>
      <c:pivotFmt>
        <c:idx val="9"/>
        <c:spPr>
          <a:solidFill>
            <a:schemeClr val="accent1">
              <a:alpha val="85000"/>
            </a:schemeClr>
          </a:solidFill>
          <a:ln w="9525" cap="flat" cmpd="sng" algn="ctr">
            <a:solidFill>
              <a:schemeClr val="lt1">
                <a:alpha val="50000"/>
              </a:schemeClr>
            </a:solidFill>
            <a:round/>
          </a:ln>
          <a:effectLst/>
        </c:spPr>
        <c:marker>
          <c:symbol val="none"/>
        </c:marker>
      </c:pivotFmt>
      <c:pivotFmt>
        <c:idx val="10"/>
        <c:spPr>
          <a:solidFill>
            <a:schemeClr val="accent1">
              <a:alpha val="85000"/>
            </a:schemeClr>
          </a:solidFill>
          <a:ln w="9525" cap="flat" cmpd="sng" algn="ctr">
            <a:solidFill>
              <a:schemeClr val="lt1">
                <a:alpha val="50000"/>
              </a:schemeClr>
            </a:solidFill>
            <a:round/>
          </a:ln>
          <a:effectLst/>
        </c:spPr>
        <c:marker>
          <c:symbol val="none"/>
        </c:marker>
      </c:pivotFmt>
      <c:pivotFmt>
        <c:idx val="11"/>
        <c:spPr>
          <a:solidFill>
            <a:schemeClr val="accent1">
              <a:alpha val="85000"/>
            </a:schemeClr>
          </a:solidFill>
          <a:ln w="9525" cap="flat" cmpd="sng" algn="ctr">
            <a:solidFill>
              <a:schemeClr val="lt1">
                <a:alpha val="50000"/>
              </a:schemeClr>
            </a:solidFill>
            <a:round/>
          </a:ln>
          <a:effectLst/>
        </c:spPr>
        <c:marker>
          <c:symbol val="none"/>
        </c:marker>
      </c:pivotFmt>
      <c:pivotFmt>
        <c:idx val="12"/>
        <c:spPr>
          <a:solidFill>
            <a:schemeClr val="accent1">
              <a:alpha val="85000"/>
            </a:schemeClr>
          </a:solidFill>
          <a:ln w="9525" cap="flat" cmpd="sng" algn="ctr">
            <a:solidFill>
              <a:schemeClr val="lt1">
                <a:alpha val="50000"/>
              </a:schemeClr>
            </a:solidFill>
            <a:round/>
          </a:ln>
          <a:effectLst/>
        </c:spPr>
        <c:marker>
          <c:symbol val="none"/>
        </c:marker>
      </c:pivotFmt>
      <c:pivotFmt>
        <c:idx val="13"/>
        <c:spPr>
          <a:solidFill>
            <a:schemeClr val="accent1">
              <a:alpha val="85000"/>
            </a:schemeClr>
          </a:solidFill>
          <a:ln w="9525" cap="flat" cmpd="sng" algn="ctr">
            <a:solidFill>
              <a:schemeClr val="lt1">
                <a:alpha val="50000"/>
              </a:schemeClr>
            </a:solidFill>
            <a:round/>
          </a:ln>
          <a:effectLst/>
        </c:spPr>
        <c:marker>
          <c:symbol val="none"/>
        </c:marker>
      </c:pivotFmt>
      <c:pivotFmt>
        <c:idx val="14"/>
        <c:spPr>
          <a:solidFill>
            <a:schemeClr val="accent1">
              <a:alpha val="85000"/>
            </a:schemeClr>
          </a:solidFill>
          <a:ln w="9525" cap="flat" cmpd="sng" algn="ctr">
            <a:solidFill>
              <a:schemeClr val="lt1">
                <a:alpha val="50000"/>
              </a:schemeClr>
            </a:solidFill>
            <a:round/>
          </a:ln>
          <a:effectLst/>
        </c:spPr>
        <c:marker>
          <c:symbol val="none"/>
        </c:marker>
      </c:pivotFmt>
      <c:pivotFmt>
        <c:idx val="15"/>
        <c:spPr>
          <a:solidFill>
            <a:schemeClr val="accent1">
              <a:alpha val="85000"/>
            </a:schemeClr>
          </a:solidFill>
          <a:ln w="9525" cap="flat" cmpd="sng" algn="ctr">
            <a:solidFill>
              <a:schemeClr val="lt1">
                <a:alpha val="50000"/>
              </a:schemeClr>
            </a:solidFill>
            <a:round/>
          </a:ln>
          <a:effectLst/>
        </c:spPr>
        <c:marker>
          <c:symbol val="none"/>
        </c:marker>
      </c:pivotFmt>
    </c:pivotFmts>
    <c:plotArea>
      <c:layout/>
      <c:barChart>
        <c:barDir val="col"/>
        <c:grouping val="clustered"/>
        <c:varyColors val="0"/>
        <c:ser>
          <c:idx val="0"/>
          <c:order val="0"/>
          <c:tx>
            <c:strRef>
              <c:f>Sheet1!$B$3:$B$4</c:f>
              <c:strCache>
                <c:ptCount val="1"/>
                <c:pt idx="0">
                  <c:v>HIGH</c:v>
                </c:pt>
              </c:strCache>
            </c:strRef>
          </c:tx>
          <c:spPr>
            <a:solidFill>
              <a:schemeClr val="accent1">
                <a:alpha val="85000"/>
              </a:schemeClr>
            </a:solidFill>
            <a:ln w="9525" cap="flat" cmpd="sng" algn="ctr">
              <a:solidFill>
                <a:schemeClr val="lt1">
                  <a:alpha val="50000"/>
                </a:schemeClr>
              </a:solidFill>
              <a:round/>
            </a:ln>
            <a:effectLst/>
          </c:spPr>
          <c:invertIfNegative val="0"/>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4</c:v>
                </c:pt>
                <c:pt idx="1">
                  <c:v>4</c:v>
                </c:pt>
                <c:pt idx="5">
                  <c:v>8</c:v>
                </c:pt>
                <c:pt idx="9">
                  <c:v>4</c:v>
                </c:pt>
              </c:numCache>
            </c:numRef>
          </c:val>
          <c:extLst>
            <c:ext xmlns:c16="http://schemas.microsoft.com/office/drawing/2014/chart" uri="{C3380CC4-5D6E-409C-BE32-E72D297353CC}">
              <c16:uniqueId val="{00000000-806D-4EF8-B757-2CBBBFD80C0F}"/>
            </c:ext>
          </c:extLst>
        </c:ser>
        <c:ser>
          <c:idx val="1"/>
          <c:order val="1"/>
          <c:tx>
            <c:strRef>
              <c:f>Sheet1!$C$3:$C$4</c:f>
              <c:strCache>
                <c:ptCount val="1"/>
                <c:pt idx="0">
                  <c:v>LOW</c:v>
                </c:pt>
              </c:strCache>
            </c:strRef>
          </c:tx>
          <c:spPr>
            <a:solidFill>
              <a:schemeClr val="accent2">
                <a:alpha val="85000"/>
              </a:schemeClr>
            </a:solidFill>
            <a:ln w="9525" cap="flat" cmpd="sng" algn="ctr">
              <a:solidFill>
                <a:schemeClr val="lt1">
                  <a:alpha val="50000"/>
                </a:schemeClr>
              </a:solidFill>
              <a:round/>
            </a:ln>
            <a:effectLst/>
          </c:spPr>
          <c:invertIfNegative val="0"/>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c:v>
                </c:pt>
                <c:pt idx="1">
                  <c:v>4</c:v>
                </c:pt>
                <c:pt idx="3">
                  <c:v>2</c:v>
                </c:pt>
                <c:pt idx="6">
                  <c:v>2</c:v>
                </c:pt>
              </c:numCache>
            </c:numRef>
          </c:val>
          <c:extLst>
            <c:ext xmlns:c16="http://schemas.microsoft.com/office/drawing/2014/chart" uri="{C3380CC4-5D6E-409C-BE32-E72D297353CC}">
              <c16:uniqueId val="{00000001-806D-4EF8-B757-2CBBBFD80C0F}"/>
            </c:ext>
          </c:extLst>
        </c:ser>
        <c:ser>
          <c:idx val="2"/>
          <c:order val="2"/>
          <c:tx>
            <c:strRef>
              <c:f>Sheet1!$D$3:$D$4</c:f>
              <c:strCache>
                <c:ptCount val="1"/>
                <c:pt idx="0">
                  <c:v>MED</c:v>
                </c:pt>
              </c:strCache>
            </c:strRef>
          </c:tx>
          <c:spPr>
            <a:solidFill>
              <a:schemeClr val="accent3">
                <a:alpha val="85000"/>
              </a:schemeClr>
            </a:solidFill>
            <a:ln w="9525" cap="flat" cmpd="sng" algn="ctr">
              <a:solidFill>
                <a:schemeClr val="lt1">
                  <a:alpha val="50000"/>
                </a:schemeClr>
              </a:solidFill>
              <a:round/>
            </a:ln>
            <a:effectLst/>
          </c:spPr>
          <c:invertIfNegative val="0"/>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c:v>
                </c:pt>
                <c:pt idx="1">
                  <c:v>6</c:v>
                </c:pt>
                <c:pt idx="2">
                  <c:v>6</c:v>
                </c:pt>
                <c:pt idx="3">
                  <c:v>3</c:v>
                </c:pt>
                <c:pt idx="4">
                  <c:v>6</c:v>
                </c:pt>
                <c:pt idx="7">
                  <c:v>3</c:v>
                </c:pt>
                <c:pt idx="8">
                  <c:v>6</c:v>
                </c:pt>
                <c:pt idx="9">
                  <c:v>3</c:v>
                </c:pt>
              </c:numCache>
            </c:numRef>
          </c:val>
          <c:extLst>
            <c:ext xmlns:c16="http://schemas.microsoft.com/office/drawing/2014/chart" uri="{C3380CC4-5D6E-409C-BE32-E72D297353CC}">
              <c16:uniqueId val="{00000002-806D-4EF8-B757-2CBBBFD80C0F}"/>
            </c:ext>
          </c:extLst>
        </c:ser>
        <c:ser>
          <c:idx val="3"/>
          <c:order val="3"/>
          <c:tx>
            <c:strRef>
              <c:f>Sheet1!$E$3:$E$4</c:f>
              <c:strCache>
                <c:ptCount val="1"/>
                <c:pt idx="0">
                  <c:v>VERY HIGH</c:v>
                </c:pt>
              </c:strCache>
            </c:strRef>
          </c:tx>
          <c:spPr>
            <a:solidFill>
              <a:schemeClr val="accent4">
                <a:alpha val="85000"/>
              </a:schemeClr>
            </a:solidFill>
            <a:ln w="9525" cap="flat" cmpd="sng" algn="ctr">
              <a:solidFill>
                <a:schemeClr val="lt1">
                  <a:alpha val="50000"/>
                </a:schemeClr>
              </a:solidFill>
              <a:round/>
            </a:ln>
            <a:effectLst/>
          </c:spPr>
          <c:invertIfNegative val="0"/>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5</c:v>
                </c:pt>
                <c:pt idx="2">
                  <c:v>5</c:v>
                </c:pt>
                <c:pt idx="7">
                  <c:v>5</c:v>
                </c:pt>
              </c:numCache>
            </c:numRef>
          </c:val>
          <c:extLst>
            <c:ext xmlns:c16="http://schemas.microsoft.com/office/drawing/2014/chart" uri="{C3380CC4-5D6E-409C-BE32-E72D297353CC}">
              <c16:uniqueId val="{00000003-806D-4EF8-B757-2CBBBFD80C0F}"/>
            </c:ext>
          </c:extLst>
        </c:ser>
        <c:dLbls>
          <c:dLblPos val="inEnd"/>
          <c:showLegendKey val="0"/>
          <c:showVal val="1"/>
          <c:showCatName val="0"/>
          <c:showSerName val="0"/>
          <c:showPercent val="0"/>
          <c:showBubbleSize val="0"/>
        </c:dLbls>
        <c:gapWidth val="65"/>
        <c:axId val="778113776"/>
        <c:axId val="778120432"/>
      </c:barChart>
      <c:catAx>
        <c:axId val="77811377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778120432"/>
        <c:crosses val="autoZero"/>
        <c:auto val="1"/>
        <c:lblAlgn val="ctr"/>
        <c:lblOffset val="100"/>
        <c:noMultiLvlLbl val="0"/>
      </c:catAx>
      <c:valAx>
        <c:axId val="778120432"/>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778113776"/>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6</a:t>
            </a:fld>
            <a:endParaRPr lang="en-IN"/>
          </a:p>
        </p:txBody>
      </p:sp>
    </p:spTree>
    <p:extLst>
      <p:ext uri="{BB962C8B-B14F-4D97-AF65-F5344CB8AC3E}">
        <p14:creationId xmlns:p14="http://schemas.microsoft.com/office/powerpoint/2010/main" val="4233901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2433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extLst>
      <p:ext uri="{BB962C8B-B14F-4D97-AF65-F5344CB8AC3E}">
        <p14:creationId xmlns:p14="http://schemas.microsoft.com/office/powerpoint/2010/main" val="2205202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extLst>
      <p:ext uri="{BB962C8B-B14F-4D97-AF65-F5344CB8AC3E}">
        <p14:creationId xmlns:p14="http://schemas.microsoft.com/office/powerpoint/2010/main" val="4137418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extLst>
      <p:ext uri="{BB962C8B-B14F-4D97-AF65-F5344CB8AC3E}">
        <p14:creationId xmlns:p14="http://schemas.microsoft.com/office/powerpoint/2010/main" val="278969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4549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extLst>
      <p:ext uri="{BB962C8B-B14F-4D97-AF65-F5344CB8AC3E}">
        <p14:creationId xmlns:p14="http://schemas.microsoft.com/office/powerpoint/2010/main" val="2754356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extLst>
      <p:ext uri="{BB962C8B-B14F-4D97-AF65-F5344CB8AC3E}">
        <p14:creationId xmlns:p14="http://schemas.microsoft.com/office/powerpoint/2010/main" val="3226160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extLst>
      <p:ext uri="{BB962C8B-B14F-4D97-AF65-F5344CB8AC3E}">
        <p14:creationId xmlns:p14="http://schemas.microsoft.com/office/powerpoint/2010/main" val="3152804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8BD707-D9CF-40AE-B4C6-C98DA3205C09}" type="datetimeFigureOut">
              <a:rPr lang="en-US" smtClean="0"/>
              <a:pPr/>
              <a:t>8/30/2024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extLst>
      <p:ext uri="{BB962C8B-B14F-4D97-AF65-F5344CB8AC3E}">
        <p14:creationId xmlns:p14="http://schemas.microsoft.com/office/powerpoint/2010/main" val="817188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D8BD707-D9CF-40AE-B4C6-C98DA3205C09}" type="datetimeFigureOut">
              <a:rPr lang="en-US" smtClean="0"/>
              <a:pPr/>
              <a:t>8/30/2024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extLst>
      <p:ext uri="{BB962C8B-B14F-4D97-AF65-F5344CB8AC3E}">
        <p14:creationId xmlns:p14="http://schemas.microsoft.com/office/powerpoint/2010/main" val="319054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extLst>
      <p:ext uri="{BB962C8B-B14F-4D97-AF65-F5344CB8AC3E}">
        <p14:creationId xmlns:p14="http://schemas.microsoft.com/office/powerpoint/2010/main" val="1662505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D8BD707-D9CF-40AE-B4C6-C98DA3205C09}" type="datetimeFigureOut">
              <a:rPr lang="en-US" smtClean="0"/>
              <a:pPr/>
              <a:t>8/30/2024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4039855"/>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7.png"/><Relationship Id="rId7" Type="http://schemas.openxmlformats.org/officeDocument/2006/relationships/hyperlink" Target="https://courses.lumenlearning.com/vccs-bus100-17fa/chapter/reading-organizing/"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9.jpeg"/><Relationship Id="rId11" Type="http://schemas.openxmlformats.org/officeDocument/2006/relationships/hyperlink" Target="https://www.picpedia.org/highway-signs/d/data-analyst.html" TargetMode="External"/><Relationship Id="rId5" Type="http://schemas.openxmlformats.org/officeDocument/2006/relationships/hyperlink" Target="https://www.rawpixel.com/search/human%20resources" TargetMode="External"/><Relationship Id="rId10" Type="http://schemas.openxmlformats.org/officeDocument/2006/relationships/image" Target="../media/image11.jpeg"/><Relationship Id="rId4" Type="http://schemas.openxmlformats.org/officeDocument/2006/relationships/image" Target="../media/image8.jpeg"/><Relationship Id="rId9" Type="http://schemas.openxmlformats.org/officeDocument/2006/relationships/hyperlink" Target="https://pixabay.com/illustrations/executive-businesswoman-511708/"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1371600" y="228600"/>
            <a:ext cx="9677400" cy="1863331"/>
          </a:xfrm>
          <a:prstGeom prst="rect">
            <a:avLst/>
          </a:prstGeom>
        </p:spPr>
        <p:txBody>
          <a:bodyPr vert="horz" wrap="square" lIns="0" tIns="16510" rIns="0" bIns="0" rtlCol="0">
            <a:spAutoFit/>
          </a:bodyPr>
          <a:lstStyle/>
          <a:p>
            <a:pPr marL="3213735" algn="l">
              <a:spcBef>
                <a:spcPts val="130"/>
              </a:spcBef>
            </a:pPr>
            <a:r>
              <a:rPr lang="en-US" sz="4000" b="1" dirty="0">
                <a:solidFill>
                  <a:srgbClr val="0F0F0F"/>
                </a:solidFill>
                <a:latin typeface="Times New Roman" panose="02020603050405020304" pitchFamily="18" charset="0"/>
                <a:cs typeface="Times New Roman" panose="02020603050405020304" pitchFamily="18" charset="0"/>
              </a:rPr>
              <a:t>Employee Data Analysis using Excel</a:t>
            </a:r>
            <a:r>
              <a:rPr lang="en-US" sz="4000" b="1" i="0" dirty="0">
                <a:solidFill>
                  <a:srgbClr val="0F0F0F"/>
                </a:solidFill>
                <a:effectLst/>
                <a:latin typeface="Times New Roman" panose="02020603050405020304" pitchFamily="18" charset="0"/>
                <a:cs typeface="Times New Roman" panose="02020603050405020304" pitchFamily="18" charset="0"/>
              </a:rPr>
              <a:t> </a:t>
            </a:r>
            <a:r>
              <a:rPr lang="en-US" sz="4000" b="1" i="0" dirty="0">
                <a:solidFill>
                  <a:srgbClr val="0F0F0F"/>
                </a:solidFill>
                <a:effectLst/>
                <a:latin typeface="Roboto" panose="020F0502020204030204" pitchFamily="2" charset="0"/>
              </a:rPr>
              <a:t/>
            </a:r>
            <a:br>
              <a:rPr lang="en-US" sz="4000" b="1" i="0" dirty="0">
                <a:solidFill>
                  <a:srgbClr val="0F0F0F"/>
                </a:solidFill>
                <a:effectLst/>
                <a:latin typeface="Roboto" panose="020F0502020204030204" pitchFamily="2" charset="0"/>
              </a:rPr>
            </a:br>
            <a:endParaRPr sz="4000" spc="15" dirty="0"/>
          </a:p>
        </p:txBody>
      </p:sp>
      <p:sp>
        <p:nvSpPr>
          <p:cNvPr id="11" name="object 11"/>
          <p:cNvSpPr txBox="1">
            <a:spLocks noGrp="1"/>
          </p:cNvSpPr>
          <p:nvPr>
            <p:ph type="sldNum" sz="quarter" idx="12"/>
          </p:nvPr>
        </p:nvSpPr>
        <p:spPr>
          <a:xfrm>
            <a:off x="8737600" y="6443064"/>
            <a:ext cx="2844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9" name="object 9"/>
          <p:cNvPicPr/>
          <p:nvPr/>
        </p:nvPicPr>
        <p:blipFill>
          <a:blip r:embed="rId3" cstate="print"/>
          <a:stretch>
            <a:fillRect/>
          </a:stretch>
        </p:blipFill>
        <p:spPr>
          <a:xfrm>
            <a:off x="676275" y="6467481"/>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209800" y="2286000"/>
            <a:ext cx="9717343" cy="2308324"/>
          </a:xfrm>
          <a:prstGeom prst="rect">
            <a:avLst/>
          </a:prstGeom>
          <a:noFill/>
        </p:spPr>
        <p:txBody>
          <a:bodyPr wrap="square" rtlCol="0">
            <a:spAutoFit/>
          </a:bodyPr>
          <a:lstStyle/>
          <a:p>
            <a:r>
              <a:rPr lang="en-US" sz="2400" dirty="0"/>
              <a:t>STUDENT </a:t>
            </a:r>
            <a:r>
              <a:rPr lang="en-US" sz="2400" dirty="0" smtClean="0"/>
              <a:t>NAME: HEMAMALINI S</a:t>
            </a:r>
            <a:endParaRPr lang="en-US" sz="2400" dirty="0"/>
          </a:p>
          <a:p>
            <a:r>
              <a:rPr lang="en-US" sz="2400" dirty="0"/>
              <a:t>REGISTER NO</a:t>
            </a:r>
            <a:r>
              <a:rPr lang="en-US" sz="2400" dirty="0" smtClean="0"/>
              <a:t>: 312218029</a:t>
            </a:r>
          </a:p>
          <a:p>
            <a:r>
              <a:rPr lang="en-US" sz="2400" dirty="0" smtClean="0"/>
              <a:t>NAAN MUDHALVAN ID</a:t>
            </a:r>
            <a:r>
              <a:rPr lang="en-US" sz="2400" smtClean="0"/>
              <a:t>: </a:t>
            </a:r>
            <a:r>
              <a:rPr lang="en-US" sz="2400" smtClean="0"/>
              <a:t>AC845CABB633C6DB469435E0FC2</a:t>
            </a:r>
            <a:endParaRPr lang="en-US" sz="2400" dirty="0"/>
          </a:p>
          <a:p>
            <a:r>
              <a:rPr lang="en-US" sz="2400" dirty="0"/>
              <a:t>DEPARTMENT</a:t>
            </a:r>
            <a:r>
              <a:rPr lang="en-US" sz="2400" dirty="0" smtClean="0"/>
              <a:t>: B. COM(GENERAL)</a:t>
            </a:r>
            <a:endParaRPr lang="en-US" sz="2400" dirty="0"/>
          </a:p>
          <a:p>
            <a:r>
              <a:rPr lang="en-US" sz="2400" dirty="0" smtClean="0"/>
              <a:t>COLLEGE: ST. ANNE’S ARTS AND SCIENCE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40"/>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6" y="291152"/>
            <a:ext cx="10080625" cy="752129"/>
          </a:xfrm>
          <a:prstGeom prst="rect">
            <a:avLst/>
          </a:prstGeom>
        </p:spPr>
        <p:txBody>
          <a:bodyPr vert="horz" wrap="square" lIns="0" tIns="13335" rIns="0" bIns="0" rtlCol="0">
            <a:spAutoFit/>
          </a:bodyPr>
          <a:lstStyle/>
          <a:p>
            <a:pPr marL="12700" algn="ctr">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5" name="TextBox 4">
            <a:extLst>
              <a:ext uri="{FF2B5EF4-FFF2-40B4-BE49-F238E27FC236}">
                <a16:creationId xmlns:a16="http://schemas.microsoft.com/office/drawing/2014/main" id="{93CEE463-6B1A-B05D-82F1-42C2E8940F9E}"/>
              </a:ext>
            </a:extLst>
          </p:cNvPr>
          <p:cNvSpPr txBox="1"/>
          <p:nvPr/>
        </p:nvSpPr>
        <p:spPr>
          <a:xfrm>
            <a:off x="381000" y="1270238"/>
            <a:ext cx="11430000" cy="59093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DATA</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COLLECTION</a:t>
            </a:r>
            <a:r>
              <a:rPr lang="en-US" sz="2000" dirty="0">
                <a:latin typeface="Arial" panose="020B0604020202020204" pitchFamily="34" charset="0"/>
                <a:cs typeface="Arial" panose="020B0604020202020204" pitchFamily="34" charset="0"/>
              </a:rPr>
              <a:t>:</a:t>
            </a:r>
          </a:p>
          <a:p>
            <a:pPr marL="342900" indent="-342900">
              <a:buFont typeface="Courier New" panose="02070309020205020404" pitchFamily="49" charset="0"/>
              <a:buChar char="o"/>
            </a:pPr>
            <a:r>
              <a:rPr lang="en-US" sz="2000" dirty="0"/>
              <a:t>Gather all relevant data related to employees. Common fields include employee ID, name, business unit, employee status, employee type, employees classification type,   current employee rating, and more.</a:t>
            </a:r>
          </a:p>
          <a:p>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DATA</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CLEANING</a:t>
            </a:r>
            <a:r>
              <a:rPr lang="en-US" sz="2000" dirty="0">
                <a:latin typeface="Arial" panose="020B0604020202020204" pitchFamily="34" charset="0"/>
                <a:cs typeface="Arial" panose="020B0604020202020204" pitchFamily="34" charset="0"/>
              </a:rPr>
              <a:t>:</a:t>
            </a:r>
          </a:p>
          <a:p>
            <a:pPr>
              <a:buFont typeface="Arial" panose="020B0604020202020204" pitchFamily="34" charset="0"/>
              <a:buChar char="•"/>
            </a:pPr>
            <a:r>
              <a:rPr lang="en-US" b="1" dirty="0"/>
              <a:t>Handle Missing Values</a:t>
            </a:r>
            <a:r>
              <a:rPr lang="en-US" dirty="0"/>
              <a:t>:</a:t>
            </a:r>
          </a:p>
          <a:p>
            <a:pPr marL="742950" lvl="1" indent="-285750">
              <a:buFont typeface="Arial" panose="020B0604020202020204" pitchFamily="34" charset="0"/>
              <a:buChar char="•"/>
            </a:pPr>
            <a:r>
              <a:rPr lang="en-US" dirty="0"/>
              <a:t>Identify missing values in each column using conditional formatting.</a:t>
            </a:r>
          </a:p>
          <a:p>
            <a:endParaRPr lang="en-US" sz="2000" b="1"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PERFORMANCE LEVEL:</a:t>
            </a:r>
          </a:p>
          <a:p>
            <a:pPr marL="800100" lvl="1" indent="-342900">
              <a:buFont typeface="Arial" panose="020B0604020202020204" pitchFamily="34" charset="0"/>
              <a:buChar char="•"/>
            </a:pPr>
            <a:r>
              <a:rPr lang="en-US" dirty="0">
                <a:cs typeface="Arial" panose="020B0604020202020204" pitchFamily="34" charset="0"/>
              </a:rPr>
              <a:t>Creating the new column called performance level by using the formula </a:t>
            </a:r>
            <a:r>
              <a:rPr lang="en-US" sz="1800" dirty="0"/>
              <a:t>IFS(Z8&gt;=5,"VERY HIGH",Z8&gt;=4,“HIGH",Z8&gt;=3,"MED ",TRUE,"LOW”)</a:t>
            </a:r>
            <a:endParaRPr lang="en-US" dirty="0">
              <a:cs typeface="Arial" panose="020B0604020202020204" pitchFamily="34" charset="0"/>
            </a:endParaRPr>
          </a:p>
          <a:p>
            <a:pPr marL="742950" lvl="1" indent="-285750">
              <a:buFont typeface="Arial" panose="020B0604020202020204" pitchFamily="34" charset="0"/>
              <a:buChar char="•"/>
            </a:pPr>
            <a:r>
              <a:rPr lang="en-US" dirty="0">
                <a:cs typeface="Arial" panose="020B0604020202020204" pitchFamily="34" charset="0"/>
              </a:rPr>
              <a:t>It shoes that how his formula is used to </a:t>
            </a:r>
            <a:r>
              <a:rPr lang="en-US" dirty="0" err="1">
                <a:cs typeface="Arial" panose="020B0604020202020204" pitchFamily="34" charset="0"/>
              </a:rPr>
              <a:t>categorised</a:t>
            </a:r>
            <a:r>
              <a:rPr lang="en-US" dirty="0">
                <a:cs typeface="Arial" panose="020B0604020202020204" pitchFamily="34" charset="0"/>
              </a:rPr>
              <a:t> the employees based on their ratings like very high, high , low.</a:t>
            </a:r>
          </a:p>
          <a:p>
            <a:pPr marL="742950" lvl="1" indent="-285750">
              <a:buFont typeface="Arial" panose="020B0604020202020204" pitchFamily="34" charset="0"/>
              <a:buChar char="•"/>
            </a:pPr>
            <a:endParaRPr lang="en-US" dirty="0">
              <a:cs typeface="Arial" panose="020B0604020202020204" pitchFamily="34" charset="0"/>
            </a:endParaRPr>
          </a:p>
          <a:p>
            <a:r>
              <a:rPr lang="en-US" sz="2000" b="1" dirty="0">
                <a:latin typeface="Arial" panose="020B0604020202020204" pitchFamily="34" charset="0"/>
                <a:cs typeface="Arial" panose="020B0604020202020204" pitchFamily="34" charset="0"/>
              </a:rPr>
              <a:t>SUMMARY</a:t>
            </a:r>
            <a:r>
              <a:rPr lang="en-US" sz="2000" b="1" dirty="0">
                <a:latin typeface="+mj-lt"/>
                <a:cs typeface="Arial" panose="020B0604020202020204" pitchFamily="34" charset="0"/>
              </a:rPr>
              <a:t>:</a:t>
            </a:r>
          </a:p>
          <a:p>
            <a:pPr marL="342900" indent="-342900">
              <a:buFont typeface="Arial" panose="020B0604020202020204" pitchFamily="34" charset="0"/>
              <a:buChar char="•"/>
            </a:pPr>
            <a:r>
              <a:rPr lang="en-US" b="1" dirty="0">
                <a:latin typeface="+mj-lt"/>
                <a:cs typeface="Arial" panose="020B0604020202020204" pitchFamily="34" charset="0"/>
              </a:rPr>
              <a:t>Pivot Table:</a:t>
            </a:r>
          </a:p>
          <a:p>
            <a:pPr marL="800100" lvl="1" indent="-342900">
              <a:buFont typeface="Arial" panose="020B0604020202020204" pitchFamily="34" charset="0"/>
              <a:buChar char="•"/>
            </a:pPr>
            <a:r>
              <a:rPr lang="en-US" dirty="0">
                <a:latin typeface="+mj-lt"/>
                <a:cs typeface="Arial" panose="020B0604020202020204" pitchFamily="34" charset="0"/>
              </a:rPr>
              <a:t>In the pivot table it should work in the new worksheet.</a:t>
            </a:r>
          </a:p>
          <a:p>
            <a:endParaRPr lang="en-US" dirty="0">
              <a:cs typeface="Arial" panose="020B0604020202020204" pitchFamily="34" charset="0"/>
            </a:endParaRPr>
          </a:p>
          <a:p>
            <a:pPr marL="285750" indent="-285750">
              <a:buFont typeface="Arial" panose="020B0604020202020204" pitchFamily="34" charset="0"/>
              <a:buChar char="•"/>
            </a:pPr>
            <a:endParaRPr lang="en-US" dirty="0"/>
          </a:p>
          <a:p>
            <a:pPr marL="342900" indent="-342900">
              <a:buFont typeface="Courier New" panose="02070309020205020404" pitchFamily="49" charset="0"/>
              <a:buChar char="o"/>
            </a:pPr>
            <a:endParaRPr lang="en-US" sz="2000" dirty="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419252"/>
            <a:ext cx="10141267" cy="690574"/>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40"/>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1246395163"/>
              </p:ext>
            </p:extLst>
          </p:nvPr>
        </p:nvGraphicFramePr>
        <p:xfrm>
          <a:off x="1666875" y="1828800"/>
          <a:ext cx="7400925" cy="3810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E7B1305-581C-457F-51C9-6A508828034E}"/>
              </a:ext>
            </a:extLst>
          </p:cNvPr>
          <p:cNvSpPr txBox="1"/>
          <p:nvPr/>
        </p:nvSpPr>
        <p:spPr>
          <a:xfrm>
            <a:off x="533400" y="2364658"/>
            <a:ext cx="10571998" cy="2031325"/>
          </a:xfrm>
          <a:prstGeom prst="rect">
            <a:avLst/>
          </a:prstGeom>
          <a:noFill/>
        </p:spPr>
        <p:txBody>
          <a:bodyPr wrap="square" rtlCol="0">
            <a:spAutoFit/>
          </a:bodyPr>
          <a:lstStyle/>
          <a:p>
            <a:pPr marL="285750" indent="-285750">
              <a:buFont typeface="Wingdings" panose="05000000000000000000" pitchFamily="2" charset="2"/>
              <a:buChar char="v"/>
            </a:pPr>
            <a:r>
              <a:rPr lang="en-US" sz="1800" dirty="0"/>
              <a:t>The employees should summarize the performance during the re-view period, highlight their strengths, and identify areas for improvement.</a:t>
            </a:r>
          </a:p>
          <a:p>
            <a:pPr marL="285750" indent="-285750">
              <a:buFont typeface="Wingdings" panose="05000000000000000000" pitchFamily="2" charset="2"/>
              <a:buChar char="v"/>
            </a:pPr>
            <a:r>
              <a:rPr lang="en-US" sz="1800" dirty="0"/>
              <a:t>The conclusion can also include plans for the employee’s future development.</a:t>
            </a:r>
          </a:p>
          <a:p>
            <a:pPr marL="285750" indent="-285750">
              <a:buFont typeface="Wingdings" panose="05000000000000000000" pitchFamily="2" charset="2"/>
              <a:buChar char="v"/>
            </a:pPr>
            <a:r>
              <a:rPr lang="en-US" sz="1800" dirty="0">
                <a:latin typeface="Google Sans"/>
              </a:rPr>
              <a:t>E</a:t>
            </a:r>
            <a:r>
              <a:rPr lang="en-US" sz="1800" b="0" i="0" dirty="0">
                <a:effectLst/>
                <a:latin typeface="Google Sans"/>
              </a:rPr>
              <a:t>mployee performance management is an essential part of any successful organization.  It provides the necessary feedback to develop employees, encourage growth, and align goals </a:t>
            </a:r>
            <a:r>
              <a:rPr lang="en-US" sz="1800" b="0" i="0" dirty="0" err="1">
                <a:effectLst/>
                <a:latin typeface="Google Sans"/>
              </a:rPr>
              <a:t>goals</a:t>
            </a:r>
            <a:r>
              <a:rPr lang="en-US" sz="1800" b="0" i="0" dirty="0">
                <a:effectLst/>
                <a:latin typeface="Google Sans"/>
              </a:rPr>
              <a:t> with company objectives.</a:t>
            </a:r>
          </a:p>
          <a:p>
            <a:pPr marL="285750" indent="-285750">
              <a:buFont typeface="Wingdings" panose="05000000000000000000" pitchFamily="2" charset="2"/>
              <a:buChar char="v"/>
            </a:pPr>
            <a:r>
              <a:rPr lang="en-US" sz="1800" b="0" i="0" dirty="0">
                <a:effectLst/>
                <a:latin typeface="Google Sans"/>
              </a:rPr>
              <a:t> It is used as the basis for a salary increase, promotion or termination of an employee</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181600" y="1600200"/>
            <a:ext cx="2590800" cy="14478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sp>
        <p:nvSpPr>
          <p:cNvPr id="13" name="object 13"/>
          <p:cNvSpPr/>
          <p:nvPr/>
        </p:nvSpPr>
        <p:spPr>
          <a:xfrm>
            <a:off x="1" y="4010031"/>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9" y="833369"/>
            <a:ext cx="390969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12"/>
          </p:nvPr>
        </p:nvSpPr>
        <p:spPr>
          <a:xfrm>
            <a:off x="8737600" y="6443064"/>
            <a:ext cx="2844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9" y="6410331"/>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1" y="4010031"/>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7" y="6486040"/>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grpSp>
        <p:nvGrpSpPr>
          <p:cNvPr id="18" name="object 18"/>
          <p:cNvGrpSpPr/>
          <p:nvPr/>
        </p:nvGrpSpPr>
        <p:grpSpPr>
          <a:xfrm>
            <a:off x="47628"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79196"/>
            <a:ext cx="3432178" cy="690574"/>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xfrm>
            <a:off x="8737600" y="6443064"/>
            <a:ext cx="2844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6"/>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7" y="578797"/>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xfrm>
            <a:off x="8737600" y="6443064"/>
            <a:ext cx="2844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81"/>
            <a:ext cx="2143125" cy="200025"/>
          </a:xfrm>
          <a:prstGeom prst="rect">
            <a:avLst/>
          </a:prstGeom>
        </p:spPr>
      </p:pic>
      <p:sp>
        <p:nvSpPr>
          <p:cNvPr id="9" name="Rectangle 8"/>
          <p:cNvSpPr/>
          <p:nvPr/>
        </p:nvSpPr>
        <p:spPr>
          <a:xfrm>
            <a:off x="1066800" y="2195036"/>
            <a:ext cx="6248400" cy="3108543"/>
          </a:xfrm>
          <a:prstGeom prst="rect">
            <a:avLst/>
          </a:prstGeom>
        </p:spPr>
        <p:txBody>
          <a:bodyPr wrap="square">
            <a:spAutoFit/>
          </a:bodyPr>
          <a:lstStyle/>
          <a:p>
            <a:r>
              <a:rPr lang="en-US" sz="2800" dirty="0"/>
              <a:t>This project aims to analyze employee performance based on satisfaction levels using Excel. The goal is to identify patterns and correlations within the data to help improve employee satisfaction and performance across different demographics and business units.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9"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1346194" y="865633"/>
            <a:ext cx="10004423"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smtClean="0"/>
              <a:t>PROJEC</a:t>
            </a:r>
            <a:r>
              <a:rPr lang="en-US" sz="4250" spc="5" dirty="0" smtClean="0"/>
              <a:t>T </a:t>
            </a:r>
            <a:r>
              <a:rPr sz="4250" spc="-20" dirty="0" smtClean="0"/>
              <a:t>OVERVIEW</a:t>
            </a:r>
            <a:endParaRPr sz="4250" dirty="0"/>
          </a:p>
        </p:txBody>
      </p:sp>
      <p:sp>
        <p:nvSpPr>
          <p:cNvPr id="10" name="object 10"/>
          <p:cNvSpPr txBox="1">
            <a:spLocks noGrp="1"/>
          </p:cNvSpPr>
          <p:nvPr>
            <p:ph type="sldNum" sz="quarter" idx="12"/>
          </p:nvPr>
        </p:nvSpPr>
        <p:spPr>
          <a:xfrm>
            <a:off x="8737600" y="6443064"/>
            <a:ext cx="2844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81"/>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6"/>
            <a:ext cx="7924800" cy="830997"/>
          </a:xfrm>
          <a:prstGeom prst="rect">
            <a:avLst/>
          </a:prstGeom>
          <a:noFill/>
        </p:spPr>
        <p:txBody>
          <a:bodyPr wrap="square" rtlCol="0">
            <a:spAutoFit/>
          </a:bodyPr>
          <a:lstStyle/>
          <a:p>
            <a:pPr algn="l"/>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6" name="Rectangle 5"/>
          <p:cNvSpPr/>
          <p:nvPr/>
        </p:nvSpPr>
        <p:spPr>
          <a:xfrm>
            <a:off x="1409702" y="2133606"/>
            <a:ext cx="6096000" cy="4093428"/>
          </a:xfrm>
          <a:prstGeom prst="rect">
            <a:avLst/>
          </a:prstGeom>
        </p:spPr>
        <p:txBody>
          <a:bodyPr>
            <a:spAutoFit/>
          </a:bodyPr>
          <a:lstStyle/>
          <a:p>
            <a:r>
              <a:rPr lang="en-US" sz="2000" dirty="0">
                <a:latin typeface="Bahnschrift" panose="020B0502040204020203" pitchFamily="34" charset="0"/>
              </a:rPr>
              <a:t>The "Employee Performance Analysis Using Excel" project focuses on evaluating employee performance by analyzing key factors such as satisfaction levels, gender, and business unit. The project involves collecting and organizing employee data in Excel, followed by detailed analysis using statistical functions and data visualization tools. By identifying trends and correlations, the analysis will provide insights into how different factors impact performance across various demographics and departments. The findings will support data-driven decision-making to enhance employee satisfaction and optimize performance within the organization</a:t>
            </a:r>
            <a:r>
              <a:rPr lang="en-US" dirty="0"/>
              <a: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3" y="896317"/>
            <a:ext cx="10120947"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xfrm>
            <a:off x="8737600" y="6443064"/>
            <a:ext cx="2844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3" cstate="print"/>
          <a:stretch>
            <a:fillRect/>
          </a:stretch>
        </p:blipFill>
        <p:spPr>
          <a:xfrm>
            <a:off x="723904" y="6172206"/>
            <a:ext cx="2181225" cy="485775"/>
          </a:xfrm>
          <a:prstGeom prst="rect">
            <a:avLst/>
          </a:prstGeom>
        </p:spPr>
      </p:pic>
      <p:sp>
        <p:nvSpPr>
          <p:cNvPr id="2" name="Rectangle 1"/>
          <p:cNvSpPr/>
          <p:nvPr/>
        </p:nvSpPr>
        <p:spPr>
          <a:xfrm>
            <a:off x="990600" y="1869996"/>
            <a:ext cx="6096000" cy="4524315"/>
          </a:xfrm>
          <a:prstGeom prst="rect">
            <a:avLst/>
          </a:prstGeom>
        </p:spPr>
        <p:txBody>
          <a:bodyPr>
            <a:spAutoFit/>
          </a:bodyPr>
          <a:lstStyle/>
          <a:p>
            <a:pPr marL="342900" indent="-342900">
              <a:buAutoNum type="arabicPeriod"/>
            </a:pPr>
            <a:r>
              <a:rPr lang="en-US" dirty="0">
                <a:latin typeface="Bahnschrift" panose="020B0502040204020203" pitchFamily="34" charset="0"/>
              </a:rPr>
              <a:t>HR MANAGER</a:t>
            </a:r>
          </a:p>
          <a:p>
            <a:pPr marL="342900" indent="-342900">
              <a:buAutoNum type="arabicPeriod"/>
            </a:pPr>
            <a:endParaRPr lang="en-US" dirty="0">
              <a:latin typeface="Bahnschrift" panose="020B0502040204020203" pitchFamily="34" charset="0"/>
            </a:endParaRPr>
          </a:p>
          <a:p>
            <a:pPr lvl="1"/>
            <a:endParaRPr lang="en-US" dirty="0">
              <a:latin typeface="Bahnschrift" panose="020B0502040204020203" pitchFamily="34" charset="0"/>
            </a:endParaRPr>
          </a:p>
          <a:p>
            <a:pPr marL="342900" indent="-342900">
              <a:buAutoNum type="arabicPeriod"/>
            </a:pPr>
            <a:endParaRPr lang="en-US" dirty="0">
              <a:latin typeface="Bahnschrift" panose="020B0502040204020203" pitchFamily="34" charset="0"/>
            </a:endParaRPr>
          </a:p>
          <a:p>
            <a:pPr marL="342900" indent="-342900">
              <a:buAutoNum type="arabicPeriod"/>
            </a:pPr>
            <a:r>
              <a:rPr lang="en-US" dirty="0">
                <a:latin typeface="Bahnschrift" panose="020B0502040204020203" pitchFamily="34" charset="0"/>
              </a:rPr>
              <a:t>DEPARTMENT MANAGER</a:t>
            </a:r>
          </a:p>
          <a:p>
            <a:pPr marL="342900" indent="-342900">
              <a:buAutoNum type="arabicPeriod"/>
            </a:pPr>
            <a:endParaRPr lang="en-US" dirty="0">
              <a:latin typeface="Bahnschrift" panose="020B0502040204020203" pitchFamily="34" charset="0"/>
            </a:endParaRPr>
          </a:p>
          <a:p>
            <a:pPr lvl="1"/>
            <a:endParaRPr lang="en-US" dirty="0">
              <a:latin typeface="Bahnschrift" panose="020B0502040204020203" pitchFamily="34" charset="0"/>
            </a:endParaRPr>
          </a:p>
          <a:p>
            <a:pPr marL="342900" indent="-342900">
              <a:buAutoNum type="arabicPeriod"/>
            </a:pPr>
            <a:endParaRPr lang="en-US" dirty="0">
              <a:latin typeface="Bahnschrift" panose="020B0502040204020203" pitchFamily="34" charset="0"/>
            </a:endParaRPr>
          </a:p>
          <a:p>
            <a:pPr marL="342900" indent="-342900">
              <a:buAutoNum type="arabicPeriod"/>
            </a:pPr>
            <a:r>
              <a:rPr lang="en-US" dirty="0">
                <a:latin typeface="Bahnschrift" panose="020B0502040204020203" pitchFamily="34" charset="0"/>
              </a:rPr>
              <a:t>EXECUTIVES</a:t>
            </a:r>
          </a:p>
          <a:p>
            <a:pPr marL="342900" indent="-342900">
              <a:buAutoNum type="arabicPeriod"/>
            </a:pPr>
            <a:endParaRPr lang="en-US" dirty="0">
              <a:latin typeface="Bahnschrift" panose="020B0502040204020203" pitchFamily="34" charset="0"/>
            </a:endParaRPr>
          </a:p>
          <a:p>
            <a:pPr marL="342900" indent="-342900">
              <a:buAutoNum type="arabicPeriod"/>
            </a:pPr>
            <a:endParaRPr lang="en-US" dirty="0">
              <a:latin typeface="Bahnschrift" panose="020B0502040204020203" pitchFamily="34" charset="0"/>
            </a:endParaRPr>
          </a:p>
          <a:p>
            <a:pPr marL="342900" indent="-342900">
              <a:buAutoNum type="arabicPeriod"/>
            </a:pPr>
            <a:endParaRPr lang="en-US" dirty="0">
              <a:latin typeface="Bahnschrift" panose="020B0502040204020203" pitchFamily="34" charset="0"/>
            </a:endParaRPr>
          </a:p>
          <a:p>
            <a:pPr marL="342900" indent="-342900">
              <a:buAutoNum type="arabicPeriod"/>
            </a:pPr>
            <a:endParaRPr lang="en-US" dirty="0">
              <a:latin typeface="Bahnschrift" panose="020B0502040204020203" pitchFamily="34" charset="0"/>
            </a:endParaRPr>
          </a:p>
          <a:p>
            <a:pPr marL="342900" indent="-342900">
              <a:buAutoNum type="arabicPeriod"/>
            </a:pPr>
            <a:r>
              <a:rPr lang="en-US" dirty="0">
                <a:latin typeface="Bahnschrift" panose="020B0502040204020203" pitchFamily="34" charset="0"/>
              </a:rPr>
              <a:t>DATA ANALYST</a:t>
            </a:r>
          </a:p>
          <a:p>
            <a:pPr marL="342900" indent="-342900">
              <a:buAutoNum type="arabicPeriod"/>
            </a:pPr>
            <a:endParaRPr lang="en-US" dirty="0">
              <a:latin typeface="Bahnschrift" panose="020B0502040204020203" pitchFamily="34" charset="0"/>
            </a:endParaRPr>
          </a:p>
          <a:p>
            <a:pPr marL="342900" indent="-342900">
              <a:buAutoNum type="arabicPeriod"/>
            </a:pPr>
            <a:endParaRPr lang="en-US" dirty="0"/>
          </a:p>
        </p:txBody>
      </p:sp>
      <p:pic>
        <p:nvPicPr>
          <p:cNvPr id="7" name="Picture 6">
            <a:extLst>
              <a:ext uri="{FF2B5EF4-FFF2-40B4-BE49-F238E27FC236}">
                <a16:creationId xmlns:a16="http://schemas.microsoft.com/office/drawing/2014/main" id="{E6017BAD-E132-8632-CF52-BA136421A386}"/>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 xmlns:a1611="http://schemas.microsoft.com/office/drawing/2016/11/main" r:id="rId5"/>
              </a:ext>
            </a:extLst>
          </a:blip>
          <a:stretch>
            <a:fillRect/>
          </a:stretch>
        </p:blipFill>
        <p:spPr>
          <a:xfrm>
            <a:off x="3214345" y="1627400"/>
            <a:ext cx="1399209" cy="989134"/>
          </a:xfrm>
          <a:prstGeom prst="rect">
            <a:avLst/>
          </a:prstGeom>
        </p:spPr>
      </p:pic>
      <p:pic>
        <p:nvPicPr>
          <p:cNvPr id="9" name="Picture 8">
            <a:extLst>
              <a:ext uri="{FF2B5EF4-FFF2-40B4-BE49-F238E27FC236}">
                <a16:creationId xmlns:a16="http://schemas.microsoft.com/office/drawing/2014/main" id="{90D4A1FA-F3DE-1BF4-D7BA-57227D3B2A71}"/>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 xmlns:a1611="http://schemas.microsoft.com/office/drawing/2016/11/main" r:id="rId7"/>
              </a:ext>
            </a:extLst>
          </a:blip>
          <a:stretch>
            <a:fillRect/>
          </a:stretch>
        </p:blipFill>
        <p:spPr>
          <a:xfrm>
            <a:off x="4544286" y="2616534"/>
            <a:ext cx="1539978" cy="837970"/>
          </a:xfrm>
          <a:prstGeom prst="rect">
            <a:avLst/>
          </a:prstGeom>
        </p:spPr>
      </p:pic>
      <p:pic>
        <p:nvPicPr>
          <p:cNvPr id="10" name="Picture 9">
            <a:extLst>
              <a:ext uri="{FF2B5EF4-FFF2-40B4-BE49-F238E27FC236}">
                <a16:creationId xmlns:a16="http://schemas.microsoft.com/office/drawing/2014/main" id="{AD2EBCFB-AF6C-7798-8B28-D2E88AA2BA58}"/>
              </a:ext>
            </a:extLst>
          </p:cNvPr>
          <p:cNvPicPr>
            <a:picLocks noChangeAspect="1"/>
          </p:cNvPicPr>
          <p:nvPr/>
        </p:nvPicPr>
        <p:blipFill>
          <a:blip r:embed="rId8" cstate="print">
            <a:extLst>
              <a:ext uri="{28A0092B-C50C-407E-A947-70E740481C1C}">
                <a14:useLocalDpi xmlns:a14="http://schemas.microsoft.com/office/drawing/2010/main" val="0"/>
              </a:ext>
              <a:ext uri="{837473B0-CC2E-450A-ABE3-18F120FF3D39}">
                <a1611:picAttrSrcUrl xmlns="" xmlns:a1611="http://schemas.microsoft.com/office/drawing/2016/11/main" r:id="rId9"/>
              </a:ext>
            </a:extLst>
          </a:blip>
          <a:stretch>
            <a:fillRect/>
          </a:stretch>
        </p:blipFill>
        <p:spPr>
          <a:xfrm>
            <a:off x="2849660" y="3848547"/>
            <a:ext cx="1399209" cy="988192"/>
          </a:xfrm>
          <a:prstGeom prst="rect">
            <a:avLst/>
          </a:prstGeom>
        </p:spPr>
      </p:pic>
      <p:pic>
        <p:nvPicPr>
          <p:cNvPr id="11" name="Picture 10">
            <a:extLst>
              <a:ext uri="{FF2B5EF4-FFF2-40B4-BE49-F238E27FC236}">
                <a16:creationId xmlns:a16="http://schemas.microsoft.com/office/drawing/2014/main" id="{D7265DB3-F94D-3050-6BC4-9F1DB85F8A91}"/>
              </a:ext>
            </a:extLst>
          </p:cNvPr>
          <p:cNvPicPr>
            <a:picLocks noChangeAspect="1"/>
          </p:cNvPicPr>
          <p:nvPr/>
        </p:nvPicPr>
        <p:blipFill>
          <a:blip r:embed="rId10" cstate="print">
            <a:extLst>
              <a:ext uri="{28A0092B-C50C-407E-A947-70E740481C1C}">
                <a14:useLocalDpi xmlns:a14="http://schemas.microsoft.com/office/drawing/2010/main" val="0"/>
              </a:ext>
              <a:ext uri="{837473B0-CC2E-450A-ABE3-18F120FF3D39}">
                <a1611:picAttrSrcUrl xmlns="" xmlns:a1611="http://schemas.microsoft.com/office/drawing/2016/11/main" r:id="rId11"/>
              </a:ext>
            </a:extLst>
          </a:blip>
          <a:stretch>
            <a:fillRect/>
          </a:stretch>
        </p:blipFill>
        <p:spPr>
          <a:xfrm>
            <a:off x="4422155" y="5286109"/>
            <a:ext cx="1399209" cy="931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 y="1476381"/>
            <a:ext cx="2695575" cy="3248025"/>
          </a:xfrm>
          <a:prstGeom prst="rect">
            <a:avLst/>
          </a:prstGeom>
        </p:spPr>
      </p:pic>
      <p:sp>
        <p:nvSpPr>
          <p:cNvPr id="6" name="object 6"/>
          <p:cNvSpPr txBox="1">
            <a:spLocks noGrp="1"/>
          </p:cNvSpPr>
          <p:nvPr>
            <p:ph type="title"/>
          </p:nvPr>
        </p:nvSpPr>
        <p:spPr>
          <a:xfrm>
            <a:off x="558168" y="861814"/>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xfrm>
            <a:off x="8737600" y="6443064"/>
            <a:ext cx="2844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81"/>
            <a:ext cx="2143125" cy="200025"/>
          </a:xfrm>
          <a:prstGeom prst="rect">
            <a:avLst/>
          </a:prstGeom>
        </p:spPr>
      </p:pic>
      <p:sp>
        <p:nvSpPr>
          <p:cNvPr id="8" name="TextBox 7">
            <a:extLst>
              <a:ext uri="{FF2B5EF4-FFF2-40B4-BE49-F238E27FC236}">
                <a16:creationId xmlns:a16="http://schemas.microsoft.com/office/drawing/2014/main" id="{73879418-8605-0C31-4782-E7867FE802B3}"/>
              </a:ext>
            </a:extLst>
          </p:cNvPr>
          <p:cNvSpPr txBox="1"/>
          <p:nvPr/>
        </p:nvSpPr>
        <p:spPr>
          <a:xfrm>
            <a:off x="3429000" y="2147503"/>
            <a:ext cx="5334000" cy="3034164"/>
          </a:xfrm>
          <a:prstGeom prst="rect">
            <a:avLst/>
          </a:prstGeom>
          <a:noFill/>
        </p:spPr>
        <p:txBody>
          <a:bodyPr wrap="square" rtlCol="0">
            <a:spAutoFit/>
          </a:bodyPr>
          <a:lstStyle/>
          <a:p>
            <a:pPr marL="342900" marR="0" indent="-342900" rtl="0" eaLnBrk="1" fontAlgn="base" latinLnBrk="0" hangingPunct="1">
              <a:spcBef>
                <a:spcPts val="480"/>
              </a:spcBef>
              <a:spcAft>
                <a:spcPts val="0"/>
              </a:spcAft>
              <a:buAutoNum type="arabicPeriod"/>
            </a:pPr>
            <a:r>
              <a:rPr lang="en-US" sz="1800" b="1" i="0" u="none" strike="noStrike" kern="1200" baseline="0" dirty="0">
                <a:ln>
                  <a:noFill/>
                </a:ln>
                <a:effectLst/>
                <a:latin typeface="Segoe UI" panose="020B0502040204020203" pitchFamily="34" charset="0"/>
              </a:rPr>
              <a:t>CONDITIONAL FORMATTING</a:t>
            </a:r>
            <a:r>
              <a:rPr lang="en-IN" sz="1800" b="1" i="0" u="none" strike="noStrike" kern="1200" baseline="0" dirty="0">
                <a:ln>
                  <a:noFill/>
                </a:ln>
                <a:effectLst/>
                <a:latin typeface="Arial" panose="020B0604020202020204" pitchFamily="34" charset="0"/>
              </a:rPr>
              <a:t>: Missing</a:t>
            </a:r>
            <a:endParaRPr lang="en-US" sz="1800" b="0" i="0" u="none" strike="noStrike" kern="1200" baseline="0" dirty="0">
              <a:ln>
                <a:noFill/>
              </a:ln>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sz="1800" b="1" i="0" u="none" strike="noStrike" kern="1200" baseline="0" dirty="0">
                <a:ln>
                  <a:noFill/>
                </a:ln>
                <a:effectLst/>
                <a:latin typeface="Segoe UI" panose="020B0502040204020203" pitchFamily="34" charset="0"/>
              </a:rPr>
              <a:t>FILTER</a:t>
            </a:r>
            <a:r>
              <a:rPr lang="en-IN" sz="1800" b="1" i="0" u="none" strike="noStrike" kern="1200" baseline="0" dirty="0">
                <a:ln>
                  <a:noFill/>
                </a:ln>
                <a:effectLst/>
                <a:latin typeface="Arial" panose="020B0604020202020204" pitchFamily="34" charset="0"/>
              </a:rPr>
              <a:t>: Remove</a:t>
            </a:r>
            <a:endParaRPr lang="en-IN" dirty="0">
              <a:latin typeface="Arial" panose="020B0604020202020204" pitchFamily="34" charset="0"/>
            </a:endParaRPr>
          </a:p>
          <a:p>
            <a:pPr marL="342900" marR="0" indent="-342900" rtl="0" eaLnBrk="1" fontAlgn="base" latinLnBrk="0" hangingPunct="1">
              <a:spcBef>
                <a:spcPts val="480"/>
              </a:spcBef>
              <a:spcAft>
                <a:spcPts val="0"/>
              </a:spcAft>
              <a:buAutoNum type="arabicPeriod"/>
            </a:pPr>
            <a:r>
              <a:rPr lang="en-US" sz="1800" b="1" i="0" u="none" strike="noStrike" kern="1200" baseline="0" dirty="0">
                <a:ln>
                  <a:noFill/>
                </a:ln>
                <a:effectLst/>
                <a:latin typeface="Segoe UI" panose="020B0502040204020203" pitchFamily="34" charset="0"/>
              </a:rPr>
              <a:t>FORMULA: Performance level</a:t>
            </a:r>
          </a:p>
          <a:p>
            <a:pPr marL="342900" marR="0" indent="-342900" rtl="0" eaLnBrk="1" fontAlgn="base" latinLnBrk="0" hangingPunct="1">
              <a:spcBef>
                <a:spcPts val="480"/>
              </a:spcBef>
              <a:spcAft>
                <a:spcPts val="0"/>
              </a:spcAft>
              <a:buAutoNum type="arabicPeriod"/>
            </a:pPr>
            <a:r>
              <a:rPr lang="en-US" b="1" dirty="0">
                <a:latin typeface="Segoe UI" panose="020B0502040204020203" pitchFamily="34" charset="0"/>
              </a:rPr>
              <a:t>PIVOT TABLE: Summary</a:t>
            </a:r>
          </a:p>
          <a:p>
            <a:pPr marL="342900" marR="0" indent="-342900" rtl="0" eaLnBrk="1" fontAlgn="base" latinLnBrk="0" hangingPunct="1">
              <a:spcBef>
                <a:spcPts val="480"/>
              </a:spcBef>
              <a:spcAft>
                <a:spcPts val="0"/>
              </a:spcAft>
              <a:buAutoNum type="arabicPeriod"/>
            </a:pPr>
            <a:r>
              <a:rPr lang="en-US" sz="1800" b="1" i="0" u="none" strike="noStrike" dirty="0">
                <a:effectLst/>
                <a:latin typeface="Segoe UI" panose="020B0502040204020203" pitchFamily="34" charset="0"/>
              </a:rPr>
              <a:t>SLICER : Filter</a:t>
            </a:r>
          </a:p>
          <a:p>
            <a:pPr marL="342900" marR="0" indent="-342900" rtl="0" eaLnBrk="1" fontAlgn="base" latinLnBrk="0" hangingPunct="1">
              <a:spcBef>
                <a:spcPts val="480"/>
              </a:spcBef>
              <a:spcAft>
                <a:spcPts val="0"/>
              </a:spcAft>
              <a:buAutoNum type="arabicPeriod"/>
            </a:pPr>
            <a:r>
              <a:rPr lang="en-US" b="1" dirty="0">
                <a:latin typeface="Segoe UI" panose="020B0502040204020203" pitchFamily="34" charset="0"/>
              </a:rPr>
              <a:t>GRAPH: Data visualization</a:t>
            </a:r>
            <a:endParaRPr lang="en-IN" sz="1800" b="0" i="0" u="none" strike="noStrike" dirty="0">
              <a:effectLst/>
              <a:latin typeface="Arial" panose="020B0604020202020204" pitchFamily="34" charset="0"/>
            </a:endParaRPr>
          </a:p>
          <a:p>
            <a:pPr marL="342900" marR="0" indent="-342900" rtl="0" eaLnBrk="1" fontAlgn="base" latinLnBrk="0" hangingPunct="1">
              <a:spcBef>
                <a:spcPts val="480"/>
              </a:spcBef>
              <a:spcAft>
                <a:spcPts val="0"/>
              </a:spcAft>
              <a:buAutoNum type="arabicPeriod"/>
            </a:pPr>
            <a:endParaRPr lang="en-US" sz="1800" b="0" i="0" u="none" strike="noStrike" kern="1200" baseline="0" dirty="0">
              <a:ln>
                <a:noFill/>
              </a:ln>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endParaRPr lang="en-IN" sz="1800" b="0" i="0" u="none" strike="noStrike" dirty="0">
              <a:effectLst/>
              <a:latin typeface="Arial" panose="020B0604020202020204" pitchFamily="34"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5" name="Rectangle 4"/>
          <p:cNvSpPr/>
          <p:nvPr/>
        </p:nvSpPr>
        <p:spPr>
          <a:xfrm>
            <a:off x="616527" y="1403783"/>
            <a:ext cx="10210800" cy="5170646"/>
          </a:xfrm>
          <a:prstGeom prst="rect">
            <a:avLst/>
          </a:prstGeom>
        </p:spPr>
        <p:txBody>
          <a:bodyPr wrap="square">
            <a:spAutoFit/>
          </a:bodyPr>
          <a:lstStyle/>
          <a:p>
            <a:r>
              <a:rPr lang="en-US" sz="2200" b="1" dirty="0"/>
              <a:t>Dataset Name: </a:t>
            </a:r>
            <a:r>
              <a:rPr lang="en-US" sz="2200" dirty="0"/>
              <a:t>Employee Performance Analysis Data</a:t>
            </a:r>
          </a:p>
          <a:p>
            <a:r>
              <a:rPr lang="en-US" sz="2200" b="1" dirty="0"/>
              <a:t>Description: </a:t>
            </a:r>
            <a:r>
              <a:rPr lang="en-US" sz="2200" dirty="0"/>
              <a:t>Contains performance metrics for employees, including satisfaction scores, performance ratings, and demographic details.</a:t>
            </a:r>
          </a:p>
          <a:p>
            <a:r>
              <a:rPr lang="en-US" sz="2200" b="1" dirty="0"/>
              <a:t>Source: </a:t>
            </a:r>
            <a:r>
              <a:rPr lang="en-US" sz="2200" dirty="0"/>
              <a:t>Kaggle.com</a:t>
            </a:r>
          </a:p>
          <a:p>
            <a:r>
              <a:rPr lang="en-US" sz="2200" b="1" dirty="0"/>
              <a:t>Variables/Columns:</a:t>
            </a:r>
          </a:p>
          <a:p>
            <a:pPr lvl="1"/>
            <a:r>
              <a:rPr lang="en-US" sz="2200" dirty="0"/>
              <a:t> Name: First name</a:t>
            </a:r>
          </a:p>
          <a:p>
            <a:pPr lvl="1"/>
            <a:r>
              <a:rPr lang="en-US" sz="2200" dirty="0"/>
              <a:t>Gender: Male and Female</a:t>
            </a:r>
          </a:p>
          <a:p>
            <a:pPr lvl="1"/>
            <a:r>
              <a:rPr lang="en-US" sz="2200" dirty="0"/>
              <a:t>Business Unit: BPC, CCDR, EW, MSC, NEL, PL, PYZ, SVG, TNS, WBL</a:t>
            </a:r>
          </a:p>
          <a:p>
            <a:pPr lvl="1"/>
            <a:r>
              <a:rPr lang="en-US" sz="2200" dirty="0"/>
              <a:t>Performance Rating: Very high, High, Medium, Low</a:t>
            </a:r>
          </a:p>
          <a:p>
            <a:pPr lvl="1"/>
            <a:r>
              <a:rPr lang="en-US" sz="2200" dirty="0"/>
              <a:t>Satisfaction Score: 1-5</a:t>
            </a:r>
          </a:p>
          <a:p>
            <a:r>
              <a:rPr lang="en-US" sz="2200" b="1" dirty="0"/>
              <a:t>Data Types: </a:t>
            </a:r>
            <a:r>
              <a:rPr lang="en-US" sz="2200" dirty="0"/>
              <a:t>Numeric and Text</a:t>
            </a:r>
          </a:p>
          <a:p>
            <a:r>
              <a:rPr lang="en-US" sz="2200" b="1" dirty="0"/>
              <a:t>Units of Measurement:</a:t>
            </a:r>
            <a:r>
              <a:rPr lang="en-US" sz="2200" dirty="0"/>
              <a:t>  </a:t>
            </a:r>
          </a:p>
          <a:p>
            <a:pPr marL="342900" indent="-342900">
              <a:buFont typeface="Arial" panose="020B0604020202020204" pitchFamily="34" charset="0"/>
              <a:buChar char="•"/>
            </a:pPr>
            <a:r>
              <a:rPr lang="en-US" sz="2200" dirty="0"/>
              <a:t>Satisfaction score: Scale of 1-5</a:t>
            </a:r>
          </a:p>
          <a:p>
            <a:pPr marL="342900" indent="-342900">
              <a:buFont typeface="Arial" panose="020B0604020202020204" pitchFamily="34" charset="0"/>
              <a:buChar char="•"/>
            </a:pPr>
            <a:r>
              <a:rPr lang="en-US" sz="2200" dirty="0"/>
              <a:t>Performance rating: Very high, High, Medium, Low</a:t>
            </a:r>
          </a:p>
          <a:p>
            <a:r>
              <a:rPr lang="en-US" sz="2200" b="1" dirty="0"/>
              <a:t>Size: </a:t>
            </a:r>
            <a:r>
              <a:rPr lang="en-US" sz="2200" dirty="0"/>
              <a:t>26 records, 9 fields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40"/>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9" y="3381379"/>
            <a:ext cx="2466975" cy="3419475"/>
          </a:xfrm>
          <a:prstGeom prst="rect">
            <a:avLst/>
          </a:prstGeom>
        </p:spPr>
      </p:pic>
      <p:sp>
        <p:nvSpPr>
          <p:cNvPr id="7" name="object 7"/>
          <p:cNvSpPr txBox="1">
            <a:spLocks noGrp="1"/>
          </p:cNvSpPr>
          <p:nvPr>
            <p:ph type="title"/>
          </p:nvPr>
        </p:nvSpPr>
        <p:spPr>
          <a:xfrm>
            <a:off x="1639254" y="609600"/>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1" y="2354709"/>
            <a:ext cx="8534019"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Placeholder 2">
            <a:extLst>
              <a:ext uri="{FF2B5EF4-FFF2-40B4-BE49-F238E27FC236}">
                <a16:creationId xmlns:a16="http://schemas.microsoft.com/office/drawing/2014/main" id="{3E7BE0E9-57A8-5BE9-14BD-AEE77F5C541C}"/>
              </a:ext>
            </a:extLst>
          </p:cNvPr>
          <p:cNvSpPr txBox="1">
            <a:spLocks/>
          </p:cNvSpPr>
          <p:nvPr/>
        </p:nvSpPr>
        <p:spPr>
          <a:xfrm>
            <a:off x="2657474" y="2148050"/>
            <a:ext cx="6181725" cy="377983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lumMod val="50000"/>
                  </a:schemeClr>
                </a:solidFill>
                <a:latin typeface="+mn-lt"/>
                <a:ea typeface="+mn-ea"/>
                <a:cs typeface="+mn-cs"/>
              </a:defRPr>
            </a:lvl1pPr>
            <a:lvl2pPr marL="283464" indent="-283464" algn="l" defTabSz="914400" rtl="0" eaLnBrk="1" latinLnBrk="0" hangingPunct="1">
              <a:lnSpc>
                <a:spcPct val="90000"/>
              </a:lnSpc>
              <a:spcBef>
                <a:spcPts val="1000"/>
              </a:spcBef>
              <a:buFont typeface="Arial" panose="020B0604020202020204" pitchFamily="34" charset="0"/>
              <a:buChar char="•"/>
              <a:defRPr sz="1800" kern="1200">
                <a:solidFill>
                  <a:schemeClr val="accent1">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fontAlgn="auto">
              <a:spcAft>
                <a:spcPts val="0"/>
              </a:spcAft>
              <a:buFont typeface="Arial" panose="020B0604020202020204" pitchFamily="34" charset="0"/>
              <a:buNone/>
            </a:pPr>
            <a:r>
              <a:rPr lang="en-US" sz="3000" b="1" dirty="0">
                <a:solidFill>
                  <a:schemeClr val="tx1"/>
                </a:solidFill>
              </a:rPr>
              <a:t>FORMULA:</a:t>
            </a:r>
          </a:p>
          <a:p>
            <a:pPr marL="0" lvl="1" indent="0" fontAlgn="auto">
              <a:spcAft>
                <a:spcPts val="0"/>
              </a:spcAft>
              <a:buFont typeface="Arial" panose="020B0604020202020204" pitchFamily="34" charset="0"/>
              <a:buNone/>
            </a:pPr>
            <a:endParaRPr lang="en-US" sz="2600" b="1" dirty="0">
              <a:solidFill>
                <a:schemeClr val="tx1"/>
              </a:solidFill>
            </a:endParaRPr>
          </a:p>
          <a:p>
            <a:pPr lvl="1" fontAlgn="auto">
              <a:spcAft>
                <a:spcPts val="0"/>
              </a:spcAft>
              <a:buFont typeface="Wingdings" panose="05000000000000000000" pitchFamily="2" charset="2"/>
              <a:buChar char="q"/>
            </a:pPr>
            <a:r>
              <a:rPr lang="en-US" sz="2200" b="1" dirty="0">
                <a:solidFill>
                  <a:schemeClr val="tx1"/>
                </a:solidFill>
              </a:rPr>
              <a:t>Performance level =IFS(Z8&gt;=5,"VERY HIGH",Z8&gt;=4,“HIGH",Z8&gt;=3,"MED",TRUE,"LOW")</a:t>
            </a:r>
          </a:p>
          <a:p>
            <a:pPr marL="0" lvl="1" indent="0" fontAlgn="auto">
              <a:spcAft>
                <a:spcPts val="0"/>
              </a:spcAft>
              <a:buFont typeface="Arial" panose="020B0604020202020204" pitchFamily="34" charset="0"/>
              <a:buNone/>
            </a:pPr>
            <a:endParaRPr lang="en-US" b="1" dirty="0">
              <a:solidFill>
                <a:schemeClr val="tx1"/>
              </a:solidFill>
            </a:endParaRPr>
          </a:p>
          <a:p>
            <a:pPr marL="0" lvl="1" indent="0" fontAlgn="auto">
              <a:spcAft>
                <a:spcPts val="0"/>
              </a:spcAft>
              <a:buFont typeface="Arial" panose="020B0604020202020204" pitchFamily="34" charset="0"/>
              <a:buNone/>
            </a:pPr>
            <a:endParaRPr lang="en-US" b="1" dirty="0">
              <a:solidFill>
                <a:schemeClr val="tx1"/>
              </a:solidFill>
            </a:endParaRPr>
          </a:p>
          <a:p>
            <a:pPr marL="0" lvl="1" indent="0" fontAlgn="auto">
              <a:spcAft>
                <a:spcPts val="0"/>
              </a:spcAft>
              <a:buFont typeface="Arial" panose="020B0604020202020204" pitchFamily="34" charset="0"/>
              <a:buNone/>
            </a:pPr>
            <a:endParaRPr lang="en-US" b="1" dirty="0">
              <a:solidFill>
                <a:schemeClr val="tx1"/>
              </a:solidFill>
            </a:endParaRPr>
          </a:p>
          <a:p>
            <a:pPr marL="0" lvl="1" indent="0" fontAlgn="auto">
              <a:spcAft>
                <a:spcPts val="0"/>
              </a:spcAft>
              <a:buFont typeface="Arial" panose="020B0604020202020204" pitchFamily="34" charset="0"/>
              <a:buNone/>
            </a:pPr>
            <a:r>
              <a:rPr lang="en-US" b="1" dirty="0">
                <a:solidFill>
                  <a:schemeClr val="tx1"/>
                </a:solidFill>
              </a:rPr>
              <a:t>INSIGHTS: Used to evaluate the scores as levels from low to very high</a:t>
            </a: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221</TotalTime>
  <Words>634</Words>
  <Application>Microsoft Office PowerPoint</Application>
  <PresentationFormat>Widescreen</PresentationFormat>
  <Paragraphs>106</Paragraphs>
  <Slides>12</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Arial</vt:lpstr>
      <vt:lpstr>Bahnschrift</vt:lpstr>
      <vt:lpstr>Calibri</vt:lpstr>
      <vt:lpstr>Calibri Light</vt:lpstr>
      <vt:lpstr>Courier New</vt:lpstr>
      <vt:lpstr>Google Sans</vt:lpstr>
      <vt:lpstr>Roboto</vt:lpstr>
      <vt:lpstr>Segoe UI</vt:lpstr>
      <vt:lpstr>Times New Roman</vt:lpstr>
      <vt:lpstr>Trebuchet MS</vt:lpstr>
      <vt:lpstr>Wingdings</vt:lpstr>
      <vt:lpstr>Retrospect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SAASC LIBRARY</cp:lastModifiedBy>
  <cp:revision>23</cp:revision>
  <dcterms:created xsi:type="dcterms:W3CDTF">2024-03-29T15:07:22Z</dcterms:created>
  <dcterms:modified xsi:type="dcterms:W3CDTF">2024-08-30T08:01:14Z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