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52" r:id="rId1"/>
  </p:sldMasterIdLst>
  <p:notesMasterIdLst>
    <p:notesMasterId r:id="rId19"/>
  </p:notesMasterIdLst>
  <p:handoutMasterIdLst>
    <p:handoutMasterId r:id="rId20"/>
  </p:handoutMasterIdLst>
  <p:sldIdLst>
    <p:sldId id="425" r:id="rId2"/>
    <p:sldId id="443" r:id="rId3"/>
    <p:sldId id="463" r:id="rId4"/>
    <p:sldId id="467" r:id="rId5"/>
    <p:sldId id="468" r:id="rId6"/>
    <p:sldId id="469" r:id="rId7"/>
    <p:sldId id="470" r:id="rId8"/>
    <p:sldId id="472" r:id="rId9"/>
    <p:sldId id="473" r:id="rId10"/>
    <p:sldId id="476" r:id="rId11"/>
    <p:sldId id="474" r:id="rId12"/>
    <p:sldId id="477" r:id="rId13"/>
    <p:sldId id="478" r:id="rId14"/>
    <p:sldId id="475" r:id="rId15"/>
    <p:sldId id="471" r:id="rId16"/>
    <p:sldId id="462" r:id="rId17"/>
    <p:sldId id="442" r:id="rId18"/>
  </p:sldIdLst>
  <p:sldSz cx="9144000" cy="6858000" type="screen4x3"/>
  <p:notesSz cx="6731000" cy="9867900"/>
  <p:defaultTextStyle>
    <a:defPPr>
      <a:defRPr lang="en-US"/>
    </a:defPPr>
    <a:lvl1pPr algn="ctr" rtl="0" eaLnBrk="0" fontAlgn="base" hangingPunct="0">
      <a:lnSpc>
        <a:spcPct val="85000"/>
      </a:lnSpc>
      <a:spcBef>
        <a:spcPct val="0"/>
      </a:spcBef>
      <a:spcAft>
        <a:spcPct val="0"/>
      </a:spcAft>
      <a:defRPr sz="2400" b="1" kern="1200">
        <a:solidFill>
          <a:schemeClr val="tx1"/>
        </a:solidFill>
        <a:latin typeface="Arial" charset="0"/>
        <a:ea typeface="+mn-ea"/>
        <a:cs typeface="+mn-cs"/>
      </a:defRPr>
    </a:lvl1pPr>
    <a:lvl2pPr marL="457200" algn="ctr" rtl="0" eaLnBrk="0" fontAlgn="base" hangingPunct="0">
      <a:lnSpc>
        <a:spcPct val="85000"/>
      </a:lnSpc>
      <a:spcBef>
        <a:spcPct val="0"/>
      </a:spcBef>
      <a:spcAft>
        <a:spcPct val="0"/>
      </a:spcAft>
      <a:defRPr sz="2400" b="1" kern="1200">
        <a:solidFill>
          <a:schemeClr val="tx1"/>
        </a:solidFill>
        <a:latin typeface="Arial" charset="0"/>
        <a:ea typeface="+mn-ea"/>
        <a:cs typeface="+mn-cs"/>
      </a:defRPr>
    </a:lvl2pPr>
    <a:lvl3pPr marL="914400" algn="ctr" rtl="0" eaLnBrk="0" fontAlgn="base" hangingPunct="0">
      <a:lnSpc>
        <a:spcPct val="85000"/>
      </a:lnSpc>
      <a:spcBef>
        <a:spcPct val="0"/>
      </a:spcBef>
      <a:spcAft>
        <a:spcPct val="0"/>
      </a:spcAft>
      <a:defRPr sz="2400" b="1" kern="1200">
        <a:solidFill>
          <a:schemeClr val="tx1"/>
        </a:solidFill>
        <a:latin typeface="Arial" charset="0"/>
        <a:ea typeface="+mn-ea"/>
        <a:cs typeface="+mn-cs"/>
      </a:defRPr>
    </a:lvl3pPr>
    <a:lvl4pPr marL="1371600" algn="ctr" rtl="0" eaLnBrk="0" fontAlgn="base" hangingPunct="0">
      <a:lnSpc>
        <a:spcPct val="85000"/>
      </a:lnSpc>
      <a:spcBef>
        <a:spcPct val="0"/>
      </a:spcBef>
      <a:spcAft>
        <a:spcPct val="0"/>
      </a:spcAft>
      <a:defRPr sz="2400" b="1" kern="1200">
        <a:solidFill>
          <a:schemeClr val="tx1"/>
        </a:solidFill>
        <a:latin typeface="Arial" charset="0"/>
        <a:ea typeface="+mn-ea"/>
        <a:cs typeface="+mn-cs"/>
      </a:defRPr>
    </a:lvl4pPr>
    <a:lvl5pPr marL="1828800" algn="ctr" rtl="0" eaLnBrk="0" fontAlgn="base" hangingPunct="0">
      <a:lnSpc>
        <a:spcPct val="85000"/>
      </a:lnSpc>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1A32"/>
    <a:srgbClr val="A14054"/>
    <a:srgbClr val="C0B893"/>
    <a:srgbClr val="00553D"/>
    <a:srgbClr val="988761"/>
    <a:srgbClr val="91B59E"/>
    <a:srgbClr val="649785"/>
    <a:srgbClr val="B9ECA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70" autoAdjust="0"/>
    <p:restoredTop sz="80462" autoAdjust="0"/>
  </p:normalViewPr>
  <p:slideViewPr>
    <p:cSldViewPr snapToGrid="0" snapToObjects="1">
      <p:cViewPr varScale="1">
        <p:scale>
          <a:sx n="58" d="100"/>
          <a:sy n="58" d="100"/>
        </p:scale>
        <p:origin x="-1986" y="-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84"/>
    </p:cViewPr>
  </p:sorterViewPr>
  <p:notesViewPr>
    <p:cSldViewPr snapToGrid="0" snapToObjects="1">
      <p:cViewPr varScale="1">
        <p:scale>
          <a:sx n="82" d="100"/>
          <a:sy n="82" d="100"/>
        </p:scale>
        <p:origin x="-2454" y="-84"/>
      </p:cViewPr>
      <p:guideLst>
        <p:guide orient="horz" pos="3108"/>
        <p:guide pos="212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4" name="Rectangle 4"/>
          <p:cNvSpPr>
            <a:spLocks noGrp="1" noChangeArrowheads="1"/>
          </p:cNvSpPr>
          <p:nvPr>
            <p:ph type="ftr" sz="quarter" idx="2"/>
          </p:nvPr>
        </p:nvSpPr>
        <p:spPr bwMode="auto">
          <a:xfrm>
            <a:off x="0" y="9602788"/>
            <a:ext cx="2940050" cy="25558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l">
              <a:lnSpc>
                <a:spcPct val="100000"/>
              </a:lnSpc>
              <a:defRPr sz="800" b="0"/>
            </a:lvl1pPr>
          </a:lstStyle>
          <a:p>
            <a:pPr>
              <a:defRPr/>
            </a:pPr>
            <a:r>
              <a:rPr lang="en-GB"/>
              <a:t>© 2006 Capgemini - All rights reserved</a:t>
            </a:r>
            <a:endParaRPr lang="en-US">
              <a:solidFill>
                <a:schemeClr val="bg1"/>
              </a:solidFill>
            </a:endParaRPr>
          </a:p>
        </p:txBody>
      </p:sp>
      <p:sp>
        <p:nvSpPr>
          <p:cNvPr id="81925" name="Rectangle 5"/>
          <p:cNvSpPr>
            <a:spLocks noGrp="1" noChangeArrowheads="1"/>
          </p:cNvSpPr>
          <p:nvPr>
            <p:ph type="sldNum" sz="quarter" idx="3"/>
          </p:nvPr>
        </p:nvSpPr>
        <p:spPr bwMode="auto">
          <a:xfrm>
            <a:off x="3790950" y="9602788"/>
            <a:ext cx="2940050" cy="254000"/>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r">
              <a:defRPr sz="800"/>
            </a:lvl1pPr>
          </a:lstStyle>
          <a:p>
            <a:pPr>
              <a:defRPr/>
            </a:pPr>
            <a:fld id="{AF0D71C7-9454-45D2-B12B-30085E0D0BDE}" type="slidenum">
              <a:rPr lang="en-US"/>
              <a:pPr>
                <a:defRPr/>
              </a:pPr>
              <a:t>‹#›</a:t>
            </a:fld>
            <a:endParaRPr lang="en-US"/>
          </a:p>
        </p:txBody>
      </p:sp>
      <p:sp>
        <p:nvSpPr>
          <p:cNvPr id="81927" name="Rectangle 7"/>
          <p:cNvSpPr>
            <a:spLocks noChangeArrowheads="1"/>
          </p:cNvSpPr>
          <p:nvPr/>
        </p:nvSpPr>
        <p:spPr bwMode="auto">
          <a:xfrm>
            <a:off x="0" y="8848725"/>
            <a:ext cx="2916238" cy="492125"/>
          </a:xfrm>
          <a:prstGeom prst="rect">
            <a:avLst/>
          </a:prstGeom>
          <a:noFill/>
          <a:ln w="9525">
            <a:noFill/>
            <a:miter lim="800000"/>
            <a:headEnd/>
            <a:tailEnd/>
          </a:ln>
          <a:effectLst/>
        </p:spPr>
        <p:txBody>
          <a:bodyPr lIns="91427" tIns="45713" rIns="91427" bIns="45713" anchor="b"/>
          <a:lstStyle/>
          <a:p>
            <a:pPr algn="l">
              <a:lnSpc>
                <a:spcPct val="100000"/>
              </a:lnSpc>
              <a:defRPr/>
            </a:pPr>
            <a:endParaRPr lang="en-GB" sz="800" b="0"/>
          </a:p>
        </p:txBody>
      </p:sp>
      <p:sp>
        <p:nvSpPr>
          <p:cNvPr id="81928" name="Rectangle 8"/>
          <p:cNvSpPr>
            <a:spLocks noChangeArrowheads="1"/>
          </p:cNvSpPr>
          <p:nvPr/>
        </p:nvSpPr>
        <p:spPr bwMode="auto">
          <a:xfrm>
            <a:off x="3814763" y="9371013"/>
            <a:ext cx="2916237" cy="492125"/>
          </a:xfrm>
          <a:prstGeom prst="rect">
            <a:avLst/>
          </a:prstGeom>
          <a:noFill/>
          <a:ln w="9525">
            <a:noFill/>
            <a:miter lim="800000"/>
            <a:headEnd/>
            <a:tailEnd/>
          </a:ln>
          <a:effectLst/>
        </p:spPr>
        <p:txBody>
          <a:bodyPr lIns="91427" tIns="45713" rIns="91427" bIns="45713" anchor="b"/>
          <a:lstStyle/>
          <a:p>
            <a:pPr algn="r">
              <a:lnSpc>
                <a:spcPct val="100000"/>
              </a:lnSpc>
              <a:defRPr/>
            </a:pPr>
            <a:endParaRPr lang="en-GB" sz="800"/>
          </a:p>
        </p:txBody>
      </p:sp>
      <p:sp>
        <p:nvSpPr>
          <p:cNvPr id="81929" name="Rectangle 9"/>
          <p:cNvSpPr>
            <a:spLocks noGrp="1" noChangeArrowheads="1"/>
          </p:cNvSpPr>
          <p:nvPr>
            <p:ph type="hdr" sz="quarter"/>
          </p:nvPr>
        </p:nvSpPr>
        <p:spPr bwMode="auto">
          <a:xfrm>
            <a:off x="3810000" y="0"/>
            <a:ext cx="2914650" cy="492125"/>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r">
              <a:lnSpc>
                <a:spcPct val="100000"/>
              </a:lnSpc>
              <a:defRPr sz="1400"/>
            </a:lvl1pPr>
          </a:lstStyle>
          <a:p>
            <a:pPr>
              <a:defRPr/>
            </a:pPr>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814763" y="0"/>
            <a:ext cx="2916237" cy="492125"/>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r">
              <a:lnSpc>
                <a:spcPct val="100000"/>
              </a:lnSpc>
              <a:defRPr sz="1400"/>
            </a:lvl1pPr>
          </a:lstStyle>
          <a:p>
            <a:pPr>
              <a:defRPr/>
            </a:pPr>
            <a:endParaRPr lang="en-GB"/>
          </a:p>
        </p:txBody>
      </p:sp>
      <p:sp>
        <p:nvSpPr>
          <p:cNvPr id="21507" name="Rectangle 4"/>
          <p:cNvSpPr>
            <a:spLocks noGrp="1" noRot="1" noChangeAspect="1" noChangeArrowheads="1" noTextEdit="1"/>
          </p:cNvSpPr>
          <p:nvPr>
            <p:ph type="sldImg" idx="2"/>
          </p:nvPr>
        </p:nvSpPr>
        <p:spPr bwMode="auto">
          <a:xfrm>
            <a:off x="904875" y="742950"/>
            <a:ext cx="4929188" cy="3697288"/>
          </a:xfrm>
          <a:prstGeom prst="rect">
            <a:avLst/>
          </a:prstGeom>
          <a:noFill/>
          <a:ln w="9525">
            <a:solidFill>
              <a:srgbClr val="000000"/>
            </a:solidFill>
            <a:miter lim="800000"/>
            <a:headEnd/>
            <a:tailEnd/>
          </a:ln>
        </p:spPr>
      </p:sp>
      <p:sp>
        <p:nvSpPr>
          <p:cNvPr id="3081" name="Rectangle 9"/>
          <p:cNvSpPr>
            <a:spLocks noGrp="1" noChangeArrowheads="1"/>
          </p:cNvSpPr>
          <p:nvPr>
            <p:ph type="ftr" sz="quarter" idx="4"/>
          </p:nvPr>
        </p:nvSpPr>
        <p:spPr bwMode="auto">
          <a:xfrm>
            <a:off x="0" y="9371013"/>
            <a:ext cx="2916238" cy="492125"/>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l">
              <a:lnSpc>
                <a:spcPct val="100000"/>
              </a:lnSpc>
              <a:defRPr sz="800" b="0"/>
            </a:lvl1pPr>
          </a:lstStyle>
          <a:p>
            <a:pPr>
              <a:defRPr/>
            </a:pPr>
            <a:r>
              <a:rPr lang="en-GB"/>
              <a:t>© 2006 Capgemini - All rights reserved</a:t>
            </a:r>
          </a:p>
        </p:txBody>
      </p:sp>
      <p:sp>
        <p:nvSpPr>
          <p:cNvPr id="3082" name="Rectangle 10"/>
          <p:cNvSpPr>
            <a:spLocks noGrp="1" noChangeArrowheads="1"/>
          </p:cNvSpPr>
          <p:nvPr>
            <p:ph type="sldNum" sz="quarter" idx="5"/>
          </p:nvPr>
        </p:nvSpPr>
        <p:spPr bwMode="auto">
          <a:xfrm>
            <a:off x="3814763" y="9371013"/>
            <a:ext cx="2916237" cy="492125"/>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r">
              <a:lnSpc>
                <a:spcPct val="100000"/>
              </a:lnSpc>
              <a:defRPr sz="800"/>
            </a:lvl1pPr>
          </a:lstStyle>
          <a:p>
            <a:pPr>
              <a:defRPr/>
            </a:pPr>
            <a:fld id="{5B822351-C4D6-4E66-BB86-53B79EC777F7}" type="slidenum">
              <a:rPr lang="en-GB"/>
              <a:pPr>
                <a:defRPr/>
              </a:pPr>
              <a:t>‹#›</a:t>
            </a:fld>
            <a:endParaRPr lang="en-GB"/>
          </a:p>
        </p:txBody>
      </p:sp>
      <p:sp>
        <p:nvSpPr>
          <p:cNvPr id="3083" name="Rectangle 11"/>
          <p:cNvSpPr>
            <a:spLocks noGrp="1" noChangeArrowheads="1"/>
          </p:cNvSpPr>
          <p:nvPr>
            <p:ph type="body" sz="quarter" idx="3"/>
          </p:nvPr>
        </p:nvSpPr>
        <p:spPr bwMode="auto">
          <a:xfrm>
            <a:off x="428625" y="4724400"/>
            <a:ext cx="592455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p:txBody>
      </p:sp>
      <p:sp>
        <p:nvSpPr>
          <p:cNvPr id="3084" name="Rectangle 12"/>
          <p:cNvSpPr>
            <a:spLocks noGrp="1" noChangeArrowheads="1"/>
          </p:cNvSpPr>
          <p:nvPr>
            <p:ph type="dt" idx="1"/>
          </p:nvPr>
        </p:nvSpPr>
        <p:spPr bwMode="auto">
          <a:xfrm>
            <a:off x="3810000" y="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r>
              <a:rPr lang="en-US"/>
              <a:t>© 2006 Capgemini - All rights reserved</a:t>
            </a:r>
          </a:p>
        </p:txBody>
      </p:sp>
    </p:spTree>
  </p:cSld>
  <p:clrMap bg1="lt1" tx1="dk1" bg2="lt2" tx2="dk2" accent1="accent1" accent2="accent2" accent3="accent3" accent4="accent4" accent5="accent5" accent6="accent6" hlink="hlink" folHlink="folHlink"/>
  <p:hf hdr="0" dt="0"/>
  <p:notesStyle>
    <a:lvl1pPr algn="l" rtl="0" eaLnBrk="0" fontAlgn="base" hangingPunct="0">
      <a:lnSpc>
        <a:spcPct val="90000"/>
      </a:lnSpc>
      <a:spcBef>
        <a:spcPct val="30000"/>
      </a:spcBef>
      <a:spcAft>
        <a:spcPct val="0"/>
      </a:spcAft>
      <a:defRPr sz="1000" kern="1200">
        <a:solidFill>
          <a:schemeClr val="tx1"/>
        </a:solidFill>
        <a:latin typeface="Arial" charset="0"/>
        <a:ea typeface="+mn-ea"/>
        <a:cs typeface="+mn-cs"/>
      </a:defRPr>
    </a:lvl1pPr>
    <a:lvl2pPr marL="28575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2pPr>
    <a:lvl3pPr marL="57150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9"/>
          <p:cNvSpPr>
            <a:spLocks noGrp="1" noChangeArrowheads="1"/>
          </p:cNvSpPr>
          <p:nvPr>
            <p:ph type="ftr" sz="quarter" idx="4"/>
          </p:nvPr>
        </p:nvSpPr>
        <p:spPr>
          <a:noFill/>
        </p:spPr>
        <p:txBody>
          <a:bodyPr/>
          <a:lstStyle/>
          <a:p>
            <a:r>
              <a:rPr lang="en-GB" smtClean="0"/>
              <a:t>© 2006 Capgemini - All rights reserved</a:t>
            </a:r>
          </a:p>
        </p:txBody>
      </p:sp>
      <p:sp>
        <p:nvSpPr>
          <p:cNvPr id="22531" name="Rectangle 10"/>
          <p:cNvSpPr>
            <a:spLocks noGrp="1" noChangeArrowheads="1"/>
          </p:cNvSpPr>
          <p:nvPr>
            <p:ph type="sldNum" sz="quarter" idx="5"/>
          </p:nvPr>
        </p:nvSpPr>
        <p:spPr>
          <a:noFill/>
        </p:spPr>
        <p:txBody>
          <a:bodyPr/>
          <a:lstStyle/>
          <a:p>
            <a:fld id="{DEF83493-0AC7-4A45-893A-95EB64204012}" type="slidenum">
              <a:rPr lang="en-GB" smtClean="0"/>
              <a:pPr/>
              <a:t>0</a:t>
            </a:fld>
            <a:endParaRPr lang="en-GB" smtClean="0"/>
          </a:p>
        </p:txBody>
      </p:sp>
      <p:sp>
        <p:nvSpPr>
          <p:cNvPr id="22532" name="Rectangle 2"/>
          <p:cNvSpPr>
            <a:spLocks noGrp="1" noRot="1" noChangeAspect="1" noChangeArrowheads="1" noTextEdit="1"/>
          </p:cNvSpPr>
          <p:nvPr>
            <p:ph type="sldImg"/>
          </p:nvPr>
        </p:nvSpPr>
        <p:spPr>
          <a:xfrm>
            <a:off x="903288" y="742950"/>
            <a:ext cx="4930775" cy="3697288"/>
          </a:xfrm>
          <a:ln/>
        </p:spPr>
      </p:sp>
      <p:sp>
        <p:nvSpPr>
          <p:cNvPr id="22533" name="Rectangle 3"/>
          <p:cNvSpPr>
            <a:spLocks noGrp="1" noChangeArrowheads="1"/>
          </p:cNvSpPr>
          <p:nvPr>
            <p:ph type="body" idx="1"/>
          </p:nvPr>
        </p:nvSpPr>
        <p:spPr>
          <a:xfrm>
            <a:off x="387350" y="4679950"/>
            <a:ext cx="5956300" cy="4441825"/>
          </a:xfrm>
          <a:noFill/>
          <a:ln/>
        </p:spPr>
        <p:txBody>
          <a:bodyPr lIns="90872" tIns="45436" rIns="90872" bIns="45436"/>
          <a:lstStyle/>
          <a:p>
            <a:pPr eaLnBrk="1" hangingPunct="1"/>
            <a:endParaRPr lang="es-E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smtClean="0"/>
          </a:p>
        </p:txBody>
      </p:sp>
      <p:sp>
        <p:nvSpPr>
          <p:cNvPr id="23556" name="Footer Placeholder 3"/>
          <p:cNvSpPr>
            <a:spLocks noGrp="1"/>
          </p:cNvSpPr>
          <p:nvPr>
            <p:ph type="ftr" sz="quarter" idx="4"/>
          </p:nvPr>
        </p:nvSpPr>
        <p:spPr>
          <a:noFill/>
        </p:spPr>
        <p:txBody>
          <a:bodyPr/>
          <a:lstStyle/>
          <a:p>
            <a:r>
              <a:rPr lang="en-GB" smtClean="0"/>
              <a:t>© 2006 Capgemini - All rights reserved</a:t>
            </a:r>
          </a:p>
        </p:txBody>
      </p:sp>
      <p:sp>
        <p:nvSpPr>
          <p:cNvPr id="23557" name="Slide Number Placeholder 4"/>
          <p:cNvSpPr>
            <a:spLocks noGrp="1"/>
          </p:cNvSpPr>
          <p:nvPr>
            <p:ph type="sldNum" sz="quarter" idx="5"/>
          </p:nvPr>
        </p:nvSpPr>
        <p:spPr>
          <a:noFill/>
        </p:spPr>
        <p:txBody>
          <a:bodyPr/>
          <a:lstStyle/>
          <a:p>
            <a:fld id="{AF3E6741-781D-4921-95A2-AA3D4DE81287}" type="slidenum">
              <a:rPr lang="en-GB" smtClean="0"/>
              <a:pPr/>
              <a:t>2</a:t>
            </a:fld>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smtClean="0"/>
          </a:p>
        </p:txBody>
      </p:sp>
      <p:sp>
        <p:nvSpPr>
          <p:cNvPr id="24580" name="Footer Placeholder 3"/>
          <p:cNvSpPr>
            <a:spLocks noGrp="1"/>
          </p:cNvSpPr>
          <p:nvPr>
            <p:ph type="ftr" sz="quarter" idx="4"/>
          </p:nvPr>
        </p:nvSpPr>
        <p:spPr>
          <a:noFill/>
        </p:spPr>
        <p:txBody>
          <a:bodyPr/>
          <a:lstStyle/>
          <a:p>
            <a:r>
              <a:rPr lang="en-GB" smtClean="0"/>
              <a:t>© 2006 Capgemini - All rights reserved</a:t>
            </a:r>
          </a:p>
        </p:txBody>
      </p:sp>
      <p:sp>
        <p:nvSpPr>
          <p:cNvPr id="24581" name="Slide Number Placeholder 4"/>
          <p:cNvSpPr>
            <a:spLocks noGrp="1"/>
          </p:cNvSpPr>
          <p:nvPr>
            <p:ph type="sldNum" sz="quarter" idx="5"/>
          </p:nvPr>
        </p:nvSpPr>
        <p:spPr>
          <a:noFill/>
        </p:spPr>
        <p:txBody>
          <a:bodyPr/>
          <a:lstStyle/>
          <a:p>
            <a:fld id="{B12B3344-7B3E-4E87-B6A8-DCFABA6A64D1}" type="slidenum">
              <a:rPr lang="en-GB" smtClean="0"/>
              <a:pPr/>
              <a:t>9</a:t>
            </a:fld>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smtClean="0"/>
          </a:p>
        </p:txBody>
      </p:sp>
      <p:sp>
        <p:nvSpPr>
          <p:cNvPr id="25604" name="Footer Placeholder 3"/>
          <p:cNvSpPr>
            <a:spLocks noGrp="1"/>
          </p:cNvSpPr>
          <p:nvPr>
            <p:ph type="ftr" sz="quarter" idx="4"/>
          </p:nvPr>
        </p:nvSpPr>
        <p:spPr>
          <a:noFill/>
        </p:spPr>
        <p:txBody>
          <a:bodyPr/>
          <a:lstStyle/>
          <a:p>
            <a:r>
              <a:rPr lang="en-GB" smtClean="0"/>
              <a:t>© 2006 Capgemini - All rights reserved</a:t>
            </a:r>
          </a:p>
        </p:txBody>
      </p:sp>
      <p:sp>
        <p:nvSpPr>
          <p:cNvPr id="25605" name="Slide Number Placeholder 4"/>
          <p:cNvSpPr>
            <a:spLocks noGrp="1"/>
          </p:cNvSpPr>
          <p:nvPr>
            <p:ph type="sldNum" sz="quarter" idx="5"/>
          </p:nvPr>
        </p:nvSpPr>
        <p:spPr>
          <a:noFill/>
        </p:spPr>
        <p:txBody>
          <a:bodyPr/>
          <a:lstStyle/>
          <a:p>
            <a:fld id="{C74E45DB-1629-4D63-BAA9-91DE6EF01684}" type="slidenum">
              <a:rPr lang="en-GB" smtClean="0"/>
              <a:pPr/>
              <a:t>10</a:t>
            </a:fld>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smtClean="0"/>
          </a:p>
        </p:txBody>
      </p:sp>
      <p:sp>
        <p:nvSpPr>
          <p:cNvPr id="26628" name="Footer Placeholder 3"/>
          <p:cNvSpPr>
            <a:spLocks noGrp="1"/>
          </p:cNvSpPr>
          <p:nvPr>
            <p:ph type="ftr" sz="quarter" idx="4"/>
          </p:nvPr>
        </p:nvSpPr>
        <p:spPr>
          <a:noFill/>
        </p:spPr>
        <p:txBody>
          <a:bodyPr/>
          <a:lstStyle/>
          <a:p>
            <a:r>
              <a:rPr lang="en-GB" smtClean="0"/>
              <a:t>© 2006 Capgemini - All rights reserved</a:t>
            </a:r>
          </a:p>
        </p:txBody>
      </p:sp>
      <p:sp>
        <p:nvSpPr>
          <p:cNvPr id="26629" name="Slide Number Placeholder 4"/>
          <p:cNvSpPr>
            <a:spLocks noGrp="1"/>
          </p:cNvSpPr>
          <p:nvPr>
            <p:ph type="sldNum" sz="quarter" idx="5"/>
          </p:nvPr>
        </p:nvSpPr>
        <p:spPr>
          <a:noFill/>
        </p:spPr>
        <p:txBody>
          <a:bodyPr/>
          <a:lstStyle/>
          <a:p>
            <a:fld id="{7952E46D-4654-4675-BAAB-D968EA3B8016}" type="slidenum">
              <a:rPr lang="en-GB" smtClean="0"/>
              <a:pPr/>
              <a:t>11</a:t>
            </a:fld>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smtClean="0"/>
          </a:p>
        </p:txBody>
      </p:sp>
      <p:sp>
        <p:nvSpPr>
          <p:cNvPr id="27652" name="Footer Placeholder 3"/>
          <p:cNvSpPr>
            <a:spLocks noGrp="1"/>
          </p:cNvSpPr>
          <p:nvPr>
            <p:ph type="ftr" sz="quarter" idx="4"/>
          </p:nvPr>
        </p:nvSpPr>
        <p:spPr>
          <a:noFill/>
        </p:spPr>
        <p:txBody>
          <a:bodyPr/>
          <a:lstStyle/>
          <a:p>
            <a:r>
              <a:rPr lang="en-GB" smtClean="0"/>
              <a:t>© 2006 Capgemini - All rights reserved</a:t>
            </a:r>
          </a:p>
        </p:txBody>
      </p:sp>
      <p:sp>
        <p:nvSpPr>
          <p:cNvPr id="27653" name="Slide Number Placeholder 4"/>
          <p:cNvSpPr>
            <a:spLocks noGrp="1"/>
          </p:cNvSpPr>
          <p:nvPr>
            <p:ph type="sldNum" sz="quarter" idx="5"/>
          </p:nvPr>
        </p:nvSpPr>
        <p:spPr>
          <a:noFill/>
        </p:spPr>
        <p:txBody>
          <a:bodyPr/>
          <a:lstStyle/>
          <a:p>
            <a:fld id="{2F4C621F-7738-45C7-B394-5995CD7B2EE5}" type="slidenum">
              <a:rPr lang="en-GB" smtClean="0"/>
              <a:pPr/>
              <a:t>12</a:t>
            </a:fld>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smtClean="0"/>
          </a:p>
        </p:txBody>
      </p:sp>
      <p:sp>
        <p:nvSpPr>
          <p:cNvPr id="28676" name="Footer Placeholder 3"/>
          <p:cNvSpPr>
            <a:spLocks noGrp="1"/>
          </p:cNvSpPr>
          <p:nvPr>
            <p:ph type="ftr" sz="quarter" idx="4"/>
          </p:nvPr>
        </p:nvSpPr>
        <p:spPr>
          <a:noFill/>
        </p:spPr>
        <p:txBody>
          <a:bodyPr/>
          <a:lstStyle/>
          <a:p>
            <a:r>
              <a:rPr lang="en-GB" smtClean="0"/>
              <a:t>© 2006 Capgemini - All rights reserved</a:t>
            </a:r>
          </a:p>
        </p:txBody>
      </p:sp>
      <p:sp>
        <p:nvSpPr>
          <p:cNvPr id="28677" name="Slide Number Placeholder 4"/>
          <p:cNvSpPr>
            <a:spLocks noGrp="1"/>
          </p:cNvSpPr>
          <p:nvPr>
            <p:ph type="sldNum" sz="quarter" idx="5"/>
          </p:nvPr>
        </p:nvSpPr>
        <p:spPr>
          <a:noFill/>
        </p:spPr>
        <p:txBody>
          <a:bodyPr/>
          <a:lstStyle/>
          <a:p>
            <a:fld id="{D0AADBD8-8815-48FF-A3A4-DB6E0523EF3C}" type="slidenum">
              <a:rPr lang="en-GB" smtClean="0"/>
              <a:pPr/>
              <a:t>14</a:t>
            </a:fld>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r>
              <a:rPr lang="en-US" smtClean="0"/>
              <a:t>Recap – tips :  To make it further lighter, many facilitator ask participant that they were allow to leave only if they will answer say 12 correct answers out of 15 questions. And then produce all recaps as questions.</a:t>
            </a:r>
          </a:p>
          <a:p>
            <a:endParaRPr lang="en-US" smtClean="0"/>
          </a:p>
        </p:txBody>
      </p:sp>
      <p:sp>
        <p:nvSpPr>
          <p:cNvPr id="29700" name="Footer Placeholder 3"/>
          <p:cNvSpPr>
            <a:spLocks noGrp="1"/>
          </p:cNvSpPr>
          <p:nvPr>
            <p:ph type="ftr" sz="quarter" idx="4"/>
          </p:nvPr>
        </p:nvSpPr>
        <p:spPr>
          <a:noFill/>
        </p:spPr>
        <p:txBody>
          <a:bodyPr/>
          <a:lstStyle/>
          <a:p>
            <a:r>
              <a:rPr lang="en-GB" smtClean="0"/>
              <a:t>© 2006 Capgemini - All rights reserved</a:t>
            </a:r>
          </a:p>
        </p:txBody>
      </p:sp>
      <p:sp>
        <p:nvSpPr>
          <p:cNvPr id="29701" name="Slide Number Placeholder 4"/>
          <p:cNvSpPr>
            <a:spLocks noGrp="1"/>
          </p:cNvSpPr>
          <p:nvPr>
            <p:ph type="sldNum" sz="quarter" idx="5"/>
          </p:nvPr>
        </p:nvSpPr>
        <p:spPr>
          <a:noFill/>
        </p:spPr>
        <p:txBody>
          <a:bodyPr/>
          <a:lstStyle/>
          <a:p>
            <a:fld id="{9F8A4140-CBD2-4A49-8604-882352F67615}" type="slidenum">
              <a:rPr lang="en-GB" smtClean="0"/>
              <a:pPr/>
              <a:t>15</a:t>
            </a:fld>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9"/>
          <p:cNvSpPr>
            <a:spLocks noGrp="1" noChangeArrowheads="1"/>
          </p:cNvSpPr>
          <p:nvPr>
            <p:ph type="ftr" sz="quarter" idx="4"/>
          </p:nvPr>
        </p:nvSpPr>
        <p:spPr>
          <a:noFill/>
        </p:spPr>
        <p:txBody>
          <a:bodyPr/>
          <a:lstStyle/>
          <a:p>
            <a:r>
              <a:rPr lang="en-GB" smtClean="0"/>
              <a:t>© 2006 Capgemini - All rights reserved</a:t>
            </a:r>
          </a:p>
        </p:txBody>
      </p:sp>
      <p:sp>
        <p:nvSpPr>
          <p:cNvPr id="30723" name="Rectangle 10"/>
          <p:cNvSpPr>
            <a:spLocks noGrp="1" noChangeArrowheads="1"/>
          </p:cNvSpPr>
          <p:nvPr>
            <p:ph type="sldNum" sz="quarter" idx="5"/>
          </p:nvPr>
        </p:nvSpPr>
        <p:spPr>
          <a:noFill/>
        </p:spPr>
        <p:txBody>
          <a:bodyPr/>
          <a:lstStyle/>
          <a:p>
            <a:fld id="{0E681E65-153D-4246-9BD4-7D14E96255EA}" type="slidenum">
              <a:rPr lang="en-GB" smtClean="0"/>
              <a:pPr/>
              <a:t>16</a:t>
            </a:fld>
            <a:endParaRPr lang="en-GB" smtClean="0"/>
          </a:p>
        </p:txBody>
      </p:sp>
      <p:sp>
        <p:nvSpPr>
          <p:cNvPr id="30724" name="Rectangle 2"/>
          <p:cNvSpPr>
            <a:spLocks noGrp="1" noRot="1" noChangeAspect="1" noChangeArrowheads="1" noTextEdit="1"/>
          </p:cNvSpPr>
          <p:nvPr>
            <p:ph type="sldImg"/>
          </p:nvPr>
        </p:nvSpPr>
        <p:spPr>
          <a:xfrm>
            <a:off x="903288" y="742950"/>
            <a:ext cx="4930775" cy="3697288"/>
          </a:xfrm>
          <a:ln/>
        </p:spPr>
      </p:sp>
      <p:sp>
        <p:nvSpPr>
          <p:cNvPr id="30725" name="Rectangle 3"/>
          <p:cNvSpPr>
            <a:spLocks noGrp="1" noChangeArrowheads="1"/>
          </p:cNvSpPr>
          <p:nvPr>
            <p:ph type="body" idx="1"/>
          </p:nvPr>
        </p:nvSpPr>
        <p:spPr>
          <a:xfrm>
            <a:off x="387350" y="4679950"/>
            <a:ext cx="5956300" cy="4441825"/>
          </a:xfrm>
          <a:noFill/>
          <a:ln/>
        </p:spPr>
        <p:txBody>
          <a:bodyPr lIns="90872" tIns="45436" rIns="90872" bIns="45436"/>
          <a:lstStyle/>
          <a:p>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2" name="Freeform 3"/>
          <p:cNvSpPr>
            <a:spLocks/>
          </p:cNvSpPr>
          <p:nvPr userDrawn="1"/>
        </p:nvSpPr>
        <p:spPr bwMode="gray">
          <a:xfrm>
            <a:off x="-14288" y="-14288"/>
            <a:ext cx="9158288"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1"/>
          </a:solidFill>
          <a:ln w="9525">
            <a:noFill/>
            <a:round/>
            <a:headEnd/>
            <a:tailEnd/>
          </a:ln>
        </p:spPr>
        <p:txBody>
          <a:bodyPr/>
          <a:lstStyle/>
          <a:p>
            <a:pPr>
              <a:defRPr/>
            </a:pPr>
            <a:endParaRPr lang="en-US"/>
          </a:p>
        </p:txBody>
      </p:sp>
      <p:grpSp>
        <p:nvGrpSpPr>
          <p:cNvPr id="3" name="Group 6"/>
          <p:cNvGrpSpPr>
            <a:grpSpLocks/>
          </p:cNvGrpSpPr>
          <p:nvPr userDrawn="1"/>
        </p:nvGrpSpPr>
        <p:grpSpPr bwMode="auto">
          <a:xfrm>
            <a:off x="0" y="5915025"/>
            <a:ext cx="9144000" cy="942975"/>
            <a:chOff x="0" y="5915025"/>
            <a:chExt cx="9144000" cy="942975"/>
          </a:xfrm>
        </p:grpSpPr>
        <p:grpSp>
          <p:nvGrpSpPr>
            <p:cNvPr id="4" name="Group 13"/>
            <p:cNvGrpSpPr>
              <a:grpSpLocks/>
            </p:cNvGrpSpPr>
            <p:nvPr userDrawn="1"/>
          </p:nvGrpSpPr>
          <p:grpSpPr bwMode="auto">
            <a:xfrm>
              <a:off x="0" y="5915025"/>
              <a:ext cx="9144000" cy="942975"/>
              <a:chOff x="0" y="5915025"/>
              <a:chExt cx="9144000" cy="942975"/>
            </a:xfrm>
          </p:grpSpPr>
          <p:sp>
            <p:nvSpPr>
              <p:cNvPr id="6"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defRPr/>
                </a:pPr>
                <a:endParaRPr lang="en-US"/>
              </a:p>
            </p:txBody>
          </p:sp>
          <p:sp>
            <p:nvSpPr>
              <p:cNvPr id="7" name="Oval 6"/>
              <p:cNvSpPr>
                <a:spLocks noChangeArrowheads="1"/>
              </p:cNvSpPr>
              <p:nvPr userDrawn="1"/>
            </p:nvSpPr>
            <p:spPr bwMode="gray">
              <a:xfrm>
                <a:off x="7808913" y="5915025"/>
                <a:ext cx="914400" cy="914400"/>
              </a:xfrm>
              <a:prstGeom prst="ellipse">
                <a:avLst/>
              </a:prstGeom>
              <a:solidFill>
                <a:srgbClr val="FFFFFF"/>
              </a:solidFill>
              <a:ln w="9525" algn="ctr">
                <a:noFill/>
                <a:round/>
                <a:headEnd/>
                <a:tailEnd/>
              </a:ln>
              <a:effectLst/>
            </p:spPr>
            <p:txBody>
              <a:bodyPr wrap="none" lIns="0" tIns="0" rIns="0" bIns="0" anchor="ctr">
                <a:spAutoFit/>
              </a:bodyPr>
              <a:lstStyle/>
              <a:p>
                <a:pPr>
                  <a:defRPr/>
                </a:pPr>
                <a:endParaRPr lang="en-US"/>
              </a:p>
            </p:txBody>
          </p:sp>
          <p:pic>
            <p:nvPicPr>
              <p:cNvPr id="8" name="Picture 16" descr="CBE_CMJN"/>
              <p:cNvPicPr>
                <a:picLocks noChangeAspect="1" noChangeArrowheads="1"/>
              </p:cNvPicPr>
              <p:nvPr userDrawn="1"/>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5" name="Image 7" descr="Capgemini_Slogan_RGB.png"/>
            <p:cNvPicPr>
              <a:picLocks noChangeAspect="1"/>
            </p:cNvPicPr>
            <p:nvPr userDrawn="1"/>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pic>
        <p:nvPicPr>
          <p:cNvPr id="9" name="Picture 2" descr="C:\CreativeServices\07_PowerPoint\2010\Images\sea_gulls_4277787-2161x3300.jpg"/>
          <p:cNvPicPr>
            <a:picLocks noChangeAspect="1" noChangeArrowheads="1"/>
          </p:cNvPicPr>
          <p:nvPr userDrawn="1"/>
        </p:nvPicPr>
        <p:blipFill>
          <a:blip r:embed="rId4" cstate="print"/>
          <a:srcRect/>
          <a:stretch>
            <a:fillRect/>
          </a:stretch>
        </p:blipFill>
        <p:spPr bwMode="auto">
          <a:xfrm>
            <a:off x="0" y="0"/>
            <a:ext cx="9144000" cy="5915025"/>
          </a:xfrm>
          <a:prstGeom prst="rect">
            <a:avLst/>
          </a:prstGeom>
          <a:noFill/>
          <a:ln w="9525">
            <a:noFill/>
            <a:miter lim="800000"/>
            <a:headEnd/>
            <a:tailEnd/>
          </a:ln>
        </p:spPr>
      </p:pic>
      <p:sp>
        <p:nvSpPr>
          <p:cNvPr id="10" name="Freeform 3"/>
          <p:cNvSpPr>
            <a:spLocks/>
          </p:cNvSpPr>
          <p:nvPr userDrawn="1"/>
        </p:nvSpPr>
        <p:spPr bwMode="gray">
          <a:xfrm>
            <a:off x="-14288" y="-14288"/>
            <a:ext cx="9158288" cy="5929313"/>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1"/>
          </a:solidFill>
          <a:ln w="9525">
            <a:noFill/>
            <a:round/>
            <a:headEnd/>
            <a:tailEnd/>
          </a:ln>
        </p:spPr>
        <p:txBody>
          <a:bodyPr/>
          <a:lstStyle/>
          <a:p>
            <a:pPr>
              <a:defRPr/>
            </a:pPr>
            <a:endParaRPr lang="en-US"/>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5"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6" name="Rectangle 103"/>
          <p:cNvSpPr>
            <a:spLocks noGrp="1" noChangeArrowheads="1"/>
          </p:cNvSpPr>
          <p:nvPr>
            <p:ph type="sldNum" sz="quarter" idx="12"/>
          </p:nvPr>
        </p:nvSpPr>
        <p:spPr>
          <a:ln/>
        </p:spPr>
        <p:txBody>
          <a:bodyPr/>
          <a:lstStyle>
            <a:lvl1pPr>
              <a:defRPr/>
            </a:lvl1pPr>
          </a:lstStyle>
          <a:p>
            <a:pPr>
              <a:defRPr/>
            </a:pPr>
            <a:fld id="{B06345A8-D628-45D8-A576-9C5DB142BB7A}" type="slidenum">
              <a:rPr lang="en-US"/>
              <a:pPr>
                <a:defRPr/>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28588"/>
            <a:ext cx="2286000" cy="5972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28588"/>
            <a:ext cx="6705600" cy="5972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5"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6" name="Rectangle 103"/>
          <p:cNvSpPr>
            <a:spLocks noGrp="1" noChangeArrowheads="1"/>
          </p:cNvSpPr>
          <p:nvPr>
            <p:ph type="sldNum" sz="quarter" idx="12"/>
          </p:nvPr>
        </p:nvSpPr>
        <p:spPr>
          <a:ln/>
        </p:spPr>
        <p:txBody>
          <a:bodyPr/>
          <a:lstStyle>
            <a:lvl1pPr>
              <a:defRPr/>
            </a:lvl1pPr>
          </a:lstStyle>
          <a:p>
            <a:pPr>
              <a:defRPr/>
            </a:pPr>
            <a:fld id="{6DE3C7F6-28D2-4CB0-8B35-63127947540F}" type="slidenum">
              <a:rPr lang="en-US"/>
              <a:pPr>
                <a:defRPr/>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01"/>
          <p:cNvSpPr>
            <a:spLocks noGrp="1" noChangeArrowheads="1"/>
          </p:cNvSpPr>
          <p:nvPr>
            <p:ph type="dt" sz="half" idx="10"/>
          </p:nvPr>
        </p:nvSpPr>
        <p:spPr>
          <a:xfrm>
            <a:off x="7150593" y="6719160"/>
            <a:ext cx="1807670" cy="104644"/>
          </a:xfrm>
        </p:spPr>
        <p:txBody>
          <a:bodyPr/>
          <a:lstStyle>
            <a:lvl1pPr>
              <a:defRPr/>
            </a:lvl1pPr>
          </a:lstStyle>
          <a:p>
            <a:pPr>
              <a:defRPr/>
            </a:pPr>
            <a:r>
              <a:rPr lang="fr-FR" dirty="0" smtClean="0"/>
              <a:t>© 2014 Capgemini - All </a:t>
            </a:r>
            <a:r>
              <a:rPr lang="fr-FR" dirty="0" err="1" smtClean="0"/>
              <a:t>rights</a:t>
            </a:r>
            <a:r>
              <a:rPr lang="fr-FR" dirty="0" smtClean="0"/>
              <a:t> </a:t>
            </a:r>
            <a:r>
              <a:rPr lang="fr-FR" dirty="0" err="1" smtClean="0"/>
              <a:t>reserved</a:t>
            </a:r>
            <a:endParaRPr lang="en-US" dirty="0"/>
          </a:p>
        </p:txBody>
      </p:sp>
      <p:sp>
        <p:nvSpPr>
          <p:cNvPr id="5" name="Rectangle 102"/>
          <p:cNvSpPr>
            <a:spLocks noGrp="1" noChangeArrowheads="1"/>
          </p:cNvSpPr>
          <p:nvPr>
            <p:ph type="ftr" sz="quarter" idx="11"/>
          </p:nvPr>
        </p:nvSpPr>
        <p:spPr/>
        <p:txBody>
          <a:bodyPr/>
          <a:lstStyle>
            <a:lvl1pPr>
              <a:defRPr/>
            </a:lvl1pPr>
          </a:lstStyle>
          <a:p>
            <a:pPr>
              <a:defRPr/>
            </a:pPr>
            <a:r>
              <a:rPr lang="en-US"/>
              <a:t>Insert "Title, Author, Date"</a:t>
            </a:r>
          </a:p>
        </p:txBody>
      </p:sp>
      <p:sp>
        <p:nvSpPr>
          <p:cNvPr id="6" name="Rectangle 103"/>
          <p:cNvSpPr>
            <a:spLocks noGrp="1" noChangeArrowheads="1"/>
          </p:cNvSpPr>
          <p:nvPr>
            <p:ph type="sldNum" sz="quarter" idx="12"/>
          </p:nvPr>
        </p:nvSpPr>
        <p:spPr/>
        <p:txBody>
          <a:bodyPr/>
          <a:lstStyle>
            <a:lvl1pPr>
              <a:defRPr/>
            </a:lvl1pPr>
          </a:lstStyle>
          <a:p>
            <a:pPr>
              <a:defRPr/>
            </a:pPr>
            <a:fld id="{56683C17-4E4E-4510-A5BD-1CC196E99BEE}" type="slidenum">
              <a:rPr lang="en-US"/>
              <a:pPr>
                <a:defRPr/>
              </a:pPr>
              <a:t>‹#›</a:t>
            </a:fld>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5"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6" name="Rectangle 103"/>
          <p:cNvSpPr>
            <a:spLocks noGrp="1" noChangeArrowheads="1"/>
          </p:cNvSpPr>
          <p:nvPr>
            <p:ph type="sldNum" sz="quarter" idx="12"/>
          </p:nvPr>
        </p:nvSpPr>
        <p:spPr>
          <a:ln/>
        </p:spPr>
        <p:txBody>
          <a:bodyPr/>
          <a:lstStyle>
            <a:lvl1pPr>
              <a:defRPr/>
            </a:lvl1pPr>
          </a:lstStyle>
          <a:p>
            <a:pPr>
              <a:defRPr/>
            </a:pPr>
            <a:fld id="{80818B06-41B8-44C2-AEC5-E6F59D7103FF}" type="slidenum">
              <a:rPr lang="en-US"/>
              <a:pPr>
                <a:defRPr/>
              </a:pPr>
              <a:t>‹#›</a:t>
            </a:fld>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6388" y="1262063"/>
            <a:ext cx="4241800" cy="483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0588" y="1262063"/>
            <a:ext cx="4243387" cy="483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6"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7" name="Rectangle 103"/>
          <p:cNvSpPr>
            <a:spLocks noGrp="1" noChangeArrowheads="1"/>
          </p:cNvSpPr>
          <p:nvPr>
            <p:ph type="sldNum" sz="quarter" idx="12"/>
          </p:nvPr>
        </p:nvSpPr>
        <p:spPr>
          <a:ln/>
        </p:spPr>
        <p:txBody>
          <a:bodyPr/>
          <a:lstStyle>
            <a:lvl1pPr>
              <a:defRPr/>
            </a:lvl1pPr>
          </a:lstStyle>
          <a:p>
            <a:pPr>
              <a:defRPr/>
            </a:pPr>
            <a:fld id="{F5E531BF-992C-46AB-B43B-5CFDB22FAC59}" type="slidenum">
              <a:rPr lang="en-US"/>
              <a:pPr>
                <a:defRPr/>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8"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9" name="Rectangle 103"/>
          <p:cNvSpPr>
            <a:spLocks noGrp="1" noChangeArrowheads="1"/>
          </p:cNvSpPr>
          <p:nvPr>
            <p:ph type="sldNum" sz="quarter" idx="12"/>
          </p:nvPr>
        </p:nvSpPr>
        <p:spPr>
          <a:ln/>
        </p:spPr>
        <p:txBody>
          <a:bodyPr/>
          <a:lstStyle>
            <a:lvl1pPr>
              <a:defRPr/>
            </a:lvl1pPr>
          </a:lstStyle>
          <a:p>
            <a:pPr>
              <a:defRPr/>
            </a:pPr>
            <a:fld id="{B3F25D6B-9267-45C7-8F35-77EFCCC60878}" type="slidenum">
              <a:rPr lang="en-US"/>
              <a:pPr>
                <a:defRPr/>
              </a:pPr>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4"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5" name="Rectangle 103"/>
          <p:cNvSpPr>
            <a:spLocks noGrp="1" noChangeArrowheads="1"/>
          </p:cNvSpPr>
          <p:nvPr>
            <p:ph type="sldNum" sz="quarter" idx="12"/>
          </p:nvPr>
        </p:nvSpPr>
        <p:spPr>
          <a:ln/>
        </p:spPr>
        <p:txBody>
          <a:bodyPr/>
          <a:lstStyle>
            <a:lvl1pPr>
              <a:defRPr/>
            </a:lvl1pPr>
          </a:lstStyle>
          <a:p>
            <a:pPr>
              <a:defRPr/>
            </a:pPr>
            <a:fld id="{A9584A2D-4128-4361-BBBA-D8AF3862E891}" type="slidenum">
              <a:rPr lang="en-US"/>
              <a:pPr>
                <a:defRPr/>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3"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4" name="Rectangle 103"/>
          <p:cNvSpPr>
            <a:spLocks noGrp="1" noChangeArrowheads="1"/>
          </p:cNvSpPr>
          <p:nvPr>
            <p:ph type="sldNum" sz="quarter" idx="12"/>
          </p:nvPr>
        </p:nvSpPr>
        <p:spPr>
          <a:ln/>
        </p:spPr>
        <p:txBody>
          <a:bodyPr/>
          <a:lstStyle>
            <a:lvl1pPr>
              <a:defRPr/>
            </a:lvl1pPr>
          </a:lstStyle>
          <a:p>
            <a:pPr>
              <a:defRPr/>
            </a:pPr>
            <a:fld id="{1C208A8B-C107-412C-865A-5C2502F65332}" type="slidenum">
              <a:rPr lang="en-US"/>
              <a:pPr>
                <a:defRPr/>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6"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7" name="Rectangle 103"/>
          <p:cNvSpPr>
            <a:spLocks noGrp="1" noChangeArrowheads="1"/>
          </p:cNvSpPr>
          <p:nvPr>
            <p:ph type="sldNum" sz="quarter" idx="12"/>
          </p:nvPr>
        </p:nvSpPr>
        <p:spPr>
          <a:ln/>
        </p:spPr>
        <p:txBody>
          <a:bodyPr/>
          <a:lstStyle>
            <a:lvl1pPr>
              <a:defRPr/>
            </a:lvl1pPr>
          </a:lstStyle>
          <a:p>
            <a:pPr>
              <a:defRPr/>
            </a:pPr>
            <a:fld id="{089D2CD5-AB0F-4301-A681-5B0C6820C974}" type="slidenum">
              <a:rPr lang="en-US"/>
              <a:pPr>
                <a:defRPr/>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6"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7" name="Rectangle 103"/>
          <p:cNvSpPr>
            <a:spLocks noGrp="1" noChangeArrowheads="1"/>
          </p:cNvSpPr>
          <p:nvPr>
            <p:ph type="sldNum" sz="quarter" idx="12"/>
          </p:nvPr>
        </p:nvSpPr>
        <p:spPr>
          <a:ln/>
        </p:spPr>
        <p:txBody>
          <a:bodyPr/>
          <a:lstStyle>
            <a:lvl1pPr>
              <a:defRPr/>
            </a:lvl1pPr>
          </a:lstStyle>
          <a:p>
            <a:pPr>
              <a:defRPr/>
            </a:pPr>
            <a:fld id="{D354DA5E-8F74-4F53-AC6F-E34AA8D348DD}" type="slidenum">
              <a:rPr lang="en-US"/>
              <a:pPr>
                <a:defRPr/>
              </a:pPr>
              <a:t>‹#›</a:t>
            </a:fld>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0" y="128588"/>
            <a:ext cx="9144000" cy="547687"/>
          </a:xfrm>
          <a:prstGeom prst="rect">
            <a:avLst/>
          </a:prstGeom>
          <a:noFill/>
          <a:ln w="9525">
            <a:noFill/>
            <a:miter lim="800000"/>
            <a:headEnd/>
            <a:tailEnd/>
          </a:ln>
        </p:spPr>
        <p:txBody>
          <a:bodyPr vert="horz" wrap="square" lIns="504000" tIns="36000" rIns="432000" bIns="36000" numCol="1" anchor="ctr" anchorCtr="0" compatLnSpc="1">
            <a:prstTxWarp prst="textNoShape">
              <a:avLst/>
            </a:prstTxWarp>
          </a:bodyPr>
          <a:lstStyle/>
          <a:p>
            <a:pPr lvl="0"/>
            <a:r>
              <a:rPr lang="en-US" smtClean="0"/>
              <a:t>Cliquez Pour Modifier Le Style Du Titre Du Masque</a:t>
            </a:r>
          </a:p>
        </p:txBody>
      </p:sp>
      <p:sp>
        <p:nvSpPr>
          <p:cNvPr id="1027" name="Rectangle 6"/>
          <p:cNvSpPr>
            <a:spLocks noGrp="1" noChangeArrowheads="1"/>
          </p:cNvSpPr>
          <p:nvPr>
            <p:ph type="body" idx="1"/>
          </p:nvPr>
        </p:nvSpPr>
        <p:spPr bwMode="auto">
          <a:xfrm>
            <a:off x="306388" y="1262063"/>
            <a:ext cx="8637587" cy="4838700"/>
          </a:xfrm>
          <a:prstGeom prst="rect">
            <a:avLst/>
          </a:prstGeom>
          <a:noFill/>
          <a:ln w="9525">
            <a:noFill/>
            <a:miter lim="800000"/>
            <a:headEnd/>
            <a:tailEnd/>
          </a:ln>
        </p:spPr>
        <p:txBody>
          <a:bodyPr vert="horz" wrap="square" lIns="180000" tIns="0" rIns="180000" bIns="36000" numCol="1" anchor="t" anchorCtr="0" compatLnSpc="1">
            <a:prstTxWarp prst="textNoShape">
              <a:avLst/>
            </a:prstTxWarp>
          </a:bodyPr>
          <a:lstStyle/>
          <a:p>
            <a:pPr lvl="0"/>
            <a:r>
              <a:rPr lang="fr-FR" smtClean="0"/>
              <a:t>Premier niveau</a:t>
            </a:r>
          </a:p>
          <a:p>
            <a:pPr lvl="1"/>
            <a:r>
              <a:rPr lang="fr-FR" smtClean="0"/>
              <a:t>Deuxième niveau</a:t>
            </a:r>
          </a:p>
          <a:p>
            <a:pPr lvl="2"/>
            <a:r>
              <a:rPr lang="fr-FR" smtClean="0"/>
              <a:t>Troisième niveau</a:t>
            </a:r>
          </a:p>
        </p:txBody>
      </p:sp>
      <p:sp>
        <p:nvSpPr>
          <p:cNvPr id="45157" name="Rectangle 101"/>
          <p:cNvSpPr>
            <a:spLocks noGrp="1" noChangeArrowheads="1"/>
          </p:cNvSpPr>
          <p:nvPr>
            <p:ph type="dt" sz="half" idx="2"/>
          </p:nvPr>
        </p:nvSpPr>
        <p:spPr bwMode="auto">
          <a:xfrm>
            <a:off x="8434388" y="6719888"/>
            <a:ext cx="523875" cy="103187"/>
          </a:xfrm>
          <a:prstGeom prst="rect">
            <a:avLst/>
          </a:prstGeom>
          <a:noFill/>
          <a:ln w="9525">
            <a:noFill/>
            <a:miter lim="800000"/>
            <a:headEnd/>
            <a:tailEnd/>
          </a:ln>
          <a:effectLst/>
        </p:spPr>
        <p:txBody>
          <a:bodyPr vert="horz" wrap="none" lIns="36000" tIns="0" rIns="0" bIns="0" numCol="1" anchor="ctr" anchorCtr="0" compatLnSpc="1">
            <a:prstTxWarp prst="textNoShape">
              <a:avLst/>
            </a:prstTxWarp>
            <a:spAutoFit/>
          </a:bodyPr>
          <a:lstStyle>
            <a:lvl1pPr algn="r">
              <a:defRPr sz="800" b="0">
                <a:solidFill>
                  <a:srgbClr val="000000"/>
                </a:solidFill>
              </a:defRPr>
            </a:lvl1pPr>
          </a:lstStyle>
          <a:p>
            <a:pPr>
              <a:defRPr/>
            </a:pPr>
            <a:r>
              <a:rPr lang="fr-FR"/>
              <a:t>© 2007 Capgemini - All rights reserved</a:t>
            </a:r>
            <a:endParaRPr lang="en-US"/>
          </a:p>
        </p:txBody>
      </p:sp>
      <p:sp>
        <p:nvSpPr>
          <p:cNvPr id="45158" name="Rectangle 102"/>
          <p:cNvSpPr>
            <a:spLocks noGrp="1" noChangeArrowheads="1"/>
          </p:cNvSpPr>
          <p:nvPr>
            <p:ph type="ftr" sz="quarter" idx="3"/>
          </p:nvPr>
        </p:nvSpPr>
        <p:spPr bwMode="auto">
          <a:xfrm>
            <a:off x="5851525" y="6719888"/>
            <a:ext cx="401638" cy="103187"/>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l">
              <a:defRPr sz="800" b="0">
                <a:solidFill>
                  <a:srgbClr val="000000"/>
                </a:solidFill>
              </a:defRPr>
            </a:lvl1pPr>
          </a:lstStyle>
          <a:p>
            <a:pPr>
              <a:defRPr/>
            </a:pPr>
            <a:r>
              <a:rPr lang="en-US"/>
              <a:t>Insert "Title, Author, Date"</a:t>
            </a:r>
          </a:p>
        </p:txBody>
      </p:sp>
      <p:sp>
        <p:nvSpPr>
          <p:cNvPr id="45159" name="Rectangle 103"/>
          <p:cNvSpPr>
            <a:spLocks noGrp="1" noChangeArrowheads="1"/>
          </p:cNvSpPr>
          <p:nvPr>
            <p:ph type="sldNum" sz="quarter" idx="4"/>
          </p:nvPr>
        </p:nvSpPr>
        <p:spPr bwMode="auto">
          <a:xfrm>
            <a:off x="8947150" y="6719888"/>
            <a:ext cx="196850" cy="103187"/>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a:defRPr sz="800">
                <a:solidFill>
                  <a:srgbClr val="000000"/>
                </a:solidFill>
              </a:defRPr>
            </a:lvl1pPr>
          </a:lstStyle>
          <a:p>
            <a:pPr>
              <a:defRPr/>
            </a:pPr>
            <a:fld id="{E7195826-9DBE-4A83-87F8-8F6FC5E2643E}" type="slidenum">
              <a:rPr lang="en-US"/>
              <a:pPr>
                <a:defRPr/>
              </a:pPr>
              <a:t>‹#›</a:t>
            </a:fld>
            <a:endParaRPr lang="en-US"/>
          </a:p>
        </p:txBody>
      </p:sp>
      <p:sp>
        <p:nvSpPr>
          <p:cNvPr id="45138" name="Line 82"/>
          <p:cNvSpPr>
            <a:spLocks noChangeShapeType="1"/>
          </p:cNvSpPr>
          <p:nvPr/>
        </p:nvSpPr>
        <p:spPr bwMode="auto">
          <a:xfrm>
            <a:off x="1588" y="776288"/>
            <a:ext cx="9142412" cy="0"/>
          </a:xfrm>
          <a:prstGeom prst="line">
            <a:avLst/>
          </a:prstGeom>
          <a:noFill/>
          <a:ln w="25400">
            <a:solidFill>
              <a:srgbClr val="DFDBCB"/>
            </a:solidFill>
            <a:round/>
            <a:headEnd/>
            <a:tailEnd/>
          </a:ln>
          <a:effectLst/>
        </p:spPr>
        <p:txBody>
          <a:bodyPr wrap="none" anchor="ctr"/>
          <a:lstStyle/>
          <a:p>
            <a:pPr>
              <a:defRPr/>
            </a:pPr>
            <a:endParaRPr lang="en-US"/>
          </a:p>
        </p:txBody>
      </p:sp>
      <p:sp>
        <p:nvSpPr>
          <p:cNvPr id="45176" name="Rectangle 120"/>
          <p:cNvSpPr>
            <a:spLocks noChangeArrowheads="1"/>
          </p:cNvSpPr>
          <p:nvPr/>
        </p:nvSpPr>
        <p:spPr bwMode="auto">
          <a:xfrm>
            <a:off x="7670800" y="6307138"/>
            <a:ext cx="1481138" cy="274637"/>
          </a:xfrm>
          <a:prstGeom prst="rect">
            <a:avLst/>
          </a:prstGeom>
          <a:noFill/>
          <a:ln w="19050">
            <a:noFill/>
            <a:miter lim="800000"/>
            <a:headEnd/>
            <a:tailEnd/>
          </a:ln>
          <a:effectLst/>
        </p:spPr>
        <p:txBody>
          <a:bodyPr wrap="none" lIns="36000" rIns="72000">
            <a:spAutoFit/>
          </a:bodyPr>
          <a:lstStyle/>
          <a:p>
            <a:pPr algn="r">
              <a:lnSpc>
                <a:spcPct val="100000"/>
              </a:lnSpc>
              <a:spcBef>
                <a:spcPct val="10000"/>
              </a:spcBef>
              <a:defRPr/>
            </a:pPr>
            <a:r>
              <a:rPr lang="en-GB" altLang="en-US" sz="1200">
                <a:solidFill>
                  <a:srgbClr val="00553D"/>
                </a:solidFill>
              </a:rPr>
              <a:t>Learning &amp; Culture</a:t>
            </a:r>
          </a:p>
        </p:txBody>
      </p:sp>
      <p:pic>
        <p:nvPicPr>
          <p:cNvPr id="1033" name="Picture 124" descr="OK_Capgemini"/>
          <p:cNvPicPr>
            <a:picLocks noChangeAspect="1" noChangeArrowheads="1"/>
          </p:cNvPicPr>
          <p:nvPr/>
        </p:nvPicPr>
        <p:blipFill>
          <a:blip r:embed="rId14" cstate="print"/>
          <a:srcRect/>
          <a:stretch>
            <a:fillRect/>
          </a:stretch>
        </p:blipFill>
        <p:spPr bwMode="auto">
          <a:xfrm>
            <a:off x="88900" y="6424613"/>
            <a:ext cx="1439863" cy="339725"/>
          </a:xfrm>
          <a:prstGeom prst="rect">
            <a:avLst/>
          </a:prstGeom>
          <a:noFill/>
          <a:ln w="9525">
            <a:noFill/>
            <a:miter lim="800000"/>
            <a:headEnd/>
            <a:tailEnd/>
          </a:ln>
        </p:spPr>
      </p:pic>
      <p:sp>
        <p:nvSpPr>
          <p:cNvPr id="45187" name="Rectangle 131"/>
          <p:cNvSpPr>
            <a:spLocks noChangeArrowheads="1"/>
          </p:cNvSpPr>
          <p:nvPr/>
        </p:nvSpPr>
        <p:spPr bwMode="auto">
          <a:xfrm>
            <a:off x="5765800" y="6572250"/>
            <a:ext cx="3292475" cy="103188"/>
          </a:xfrm>
          <a:prstGeom prst="rect">
            <a:avLst/>
          </a:prstGeom>
          <a:noFill/>
          <a:ln w="9525" algn="ctr">
            <a:noFill/>
            <a:miter lim="800000"/>
            <a:headEnd/>
            <a:tailEnd/>
          </a:ln>
          <a:effectLst/>
        </p:spPr>
        <p:txBody>
          <a:bodyPr wrap="none" lIns="36000" tIns="0" rIns="0" bIns="0" anchor="ctr">
            <a:spAutoFit/>
          </a:bodyPr>
          <a:lstStyle/>
          <a:p>
            <a:pPr algn="r">
              <a:defRPr/>
            </a:pPr>
            <a:r>
              <a:rPr lang="en-US" sz="800" b="0" i="1">
                <a:solidFill>
                  <a:srgbClr val="00553D"/>
                </a:solidFill>
              </a:rPr>
              <a:t>All work described was performed by Capgemini or a Capgemini affiliate</a:t>
            </a:r>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ransition>
    <p:wipe dir="r"/>
  </p:transition>
  <p:hf hdr="0" ftr="0"/>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Narrow" pitchFamily="34" charset="0"/>
        </a:defRPr>
      </a:lvl2pPr>
      <a:lvl3pPr algn="l" rtl="0" eaLnBrk="0" fontAlgn="base" hangingPunct="0">
        <a:spcBef>
          <a:spcPct val="0"/>
        </a:spcBef>
        <a:spcAft>
          <a:spcPct val="0"/>
        </a:spcAft>
        <a:defRPr sz="2800" b="1">
          <a:solidFill>
            <a:schemeClr val="tx1"/>
          </a:solidFill>
          <a:latin typeface="Arial Narrow" pitchFamily="34" charset="0"/>
        </a:defRPr>
      </a:lvl3pPr>
      <a:lvl4pPr algn="l" rtl="0" eaLnBrk="0" fontAlgn="base" hangingPunct="0">
        <a:spcBef>
          <a:spcPct val="0"/>
        </a:spcBef>
        <a:spcAft>
          <a:spcPct val="0"/>
        </a:spcAft>
        <a:defRPr sz="2800" b="1">
          <a:solidFill>
            <a:schemeClr val="tx1"/>
          </a:solidFill>
          <a:latin typeface="Arial Narrow" pitchFamily="34" charset="0"/>
        </a:defRPr>
      </a:lvl4pPr>
      <a:lvl5pPr algn="l" rtl="0" eaLnBrk="0" fontAlgn="base" hangingPunct="0">
        <a:spcBef>
          <a:spcPct val="0"/>
        </a:spcBef>
        <a:spcAft>
          <a:spcPct val="0"/>
        </a:spcAft>
        <a:defRPr sz="2800" b="1">
          <a:solidFill>
            <a:schemeClr val="tx1"/>
          </a:solidFill>
          <a:latin typeface="Arial Narrow" pitchFamily="34" charset="0"/>
        </a:defRPr>
      </a:lvl5pPr>
      <a:lvl6pPr marL="457200" algn="l" rtl="0" eaLnBrk="0" fontAlgn="base" hangingPunct="0">
        <a:spcBef>
          <a:spcPct val="0"/>
        </a:spcBef>
        <a:spcAft>
          <a:spcPct val="0"/>
        </a:spcAft>
        <a:defRPr sz="2800" b="1">
          <a:solidFill>
            <a:schemeClr val="tx1"/>
          </a:solidFill>
          <a:latin typeface="Arial Narrow" pitchFamily="34" charset="0"/>
        </a:defRPr>
      </a:lvl6pPr>
      <a:lvl7pPr marL="914400" algn="l" rtl="0" eaLnBrk="0" fontAlgn="base" hangingPunct="0">
        <a:spcBef>
          <a:spcPct val="0"/>
        </a:spcBef>
        <a:spcAft>
          <a:spcPct val="0"/>
        </a:spcAft>
        <a:defRPr sz="2800" b="1">
          <a:solidFill>
            <a:schemeClr val="tx1"/>
          </a:solidFill>
          <a:latin typeface="Arial Narrow" pitchFamily="34" charset="0"/>
        </a:defRPr>
      </a:lvl7pPr>
      <a:lvl8pPr marL="1371600" algn="l" rtl="0" eaLnBrk="0" fontAlgn="base" hangingPunct="0">
        <a:spcBef>
          <a:spcPct val="0"/>
        </a:spcBef>
        <a:spcAft>
          <a:spcPct val="0"/>
        </a:spcAft>
        <a:defRPr sz="2800" b="1">
          <a:solidFill>
            <a:schemeClr val="tx1"/>
          </a:solidFill>
          <a:latin typeface="Arial Narrow" pitchFamily="34" charset="0"/>
        </a:defRPr>
      </a:lvl8pPr>
      <a:lvl9pPr marL="1828800" algn="l" rtl="0" eaLnBrk="0" fontAlgn="base" hangingPunct="0">
        <a:spcBef>
          <a:spcPct val="0"/>
        </a:spcBef>
        <a:spcAft>
          <a:spcPct val="0"/>
        </a:spcAft>
        <a:defRPr sz="2800" b="1">
          <a:solidFill>
            <a:schemeClr val="tx1"/>
          </a:solidFill>
          <a:latin typeface="Arial Narrow" pitchFamily="34" charset="0"/>
        </a:defRPr>
      </a:lvl9pPr>
    </p:titleStyle>
    <p:bodyStyle>
      <a:lvl1pPr marL="190500" indent="-190500" algn="l" rtl="0" eaLnBrk="0" fontAlgn="base" hangingPunct="0">
        <a:spcBef>
          <a:spcPct val="20000"/>
        </a:spcBef>
        <a:spcAft>
          <a:spcPct val="0"/>
        </a:spcAft>
        <a:buClr>
          <a:schemeClr val="accent2"/>
        </a:buClr>
        <a:buFont typeface="Wingdings" pitchFamily="2" charset="2"/>
        <a:buChar char="§"/>
        <a:defRPr sz="2400">
          <a:solidFill>
            <a:schemeClr val="tx1"/>
          </a:solidFill>
          <a:latin typeface="+mn-lt"/>
          <a:ea typeface="+mn-ea"/>
          <a:cs typeface="+mn-cs"/>
        </a:defRPr>
      </a:lvl1pPr>
      <a:lvl2pPr marL="571500" indent="-190500" algn="l" rtl="0" eaLnBrk="0" fontAlgn="base" hangingPunct="0">
        <a:spcBef>
          <a:spcPct val="20000"/>
        </a:spcBef>
        <a:spcAft>
          <a:spcPct val="0"/>
        </a:spcAft>
        <a:buClr>
          <a:schemeClr val="tx2"/>
        </a:buClr>
        <a:buChar char="•"/>
        <a:defRPr sz="2000">
          <a:solidFill>
            <a:schemeClr val="tx1"/>
          </a:solidFill>
          <a:latin typeface="+mn-lt"/>
        </a:defRPr>
      </a:lvl2pPr>
      <a:lvl3pPr marL="938213" indent="-176213" algn="l" rtl="0" eaLnBrk="0" fontAlgn="base" hangingPunct="0">
        <a:spcBef>
          <a:spcPct val="20000"/>
        </a:spcBef>
        <a:spcAft>
          <a:spcPct val="0"/>
        </a:spcAft>
        <a:buClr>
          <a:srgbClr val="C8C500"/>
        </a:buClr>
        <a:buFont typeface="Symbol" pitchFamily="18" charset="2"/>
        <a:buChar char="-"/>
        <a:defRPr>
          <a:solidFill>
            <a:schemeClr val="tx1"/>
          </a:solidFill>
          <a:latin typeface="+mn-lt"/>
        </a:defRPr>
      </a:lvl3pPr>
      <a:lvl4pPr marL="1547813" indent="-228600" algn="l" rtl="0" eaLnBrk="0" fontAlgn="base" hangingPunct="0">
        <a:spcBef>
          <a:spcPct val="20000"/>
        </a:spcBef>
        <a:spcAft>
          <a:spcPct val="0"/>
        </a:spcAft>
        <a:defRPr sz="2200">
          <a:solidFill>
            <a:schemeClr val="tx1"/>
          </a:solidFill>
          <a:latin typeface="+mn-lt"/>
        </a:defRPr>
      </a:lvl4pPr>
      <a:lvl5pPr marL="1966913" indent="-228600" algn="l" rtl="0" eaLnBrk="0" fontAlgn="base" hangingPunct="0">
        <a:spcBef>
          <a:spcPct val="20000"/>
        </a:spcBef>
        <a:spcAft>
          <a:spcPct val="0"/>
        </a:spcAft>
        <a:buChar char="»"/>
        <a:defRPr sz="2200">
          <a:solidFill>
            <a:schemeClr val="tx1"/>
          </a:solidFill>
          <a:latin typeface="+mn-lt"/>
        </a:defRPr>
      </a:lvl5pPr>
      <a:lvl6pPr marL="2424113" indent="-228600" algn="l" rtl="0" eaLnBrk="0" fontAlgn="base" hangingPunct="0">
        <a:spcBef>
          <a:spcPct val="20000"/>
        </a:spcBef>
        <a:spcAft>
          <a:spcPct val="0"/>
        </a:spcAft>
        <a:buChar char="»"/>
        <a:defRPr sz="2200">
          <a:solidFill>
            <a:schemeClr val="tx1"/>
          </a:solidFill>
          <a:latin typeface="+mn-lt"/>
        </a:defRPr>
      </a:lvl6pPr>
      <a:lvl7pPr marL="2881313" indent="-228600" algn="l" rtl="0" eaLnBrk="0" fontAlgn="base" hangingPunct="0">
        <a:spcBef>
          <a:spcPct val="20000"/>
        </a:spcBef>
        <a:spcAft>
          <a:spcPct val="0"/>
        </a:spcAft>
        <a:buChar char="»"/>
        <a:defRPr sz="2200">
          <a:solidFill>
            <a:schemeClr val="tx1"/>
          </a:solidFill>
          <a:latin typeface="+mn-lt"/>
        </a:defRPr>
      </a:lvl7pPr>
      <a:lvl8pPr marL="3338513" indent="-228600" algn="l" rtl="0" eaLnBrk="0" fontAlgn="base" hangingPunct="0">
        <a:spcBef>
          <a:spcPct val="20000"/>
        </a:spcBef>
        <a:spcAft>
          <a:spcPct val="0"/>
        </a:spcAft>
        <a:buChar char="»"/>
        <a:defRPr sz="2200">
          <a:solidFill>
            <a:schemeClr val="tx1"/>
          </a:solidFill>
          <a:latin typeface="+mn-lt"/>
        </a:defRPr>
      </a:lvl8pPr>
      <a:lvl9pPr marL="3795713" indent="-228600" algn="l" rtl="0" eaLnBrk="0" fontAlgn="base" hangingPunct="0">
        <a:spcBef>
          <a:spcPct val="200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168275" y="1536700"/>
            <a:ext cx="8966200" cy="919163"/>
          </a:xfrm>
        </p:spPr>
        <p:txBody>
          <a:bodyPr/>
          <a:lstStyle/>
          <a:p>
            <a:r>
              <a:rPr lang="en-US" sz="3600" smtClean="0"/>
              <a:t>OOPs </a:t>
            </a:r>
            <a:r>
              <a:rPr lang="en-US" sz="3000" smtClean="0"/>
              <a:t>(Object Oriented Programming) </a:t>
            </a:r>
            <a:r>
              <a:rPr lang="en-US" sz="3600" smtClean="0"/>
              <a:t>Concepts</a:t>
            </a:r>
          </a:p>
        </p:txBody>
      </p:sp>
      <p:sp>
        <p:nvSpPr>
          <p:cNvPr id="4099" name="Rectangle 2"/>
          <p:cNvSpPr>
            <a:spLocks noChangeArrowheads="1"/>
          </p:cNvSpPr>
          <p:nvPr/>
        </p:nvSpPr>
        <p:spPr bwMode="auto">
          <a:xfrm>
            <a:off x="4587875" y="3184525"/>
            <a:ext cx="4572000" cy="720725"/>
          </a:xfrm>
          <a:prstGeom prst="rect">
            <a:avLst/>
          </a:prstGeom>
          <a:noFill/>
          <a:ln w="9525">
            <a:noFill/>
            <a:miter lim="800000"/>
            <a:headEnd/>
            <a:tailEnd/>
          </a:ln>
        </p:spPr>
        <p:txBody>
          <a:bodyPr>
            <a:spAutoFit/>
          </a:bodyPr>
          <a:lstStyle/>
          <a:p>
            <a:pPr algn="r"/>
            <a:r>
              <a:rPr lang="en-US" dirty="0">
                <a:solidFill>
                  <a:schemeClr val="bg1"/>
                </a:solidFill>
              </a:rPr>
              <a:t>Fresher Learning Program </a:t>
            </a:r>
          </a:p>
          <a:p>
            <a:pPr algn="r"/>
            <a:r>
              <a:rPr lang="en-US" dirty="0" smtClean="0">
                <a:solidFill>
                  <a:schemeClr val="bg1"/>
                </a:solidFill>
              </a:rPr>
              <a:t>2014</a:t>
            </a:r>
            <a:endParaRPr lang="en-US" dirty="0">
              <a:solidFill>
                <a:schemeClr val="bg1"/>
              </a:solidFill>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5"/>
          <p:cNvSpPr>
            <a:spLocks noGrp="1"/>
          </p:cNvSpPr>
          <p:nvPr>
            <p:ph type="sldNum" sz="quarter" idx="12"/>
          </p:nvPr>
        </p:nvSpPr>
        <p:spPr>
          <a:noFill/>
        </p:spPr>
        <p:txBody>
          <a:bodyPr/>
          <a:lstStyle/>
          <a:p>
            <a:fld id="{AC8DDEBA-142D-4801-8833-0296A1C07D2F}" type="slidenum">
              <a:rPr lang="en-US" smtClean="0"/>
              <a:pPr/>
              <a:t>9</a:t>
            </a:fld>
            <a:endParaRPr lang="en-US" smtClean="0"/>
          </a:p>
        </p:txBody>
      </p:sp>
      <p:sp>
        <p:nvSpPr>
          <p:cNvPr id="14340" name="Rectangle 2"/>
          <p:cNvSpPr>
            <a:spLocks noGrp="1" noChangeArrowheads="1"/>
          </p:cNvSpPr>
          <p:nvPr>
            <p:ph type="title"/>
          </p:nvPr>
        </p:nvSpPr>
        <p:spPr/>
        <p:txBody>
          <a:bodyPr/>
          <a:lstStyle/>
          <a:p>
            <a:r>
              <a:rPr lang="en-US" smtClean="0"/>
              <a:t>OOPs Concepts - Polymorphism</a:t>
            </a:r>
          </a:p>
        </p:txBody>
      </p:sp>
      <p:sp>
        <p:nvSpPr>
          <p:cNvPr id="14341" name="Rectangle 3"/>
          <p:cNvSpPr>
            <a:spLocks noGrp="1" noChangeArrowheads="1"/>
          </p:cNvSpPr>
          <p:nvPr>
            <p:ph type="body" idx="1"/>
          </p:nvPr>
        </p:nvSpPr>
        <p:spPr>
          <a:xfrm>
            <a:off x="306388" y="974725"/>
            <a:ext cx="4554537" cy="4968875"/>
          </a:xfrm>
        </p:spPr>
        <p:txBody>
          <a:bodyPr/>
          <a:lstStyle/>
          <a:p>
            <a:r>
              <a:rPr lang="en-US" sz="2000" smtClean="0"/>
              <a:t>Some functions (behavior) of an object can be achieved by different manner</a:t>
            </a:r>
          </a:p>
          <a:p>
            <a:pPr>
              <a:buFont typeface="Wingdings" pitchFamily="2" charset="2"/>
              <a:buNone/>
            </a:pPr>
            <a:r>
              <a:rPr lang="en-US" sz="1800" smtClean="0"/>
              <a:t>   Example -  a vehicle can have various types of break – air break, oil break, wire break, disc break, etc.</a:t>
            </a:r>
          </a:p>
          <a:p>
            <a:pPr>
              <a:buFont typeface="Wingdings" pitchFamily="2" charset="2"/>
              <a:buNone/>
            </a:pPr>
            <a:r>
              <a:rPr lang="en-US" sz="2000" smtClean="0"/>
              <a:t>   </a:t>
            </a:r>
          </a:p>
          <a:p>
            <a:r>
              <a:rPr lang="en-US" sz="2000" smtClean="0"/>
              <a:t>Now the name of function should not change on how it is achieving, but different functions of achieving it should be there in object</a:t>
            </a:r>
          </a:p>
          <a:p>
            <a:endParaRPr lang="en-US" sz="2000" smtClean="0"/>
          </a:p>
          <a:p>
            <a:r>
              <a:rPr lang="en-US" sz="2000" smtClean="0"/>
              <a:t>Object-oriented programming allows classes to </a:t>
            </a:r>
            <a:r>
              <a:rPr lang="en-US" sz="2000" b="1" i="1" smtClean="0"/>
              <a:t>overload</a:t>
            </a:r>
            <a:r>
              <a:rPr lang="en-US" sz="2000" smtClean="0"/>
              <a:t> its own function (behavior)</a:t>
            </a:r>
          </a:p>
          <a:p>
            <a:endParaRPr lang="en-US" sz="2000" smtClean="0"/>
          </a:p>
        </p:txBody>
      </p:sp>
      <p:cxnSp>
        <p:nvCxnSpPr>
          <p:cNvPr id="14342" name="Straight Connector 7"/>
          <p:cNvCxnSpPr>
            <a:cxnSpLocks noChangeShapeType="1"/>
          </p:cNvCxnSpPr>
          <p:nvPr/>
        </p:nvCxnSpPr>
        <p:spPr bwMode="auto">
          <a:xfrm>
            <a:off x="6553200" y="2438400"/>
            <a:ext cx="2117725" cy="0"/>
          </a:xfrm>
          <a:prstGeom prst="line">
            <a:avLst/>
          </a:prstGeom>
          <a:noFill/>
          <a:ln w="9525" algn="ctr">
            <a:solidFill>
              <a:schemeClr val="tx1"/>
            </a:solidFill>
            <a:round/>
            <a:headEnd/>
            <a:tailEnd/>
          </a:ln>
        </p:spPr>
      </p:cxnSp>
      <p:cxnSp>
        <p:nvCxnSpPr>
          <p:cNvPr id="14343" name="Straight Connector 8"/>
          <p:cNvCxnSpPr>
            <a:cxnSpLocks noChangeShapeType="1"/>
          </p:cNvCxnSpPr>
          <p:nvPr/>
        </p:nvCxnSpPr>
        <p:spPr bwMode="auto">
          <a:xfrm>
            <a:off x="6553200" y="3641725"/>
            <a:ext cx="2133600" cy="0"/>
          </a:xfrm>
          <a:prstGeom prst="line">
            <a:avLst/>
          </a:prstGeom>
          <a:noFill/>
          <a:ln w="9525" algn="ctr">
            <a:solidFill>
              <a:schemeClr val="tx1"/>
            </a:solidFill>
            <a:round/>
            <a:headEnd/>
            <a:tailEnd/>
          </a:ln>
        </p:spPr>
      </p:cxnSp>
      <p:grpSp>
        <p:nvGrpSpPr>
          <p:cNvPr id="14344" name="Group 14"/>
          <p:cNvGrpSpPr>
            <a:grpSpLocks/>
          </p:cNvGrpSpPr>
          <p:nvPr/>
        </p:nvGrpSpPr>
        <p:grpSpPr bwMode="auto">
          <a:xfrm>
            <a:off x="5670550" y="1066800"/>
            <a:ext cx="3276600" cy="4727575"/>
            <a:chOff x="5670702" y="1066800"/>
            <a:chExt cx="3276448" cy="4728317"/>
          </a:xfrm>
        </p:grpSpPr>
        <p:grpSp>
          <p:nvGrpSpPr>
            <p:cNvPr id="14347" name="Group 12"/>
            <p:cNvGrpSpPr>
              <a:grpSpLocks/>
            </p:cNvGrpSpPr>
            <p:nvPr/>
          </p:nvGrpSpPr>
          <p:grpSpPr bwMode="auto">
            <a:xfrm>
              <a:off x="5670702" y="1066800"/>
              <a:ext cx="3000858" cy="3886200"/>
              <a:chOff x="5670702" y="1615440"/>
              <a:chExt cx="3000858" cy="3886200"/>
            </a:xfrm>
          </p:grpSpPr>
          <p:sp>
            <p:nvSpPr>
              <p:cNvPr id="14349" name="Rectangle 6"/>
              <p:cNvSpPr>
                <a:spLocks noChangeArrowheads="1"/>
              </p:cNvSpPr>
              <p:nvPr/>
            </p:nvSpPr>
            <p:spPr bwMode="auto">
              <a:xfrm>
                <a:off x="6553200" y="1691640"/>
                <a:ext cx="2118360" cy="3810000"/>
              </a:xfrm>
              <a:prstGeom prst="rect">
                <a:avLst/>
              </a:prstGeom>
              <a:solidFill>
                <a:schemeClr val="accent1"/>
              </a:solidFill>
              <a:ln w="9525" algn="ctr">
                <a:solidFill>
                  <a:schemeClr val="tx1"/>
                </a:solidFill>
                <a:round/>
                <a:headEnd/>
                <a:tailEnd/>
              </a:ln>
            </p:spPr>
            <p:txBody>
              <a:bodyPr wrap="none" anchor="ctr"/>
              <a:lstStyle/>
              <a:p>
                <a:pPr algn="l"/>
                <a:r>
                  <a:rPr lang="en-US" sz="1800" b="0"/>
                  <a:t>Bike</a:t>
                </a:r>
              </a:p>
              <a:p>
                <a:pPr algn="l"/>
                <a:endParaRPr lang="en-US" sz="1800"/>
              </a:p>
              <a:p>
                <a:pPr algn="l"/>
                <a:endParaRPr lang="en-US" sz="1800"/>
              </a:p>
              <a:p>
                <a:pPr algn="l"/>
                <a:r>
                  <a:rPr lang="en-US" sz="1800" b="0"/>
                  <a:t>Current Speed</a:t>
                </a:r>
              </a:p>
              <a:p>
                <a:pPr algn="l"/>
                <a:r>
                  <a:rPr lang="en-US" sz="1800" b="0"/>
                  <a:t>Current gear</a:t>
                </a:r>
              </a:p>
              <a:p>
                <a:pPr algn="l"/>
                <a:r>
                  <a:rPr lang="en-US" sz="1800" b="0"/>
                  <a:t>Is Moving</a:t>
                </a:r>
              </a:p>
              <a:p>
                <a:pPr algn="l"/>
                <a:endParaRPr lang="en-US" sz="1800"/>
              </a:p>
              <a:p>
                <a:pPr algn="l"/>
                <a:endParaRPr lang="en-US" sz="1800"/>
              </a:p>
              <a:p>
                <a:pPr algn="l"/>
                <a:r>
                  <a:rPr lang="en-US" sz="1800" b="0"/>
                  <a:t>Change gear ()</a:t>
                </a:r>
              </a:p>
              <a:p>
                <a:pPr algn="l"/>
                <a:r>
                  <a:rPr lang="en-US" sz="1800" b="0"/>
                  <a:t>Accelerate ()</a:t>
                </a:r>
              </a:p>
              <a:p>
                <a:pPr algn="l"/>
                <a:r>
                  <a:rPr lang="en-US" sz="1800"/>
                  <a:t>Apply Break (air)</a:t>
                </a:r>
              </a:p>
              <a:p>
                <a:pPr algn="l"/>
                <a:r>
                  <a:rPr lang="en-US" sz="1800"/>
                  <a:t>Apply Break (oil)</a:t>
                </a:r>
              </a:p>
              <a:p>
                <a:pPr algn="l"/>
                <a:r>
                  <a:rPr lang="en-US" sz="1800"/>
                  <a:t>Apply Break (wire)</a:t>
                </a:r>
              </a:p>
              <a:p>
                <a:pPr algn="l"/>
                <a:r>
                  <a:rPr lang="en-US" sz="1800"/>
                  <a:t>Apply Break (disc)</a:t>
                </a:r>
              </a:p>
              <a:p>
                <a:pPr algn="l"/>
                <a:endParaRPr lang="en-US" sz="1800"/>
              </a:p>
            </p:txBody>
          </p:sp>
          <p:sp>
            <p:nvSpPr>
              <p:cNvPr id="14350" name="TextBox 9"/>
              <p:cNvSpPr txBox="1">
                <a:spLocks noChangeArrowheads="1"/>
              </p:cNvSpPr>
              <p:nvPr/>
            </p:nvSpPr>
            <p:spPr bwMode="auto">
              <a:xfrm rot="-1683460">
                <a:off x="5670702" y="1615440"/>
                <a:ext cx="1736373" cy="327782"/>
              </a:xfrm>
              <a:prstGeom prst="rect">
                <a:avLst/>
              </a:prstGeom>
              <a:noFill/>
              <a:ln w="9525">
                <a:noFill/>
                <a:miter lim="800000"/>
                <a:headEnd/>
                <a:tailEnd/>
              </a:ln>
            </p:spPr>
            <p:txBody>
              <a:bodyPr wrap="none">
                <a:spAutoFit/>
              </a:bodyPr>
              <a:lstStyle/>
              <a:p>
                <a:r>
                  <a:rPr lang="en-US" sz="1800">
                    <a:solidFill>
                      <a:srgbClr val="FF0000"/>
                    </a:solidFill>
                  </a:rPr>
                  <a:t>Name of class</a:t>
                </a:r>
              </a:p>
            </p:txBody>
          </p:sp>
          <p:sp>
            <p:nvSpPr>
              <p:cNvPr id="14351" name="TextBox 10"/>
              <p:cNvSpPr txBox="1">
                <a:spLocks noChangeArrowheads="1"/>
              </p:cNvSpPr>
              <p:nvPr/>
            </p:nvSpPr>
            <p:spPr bwMode="auto">
              <a:xfrm rot="-1683460">
                <a:off x="5993628" y="2453640"/>
                <a:ext cx="877163" cy="327782"/>
              </a:xfrm>
              <a:prstGeom prst="rect">
                <a:avLst/>
              </a:prstGeom>
              <a:noFill/>
              <a:ln w="9525">
                <a:noFill/>
                <a:miter lim="800000"/>
                <a:headEnd/>
                <a:tailEnd/>
              </a:ln>
            </p:spPr>
            <p:txBody>
              <a:bodyPr wrap="none">
                <a:spAutoFit/>
              </a:bodyPr>
              <a:lstStyle/>
              <a:p>
                <a:r>
                  <a:rPr lang="en-US" sz="1800">
                    <a:solidFill>
                      <a:srgbClr val="FF0000"/>
                    </a:solidFill>
                  </a:rPr>
                  <a:t>States</a:t>
                </a:r>
              </a:p>
            </p:txBody>
          </p:sp>
          <p:sp>
            <p:nvSpPr>
              <p:cNvPr id="14352" name="TextBox 11"/>
              <p:cNvSpPr txBox="1">
                <a:spLocks noChangeArrowheads="1"/>
              </p:cNvSpPr>
              <p:nvPr/>
            </p:nvSpPr>
            <p:spPr bwMode="auto">
              <a:xfrm rot="-1683460">
                <a:off x="5830913" y="3657600"/>
                <a:ext cx="1172117" cy="327782"/>
              </a:xfrm>
              <a:prstGeom prst="rect">
                <a:avLst/>
              </a:prstGeom>
              <a:noFill/>
              <a:ln w="9525">
                <a:noFill/>
                <a:miter lim="800000"/>
                <a:headEnd/>
                <a:tailEnd/>
              </a:ln>
            </p:spPr>
            <p:txBody>
              <a:bodyPr wrap="none">
                <a:spAutoFit/>
              </a:bodyPr>
              <a:lstStyle/>
              <a:p>
                <a:r>
                  <a:rPr lang="en-US" sz="1800">
                    <a:solidFill>
                      <a:srgbClr val="FF0000"/>
                    </a:solidFill>
                  </a:rPr>
                  <a:t>Behavior</a:t>
                </a:r>
              </a:p>
            </p:txBody>
          </p:sp>
        </p:grpSp>
        <p:sp>
          <p:nvSpPr>
            <p:cNvPr id="14348" name="TextBox 13"/>
            <p:cNvSpPr txBox="1">
              <a:spLocks noChangeArrowheads="1"/>
            </p:cNvSpPr>
            <p:nvPr/>
          </p:nvSpPr>
          <p:spPr bwMode="auto">
            <a:xfrm>
              <a:off x="6517232" y="5074920"/>
              <a:ext cx="2429918" cy="720197"/>
            </a:xfrm>
            <a:prstGeom prst="rect">
              <a:avLst/>
            </a:prstGeom>
            <a:noFill/>
            <a:ln w="9525">
              <a:noFill/>
              <a:miter lim="800000"/>
              <a:headEnd/>
              <a:tailEnd/>
            </a:ln>
          </p:spPr>
          <p:txBody>
            <a:bodyPr>
              <a:spAutoFit/>
            </a:bodyPr>
            <a:lstStyle/>
            <a:p>
              <a:pPr algn="l"/>
              <a:r>
                <a:rPr lang="en-US" sz="1600" b="0"/>
                <a:t>In Bike class; the apply break functionality is overloaded</a:t>
              </a:r>
            </a:p>
          </p:txBody>
        </p:sp>
      </p:grpSp>
      <p:cxnSp>
        <p:nvCxnSpPr>
          <p:cNvPr id="14345" name="Straight Connector 15"/>
          <p:cNvCxnSpPr>
            <a:cxnSpLocks noChangeShapeType="1"/>
          </p:cNvCxnSpPr>
          <p:nvPr/>
        </p:nvCxnSpPr>
        <p:spPr bwMode="auto">
          <a:xfrm>
            <a:off x="6553200" y="1717675"/>
            <a:ext cx="2117725" cy="0"/>
          </a:xfrm>
          <a:prstGeom prst="line">
            <a:avLst/>
          </a:prstGeom>
          <a:noFill/>
          <a:ln w="9525" algn="ctr">
            <a:solidFill>
              <a:schemeClr val="tx1"/>
            </a:solidFill>
            <a:round/>
            <a:headEnd/>
            <a:tailEnd/>
          </a:ln>
        </p:spPr>
      </p:cxnSp>
      <p:cxnSp>
        <p:nvCxnSpPr>
          <p:cNvPr id="14346" name="Straight Connector 16"/>
          <p:cNvCxnSpPr>
            <a:cxnSpLocks noChangeShapeType="1"/>
          </p:cNvCxnSpPr>
          <p:nvPr/>
        </p:nvCxnSpPr>
        <p:spPr bwMode="auto">
          <a:xfrm>
            <a:off x="6569075" y="2784475"/>
            <a:ext cx="2117725" cy="0"/>
          </a:xfrm>
          <a:prstGeom prst="line">
            <a:avLst/>
          </a:prstGeom>
          <a:noFill/>
          <a:ln w="9525" algn="ctr">
            <a:solidFill>
              <a:schemeClr val="tx1"/>
            </a:solidFill>
            <a:round/>
            <a:headEnd/>
            <a:tailEnd/>
          </a:ln>
        </p:spPr>
      </p:cxnSp>
      <p:sp>
        <p:nvSpPr>
          <p:cNvPr id="18" name="Date Placeholder 3"/>
          <p:cNvSpPr>
            <a:spLocks noGrp="1"/>
          </p:cNvSpPr>
          <p:nvPr>
            <p:ph type="dt" sz="quarter" idx="10"/>
          </p:nvPr>
        </p:nvSpPr>
        <p:spPr>
          <a:xfrm>
            <a:off x="7165833" y="6719160"/>
            <a:ext cx="1807670" cy="104644"/>
          </a:xfrm>
          <a:noFill/>
        </p:spPr>
        <p:txBody>
          <a:bodyPr/>
          <a:lstStyle/>
          <a:p>
            <a:r>
              <a:rPr lang="fr-FR" dirty="0" smtClean="0"/>
              <a:t>© </a:t>
            </a:r>
            <a:r>
              <a:rPr lang="fr-FR" dirty="0" smtClean="0"/>
              <a:t>2014 </a:t>
            </a:r>
            <a:r>
              <a:rPr lang="fr-FR" dirty="0" smtClean="0"/>
              <a:t>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5"/>
          <p:cNvSpPr>
            <a:spLocks noGrp="1"/>
          </p:cNvSpPr>
          <p:nvPr>
            <p:ph type="sldNum" sz="quarter" idx="12"/>
          </p:nvPr>
        </p:nvSpPr>
        <p:spPr>
          <a:noFill/>
        </p:spPr>
        <p:txBody>
          <a:bodyPr/>
          <a:lstStyle/>
          <a:p>
            <a:fld id="{4485CF42-3707-42A0-98DF-5ED46AFB61E3}" type="slidenum">
              <a:rPr lang="en-US" smtClean="0"/>
              <a:pPr/>
              <a:t>10</a:t>
            </a:fld>
            <a:endParaRPr lang="en-US" smtClean="0"/>
          </a:p>
        </p:txBody>
      </p:sp>
      <p:sp>
        <p:nvSpPr>
          <p:cNvPr id="15364" name="Rectangle 2"/>
          <p:cNvSpPr>
            <a:spLocks noGrp="1" noChangeArrowheads="1"/>
          </p:cNvSpPr>
          <p:nvPr>
            <p:ph type="title"/>
          </p:nvPr>
        </p:nvSpPr>
        <p:spPr/>
        <p:txBody>
          <a:bodyPr/>
          <a:lstStyle/>
          <a:p>
            <a:r>
              <a:rPr lang="en-US" smtClean="0"/>
              <a:t>OOPs Concepts – Polymorphism</a:t>
            </a:r>
          </a:p>
        </p:txBody>
      </p:sp>
      <p:sp>
        <p:nvSpPr>
          <p:cNvPr id="15365" name="Rectangle 3"/>
          <p:cNvSpPr>
            <a:spLocks noGrp="1" noChangeArrowheads="1"/>
          </p:cNvSpPr>
          <p:nvPr>
            <p:ph type="body" idx="1"/>
          </p:nvPr>
        </p:nvSpPr>
        <p:spPr>
          <a:xfrm>
            <a:off x="306388" y="974725"/>
            <a:ext cx="4554537" cy="5426075"/>
          </a:xfrm>
        </p:spPr>
        <p:txBody>
          <a:bodyPr/>
          <a:lstStyle/>
          <a:p>
            <a:r>
              <a:rPr lang="en-US" sz="2000" smtClean="0"/>
              <a:t>Some functions (behavior) of an object, which it inherited from its super class may needs to modify</a:t>
            </a:r>
          </a:p>
          <a:p>
            <a:pPr>
              <a:buFont typeface="Wingdings" pitchFamily="2" charset="2"/>
              <a:buNone/>
            </a:pPr>
            <a:r>
              <a:rPr lang="en-US" sz="1800" smtClean="0"/>
              <a:t>   Example -  a specified-car class, which is sub class of car class, has inherited change gear functionality.</a:t>
            </a:r>
          </a:p>
          <a:p>
            <a:pPr>
              <a:buFont typeface="Wingdings" pitchFamily="2" charset="2"/>
              <a:buNone/>
            </a:pPr>
            <a:r>
              <a:rPr lang="en-US" sz="1800" smtClean="0"/>
              <a:t>   Now, specified-car class is an automatic car, so change gear () should be automatic. </a:t>
            </a:r>
          </a:p>
          <a:p>
            <a:pPr>
              <a:buFont typeface="Wingdings" pitchFamily="2" charset="2"/>
              <a:buNone/>
            </a:pPr>
            <a:r>
              <a:rPr lang="en-US" sz="2000" smtClean="0"/>
              <a:t>   </a:t>
            </a:r>
          </a:p>
          <a:p>
            <a:r>
              <a:rPr lang="en-US" sz="2000" smtClean="0"/>
              <a:t>Object-oriented programming allows classes to </a:t>
            </a:r>
            <a:r>
              <a:rPr lang="en-US" sz="2000" b="1" i="1" smtClean="0"/>
              <a:t>override</a:t>
            </a:r>
            <a:r>
              <a:rPr lang="en-US" sz="2000" smtClean="0"/>
              <a:t> function (behavior) of its super class</a:t>
            </a:r>
          </a:p>
          <a:p>
            <a:endParaRPr lang="en-US" sz="2000" smtClean="0"/>
          </a:p>
          <a:p>
            <a:r>
              <a:rPr lang="en-US" sz="2000" smtClean="0"/>
              <a:t>Object of super class will have original method, while sub class will  have overridden method </a:t>
            </a:r>
          </a:p>
        </p:txBody>
      </p:sp>
      <p:grpSp>
        <p:nvGrpSpPr>
          <p:cNvPr id="15366" name="Group 28"/>
          <p:cNvGrpSpPr>
            <a:grpSpLocks/>
          </p:cNvGrpSpPr>
          <p:nvPr/>
        </p:nvGrpSpPr>
        <p:grpSpPr bwMode="auto">
          <a:xfrm>
            <a:off x="6523038" y="974725"/>
            <a:ext cx="2163762" cy="5045075"/>
            <a:chOff x="6522720" y="975360"/>
            <a:chExt cx="2164080" cy="5044440"/>
          </a:xfrm>
        </p:grpSpPr>
        <p:sp>
          <p:nvSpPr>
            <p:cNvPr id="15367" name="Rectangle 16"/>
            <p:cNvSpPr>
              <a:spLocks noChangeArrowheads="1"/>
            </p:cNvSpPr>
            <p:nvPr/>
          </p:nvSpPr>
          <p:spPr bwMode="auto">
            <a:xfrm>
              <a:off x="6553200" y="975360"/>
              <a:ext cx="2118360" cy="2225040"/>
            </a:xfrm>
            <a:prstGeom prst="rect">
              <a:avLst/>
            </a:prstGeom>
            <a:solidFill>
              <a:schemeClr val="accent1"/>
            </a:solidFill>
            <a:ln w="9525" algn="ctr">
              <a:solidFill>
                <a:schemeClr val="tx1"/>
              </a:solidFill>
              <a:round/>
              <a:headEnd/>
              <a:tailEnd/>
            </a:ln>
          </p:spPr>
          <p:txBody>
            <a:bodyPr wrap="none" anchor="ctr"/>
            <a:lstStyle/>
            <a:p>
              <a:pPr algn="l"/>
              <a:r>
                <a:rPr lang="en-US" sz="1800" b="0"/>
                <a:t>Car</a:t>
              </a:r>
            </a:p>
            <a:p>
              <a:pPr algn="l"/>
              <a:endParaRPr lang="en-US" sz="1800" b="0"/>
            </a:p>
            <a:p>
              <a:pPr algn="l"/>
              <a:r>
                <a:rPr lang="en-US" sz="1800" b="0"/>
                <a:t>Current Speed</a:t>
              </a:r>
            </a:p>
            <a:p>
              <a:pPr algn="l"/>
              <a:r>
                <a:rPr lang="en-US" sz="1800" b="0"/>
                <a:t>Current gear</a:t>
              </a:r>
            </a:p>
            <a:p>
              <a:pPr algn="l"/>
              <a:r>
                <a:rPr lang="en-US" sz="1800" b="0"/>
                <a:t>Is Moving</a:t>
              </a:r>
            </a:p>
            <a:p>
              <a:pPr algn="l"/>
              <a:endParaRPr lang="en-US" sz="1800" b="0"/>
            </a:p>
            <a:p>
              <a:pPr algn="l"/>
              <a:r>
                <a:rPr lang="en-US" sz="1800"/>
                <a:t>Change gear ()</a:t>
              </a:r>
            </a:p>
            <a:p>
              <a:pPr algn="l"/>
              <a:r>
                <a:rPr lang="en-US" sz="1800" b="0"/>
                <a:t>Accelerate ()</a:t>
              </a:r>
            </a:p>
            <a:p>
              <a:pPr algn="l"/>
              <a:r>
                <a:rPr lang="en-US" sz="1800" b="0"/>
                <a:t>Apply Break ()</a:t>
              </a:r>
            </a:p>
          </p:txBody>
        </p:sp>
        <p:cxnSp>
          <p:nvCxnSpPr>
            <p:cNvPr id="15368" name="Straight Connector 17"/>
            <p:cNvCxnSpPr>
              <a:cxnSpLocks noChangeShapeType="1"/>
            </p:cNvCxnSpPr>
            <p:nvPr/>
          </p:nvCxnSpPr>
          <p:spPr bwMode="auto">
            <a:xfrm>
              <a:off x="6553200" y="2270760"/>
              <a:ext cx="2118360" cy="0"/>
            </a:xfrm>
            <a:prstGeom prst="line">
              <a:avLst/>
            </a:prstGeom>
            <a:noFill/>
            <a:ln w="9525" algn="ctr">
              <a:solidFill>
                <a:schemeClr val="tx1"/>
              </a:solidFill>
              <a:round/>
              <a:headEnd/>
              <a:tailEnd/>
            </a:ln>
          </p:spPr>
        </p:cxnSp>
        <p:cxnSp>
          <p:nvCxnSpPr>
            <p:cNvPr id="15369" name="Straight Connector 18"/>
            <p:cNvCxnSpPr>
              <a:cxnSpLocks noChangeShapeType="1"/>
            </p:cNvCxnSpPr>
            <p:nvPr/>
          </p:nvCxnSpPr>
          <p:spPr bwMode="auto">
            <a:xfrm>
              <a:off x="6553200" y="1402080"/>
              <a:ext cx="2133600" cy="0"/>
            </a:xfrm>
            <a:prstGeom prst="line">
              <a:avLst/>
            </a:prstGeom>
            <a:noFill/>
            <a:ln w="9525" algn="ctr">
              <a:solidFill>
                <a:schemeClr val="tx1"/>
              </a:solidFill>
              <a:round/>
              <a:headEnd/>
              <a:tailEnd/>
            </a:ln>
          </p:spPr>
        </p:cxnSp>
        <p:sp>
          <p:nvSpPr>
            <p:cNvPr id="15370" name="Rectangle 23"/>
            <p:cNvSpPr>
              <a:spLocks noChangeArrowheads="1"/>
            </p:cNvSpPr>
            <p:nvPr/>
          </p:nvSpPr>
          <p:spPr bwMode="auto">
            <a:xfrm>
              <a:off x="6522720" y="3794760"/>
              <a:ext cx="2118360" cy="2225040"/>
            </a:xfrm>
            <a:prstGeom prst="rect">
              <a:avLst/>
            </a:prstGeom>
            <a:solidFill>
              <a:schemeClr val="accent1"/>
            </a:solidFill>
            <a:ln w="9525" algn="ctr">
              <a:solidFill>
                <a:schemeClr val="tx1"/>
              </a:solidFill>
              <a:round/>
              <a:headEnd/>
              <a:tailEnd/>
            </a:ln>
          </p:spPr>
          <p:txBody>
            <a:bodyPr wrap="none" anchor="ctr"/>
            <a:lstStyle/>
            <a:p>
              <a:pPr algn="l"/>
              <a:r>
                <a:rPr lang="en-US" sz="1800" b="0"/>
                <a:t>Specified-car</a:t>
              </a:r>
            </a:p>
            <a:p>
              <a:pPr algn="l"/>
              <a:endParaRPr lang="en-US" sz="1800" b="0"/>
            </a:p>
            <a:p>
              <a:pPr algn="l"/>
              <a:r>
                <a:rPr lang="en-US" sz="1800" b="0"/>
                <a:t>current Mode</a:t>
              </a:r>
            </a:p>
            <a:p>
              <a:pPr algn="l"/>
              <a:endParaRPr lang="en-US" sz="1800" b="0"/>
            </a:p>
            <a:p>
              <a:pPr algn="l"/>
              <a:endParaRPr lang="en-US" sz="1800" b="0"/>
            </a:p>
            <a:p>
              <a:pPr algn="l"/>
              <a:r>
                <a:rPr lang="en-US" sz="1800"/>
                <a:t>Change gear (auto)</a:t>
              </a:r>
            </a:p>
            <a:p>
              <a:pPr algn="l"/>
              <a:r>
                <a:rPr lang="en-US" sz="1800" b="0"/>
                <a:t>Change mode ()</a:t>
              </a:r>
            </a:p>
            <a:p>
              <a:pPr algn="l"/>
              <a:endParaRPr lang="en-US" sz="1800" b="0"/>
            </a:p>
          </p:txBody>
        </p:sp>
        <p:cxnSp>
          <p:nvCxnSpPr>
            <p:cNvPr id="15371" name="Straight Connector 24"/>
            <p:cNvCxnSpPr>
              <a:cxnSpLocks noChangeShapeType="1"/>
            </p:cNvCxnSpPr>
            <p:nvPr/>
          </p:nvCxnSpPr>
          <p:spPr bwMode="auto">
            <a:xfrm>
              <a:off x="6522720" y="5090160"/>
              <a:ext cx="2118360" cy="0"/>
            </a:xfrm>
            <a:prstGeom prst="line">
              <a:avLst/>
            </a:prstGeom>
            <a:noFill/>
            <a:ln w="9525" algn="ctr">
              <a:solidFill>
                <a:schemeClr val="tx1"/>
              </a:solidFill>
              <a:round/>
              <a:headEnd/>
              <a:tailEnd/>
            </a:ln>
          </p:spPr>
        </p:cxnSp>
        <p:cxnSp>
          <p:nvCxnSpPr>
            <p:cNvPr id="15372" name="Straight Connector 25"/>
            <p:cNvCxnSpPr>
              <a:cxnSpLocks noChangeShapeType="1"/>
            </p:cNvCxnSpPr>
            <p:nvPr/>
          </p:nvCxnSpPr>
          <p:spPr bwMode="auto">
            <a:xfrm>
              <a:off x="6522720" y="4221480"/>
              <a:ext cx="2133600" cy="0"/>
            </a:xfrm>
            <a:prstGeom prst="line">
              <a:avLst/>
            </a:prstGeom>
            <a:noFill/>
            <a:ln w="9525" algn="ctr">
              <a:solidFill>
                <a:schemeClr val="tx1"/>
              </a:solidFill>
              <a:round/>
              <a:headEnd/>
              <a:tailEnd/>
            </a:ln>
          </p:spPr>
        </p:cxnSp>
        <p:cxnSp>
          <p:nvCxnSpPr>
            <p:cNvPr id="15373" name="Straight Arrow Connector 27"/>
            <p:cNvCxnSpPr>
              <a:cxnSpLocks noChangeShapeType="1"/>
              <a:stCxn id="15370" idx="0"/>
            </p:cNvCxnSpPr>
            <p:nvPr/>
          </p:nvCxnSpPr>
          <p:spPr bwMode="auto">
            <a:xfrm rot="5400000" flipH="1" flipV="1">
              <a:off x="7288530" y="3493770"/>
              <a:ext cx="594360" cy="7620"/>
            </a:xfrm>
            <a:prstGeom prst="straightConnector1">
              <a:avLst/>
            </a:prstGeom>
            <a:noFill/>
            <a:ln w="9525" algn="ctr">
              <a:solidFill>
                <a:schemeClr val="tx1"/>
              </a:solidFill>
              <a:round/>
              <a:headEnd/>
              <a:tailEnd type="arrow" w="med" len="med"/>
            </a:ln>
          </p:spPr>
        </p:cxnSp>
      </p:grpSp>
      <p:sp>
        <p:nvSpPr>
          <p:cNvPr id="15" name="Date Placeholder 3"/>
          <p:cNvSpPr>
            <a:spLocks noGrp="1"/>
          </p:cNvSpPr>
          <p:nvPr>
            <p:ph type="dt" sz="quarter" idx="10"/>
          </p:nvPr>
        </p:nvSpPr>
        <p:spPr>
          <a:xfrm>
            <a:off x="7165833" y="6719160"/>
            <a:ext cx="1807670" cy="104644"/>
          </a:xfrm>
          <a:noFill/>
        </p:spPr>
        <p:txBody>
          <a:bodyPr/>
          <a:lstStyle/>
          <a:p>
            <a:r>
              <a:rPr lang="fr-FR" dirty="0" smtClean="0"/>
              <a:t>© </a:t>
            </a:r>
            <a:r>
              <a:rPr lang="fr-FR" dirty="0" smtClean="0"/>
              <a:t>2014 </a:t>
            </a:r>
            <a:r>
              <a:rPr lang="fr-FR" dirty="0" smtClean="0"/>
              <a:t>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5"/>
          <p:cNvSpPr>
            <a:spLocks noGrp="1"/>
          </p:cNvSpPr>
          <p:nvPr>
            <p:ph type="sldNum" sz="quarter" idx="12"/>
          </p:nvPr>
        </p:nvSpPr>
        <p:spPr>
          <a:noFill/>
        </p:spPr>
        <p:txBody>
          <a:bodyPr/>
          <a:lstStyle/>
          <a:p>
            <a:fld id="{42CCB116-7A3F-4709-9F08-CB5FBDA53425}" type="slidenum">
              <a:rPr lang="en-US" smtClean="0"/>
              <a:pPr/>
              <a:t>11</a:t>
            </a:fld>
            <a:endParaRPr lang="en-US" smtClean="0"/>
          </a:p>
        </p:txBody>
      </p:sp>
      <p:sp>
        <p:nvSpPr>
          <p:cNvPr id="16388" name="Rectangle 2"/>
          <p:cNvSpPr>
            <a:spLocks noGrp="1" noChangeArrowheads="1"/>
          </p:cNvSpPr>
          <p:nvPr>
            <p:ph type="title"/>
          </p:nvPr>
        </p:nvSpPr>
        <p:spPr/>
        <p:txBody>
          <a:bodyPr/>
          <a:lstStyle/>
          <a:p>
            <a:r>
              <a:rPr lang="en-US" smtClean="0"/>
              <a:t>OOPs Concepts – Polymorphism</a:t>
            </a:r>
          </a:p>
        </p:txBody>
      </p:sp>
      <p:sp>
        <p:nvSpPr>
          <p:cNvPr id="16389" name="Rectangle 3"/>
          <p:cNvSpPr>
            <a:spLocks noGrp="1" noChangeArrowheads="1"/>
          </p:cNvSpPr>
          <p:nvPr>
            <p:ph type="body" idx="1"/>
          </p:nvPr>
        </p:nvSpPr>
        <p:spPr>
          <a:xfrm>
            <a:off x="306388" y="974725"/>
            <a:ext cx="8640762" cy="4664075"/>
          </a:xfrm>
        </p:spPr>
        <p:txBody>
          <a:bodyPr/>
          <a:lstStyle/>
          <a:p>
            <a:r>
              <a:rPr lang="en-US" sz="2000" smtClean="0"/>
              <a:t>Overloading and Overriding together called Polymorphism </a:t>
            </a:r>
          </a:p>
          <a:p>
            <a:endParaRPr lang="en-US" sz="2000" smtClean="0"/>
          </a:p>
          <a:p>
            <a:r>
              <a:rPr lang="en-US" sz="2000" smtClean="0"/>
              <a:t>Overloading scenario arises for functionality (behavior) within same class</a:t>
            </a:r>
          </a:p>
          <a:p>
            <a:endParaRPr lang="en-US" sz="2000" smtClean="0"/>
          </a:p>
          <a:p>
            <a:r>
              <a:rPr lang="en-US" sz="2000" smtClean="0"/>
              <a:t>Overriding case comes into picture in case of sub and super classes scenario.</a:t>
            </a:r>
          </a:p>
        </p:txBody>
      </p:sp>
      <p:sp>
        <p:nvSpPr>
          <p:cNvPr id="7" name="Date Placeholder 3"/>
          <p:cNvSpPr>
            <a:spLocks noGrp="1"/>
          </p:cNvSpPr>
          <p:nvPr>
            <p:ph type="dt" sz="quarter" idx="10"/>
          </p:nvPr>
        </p:nvSpPr>
        <p:spPr>
          <a:xfrm>
            <a:off x="7165833" y="6719160"/>
            <a:ext cx="1807670" cy="104644"/>
          </a:xfrm>
          <a:noFill/>
        </p:spPr>
        <p:txBody>
          <a:bodyPr/>
          <a:lstStyle/>
          <a:p>
            <a:r>
              <a:rPr lang="fr-FR" dirty="0" smtClean="0"/>
              <a:t>© </a:t>
            </a:r>
            <a:r>
              <a:rPr lang="fr-FR" dirty="0" smtClean="0"/>
              <a:t>2014 </a:t>
            </a:r>
            <a:r>
              <a:rPr lang="fr-FR" dirty="0" smtClean="0"/>
              <a:t>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p>
            <a:fld id="{46325E13-1F63-4825-A578-33F1108D2590}" type="slidenum">
              <a:rPr lang="en-US" smtClean="0"/>
              <a:pPr/>
              <a:t>12</a:t>
            </a:fld>
            <a:endParaRPr lang="en-US" smtClean="0"/>
          </a:p>
        </p:txBody>
      </p:sp>
      <p:sp>
        <p:nvSpPr>
          <p:cNvPr id="17412" name="Rectangle 2"/>
          <p:cNvSpPr>
            <a:spLocks noGrp="1" noChangeArrowheads="1"/>
          </p:cNvSpPr>
          <p:nvPr>
            <p:ph type="title"/>
          </p:nvPr>
        </p:nvSpPr>
        <p:spPr/>
        <p:txBody>
          <a:bodyPr/>
          <a:lstStyle/>
          <a:p>
            <a:r>
              <a:rPr lang="en-US" smtClean="0"/>
              <a:t>OOPs Concepts – </a:t>
            </a:r>
          </a:p>
        </p:txBody>
      </p:sp>
      <p:sp>
        <p:nvSpPr>
          <p:cNvPr id="17413" name="Rectangle 3"/>
          <p:cNvSpPr>
            <a:spLocks noGrp="1" noChangeArrowheads="1"/>
          </p:cNvSpPr>
          <p:nvPr>
            <p:ph type="body" idx="1"/>
          </p:nvPr>
        </p:nvSpPr>
        <p:spPr>
          <a:xfrm>
            <a:off x="306388" y="974725"/>
            <a:ext cx="8640762" cy="4664075"/>
          </a:xfrm>
        </p:spPr>
        <p:txBody>
          <a:bodyPr/>
          <a:lstStyle/>
          <a:p>
            <a:pPr>
              <a:buFont typeface="Wingdings" pitchFamily="2" charset="2"/>
              <a:buNone/>
            </a:pPr>
            <a:r>
              <a:rPr lang="en-US" sz="2000" smtClean="0"/>
              <a:t>To remember these OOPs concepts, remember PIE</a:t>
            </a:r>
          </a:p>
          <a:p>
            <a:pPr>
              <a:buFont typeface="Wingdings" pitchFamily="2" charset="2"/>
              <a:buNone/>
            </a:pPr>
            <a:endParaRPr lang="en-US" sz="2000" smtClean="0"/>
          </a:p>
          <a:p>
            <a:pPr>
              <a:buFont typeface="Wingdings" pitchFamily="2" charset="2"/>
              <a:buNone/>
            </a:pPr>
            <a:r>
              <a:rPr lang="en-US" sz="3600" b="1" smtClean="0"/>
              <a:t>P</a:t>
            </a:r>
            <a:r>
              <a:rPr lang="en-US" sz="2800" b="1" smtClean="0"/>
              <a:t>	P</a:t>
            </a:r>
            <a:r>
              <a:rPr lang="en-US" sz="2800" smtClean="0"/>
              <a:t>olymorphism</a:t>
            </a:r>
          </a:p>
          <a:p>
            <a:pPr>
              <a:buFont typeface="Wingdings" pitchFamily="2" charset="2"/>
              <a:buNone/>
            </a:pPr>
            <a:endParaRPr lang="en-US" sz="2800" smtClean="0"/>
          </a:p>
          <a:p>
            <a:pPr>
              <a:buFont typeface="Wingdings" pitchFamily="2" charset="2"/>
              <a:buNone/>
            </a:pPr>
            <a:r>
              <a:rPr lang="en-US" sz="3600" b="1" smtClean="0"/>
              <a:t>I	</a:t>
            </a:r>
            <a:r>
              <a:rPr lang="en-US" sz="2800" b="1" smtClean="0"/>
              <a:t>	I</a:t>
            </a:r>
            <a:r>
              <a:rPr lang="en-US" sz="2800" smtClean="0"/>
              <a:t>nheritance</a:t>
            </a:r>
          </a:p>
          <a:p>
            <a:pPr>
              <a:buFont typeface="Wingdings" pitchFamily="2" charset="2"/>
              <a:buNone/>
            </a:pPr>
            <a:endParaRPr lang="en-US" sz="2800" smtClean="0"/>
          </a:p>
          <a:p>
            <a:pPr>
              <a:buFont typeface="Wingdings" pitchFamily="2" charset="2"/>
              <a:buNone/>
            </a:pPr>
            <a:r>
              <a:rPr lang="en-US" sz="3600" b="1" smtClean="0"/>
              <a:t>E</a:t>
            </a:r>
            <a:r>
              <a:rPr lang="en-US" sz="2800" b="1" smtClean="0"/>
              <a:t>	E</a:t>
            </a:r>
            <a:r>
              <a:rPr lang="en-US" sz="2800" smtClean="0"/>
              <a:t>ncapsulation</a:t>
            </a:r>
          </a:p>
        </p:txBody>
      </p:sp>
      <p:sp>
        <p:nvSpPr>
          <p:cNvPr id="7" name="Date Placeholder 3"/>
          <p:cNvSpPr>
            <a:spLocks noGrp="1"/>
          </p:cNvSpPr>
          <p:nvPr>
            <p:ph type="dt" sz="quarter" idx="10"/>
          </p:nvPr>
        </p:nvSpPr>
        <p:spPr>
          <a:xfrm>
            <a:off x="7165833" y="6719160"/>
            <a:ext cx="1807670" cy="104644"/>
          </a:xfrm>
          <a:noFill/>
        </p:spPr>
        <p:txBody>
          <a:bodyPr/>
          <a:lstStyle/>
          <a:p>
            <a:r>
              <a:rPr lang="fr-FR" dirty="0" smtClean="0"/>
              <a:t>© </a:t>
            </a:r>
            <a:r>
              <a:rPr lang="fr-FR" dirty="0" smtClean="0"/>
              <a:t>2014 </a:t>
            </a:r>
            <a:r>
              <a:rPr lang="fr-FR" dirty="0" smtClean="0"/>
              <a:t>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5"/>
          <p:cNvSpPr>
            <a:spLocks noGrp="1"/>
          </p:cNvSpPr>
          <p:nvPr>
            <p:ph type="sldNum" sz="quarter" idx="12"/>
          </p:nvPr>
        </p:nvSpPr>
        <p:spPr>
          <a:noFill/>
        </p:spPr>
        <p:txBody>
          <a:bodyPr/>
          <a:lstStyle/>
          <a:p>
            <a:fld id="{DF621032-3ED6-4D1F-9D04-7C6F0B016812}" type="slidenum">
              <a:rPr lang="en-US" smtClean="0"/>
              <a:pPr/>
              <a:t>13</a:t>
            </a:fld>
            <a:endParaRPr lang="en-US" smtClean="0"/>
          </a:p>
        </p:txBody>
      </p:sp>
      <p:sp>
        <p:nvSpPr>
          <p:cNvPr id="13316" name="Rectangle 2"/>
          <p:cNvSpPr>
            <a:spLocks noGrp="1" noChangeArrowheads="1"/>
          </p:cNvSpPr>
          <p:nvPr>
            <p:ph type="title"/>
          </p:nvPr>
        </p:nvSpPr>
        <p:spPr/>
        <p:txBody>
          <a:bodyPr/>
          <a:lstStyle/>
          <a:p>
            <a:r>
              <a:rPr lang="en-US" smtClean="0"/>
              <a:t>Workshops</a:t>
            </a:r>
          </a:p>
        </p:txBody>
      </p:sp>
      <p:sp>
        <p:nvSpPr>
          <p:cNvPr id="13317" name="Rectangle 3"/>
          <p:cNvSpPr>
            <a:spLocks noGrp="1" noChangeArrowheads="1"/>
          </p:cNvSpPr>
          <p:nvPr>
            <p:ph type="body" idx="1"/>
          </p:nvPr>
        </p:nvSpPr>
        <p:spPr>
          <a:xfrm>
            <a:off x="306388" y="974725"/>
            <a:ext cx="8410575" cy="1128713"/>
          </a:xfrm>
        </p:spPr>
        <p:txBody>
          <a:bodyPr/>
          <a:lstStyle/>
          <a:p>
            <a:pPr>
              <a:buFont typeface="Wingdings" pitchFamily="2" charset="2"/>
              <a:buNone/>
            </a:pPr>
            <a:r>
              <a:rPr lang="en-US" sz="2000" b="1" smtClean="0"/>
              <a:t>Workshop 3</a:t>
            </a:r>
            <a:endParaRPr lang="en-US" sz="2000" smtClean="0"/>
          </a:p>
          <a:p>
            <a:r>
              <a:rPr lang="en-US" sz="2000" i="1" smtClean="0"/>
              <a:t>Create tree like structure of vehicle class and its sub classes (generalize to specialize objects).</a:t>
            </a:r>
          </a:p>
          <a:p>
            <a:r>
              <a:rPr lang="en-US" sz="2000" i="1" smtClean="0"/>
              <a:t>Vehicle class will be pre-created, with three sub classes – Land, Air and Water vehicle.  Divide the class into 3 group, and each group will create structure for each sub class</a:t>
            </a:r>
          </a:p>
          <a:p>
            <a:endParaRPr lang="en-US" sz="2000" i="1" smtClean="0"/>
          </a:p>
          <a:p>
            <a:endParaRPr lang="en-US" sz="2000" i="1" smtClean="0"/>
          </a:p>
          <a:p>
            <a:pPr lvl="3"/>
            <a:r>
              <a:rPr lang="en-US" i="1" smtClean="0"/>
              <a:t>			</a:t>
            </a:r>
            <a:endParaRPr lang="en-US" smtClean="0"/>
          </a:p>
          <a:p>
            <a:endParaRPr lang="en-US" sz="2000" i="1" smtClean="0"/>
          </a:p>
        </p:txBody>
      </p:sp>
      <p:grpSp>
        <p:nvGrpSpPr>
          <p:cNvPr id="13318" name="Group 25"/>
          <p:cNvGrpSpPr>
            <a:grpSpLocks/>
          </p:cNvGrpSpPr>
          <p:nvPr/>
        </p:nvGrpSpPr>
        <p:grpSpPr bwMode="auto">
          <a:xfrm>
            <a:off x="2125663" y="3184525"/>
            <a:ext cx="4560887" cy="3246438"/>
            <a:chOff x="1672171" y="2149158"/>
            <a:chExt cx="5146829" cy="3556555"/>
          </a:xfrm>
        </p:grpSpPr>
        <p:sp>
          <p:nvSpPr>
            <p:cNvPr id="13319" name="Rectangle 9"/>
            <p:cNvSpPr>
              <a:spLocks noChangeArrowheads="1"/>
            </p:cNvSpPr>
            <p:nvPr/>
          </p:nvSpPr>
          <p:spPr bwMode="auto">
            <a:xfrm>
              <a:off x="3214568" y="2149158"/>
              <a:ext cx="1799392" cy="2011362"/>
            </a:xfrm>
            <a:prstGeom prst="rect">
              <a:avLst/>
            </a:prstGeom>
            <a:solidFill>
              <a:schemeClr val="accent1"/>
            </a:solidFill>
            <a:ln w="9525" algn="ctr">
              <a:solidFill>
                <a:schemeClr val="tx1"/>
              </a:solidFill>
              <a:round/>
              <a:headEnd/>
              <a:tailEnd/>
            </a:ln>
          </p:spPr>
          <p:txBody>
            <a:bodyPr wrap="none" anchor="ctr"/>
            <a:lstStyle/>
            <a:p>
              <a:pPr algn="l"/>
              <a:r>
                <a:rPr lang="en-US" sz="1800" b="0"/>
                <a:t>Vehicle</a:t>
              </a:r>
            </a:p>
            <a:p>
              <a:pPr algn="l"/>
              <a:endParaRPr lang="en-US" sz="1800" b="0"/>
            </a:p>
            <a:p>
              <a:pPr algn="l"/>
              <a:r>
                <a:rPr lang="en-US" sz="1800" b="0"/>
                <a:t>Is Moving</a:t>
              </a:r>
            </a:p>
            <a:p>
              <a:pPr algn="l"/>
              <a:r>
                <a:rPr lang="en-US" sz="1800" b="0"/>
                <a:t>Current Speed</a:t>
              </a:r>
            </a:p>
            <a:p>
              <a:pPr algn="l"/>
              <a:endParaRPr lang="en-US" sz="1800" b="0"/>
            </a:p>
            <a:p>
              <a:pPr algn="l"/>
              <a:r>
                <a:rPr lang="en-US" sz="1800" b="0"/>
                <a:t>Accelerate ()</a:t>
              </a:r>
            </a:p>
            <a:p>
              <a:pPr algn="l"/>
              <a:r>
                <a:rPr lang="en-US" sz="1800" b="0"/>
                <a:t>Apply Break ()</a:t>
              </a:r>
            </a:p>
          </p:txBody>
        </p:sp>
        <p:cxnSp>
          <p:nvCxnSpPr>
            <p:cNvPr id="13320" name="Straight Connector 13"/>
            <p:cNvCxnSpPr>
              <a:cxnSpLocks noChangeShapeType="1"/>
            </p:cNvCxnSpPr>
            <p:nvPr/>
          </p:nvCxnSpPr>
          <p:spPr bwMode="auto">
            <a:xfrm>
              <a:off x="3229808" y="2545080"/>
              <a:ext cx="1799392" cy="0"/>
            </a:xfrm>
            <a:prstGeom prst="line">
              <a:avLst/>
            </a:prstGeom>
            <a:noFill/>
            <a:ln w="9525" algn="ctr">
              <a:solidFill>
                <a:schemeClr val="tx1"/>
              </a:solidFill>
              <a:round/>
              <a:headEnd/>
              <a:tailEnd/>
            </a:ln>
          </p:spPr>
        </p:cxnSp>
        <p:cxnSp>
          <p:nvCxnSpPr>
            <p:cNvPr id="13321" name="Straight Connector 14"/>
            <p:cNvCxnSpPr>
              <a:cxnSpLocks noChangeShapeType="1"/>
            </p:cNvCxnSpPr>
            <p:nvPr/>
          </p:nvCxnSpPr>
          <p:spPr bwMode="auto">
            <a:xfrm>
              <a:off x="3215640" y="3398520"/>
              <a:ext cx="1799392" cy="0"/>
            </a:xfrm>
            <a:prstGeom prst="line">
              <a:avLst/>
            </a:prstGeom>
            <a:noFill/>
            <a:ln w="9525" algn="ctr">
              <a:solidFill>
                <a:schemeClr val="tx1"/>
              </a:solidFill>
              <a:round/>
              <a:headEnd/>
              <a:tailEnd/>
            </a:ln>
          </p:spPr>
        </p:cxnSp>
        <p:cxnSp>
          <p:nvCxnSpPr>
            <p:cNvPr id="13322" name="Straight Connector 10"/>
            <p:cNvCxnSpPr>
              <a:cxnSpLocks noChangeShapeType="1"/>
            </p:cNvCxnSpPr>
            <p:nvPr/>
          </p:nvCxnSpPr>
          <p:spPr bwMode="auto">
            <a:xfrm rot="5400000">
              <a:off x="3954994" y="4396610"/>
              <a:ext cx="381209" cy="0"/>
            </a:xfrm>
            <a:prstGeom prst="line">
              <a:avLst/>
            </a:prstGeom>
            <a:noFill/>
            <a:ln w="9525" algn="ctr">
              <a:solidFill>
                <a:schemeClr val="tx1"/>
              </a:solidFill>
              <a:round/>
              <a:headEnd/>
              <a:tailEnd/>
            </a:ln>
          </p:spPr>
        </p:cxnSp>
        <p:cxnSp>
          <p:nvCxnSpPr>
            <p:cNvPr id="13323" name="Straight Connector 11"/>
            <p:cNvCxnSpPr>
              <a:cxnSpLocks noChangeShapeType="1"/>
            </p:cNvCxnSpPr>
            <p:nvPr/>
          </p:nvCxnSpPr>
          <p:spPr bwMode="auto">
            <a:xfrm rot="5400000">
              <a:off x="3954994" y="4838813"/>
              <a:ext cx="381209" cy="0"/>
            </a:xfrm>
            <a:prstGeom prst="line">
              <a:avLst/>
            </a:prstGeom>
            <a:noFill/>
            <a:ln w="9525" algn="ctr">
              <a:solidFill>
                <a:schemeClr val="tx1"/>
              </a:solidFill>
              <a:round/>
              <a:headEnd/>
              <a:tailEnd/>
            </a:ln>
          </p:spPr>
        </p:cxnSp>
        <p:cxnSp>
          <p:nvCxnSpPr>
            <p:cNvPr id="13324" name="Straight Connector 12"/>
            <p:cNvCxnSpPr>
              <a:cxnSpLocks noChangeShapeType="1"/>
            </p:cNvCxnSpPr>
            <p:nvPr/>
          </p:nvCxnSpPr>
          <p:spPr bwMode="auto">
            <a:xfrm rot="5400000">
              <a:off x="6042874" y="4823564"/>
              <a:ext cx="381209" cy="0"/>
            </a:xfrm>
            <a:prstGeom prst="line">
              <a:avLst/>
            </a:prstGeom>
            <a:noFill/>
            <a:ln w="9525" algn="ctr">
              <a:solidFill>
                <a:schemeClr val="tx1"/>
              </a:solidFill>
              <a:round/>
              <a:headEnd/>
              <a:tailEnd/>
            </a:ln>
          </p:spPr>
        </p:cxnSp>
        <p:cxnSp>
          <p:nvCxnSpPr>
            <p:cNvPr id="13325" name="Straight Connector 13"/>
            <p:cNvCxnSpPr>
              <a:cxnSpLocks noChangeShapeType="1"/>
            </p:cNvCxnSpPr>
            <p:nvPr/>
          </p:nvCxnSpPr>
          <p:spPr bwMode="auto">
            <a:xfrm rot="5400000">
              <a:off x="1989034" y="4838813"/>
              <a:ext cx="381209" cy="0"/>
            </a:xfrm>
            <a:prstGeom prst="line">
              <a:avLst/>
            </a:prstGeom>
            <a:noFill/>
            <a:ln w="9525" algn="ctr">
              <a:solidFill>
                <a:schemeClr val="tx1"/>
              </a:solidFill>
              <a:round/>
              <a:headEnd/>
              <a:tailEnd/>
            </a:ln>
          </p:spPr>
        </p:cxnSp>
        <p:cxnSp>
          <p:nvCxnSpPr>
            <p:cNvPr id="13326" name="Straight Connector 15"/>
            <p:cNvCxnSpPr>
              <a:cxnSpLocks noChangeShapeType="1"/>
            </p:cNvCxnSpPr>
            <p:nvPr/>
          </p:nvCxnSpPr>
          <p:spPr bwMode="auto">
            <a:xfrm>
              <a:off x="2179638" y="4632960"/>
              <a:ext cx="4053840" cy="0"/>
            </a:xfrm>
            <a:prstGeom prst="line">
              <a:avLst/>
            </a:prstGeom>
            <a:noFill/>
            <a:ln w="9525" algn="ctr">
              <a:solidFill>
                <a:schemeClr val="tx1"/>
              </a:solidFill>
              <a:round/>
              <a:headEnd/>
              <a:tailEnd/>
            </a:ln>
          </p:spPr>
        </p:cxnSp>
        <p:sp>
          <p:nvSpPr>
            <p:cNvPr id="22" name="TextBox 21"/>
            <p:cNvSpPr txBox="1"/>
            <p:nvPr/>
          </p:nvSpPr>
          <p:spPr>
            <a:xfrm>
              <a:off x="1672171" y="5090055"/>
              <a:ext cx="1139361" cy="615658"/>
            </a:xfrm>
            <a:prstGeom prst="rect">
              <a:avLst/>
            </a:prstGeom>
            <a:solidFill>
              <a:schemeClr val="bg2">
                <a:lumMod val="65000"/>
              </a:schemeClr>
            </a:solidFill>
          </p:spPr>
          <p:txBody>
            <a:bodyPr wrap="none">
              <a:spAutoFit/>
            </a:bodyPr>
            <a:lstStyle/>
            <a:p>
              <a:pPr>
                <a:defRPr/>
              </a:pPr>
              <a:r>
                <a:rPr lang="en-US" sz="2000" dirty="0"/>
                <a:t>Air </a:t>
              </a:r>
            </a:p>
            <a:p>
              <a:pPr>
                <a:defRPr/>
              </a:pPr>
              <a:r>
                <a:rPr lang="en-US" sz="2000" dirty="0"/>
                <a:t>Vehicle </a:t>
              </a:r>
            </a:p>
          </p:txBody>
        </p:sp>
        <p:sp>
          <p:nvSpPr>
            <p:cNvPr id="24" name="TextBox 23"/>
            <p:cNvSpPr txBox="1"/>
            <p:nvPr/>
          </p:nvSpPr>
          <p:spPr>
            <a:xfrm>
              <a:off x="3576479" y="5090055"/>
              <a:ext cx="1139361" cy="615658"/>
            </a:xfrm>
            <a:prstGeom prst="rect">
              <a:avLst/>
            </a:prstGeom>
            <a:solidFill>
              <a:schemeClr val="bg2">
                <a:lumMod val="65000"/>
              </a:schemeClr>
            </a:solidFill>
          </p:spPr>
          <p:txBody>
            <a:bodyPr wrap="none">
              <a:spAutoFit/>
            </a:bodyPr>
            <a:lstStyle/>
            <a:p>
              <a:pPr>
                <a:defRPr/>
              </a:pPr>
              <a:r>
                <a:rPr lang="en-US" sz="2000" dirty="0"/>
                <a:t>Land </a:t>
              </a:r>
            </a:p>
            <a:p>
              <a:pPr>
                <a:defRPr/>
              </a:pPr>
              <a:r>
                <a:rPr lang="en-US" sz="2000" dirty="0"/>
                <a:t>Vehicle </a:t>
              </a:r>
            </a:p>
          </p:txBody>
        </p:sp>
        <p:sp>
          <p:nvSpPr>
            <p:cNvPr id="25" name="TextBox 24"/>
            <p:cNvSpPr txBox="1"/>
            <p:nvPr/>
          </p:nvSpPr>
          <p:spPr>
            <a:xfrm>
              <a:off x="5679639" y="5090055"/>
              <a:ext cx="1139361" cy="615658"/>
            </a:xfrm>
            <a:prstGeom prst="rect">
              <a:avLst/>
            </a:prstGeom>
            <a:solidFill>
              <a:schemeClr val="bg2">
                <a:lumMod val="65000"/>
              </a:schemeClr>
            </a:solidFill>
          </p:spPr>
          <p:txBody>
            <a:bodyPr wrap="none">
              <a:spAutoFit/>
            </a:bodyPr>
            <a:lstStyle/>
            <a:p>
              <a:pPr>
                <a:defRPr/>
              </a:pPr>
              <a:r>
                <a:rPr lang="en-US" sz="2000" dirty="0"/>
                <a:t>Water </a:t>
              </a:r>
            </a:p>
            <a:p>
              <a:pPr>
                <a:defRPr/>
              </a:pPr>
              <a:r>
                <a:rPr lang="en-US" sz="2000" dirty="0"/>
                <a:t>Vehicle </a:t>
              </a:r>
            </a:p>
          </p:txBody>
        </p:sp>
      </p:grpSp>
      <p:sp>
        <p:nvSpPr>
          <p:cNvPr id="19" name="Date Placeholder 3"/>
          <p:cNvSpPr>
            <a:spLocks noGrp="1"/>
          </p:cNvSpPr>
          <p:nvPr>
            <p:ph type="dt" sz="quarter" idx="10"/>
          </p:nvPr>
        </p:nvSpPr>
        <p:spPr>
          <a:xfrm>
            <a:off x="7165833" y="6719160"/>
            <a:ext cx="1807670" cy="104644"/>
          </a:xfrm>
          <a:noFill/>
        </p:spPr>
        <p:txBody>
          <a:bodyPr/>
          <a:lstStyle/>
          <a:p>
            <a:r>
              <a:rPr lang="fr-FR" dirty="0" smtClean="0"/>
              <a:t>© </a:t>
            </a:r>
            <a:r>
              <a:rPr lang="fr-FR" dirty="0" smtClean="0"/>
              <a:t>2014 </a:t>
            </a:r>
            <a:r>
              <a:rPr lang="fr-FR" dirty="0" smtClean="0"/>
              <a:t>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AC25CA32-2B0C-4195-9491-FD34684CC73C}" type="slidenum">
              <a:rPr lang="en-US" smtClean="0"/>
              <a:pPr/>
              <a:t>14</a:t>
            </a:fld>
            <a:endParaRPr lang="en-US" smtClean="0"/>
          </a:p>
        </p:txBody>
      </p:sp>
      <p:sp>
        <p:nvSpPr>
          <p:cNvPr id="18435" name="Rectangle 2"/>
          <p:cNvSpPr>
            <a:spLocks noGrp="1" noChangeArrowheads="1"/>
          </p:cNvSpPr>
          <p:nvPr>
            <p:ph type="title"/>
          </p:nvPr>
        </p:nvSpPr>
        <p:spPr/>
        <p:txBody>
          <a:bodyPr/>
          <a:lstStyle/>
          <a:p>
            <a:r>
              <a:rPr lang="en-US" smtClean="0"/>
              <a:t>Advantage of OOPs</a:t>
            </a:r>
          </a:p>
        </p:txBody>
      </p:sp>
      <p:sp>
        <p:nvSpPr>
          <p:cNvPr id="18436" name="Rectangle 3"/>
          <p:cNvSpPr>
            <a:spLocks noGrp="1" noChangeArrowheads="1"/>
          </p:cNvSpPr>
          <p:nvPr>
            <p:ph type="body" idx="1"/>
          </p:nvPr>
        </p:nvSpPr>
        <p:spPr>
          <a:xfrm>
            <a:off x="306388" y="850900"/>
            <a:ext cx="8637587" cy="4838700"/>
          </a:xfrm>
        </p:spPr>
        <p:txBody>
          <a:bodyPr/>
          <a:lstStyle/>
          <a:p>
            <a:r>
              <a:rPr lang="en-US" sz="2000" b="1" smtClean="0"/>
              <a:t>Modularity:</a:t>
            </a:r>
            <a:r>
              <a:rPr lang="en-US" sz="2000" smtClean="0"/>
              <a:t> </a:t>
            </a:r>
          </a:p>
          <a:p>
            <a:pPr>
              <a:buFont typeface="Wingdings" pitchFamily="2" charset="2"/>
              <a:buNone/>
            </a:pPr>
            <a:r>
              <a:rPr lang="en-US" sz="2000" smtClean="0"/>
              <a:t>   </a:t>
            </a:r>
            <a:r>
              <a:rPr lang="en-US" sz="1600" smtClean="0"/>
              <a:t>The source code for an object can be written and maintained independently of the source code for other objects. Once created, an object can be easily passed around inside the system. </a:t>
            </a:r>
          </a:p>
          <a:p>
            <a:endParaRPr lang="en-US" sz="2000" b="1" smtClean="0"/>
          </a:p>
          <a:p>
            <a:r>
              <a:rPr lang="en-US" sz="2000" b="1" smtClean="0"/>
              <a:t>Information-hiding:</a:t>
            </a:r>
            <a:r>
              <a:rPr lang="en-US" sz="2000" smtClean="0"/>
              <a:t> </a:t>
            </a:r>
          </a:p>
          <a:p>
            <a:pPr>
              <a:buFont typeface="Wingdings" pitchFamily="2" charset="2"/>
              <a:buNone/>
            </a:pPr>
            <a:r>
              <a:rPr lang="en-US" sz="1600" smtClean="0"/>
              <a:t>	By interacting only with an object's methods, the details of its internal implementation remain hidden from the outside world. </a:t>
            </a:r>
          </a:p>
          <a:p>
            <a:endParaRPr lang="en-US" sz="2000" b="1" smtClean="0"/>
          </a:p>
          <a:p>
            <a:r>
              <a:rPr lang="en-US" sz="2000" b="1" smtClean="0"/>
              <a:t>Code re-use:</a:t>
            </a:r>
            <a:r>
              <a:rPr lang="en-US" sz="2000" smtClean="0"/>
              <a:t> </a:t>
            </a:r>
          </a:p>
          <a:p>
            <a:pPr>
              <a:buFont typeface="Wingdings" pitchFamily="2" charset="2"/>
              <a:buNone/>
            </a:pPr>
            <a:r>
              <a:rPr lang="en-US" sz="2000" smtClean="0"/>
              <a:t>	</a:t>
            </a:r>
            <a:r>
              <a:rPr lang="en-US" sz="1600" smtClean="0"/>
              <a:t>If an object already exists (perhaps written by another software developer), you can use that object in your program. This allows specialists to implement/test/debug complex, task-specific objects, which you can then trust to run in your own code. </a:t>
            </a:r>
          </a:p>
          <a:p>
            <a:endParaRPr lang="en-US" sz="2000" b="1" smtClean="0"/>
          </a:p>
          <a:p>
            <a:r>
              <a:rPr lang="en-US" sz="2000" b="1" smtClean="0"/>
              <a:t>Pluggability and debugging ease:</a:t>
            </a:r>
            <a:r>
              <a:rPr lang="en-US" sz="2000" smtClean="0"/>
              <a:t> </a:t>
            </a:r>
          </a:p>
          <a:p>
            <a:pPr>
              <a:buFont typeface="Wingdings" pitchFamily="2" charset="2"/>
              <a:buNone/>
            </a:pPr>
            <a:r>
              <a:rPr lang="en-US" sz="2000" smtClean="0"/>
              <a:t>   </a:t>
            </a:r>
            <a:r>
              <a:rPr lang="en-US" sz="1600" smtClean="0"/>
              <a:t>If a particular object turns out to be problematic, you can simply remove it from your application and plug in a different object as its replacement. </a:t>
            </a:r>
          </a:p>
        </p:txBody>
      </p:sp>
      <p:cxnSp>
        <p:nvCxnSpPr>
          <p:cNvPr id="18438" name="Straight Connector 6"/>
          <p:cNvCxnSpPr>
            <a:cxnSpLocks noChangeShapeType="1"/>
          </p:cNvCxnSpPr>
          <p:nvPr/>
        </p:nvCxnSpPr>
        <p:spPr bwMode="auto">
          <a:xfrm rot="5400000">
            <a:off x="3832225" y="4030663"/>
            <a:ext cx="381000" cy="0"/>
          </a:xfrm>
          <a:prstGeom prst="line">
            <a:avLst/>
          </a:prstGeom>
          <a:noFill/>
          <a:ln w="9525" algn="ctr">
            <a:solidFill>
              <a:schemeClr val="tx1"/>
            </a:solidFill>
            <a:round/>
            <a:headEnd/>
            <a:tailEnd/>
          </a:ln>
        </p:spPr>
      </p:cxnSp>
      <p:sp>
        <p:nvSpPr>
          <p:cNvPr id="8" name="Date Placeholder 3"/>
          <p:cNvSpPr>
            <a:spLocks noGrp="1"/>
          </p:cNvSpPr>
          <p:nvPr>
            <p:ph type="dt" sz="quarter" idx="10"/>
          </p:nvPr>
        </p:nvSpPr>
        <p:spPr>
          <a:xfrm>
            <a:off x="7165833" y="6719160"/>
            <a:ext cx="1807670" cy="104644"/>
          </a:xfrm>
          <a:noFill/>
        </p:spPr>
        <p:txBody>
          <a:bodyPr/>
          <a:lstStyle/>
          <a:p>
            <a:r>
              <a:rPr lang="fr-FR" dirty="0" smtClean="0"/>
              <a:t>© </a:t>
            </a:r>
            <a:r>
              <a:rPr lang="fr-FR" dirty="0" smtClean="0"/>
              <a:t>2014 </a:t>
            </a:r>
            <a:r>
              <a:rPr lang="fr-FR" dirty="0" smtClean="0"/>
              <a:t>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62731F04-57AA-45D0-B321-A4FD65A82CBE}" type="slidenum">
              <a:rPr lang="en-US" smtClean="0"/>
              <a:pPr/>
              <a:t>15</a:t>
            </a:fld>
            <a:endParaRPr lang="en-US" smtClean="0"/>
          </a:p>
        </p:txBody>
      </p:sp>
      <p:sp>
        <p:nvSpPr>
          <p:cNvPr id="19459" name="Rectangle 2"/>
          <p:cNvSpPr>
            <a:spLocks noGrp="1" noChangeArrowheads="1"/>
          </p:cNvSpPr>
          <p:nvPr>
            <p:ph type="title"/>
          </p:nvPr>
        </p:nvSpPr>
        <p:spPr/>
        <p:txBody>
          <a:bodyPr/>
          <a:lstStyle/>
          <a:p>
            <a:r>
              <a:rPr lang="en-US" smtClean="0"/>
              <a:t>Recap</a:t>
            </a:r>
          </a:p>
        </p:txBody>
      </p:sp>
      <p:sp>
        <p:nvSpPr>
          <p:cNvPr id="8197" name="Rectangle 3"/>
          <p:cNvSpPr>
            <a:spLocks noChangeArrowheads="1"/>
          </p:cNvSpPr>
          <p:nvPr/>
        </p:nvSpPr>
        <p:spPr bwMode="auto">
          <a:xfrm>
            <a:off x="300038" y="1158875"/>
            <a:ext cx="8543925" cy="4400550"/>
          </a:xfrm>
          <a:prstGeom prst="rect">
            <a:avLst/>
          </a:prstGeom>
          <a:noFill/>
          <a:ln w="9525">
            <a:noFill/>
            <a:miter lim="800000"/>
            <a:headEnd/>
            <a:tailEnd/>
          </a:ln>
        </p:spPr>
        <p:txBody>
          <a:bodyPr>
            <a:spAutoFit/>
          </a:bodyPr>
          <a:lstStyle/>
          <a:p>
            <a:pPr marL="457200" indent="-457200" algn="l" eaLnBrk="1" hangingPunct="1">
              <a:lnSpc>
                <a:spcPct val="100000"/>
              </a:lnSpc>
              <a:defRPr/>
            </a:pPr>
            <a:r>
              <a:rPr lang="en-US" sz="2800" b="0" dirty="0"/>
              <a:t>	</a:t>
            </a:r>
            <a:r>
              <a:rPr lang="en-US" sz="2800" b="0" dirty="0">
                <a:solidFill>
                  <a:srgbClr val="FF0000"/>
                </a:solidFill>
              </a:rPr>
              <a:t>Behavior</a:t>
            </a:r>
          </a:p>
          <a:p>
            <a:pPr marL="457200" indent="-457200" algn="l" eaLnBrk="1" hangingPunct="1">
              <a:lnSpc>
                <a:spcPct val="100000"/>
              </a:lnSpc>
              <a:defRPr/>
            </a:pPr>
            <a:r>
              <a:rPr lang="en-US" sz="2800" b="0" dirty="0"/>
              <a:t> 									PIE</a:t>
            </a:r>
          </a:p>
          <a:p>
            <a:pPr marL="457200" indent="-457200" algn="l" eaLnBrk="1" hangingPunct="1">
              <a:lnSpc>
                <a:spcPct val="100000"/>
              </a:lnSpc>
              <a:defRPr/>
            </a:pPr>
            <a:r>
              <a:rPr lang="en-US" sz="2800" b="0" dirty="0"/>
              <a:t> 						</a:t>
            </a:r>
            <a:r>
              <a:rPr lang="en-US" sz="2800" b="0" dirty="0">
                <a:solidFill>
                  <a:srgbClr val="0070C0"/>
                </a:solidFill>
              </a:rPr>
              <a:t>Overloading</a:t>
            </a:r>
          </a:p>
          <a:p>
            <a:pPr marL="457200" indent="-457200" algn="l" eaLnBrk="1" hangingPunct="1">
              <a:lnSpc>
                <a:spcPct val="100000"/>
              </a:lnSpc>
              <a:defRPr/>
            </a:pPr>
            <a:r>
              <a:rPr lang="en-US" sz="2800" b="0" dirty="0"/>
              <a:t>			</a:t>
            </a:r>
            <a:r>
              <a:rPr lang="en-US" sz="2800" b="0" dirty="0">
                <a:solidFill>
                  <a:schemeClr val="accent6">
                    <a:lumMod val="50000"/>
                  </a:schemeClr>
                </a:solidFill>
              </a:rPr>
              <a:t>Encapsulation</a:t>
            </a:r>
          </a:p>
          <a:p>
            <a:pPr marL="457200" indent="-457200" algn="l" eaLnBrk="1" hangingPunct="1">
              <a:lnSpc>
                <a:spcPct val="100000"/>
              </a:lnSpc>
              <a:defRPr/>
            </a:pPr>
            <a:r>
              <a:rPr lang="en-US" sz="2800" b="0" dirty="0"/>
              <a:t>		</a:t>
            </a:r>
          </a:p>
          <a:p>
            <a:pPr marL="457200" indent="-457200" algn="l" eaLnBrk="1" hangingPunct="1">
              <a:lnSpc>
                <a:spcPct val="100000"/>
              </a:lnSpc>
              <a:defRPr/>
            </a:pPr>
            <a:r>
              <a:rPr lang="en-US" sz="2800" b="0" dirty="0"/>
              <a:t>				</a:t>
            </a:r>
            <a:r>
              <a:rPr lang="en-US" sz="2800" b="0" dirty="0">
                <a:solidFill>
                  <a:srgbClr val="00B050"/>
                </a:solidFill>
              </a:rPr>
              <a:t>Instance of a class		</a:t>
            </a:r>
          </a:p>
          <a:p>
            <a:pPr marL="457200" indent="-457200" algn="l" eaLnBrk="1" hangingPunct="1">
              <a:lnSpc>
                <a:spcPct val="100000"/>
              </a:lnSpc>
              <a:defRPr/>
            </a:pPr>
            <a:r>
              <a:rPr lang="en-US" sz="2800" b="0" dirty="0">
                <a:solidFill>
                  <a:srgbClr val="6D1A32"/>
                </a:solidFill>
              </a:rPr>
              <a:t>State</a:t>
            </a:r>
          </a:p>
          <a:p>
            <a:pPr marL="457200" indent="-457200" algn="l" eaLnBrk="1" hangingPunct="1">
              <a:lnSpc>
                <a:spcPct val="100000"/>
              </a:lnSpc>
              <a:defRPr/>
            </a:pPr>
            <a:r>
              <a:rPr lang="en-US" sz="2800" b="0" dirty="0"/>
              <a:t>							</a:t>
            </a:r>
            <a:r>
              <a:rPr lang="en-US" sz="2800" b="0" dirty="0">
                <a:solidFill>
                  <a:schemeClr val="accent6">
                    <a:lumMod val="75000"/>
                  </a:schemeClr>
                </a:solidFill>
              </a:rPr>
              <a:t>Overriding </a:t>
            </a:r>
          </a:p>
          <a:p>
            <a:pPr marL="457200" indent="-457200" algn="l" eaLnBrk="1" hangingPunct="1">
              <a:lnSpc>
                <a:spcPct val="100000"/>
              </a:lnSpc>
              <a:defRPr/>
            </a:pPr>
            <a:r>
              <a:rPr lang="en-US" sz="2800" b="0" dirty="0">
                <a:solidFill>
                  <a:schemeClr val="tx1">
                    <a:lumMod val="65000"/>
                    <a:lumOff val="35000"/>
                  </a:schemeClr>
                </a:solidFill>
              </a:rPr>
              <a:t>		Software Object</a:t>
            </a:r>
          </a:p>
          <a:p>
            <a:pPr marL="457200" indent="-457200" algn="l" eaLnBrk="1" hangingPunct="1">
              <a:lnSpc>
                <a:spcPct val="100000"/>
              </a:lnSpc>
              <a:defRPr/>
            </a:pPr>
            <a:endParaRPr lang="en-US" sz="2800" b="0" dirty="0"/>
          </a:p>
        </p:txBody>
      </p:sp>
      <p:sp>
        <p:nvSpPr>
          <p:cNvPr id="7" name="Date Placeholder 3"/>
          <p:cNvSpPr>
            <a:spLocks noGrp="1"/>
          </p:cNvSpPr>
          <p:nvPr>
            <p:ph type="dt" sz="quarter" idx="10"/>
          </p:nvPr>
        </p:nvSpPr>
        <p:spPr>
          <a:xfrm>
            <a:off x="7165833" y="6719160"/>
            <a:ext cx="1807670" cy="104644"/>
          </a:xfrm>
          <a:noFill/>
        </p:spPr>
        <p:txBody>
          <a:bodyPr/>
          <a:lstStyle/>
          <a:p>
            <a:r>
              <a:rPr lang="fr-FR" dirty="0" smtClean="0"/>
              <a:t>© </a:t>
            </a:r>
            <a:r>
              <a:rPr lang="fr-FR" dirty="0" smtClean="0"/>
              <a:t>2014 </a:t>
            </a:r>
            <a:r>
              <a:rPr lang="fr-FR" dirty="0" smtClean="0"/>
              <a:t>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subTitle" idx="4294967295"/>
          </p:nvPr>
        </p:nvSpPr>
        <p:spPr>
          <a:xfrm>
            <a:off x="568325" y="1930400"/>
            <a:ext cx="6310313" cy="996950"/>
          </a:xfrm>
          <a:noFill/>
        </p:spPr>
        <p:txBody>
          <a:bodyPr lIns="45720" rIns="360000"/>
          <a:lstStyle/>
          <a:p>
            <a:pPr>
              <a:buFont typeface="Wingdings" pitchFamily="2" charset="2"/>
              <a:buNone/>
            </a:pPr>
            <a:r>
              <a:rPr lang="en-US" sz="2800" smtClean="0"/>
              <a:t>Thank You For Your Time</a:t>
            </a: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xfrm>
            <a:off x="7165833" y="6719160"/>
            <a:ext cx="1807670" cy="104644"/>
          </a:xfrm>
          <a:noFill/>
        </p:spPr>
        <p:txBody>
          <a:bodyPr/>
          <a:lstStyle/>
          <a:p>
            <a:r>
              <a:rPr lang="fr-FR" dirty="0" smtClean="0"/>
              <a:t>© </a:t>
            </a:r>
            <a:r>
              <a:rPr lang="fr-FR" dirty="0" smtClean="0"/>
              <a:t>2014 </a:t>
            </a:r>
            <a:r>
              <a:rPr lang="fr-FR" dirty="0" smtClean="0"/>
              <a:t>Capgemini - All rights reserved</a:t>
            </a:r>
            <a:endParaRPr lang="en-US" dirty="0" smtClean="0"/>
          </a:p>
        </p:txBody>
      </p:sp>
      <p:sp>
        <p:nvSpPr>
          <p:cNvPr id="5123" name="Slide Number Placeholder 5"/>
          <p:cNvSpPr>
            <a:spLocks noGrp="1"/>
          </p:cNvSpPr>
          <p:nvPr>
            <p:ph type="sldNum" sz="quarter" idx="12"/>
          </p:nvPr>
        </p:nvSpPr>
        <p:spPr>
          <a:noFill/>
        </p:spPr>
        <p:txBody>
          <a:bodyPr/>
          <a:lstStyle/>
          <a:p>
            <a:fld id="{72DABAE8-3DED-4DE7-9DA5-BF01176A447F}" type="slidenum">
              <a:rPr lang="en-US" smtClean="0"/>
              <a:pPr/>
              <a:t>1</a:t>
            </a:fld>
            <a:endParaRPr lang="en-US" smtClean="0"/>
          </a:p>
        </p:txBody>
      </p:sp>
      <p:sp>
        <p:nvSpPr>
          <p:cNvPr id="5124" name="Rectangle 2"/>
          <p:cNvSpPr>
            <a:spLocks noGrp="1" noChangeArrowheads="1"/>
          </p:cNvSpPr>
          <p:nvPr>
            <p:ph type="title"/>
          </p:nvPr>
        </p:nvSpPr>
        <p:spPr/>
        <p:txBody>
          <a:bodyPr/>
          <a:lstStyle/>
          <a:p>
            <a:r>
              <a:rPr lang="en-US" smtClean="0"/>
              <a:t>Objectives of OOPs Concept</a:t>
            </a:r>
          </a:p>
        </p:txBody>
      </p:sp>
      <p:sp>
        <p:nvSpPr>
          <p:cNvPr id="5125" name="Rectangle 3"/>
          <p:cNvSpPr>
            <a:spLocks noGrp="1" noChangeArrowheads="1"/>
          </p:cNvSpPr>
          <p:nvPr>
            <p:ph type="body" idx="1"/>
          </p:nvPr>
        </p:nvSpPr>
        <p:spPr>
          <a:xfrm>
            <a:off x="223838" y="1001713"/>
            <a:ext cx="8580437" cy="5076825"/>
          </a:xfrm>
        </p:spPr>
        <p:txBody>
          <a:bodyPr/>
          <a:lstStyle/>
          <a:p>
            <a:r>
              <a:rPr lang="en-US" dirty="0" smtClean="0"/>
              <a:t>Purpose:</a:t>
            </a:r>
          </a:p>
          <a:p>
            <a:pPr lvl="1"/>
            <a:r>
              <a:rPr lang="en-US" dirty="0" smtClean="0"/>
              <a:t> To understand software object, class and OOPs concepts</a:t>
            </a:r>
          </a:p>
          <a:p>
            <a:pPr lvl="1"/>
            <a:endParaRPr lang="en-US" dirty="0" smtClean="0"/>
          </a:p>
          <a:p>
            <a:r>
              <a:rPr lang="en-US" dirty="0" smtClean="0"/>
              <a:t>Product:</a:t>
            </a:r>
          </a:p>
          <a:p>
            <a:pPr lvl="1"/>
            <a:r>
              <a:rPr lang="en-US" dirty="0" smtClean="0"/>
              <a:t>To understand Object; Behavior and state of object</a:t>
            </a:r>
          </a:p>
          <a:p>
            <a:pPr lvl="1"/>
            <a:r>
              <a:rPr lang="en-US" dirty="0" smtClean="0"/>
              <a:t>To understand Class </a:t>
            </a:r>
          </a:p>
          <a:p>
            <a:pPr lvl="1"/>
            <a:r>
              <a:rPr lang="en-US" dirty="0" smtClean="0"/>
              <a:t> Understanding of OOPs concepts like – Polymorphism, Encapsulation, Inheritance.  </a:t>
            </a:r>
          </a:p>
          <a:p>
            <a:pPr lvl="1">
              <a:buFontTx/>
              <a:buNone/>
            </a:pPr>
            <a:endParaRPr lang="en-US" dirty="0" smtClean="0"/>
          </a:p>
          <a:p>
            <a:r>
              <a:rPr lang="en-US" dirty="0" smtClean="0"/>
              <a:t>Process:</a:t>
            </a:r>
          </a:p>
          <a:p>
            <a:pPr lvl="1"/>
            <a:r>
              <a:rPr lang="en-US" dirty="0" smtClean="0"/>
              <a:t>Theory Sessions along with a workshop on class and object identification</a:t>
            </a:r>
          </a:p>
          <a:p>
            <a:pPr lvl="1"/>
            <a:r>
              <a:rPr lang="en-US" dirty="0" smtClean="0"/>
              <a:t>A review at the end of the session and a Quiz.</a:t>
            </a:r>
          </a:p>
          <a:p>
            <a:endParaRPr lang="en-US" dirty="0" smtClean="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AC8D7BC2-49D7-40B0-A67D-596FB83E2827}" type="slidenum">
              <a:rPr lang="en-US" smtClean="0"/>
              <a:pPr/>
              <a:t>2</a:t>
            </a:fld>
            <a:endParaRPr lang="en-US" smtClean="0"/>
          </a:p>
        </p:txBody>
      </p:sp>
      <p:sp>
        <p:nvSpPr>
          <p:cNvPr id="6147" name="Rectangle 2"/>
          <p:cNvSpPr>
            <a:spLocks noGrp="1" noChangeArrowheads="1"/>
          </p:cNvSpPr>
          <p:nvPr>
            <p:ph type="title"/>
          </p:nvPr>
        </p:nvSpPr>
        <p:spPr/>
        <p:txBody>
          <a:bodyPr/>
          <a:lstStyle/>
          <a:p>
            <a:r>
              <a:rPr lang="en-US" smtClean="0"/>
              <a:t>Table of Contents</a:t>
            </a:r>
          </a:p>
        </p:txBody>
      </p:sp>
      <p:sp>
        <p:nvSpPr>
          <p:cNvPr id="6148" name="Rectangle 3"/>
          <p:cNvSpPr>
            <a:spLocks noGrp="1" noChangeArrowheads="1"/>
          </p:cNvSpPr>
          <p:nvPr>
            <p:ph type="body" idx="1"/>
          </p:nvPr>
        </p:nvSpPr>
        <p:spPr>
          <a:xfrm>
            <a:off x="306388" y="1003300"/>
            <a:ext cx="8637587" cy="4838700"/>
          </a:xfrm>
        </p:spPr>
        <p:txBody>
          <a:bodyPr/>
          <a:lstStyle/>
          <a:p>
            <a:r>
              <a:rPr lang="en-US" smtClean="0"/>
              <a:t> Object </a:t>
            </a:r>
          </a:p>
          <a:p>
            <a:pPr>
              <a:buFont typeface="Wingdings" pitchFamily="2" charset="2"/>
              <a:buNone/>
            </a:pPr>
            <a:r>
              <a:rPr lang="en-US" smtClean="0"/>
              <a:t> </a:t>
            </a:r>
          </a:p>
          <a:p>
            <a:r>
              <a:rPr lang="en-US" smtClean="0"/>
              <a:t> Class</a:t>
            </a:r>
          </a:p>
          <a:p>
            <a:endParaRPr lang="en-US" smtClean="0"/>
          </a:p>
          <a:p>
            <a:r>
              <a:rPr lang="en-US" smtClean="0"/>
              <a:t> OOPs Concepts</a:t>
            </a:r>
          </a:p>
          <a:p>
            <a:pPr lvl="1"/>
            <a:r>
              <a:rPr lang="en-US" smtClean="0"/>
              <a:t>Encapsulation</a:t>
            </a:r>
          </a:p>
          <a:p>
            <a:pPr lvl="1"/>
            <a:r>
              <a:rPr lang="en-US" smtClean="0"/>
              <a:t>Inheritance </a:t>
            </a:r>
          </a:p>
          <a:p>
            <a:pPr lvl="1"/>
            <a:r>
              <a:rPr lang="en-US" smtClean="0"/>
              <a:t>Polymorphism (Overloading, Overriding) 	</a:t>
            </a:r>
          </a:p>
          <a:p>
            <a:endParaRPr lang="en-US" smtClean="0"/>
          </a:p>
          <a:p>
            <a:r>
              <a:rPr lang="en-US" smtClean="0"/>
              <a:t> Advantage of OOPs</a:t>
            </a:r>
          </a:p>
          <a:p>
            <a:endParaRPr lang="en-US" smtClean="0"/>
          </a:p>
          <a:p>
            <a:r>
              <a:rPr lang="en-US" smtClean="0"/>
              <a:t> Recap </a:t>
            </a:r>
          </a:p>
        </p:txBody>
      </p:sp>
      <p:sp>
        <p:nvSpPr>
          <p:cNvPr id="6" name="Date Placeholder 3"/>
          <p:cNvSpPr>
            <a:spLocks noGrp="1"/>
          </p:cNvSpPr>
          <p:nvPr>
            <p:ph type="dt" sz="quarter" idx="10"/>
          </p:nvPr>
        </p:nvSpPr>
        <p:spPr>
          <a:xfrm>
            <a:off x="7165833" y="6719160"/>
            <a:ext cx="1807670" cy="104644"/>
          </a:xfrm>
          <a:noFill/>
        </p:spPr>
        <p:txBody>
          <a:bodyPr/>
          <a:lstStyle/>
          <a:p>
            <a:r>
              <a:rPr lang="fr-FR" dirty="0" smtClean="0"/>
              <a:t>© </a:t>
            </a:r>
            <a:r>
              <a:rPr lang="fr-FR" dirty="0" smtClean="0"/>
              <a:t>2014 </a:t>
            </a:r>
            <a:r>
              <a:rPr lang="fr-FR" dirty="0" smtClean="0"/>
              <a:t>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260A1CAC-3597-4DC7-897A-8B577BA3BCB4}" type="slidenum">
              <a:rPr lang="en-US" smtClean="0"/>
              <a:pPr/>
              <a:t>3</a:t>
            </a:fld>
            <a:endParaRPr lang="en-US" smtClean="0"/>
          </a:p>
        </p:txBody>
      </p:sp>
      <p:sp>
        <p:nvSpPr>
          <p:cNvPr id="7171" name="Rectangle 2"/>
          <p:cNvSpPr>
            <a:spLocks noGrp="1" noChangeArrowheads="1"/>
          </p:cNvSpPr>
          <p:nvPr>
            <p:ph type="title"/>
          </p:nvPr>
        </p:nvSpPr>
        <p:spPr/>
        <p:txBody>
          <a:bodyPr/>
          <a:lstStyle/>
          <a:p>
            <a:r>
              <a:rPr lang="en-US" smtClean="0"/>
              <a:t>Object</a:t>
            </a:r>
          </a:p>
        </p:txBody>
      </p:sp>
      <p:sp>
        <p:nvSpPr>
          <p:cNvPr id="7172" name="Rectangle 3"/>
          <p:cNvSpPr>
            <a:spLocks noGrp="1" noChangeArrowheads="1"/>
          </p:cNvSpPr>
          <p:nvPr>
            <p:ph type="body" idx="1"/>
          </p:nvPr>
        </p:nvSpPr>
        <p:spPr>
          <a:xfrm>
            <a:off x="306388" y="974725"/>
            <a:ext cx="6323012" cy="5303838"/>
          </a:xfrm>
        </p:spPr>
        <p:txBody>
          <a:bodyPr/>
          <a:lstStyle/>
          <a:p>
            <a:pPr>
              <a:buFont typeface="Wingdings" pitchFamily="2" charset="2"/>
              <a:buNone/>
            </a:pPr>
            <a:r>
              <a:rPr lang="en-US" sz="2000" b="1" smtClean="0"/>
              <a:t>REAL-WORLD OBJECTS </a:t>
            </a:r>
          </a:p>
          <a:p>
            <a:pPr>
              <a:buFont typeface="Wingdings" pitchFamily="2" charset="2"/>
              <a:buNone/>
            </a:pPr>
            <a:r>
              <a:rPr lang="en-US" sz="1800" smtClean="0"/>
              <a:t>Share two characteristics: </a:t>
            </a:r>
          </a:p>
          <a:p>
            <a:pPr>
              <a:buFont typeface="Wingdings" pitchFamily="2" charset="2"/>
              <a:buNone/>
            </a:pPr>
            <a:r>
              <a:rPr lang="en-US" sz="1800" smtClean="0"/>
              <a:t>They all have </a:t>
            </a:r>
            <a:r>
              <a:rPr lang="en-US" sz="1800" b="1" i="1" smtClean="0"/>
              <a:t>state</a:t>
            </a:r>
            <a:r>
              <a:rPr lang="en-US" sz="1800" smtClean="0"/>
              <a:t> and </a:t>
            </a:r>
            <a:r>
              <a:rPr lang="en-US" sz="1800" b="1" i="1" smtClean="0"/>
              <a:t>behavior</a:t>
            </a:r>
            <a:r>
              <a:rPr lang="en-US" sz="1800" smtClean="0"/>
              <a:t>.</a:t>
            </a:r>
          </a:p>
          <a:p>
            <a:pPr>
              <a:buFont typeface="Wingdings" pitchFamily="2" charset="2"/>
              <a:buNone/>
            </a:pPr>
            <a:endParaRPr lang="en-US" sz="2000" smtClean="0"/>
          </a:p>
          <a:p>
            <a:pPr>
              <a:buFont typeface="Wingdings" pitchFamily="2" charset="2"/>
              <a:buNone/>
            </a:pPr>
            <a:r>
              <a:rPr lang="en-US" sz="1800" smtClean="0"/>
              <a:t>Example – A vehicle have state (current gear, is moving, current speed) and behavior (changing gear, changing speed / accelerate, applying brakes). </a:t>
            </a:r>
          </a:p>
          <a:p>
            <a:pPr>
              <a:buFont typeface="Wingdings" pitchFamily="2" charset="2"/>
              <a:buNone/>
            </a:pPr>
            <a:endParaRPr lang="en-US" sz="2000" smtClean="0"/>
          </a:p>
          <a:p>
            <a:pPr>
              <a:buFont typeface="Wingdings" pitchFamily="2" charset="2"/>
              <a:buNone/>
            </a:pPr>
            <a:r>
              <a:rPr lang="en-US" sz="2000" b="1" smtClean="0"/>
              <a:t>SOFTWARE OBJECTS </a:t>
            </a:r>
          </a:p>
          <a:p>
            <a:pPr>
              <a:buFont typeface="Wingdings" pitchFamily="2" charset="2"/>
              <a:buNone/>
            </a:pPr>
            <a:r>
              <a:rPr lang="en-US" sz="1800" smtClean="0"/>
              <a:t>Conceptually similar to real-world objects: </a:t>
            </a:r>
          </a:p>
          <a:p>
            <a:pPr>
              <a:buFont typeface="Wingdings" pitchFamily="2" charset="2"/>
              <a:buNone/>
            </a:pPr>
            <a:r>
              <a:rPr lang="en-US" sz="1800" smtClean="0"/>
              <a:t>They too consist of state and related behavior. </a:t>
            </a:r>
          </a:p>
          <a:p>
            <a:pPr>
              <a:buFont typeface="Wingdings" pitchFamily="2" charset="2"/>
              <a:buNone/>
            </a:pPr>
            <a:r>
              <a:rPr lang="en-US" sz="1800" smtClean="0"/>
              <a:t>State as </a:t>
            </a:r>
            <a:r>
              <a:rPr lang="en-US" sz="1800" b="1" i="1" smtClean="0"/>
              <a:t>fields</a:t>
            </a:r>
            <a:r>
              <a:rPr lang="en-US" sz="1800" smtClean="0"/>
              <a:t> </a:t>
            </a:r>
          </a:p>
          <a:p>
            <a:pPr>
              <a:buFont typeface="Wingdings" pitchFamily="2" charset="2"/>
              <a:buNone/>
            </a:pPr>
            <a:r>
              <a:rPr lang="en-US" sz="1800" smtClean="0"/>
              <a:t>(variables in some programming languages) and </a:t>
            </a:r>
          </a:p>
          <a:p>
            <a:pPr>
              <a:buFont typeface="Wingdings" pitchFamily="2" charset="2"/>
              <a:buNone/>
            </a:pPr>
            <a:r>
              <a:rPr lang="en-US" sz="1800" smtClean="0"/>
              <a:t>Behavior as </a:t>
            </a:r>
            <a:r>
              <a:rPr lang="en-US" sz="1800" b="1" i="1" smtClean="0"/>
              <a:t>methods</a:t>
            </a:r>
            <a:r>
              <a:rPr lang="en-US" sz="1800" smtClean="0"/>
              <a:t> </a:t>
            </a:r>
          </a:p>
          <a:p>
            <a:pPr>
              <a:buFont typeface="Wingdings" pitchFamily="2" charset="2"/>
              <a:buNone/>
            </a:pPr>
            <a:r>
              <a:rPr lang="en-US" sz="1800" smtClean="0"/>
              <a:t>(functions in some programming languages)</a:t>
            </a:r>
          </a:p>
          <a:p>
            <a:pPr>
              <a:buFont typeface="Wingdings" pitchFamily="2" charset="2"/>
              <a:buNone/>
            </a:pPr>
            <a:endParaRPr lang="en-US" sz="2000" smtClean="0"/>
          </a:p>
        </p:txBody>
      </p:sp>
      <p:pic>
        <p:nvPicPr>
          <p:cNvPr id="7173" name="Picture 5" descr="concepts-bicycleObject.gif"/>
          <p:cNvPicPr>
            <a:picLocks noChangeAspect="1"/>
          </p:cNvPicPr>
          <p:nvPr/>
        </p:nvPicPr>
        <p:blipFill>
          <a:blip r:embed="rId2" cstate="print"/>
          <a:srcRect/>
          <a:stretch>
            <a:fillRect/>
          </a:stretch>
        </p:blipFill>
        <p:spPr bwMode="auto">
          <a:xfrm>
            <a:off x="6145213" y="3716338"/>
            <a:ext cx="2600325" cy="2076450"/>
          </a:xfrm>
          <a:prstGeom prst="rect">
            <a:avLst/>
          </a:prstGeom>
          <a:noFill/>
          <a:ln w="9525">
            <a:noFill/>
            <a:miter lim="800000"/>
            <a:headEnd/>
            <a:tailEnd/>
          </a:ln>
        </p:spPr>
      </p:pic>
      <p:sp>
        <p:nvSpPr>
          <p:cNvPr id="8" name="Date Placeholder 3"/>
          <p:cNvSpPr>
            <a:spLocks noGrp="1"/>
          </p:cNvSpPr>
          <p:nvPr>
            <p:ph type="dt" sz="quarter" idx="10"/>
          </p:nvPr>
        </p:nvSpPr>
        <p:spPr>
          <a:xfrm>
            <a:off x="7165833" y="6719160"/>
            <a:ext cx="1807670" cy="104644"/>
          </a:xfrm>
          <a:noFill/>
        </p:spPr>
        <p:txBody>
          <a:bodyPr/>
          <a:lstStyle/>
          <a:p>
            <a:r>
              <a:rPr lang="fr-FR" dirty="0" smtClean="0"/>
              <a:t>© </a:t>
            </a:r>
            <a:r>
              <a:rPr lang="fr-FR" dirty="0" smtClean="0"/>
              <a:t>2014 </a:t>
            </a:r>
            <a:r>
              <a:rPr lang="fr-FR" dirty="0" smtClean="0"/>
              <a:t>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p:cNvSpPr>
            <a:spLocks noGrp="1"/>
          </p:cNvSpPr>
          <p:nvPr>
            <p:ph type="sldNum" sz="quarter" idx="12"/>
          </p:nvPr>
        </p:nvSpPr>
        <p:spPr>
          <a:noFill/>
        </p:spPr>
        <p:txBody>
          <a:bodyPr/>
          <a:lstStyle/>
          <a:p>
            <a:fld id="{0926842E-4801-4574-9695-3702799E609F}" type="slidenum">
              <a:rPr lang="en-US" smtClean="0"/>
              <a:pPr/>
              <a:t>4</a:t>
            </a:fld>
            <a:endParaRPr lang="en-US" smtClean="0"/>
          </a:p>
        </p:txBody>
      </p:sp>
      <p:sp>
        <p:nvSpPr>
          <p:cNvPr id="8196" name="Rectangle 2"/>
          <p:cNvSpPr>
            <a:spLocks noGrp="1" noChangeArrowheads="1"/>
          </p:cNvSpPr>
          <p:nvPr>
            <p:ph type="title"/>
          </p:nvPr>
        </p:nvSpPr>
        <p:spPr/>
        <p:txBody>
          <a:bodyPr/>
          <a:lstStyle/>
          <a:p>
            <a:r>
              <a:rPr lang="en-US" smtClean="0"/>
              <a:t>Class</a:t>
            </a:r>
          </a:p>
        </p:txBody>
      </p:sp>
      <p:sp>
        <p:nvSpPr>
          <p:cNvPr id="8197" name="Rectangle 3"/>
          <p:cNvSpPr>
            <a:spLocks noGrp="1" noChangeArrowheads="1"/>
          </p:cNvSpPr>
          <p:nvPr>
            <p:ph type="body" idx="1"/>
          </p:nvPr>
        </p:nvSpPr>
        <p:spPr>
          <a:xfrm>
            <a:off x="306388" y="974725"/>
            <a:ext cx="5576887" cy="5181600"/>
          </a:xfrm>
        </p:spPr>
        <p:txBody>
          <a:bodyPr/>
          <a:lstStyle/>
          <a:p>
            <a:r>
              <a:rPr lang="en-US" sz="1800" smtClean="0"/>
              <a:t>In the real world, you'll often find many individual objects all of the same kind. </a:t>
            </a:r>
          </a:p>
          <a:p>
            <a:pPr>
              <a:buFont typeface="Wingdings" pitchFamily="2" charset="2"/>
              <a:buNone/>
            </a:pPr>
            <a:r>
              <a:rPr lang="en-US" sz="1800" smtClean="0"/>
              <a:t>  (example - There may be thousands of other bicycles in existence, all of the same make and model.)</a:t>
            </a:r>
          </a:p>
          <a:p>
            <a:endParaRPr lang="en-US" sz="1800" smtClean="0"/>
          </a:p>
          <a:p>
            <a:r>
              <a:rPr lang="en-US" sz="1800" smtClean="0"/>
              <a:t> Each object (bicycle) was built from the same set of blueprints and therefore contains the same components. </a:t>
            </a:r>
          </a:p>
          <a:p>
            <a:endParaRPr lang="en-US" sz="1800" smtClean="0"/>
          </a:p>
          <a:p>
            <a:r>
              <a:rPr lang="en-US" sz="1800" smtClean="0"/>
              <a:t>In object-oriented terms, we say that your bicycle is an </a:t>
            </a:r>
            <a:r>
              <a:rPr lang="en-US" sz="1800" b="1" i="1" smtClean="0"/>
              <a:t>instance</a:t>
            </a:r>
            <a:r>
              <a:rPr lang="en-US" sz="1800" b="1" smtClean="0"/>
              <a:t> of the </a:t>
            </a:r>
            <a:r>
              <a:rPr lang="en-US" sz="1800" b="1" i="1" smtClean="0"/>
              <a:t>class of objects</a:t>
            </a:r>
            <a:r>
              <a:rPr lang="en-US" sz="1800" smtClean="0"/>
              <a:t> known as bicycles. </a:t>
            </a:r>
          </a:p>
          <a:p>
            <a:endParaRPr lang="en-US" sz="1800" b="1" smtClean="0"/>
          </a:p>
          <a:p>
            <a:r>
              <a:rPr lang="en-US" sz="1800" smtClean="0"/>
              <a:t>A </a:t>
            </a:r>
            <a:r>
              <a:rPr lang="en-US" sz="1800" b="1" i="1" smtClean="0"/>
              <a:t>class</a:t>
            </a:r>
            <a:r>
              <a:rPr lang="en-US" sz="1800" b="1" smtClean="0"/>
              <a:t> is the blueprint </a:t>
            </a:r>
            <a:r>
              <a:rPr lang="en-US" sz="1800" smtClean="0"/>
              <a:t>from which individual objects are created.</a:t>
            </a:r>
          </a:p>
          <a:p>
            <a:pPr>
              <a:buFont typeface="Wingdings" pitchFamily="2" charset="2"/>
              <a:buNone/>
            </a:pPr>
            <a:endParaRPr lang="en-US" sz="2000" smtClean="0"/>
          </a:p>
          <a:p>
            <a:pPr>
              <a:buFont typeface="Wingdings" pitchFamily="2" charset="2"/>
              <a:buNone/>
            </a:pPr>
            <a:endParaRPr lang="en-US" sz="2000" smtClean="0"/>
          </a:p>
        </p:txBody>
      </p:sp>
      <p:grpSp>
        <p:nvGrpSpPr>
          <p:cNvPr id="8198" name="Group 15"/>
          <p:cNvGrpSpPr>
            <a:grpSpLocks/>
          </p:cNvGrpSpPr>
          <p:nvPr/>
        </p:nvGrpSpPr>
        <p:grpSpPr bwMode="auto">
          <a:xfrm>
            <a:off x="5670550" y="1616075"/>
            <a:ext cx="3016250" cy="3244850"/>
            <a:chOff x="5670702" y="1615440"/>
            <a:chExt cx="3016098" cy="3246120"/>
          </a:xfrm>
        </p:grpSpPr>
        <p:sp>
          <p:nvSpPr>
            <p:cNvPr id="8199" name="Rectangle 6"/>
            <p:cNvSpPr>
              <a:spLocks noChangeArrowheads="1"/>
            </p:cNvSpPr>
            <p:nvPr/>
          </p:nvSpPr>
          <p:spPr bwMode="auto">
            <a:xfrm>
              <a:off x="6553200" y="1691640"/>
              <a:ext cx="2118360" cy="3169920"/>
            </a:xfrm>
            <a:prstGeom prst="rect">
              <a:avLst/>
            </a:prstGeom>
            <a:solidFill>
              <a:schemeClr val="accent1"/>
            </a:solidFill>
            <a:ln w="9525" algn="ctr">
              <a:solidFill>
                <a:schemeClr val="tx1"/>
              </a:solidFill>
              <a:round/>
              <a:headEnd/>
              <a:tailEnd/>
            </a:ln>
          </p:spPr>
          <p:txBody>
            <a:bodyPr wrap="none" anchor="ctr"/>
            <a:lstStyle/>
            <a:p>
              <a:pPr algn="l"/>
              <a:r>
                <a:rPr lang="en-US" sz="1800"/>
                <a:t>Vehicle</a:t>
              </a:r>
            </a:p>
            <a:p>
              <a:pPr algn="l"/>
              <a:endParaRPr lang="en-US" sz="1800"/>
            </a:p>
            <a:p>
              <a:pPr algn="l"/>
              <a:endParaRPr lang="en-US" sz="1800"/>
            </a:p>
            <a:p>
              <a:pPr algn="l"/>
              <a:r>
                <a:rPr lang="en-US" sz="1800"/>
                <a:t>Current Speed</a:t>
              </a:r>
            </a:p>
            <a:p>
              <a:pPr algn="l"/>
              <a:r>
                <a:rPr lang="en-US" sz="1800"/>
                <a:t>Current gear</a:t>
              </a:r>
            </a:p>
            <a:p>
              <a:pPr algn="l"/>
              <a:r>
                <a:rPr lang="en-US" sz="1800"/>
                <a:t>Is Moving</a:t>
              </a:r>
            </a:p>
            <a:p>
              <a:pPr algn="l"/>
              <a:endParaRPr lang="en-US" sz="1800"/>
            </a:p>
            <a:p>
              <a:pPr algn="l"/>
              <a:endParaRPr lang="en-US" sz="1800"/>
            </a:p>
            <a:p>
              <a:pPr algn="l"/>
              <a:r>
                <a:rPr lang="en-US" sz="1800"/>
                <a:t>Change gear ()</a:t>
              </a:r>
            </a:p>
            <a:p>
              <a:pPr algn="l"/>
              <a:r>
                <a:rPr lang="en-US" sz="1800"/>
                <a:t>Accelerate ()</a:t>
              </a:r>
            </a:p>
            <a:p>
              <a:pPr algn="l"/>
              <a:r>
                <a:rPr lang="en-US" sz="1800"/>
                <a:t>Apply Break ()</a:t>
              </a:r>
            </a:p>
          </p:txBody>
        </p:sp>
        <p:cxnSp>
          <p:nvCxnSpPr>
            <p:cNvPr id="8200" name="Straight Connector 8"/>
            <p:cNvCxnSpPr>
              <a:cxnSpLocks noChangeShapeType="1"/>
            </p:cNvCxnSpPr>
            <p:nvPr/>
          </p:nvCxnSpPr>
          <p:spPr bwMode="auto">
            <a:xfrm>
              <a:off x="6553200" y="2438400"/>
              <a:ext cx="2118360" cy="0"/>
            </a:xfrm>
            <a:prstGeom prst="line">
              <a:avLst/>
            </a:prstGeom>
            <a:noFill/>
            <a:ln w="9525" algn="ctr">
              <a:solidFill>
                <a:schemeClr val="tx1"/>
              </a:solidFill>
              <a:round/>
              <a:headEnd/>
              <a:tailEnd/>
            </a:ln>
          </p:spPr>
        </p:cxnSp>
        <p:cxnSp>
          <p:nvCxnSpPr>
            <p:cNvPr id="8201" name="Straight Connector 9"/>
            <p:cNvCxnSpPr>
              <a:cxnSpLocks noChangeShapeType="1"/>
            </p:cNvCxnSpPr>
            <p:nvPr/>
          </p:nvCxnSpPr>
          <p:spPr bwMode="auto">
            <a:xfrm>
              <a:off x="6553200" y="3642360"/>
              <a:ext cx="2133600" cy="0"/>
            </a:xfrm>
            <a:prstGeom prst="line">
              <a:avLst/>
            </a:prstGeom>
            <a:noFill/>
            <a:ln w="9525" algn="ctr">
              <a:solidFill>
                <a:schemeClr val="tx1"/>
              </a:solidFill>
              <a:round/>
              <a:headEnd/>
              <a:tailEnd/>
            </a:ln>
          </p:spPr>
        </p:cxnSp>
        <p:sp>
          <p:nvSpPr>
            <p:cNvPr id="8202" name="TextBox 12"/>
            <p:cNvSpPr txBox="1">
              <a:spLocks noChangeArrowheads="1"/>
            </p:cNvSpPr>
            <p:nvPr/>
          </p:nvSpPr>
          <p:spPr bwMode="auto">
            <a:xfrm rot="-1683460">
              <a:off x="5670702" y="1615440"/>
              <a:ext cx="1736373" cy="327782"/>
            </a:xfrm>
            <a:prstGeom prst="rect">
              <a:avLst/>
            </a:prstGeom>
            <a:noFill/>
            <a:ln w="9525">
              <a:noFill/>
              <a:miter lim="800000"/>
              <a:headEnd/>
              <a:tailEnd/>
            </a:ln>
          </p:spPr>
          <p:txBody>
            <a:bodyPr wrap="none">
              <a:spAutoFit/>
            </a:bodyPr>
            <a:lstStyle/>
            <a:p>
              <a:r>
                <a:rPr lang="en-US" sz="1800">
                  <a:solidFill>
                    <a:srgbClr val="FF0000"/>
                  </a:solidFill>
                </a:rPr>
                <a:t>Name of class</a:t>
              </a:r>
            </a:p>
          </p:txBody>
        </p:sp>
        <p:sp>
          <p:nvSpPr>
            <p:cNvPr id="8203" name="TextBox 13"/>
            <p:cNvSpPr txBox="1">
              <a:spLocks noChangeArrowheads="1"/>
            </p:cNvSpPr>
            <p:nvPr/>
          </p:nvSpPr>
          <p:spPr bwMode="auto">
            <a:xfrm rot="-1683460">
              <a:off x="5993628" y="2453640"/>
              <a:ext cx="877163" cy="327782"/>
            </a:xfrm>
            <a:prstGeom prst="rect">
              <a:avLst/>
            </a:prstGeom>
            <a:noFill/>
            <a:ln w="9525">
              <a:noFill/>
              <a:miter lim="800000"/>
              <a:headEnd/>
              <a:tailEnd/>
            </a:ln>
          </p:spPr>
          <p:txBody>
            <a:bodyPr wrap="none">
              <a:spAutoFit/>
            </a:bodyPr>
            <a:lstStyle/>
            <a:p>
              <a:r>
                <a:rPr lang="en-US" sz="1800">
                  <a:solidFill>
                    <a:srgbClr val="FF0000"/>
                  </a:solidFill>
                </a:rPr>
                <a:t>States</a:t>
              </a:r>
            </a:p>
          </p:txBody>
        </p:sp>
        <p:sp>
          <p:nvSpPr>
            <p:cNvPr id="8204" name="TextBox 14"/>
            <p:cNvSpPr txBox="1">
              <a:spLocks noChangeArrowheads="1"/>
            </p:cNvSpPr>
            <p:nvPr/>
          </p:nvSpPr>
          <p:spPr bwMode="auto">
            <a:xfrm rot="-1683460">
              <a:off x="5830913" y="3657600"/>
              <a:ext cx="1172117" cy="327782"/>
            </a:xfrm>
            <a:prstGeom prst="rect">
              <a:avLst/>
            </a:prstGeom>
            <a:noFill/>
            <a:ln w="9525">
              <a:noFill/>
              <a:miter lim="800000"/>
              <a:headEnd/>
              <a:tailEnd/>
            </a:ln>
          </p:spPr>
          <p:txBody>
            <a:bodyPr wrap="none">
              <a:spAutoFit/>
            </a:bodyPr>
            <a:lstStyle/>
            <a:p>
              <a:r>
                <a:rPr lang="en-US" sz="1800">
                  <a:solidFill>
                    <a:srgbClr val="FF0000"/>
                  </a:solidFill>
                </a:rPr>
                <a:t>Behavior</a:t>
              </a:r>
            </a:p>
          </p:txBody>
        </p:sp>
      </p:grpSp>
      <p:sp>
        <p:nvSpPr>
          <p:cNvPr id="14" name="Date Placeholder 3"/>
          <p:cNvSpPr>
            <a:spLocks noGrp="1"/>
          </p:cNvSpPr>
          <p:nvPr>
            <p:ph type="dt" sz="quarter" idx="10"/>
          </p:nvPr>
        </p:nvSpPr>
        <p:spPr>
          <a:xfrm>
            <a:off x="7165833" y="6719160"/>
            <a:ext cx="1807670" cy="104644"/>
          </a:xfrm>
          <a:noFill/>
        </p:spPr>
        <p:txBody>
          <a:bodyPr/>
          <a:lstStyle/>
          <a:p>
            <a:r>
              <a:rPr lang="fr-FR" dirty="0" smtClean="0"/>
              <a:t>© </a:t>
            </a:r>
            <a:r>
              <a:rPr lang="fr-FR" dirty="0" smtClean="0"/>
              <a:t>2014 </a:t>
            </a:r>
            <a:r>
              <a:rPr lang="fr-FR" dirty="0" smtClean="0"/>
              <a:t>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5"/>
          <p:cNvSpPr>
            <a:spLocks noGrp="1"/>
          </p:cNvSpPr>
          <p:nvPr>
            <p:ph type="sldNum" sz="quarter" idx="12"/>
          </p:nvPr>
        </p:nvSpPr>
        <p:spPr>
          <a:noFill/>
        </p:spPr>
        <p:txBody>
          <a:bodyPr/>
          <a:lstStyle/>
          <a:p>
            <a:fld id="{C0BE095F-DC59-41BD-B7BE-B8C5B0B19D37}" type="slidenum">
              <a:rPr lang="en-US" smtClean="0"/>
              <a:pPr/>
              <a:t>5</a:t>
            </a:fld>
            <a:endParaRPr lang="en-US" smtClean="0"/>
          </a:p>
        </p:txBody>
      </p:sp>
      <p:sp>
        <p:nvSpPr>
          <p:cNvPr id="9220" name="Rectangle 2"/>
          <p:cNvSpPr>
            <a:spLocks noGrp="1" noChangeArrowheads="1"/>
          </p:cNvSpPr>
          <p:nvPr>
            <p:ph type="title"/>
          </p:nvPr>
        </p:nvSpPr>
        <p:spPr/>
        <p:txBody>
          <a:bodyPr/>
          <a:lstStyle/>
          <a:p>
            <a:r>
              <a:rPr lang="en-US" smtClean="0"/>
              <a:t>Workshops</a:t>
            </a:r>
          </a:p>
        </p:txBody>
      </p:sp>
      <p:sp>
        <p:nvSpPr>
          <p:cNvPr id="9221" name="Rectangle 3"/>
          <p:cNvSpPr>
            <a:spLocks noGrp="1" noChangeArrowheads="1"/>
          </p:cNvSpPr>
          <p:nvPr>
            <p:ph type="body" idx="1"/>
          </p:nvPr>
        </p:nvSpPr>
        <p:spPr>
          <a:xfrm>
            <a:off x="306388" y="974725"/>
            <a:ext cx="8410575" cy="4495800"/>
          </a:xfrm>
        </p:spPr>
        <p:txBody>
          <a:bodyPr/>
          <a:lstStyle/>
          <a:p>
            <a:pPr>
              <a:buFont typeface="Wingdings" pitchFamily="2" charset="2"/>
              <a:buNone/>
            </a:pPr>
            <a:r>
              <a:rPr lang="en-US" sz="2000" b="1" smtClean="0"/>
              <a:t>Workshop 1</a:t>
            </a:r>
            <a:endParaRPr lang="en-US" sz="2000" smtClean="0"/>
          </a:p>
          <a:p>
            <a:r>
              <a:rPr lang="en-US" sz="2000" i="1" smtClean="0"/>
              <a:t>Consider few real-world objects (like table, car, bottle, etc)</a:t>
            </a:r>
            <a:endParaRPr lang="en-US" sz="2000" smtClean="0"/>
          </a:p>
          <a:p>
            <a:endParaRPr lang="en-US" sz="2000" i="1" smtClean="0"/>
          </a:p>
          <a:p>
            <a:r>
              <a:rPr lang="en-US" sz="2000" i="1" smtClean="0"/>
              <a:t>For each object ask yourself two questions: "What possible states can this object be in?" and "What possible behavior can this object perform?"</a:t>
            </a:r>
            <a:endParaRPr lang="en-US" sz="2000" smtClean="0"/>
          </a:p>
          <a:p>
            <a:endParaRPr lang="en-US" sz="2000" i="1" smtClean="0"/>
          </a:p>
          <a:p>
            <a:r>
              <a:rPr lang="en-US" sz="2000" i="1" smtClean="0"/>
              <a:t>List down states and behavior of the objects</a:t>
            </a:r>
            <a:endParaRPr lang="en-US" sz="2000" smtClean="0"/>
          </a:p>
          <a:p>
            <a:pPr>
              <a:buFont typeface="Wingdings" pitchFamily="2" charset="2"/>
              <a:buNone/>
            </a:pPr>
            <a:r>
              <a:rPr lang="en-US" sz="2000" smtClean="0"/>
              <a:t> </a:t>
            </a:r>
          </a:p>
          <a:p>
            <a:pPr>
              <a:buFont typeface="Wingdings" pitchFamily="2" charset="2"/>
              <a:buNone/>
            </a:pPr>
            <a:endParaRPr lang="en-US" sz="2000" b="1" smtClean="0"/>
          </a:p>
          <a:p>
            <a:pPr>
              <a:buFont typeface="Wingdings" pitchFamily="2" charset="2"/>
              <a:buNone/>
            </a:pPr>
            <a:r>
              <a:rPr lang="en-US" sz="2000" b="1" smtClean="0"/>
              <a:t>Workshop  2</a:t>
            </a:r>
            <a:endParaRPr lang="en-US" sz="2000" smtClean="0"/>
          </a:p>
          <a:p>
            <a:r>
              <a:rPr lang="en-US" sz="2000" i="1" smtClean="0"/>
              <a:t>Create class diagram of object of  workshop 1</a:t>
            </a:r>
            <a:endParaRPr lang="en-US" sz="2000" smtClean="0"/>
          </a:p>
          <a:p>
            <a:pPr>
              <a:buFont typeface="Wingdings" pitchFamily="2" charset="2"/>
              <a:buNone/>
            </a:pPr>
            <a:r>
              <a:rPr lang="en-US" sz="2000" i="1" smtClean="0"/>
              <a:t>  (three part rectangular box - three part for its </a:t>
            </a:r>
          </a:p>
          <a:p>
            <a:pPr>
              <a:buFont typeface="Wingdings" pitchFamily="2" charset="2"/>
              <a:buNone/>
            </a:pPr>
            <a:r>
              <a:rPr lang="en-US" sz="2000" i="1" smtClean="0"/>
              <a:t>   name, states, and behavior respectively)</a:t>
            </a:r>
            <a:endParaRPr lang="en-US" sz="2000" smtClean="0"/>
          </a:p>
          <a:p>
            <a:pPr>
              <a:buFont typeface="Wingdings" pitchFamily="2" charset="2"/>
              <a:buNone/>
            </a:pPr>
            <a:endParaRPr lang="en-US" sz="2000" smtClean="0"/>
          </a:p>
        </p:txBody>
      </p:sp>
      <p:grpSp>
        <p:nvGrpSpPr>
          <p:cNvPr id="9222" name="Group 15"/>
          <p:cNvGrpSpPr>
            <a:grpSpLocks/>
          </p:cNvGrpSpPr>
          <p:nvPr/>
        </p:nvGrpSpPr>
        <p:grpSpPr bwMode="auto">
          <a:xfrm>
            <a:off x="5776913" y="3162300"/>
            <a:ext cx="3001962" cy="2873375"/>
            <a:chOff x="5670702" y="1615440"/>
            <a:chExt cx="3016098" cy="3246120"/>
          </a:xfrm>
        </p:grpSpPr>
        <p:sp>
          <p:nvSpPr>
            <p:cNvPr id="9223" name="Rectangle 16"/>
            <p:cNvSpPr>
              <a:spLocks noChangeArrowheads="1"/>
            </p:cNvSpPr>
            <p:nvPr/>
          </p:nvSpPr>
          <p:spPr bwMode="auto">
            <a:xfrm>
              <a:off x="6553200" y="1691640"/>
              <a:ext cx="2118360" cy="3169920"/>
            </a:xfrm>
            <a:prstGeom prst="rect">
              <a:avLst/>
            </a:prstGeom>
            <a:solidFill>
              <a:schemeClr val="accent1"/>
            </a:solidFill>
            <a:ln w="9525" algn="ctr">
              <a:solidFill>
                <a:schemeClr val="tx1"/>
              </a:solidFill>
              <a:round/>
              <a:headEnd/>
              <a:tailEnd/>
            </a:ln>
          </p:spPr>
          <p:txBody>
            <a:bodyPr wrap="none" anchor="ctr"/>
            <a:lstStyle/>
            <a:p>
              <a:pPr algn="l"/>
              <a:r>
                <a:rPr lang="en-US" sz="1800"/>
                <a:t>Vehicle</a:t>
              </a:r>
            </a:p>
            <a:p>
              <a:pPr algn="l"/>
              <a:endParaRPr lang="en-US" sz="1800"/>
            </a:p>
            <a:p>
              <a:pPr algn="l"/>
              <a:endParaRPr lang="en-US" sz="1800"/>
            </a:p>
            <a:p>
              <a:pPr algn="l"/>
              <a:r>
                <a:rPr lang="en-US" sz="1800"/>
                <a:t>Current Speed</a:t>
              </a:r>
            </a:p>
            <a:p>
              <a:pPr algn="l"/>
              <a:r>
                <a:rPr lang="en-US" sz="1800"/>
                <a:t>Current gear</a:t>
              </a:r>
            </a:p>
            <a:p>
              <a:pPr algn="l"/>
              <a:r>
                <a:rPr lang="en-US" sz="1800"/>
                <a:t>Is Moving</a:t>
              </a:r>
            </a:p>
            <a:p>
              <a:pPr algn="l"/>
              <a:endParaRPr lang="en-US" sz="1800"/>
            </a:p>
            <a:p>
              <a:pPr algn="l"/>
              <a:endParaRPr lang="en-US" sz="1800"/>
            </a:p>
            <a:p>
              <a:pPr algn="l"/>
              <a:r>
                <a:rPr lang="en-US" sz="1800"/>
                <a:t>Change gear ()</a:t>
              </a:r>
            </a:p>
            <a:p>
              <a:pPr algn="l"/>
              <a:r>
                <a:rPr lang="en-US" sz="1800"/>
                <a:t>Accelerate ()</a:t>
              </a:r>
            </a:p>
            <a:p>
              <a:pPr algn="l"/>
              <a:r>
                <a:rPr lang="en-US" sz="1800"/>
                <a:t>Apply Break ()</a:t>
              </a:r>
            </a:p>
          </p:txBody>
        </p:sp>
        <p:cxnSp>
          <p:nvCxnSpPr>
            <p:cNvPr id="9224" name="Straight Connector 17"/>
            <p:cNvCxnSpPr>
              <a:cxnSpLocks noChangeShapeType="1"/>
            </p:cNvCxnSpPr>
            <p:nvPr/>
          </p:nvCxnSpPr>
          <p:spPr bwMode="auto">
            <a:xfrm>
              <a:off x="6553200" y="2438400"/>
              <a:ext cx="2118360" cy="0"/>
            </a:xfrm>
            <a:prstGeom prst="line">
              <a:avLst/>
            </a:prstGeom>
            <a:noFill/>
            <a:ln w="9525" algn="ctr">
              <a:solidFill>
                <a:schemeClr val="tx1"/>
              </a:solidFill>
              <a:round/>
              <a:headEnd/>
              <a:tailEnd/>
            </a:ln>
          </p:spPr>
        </p:cxnSp>
        <p:cxnSp>
          <p:nvCxnSpPr>
            <p:cNvPr id="9225" name="Straight Connector 18"/>
            <p:cNvCxnSpPr>
              <a:cxnSpLocks noChangeShapeType="1"/>
            </p:cNvCxnSpPr>
            <p:nvPr/>
          </p:nvCxnSpPr>
          <p:spPr bwMode="auto">
            <a:xfrm>
              <a:off x="6553200" y="3642360"/>
              <a:ext cx="2133600" cy="0"/>
            </a:xfrm>
            <a:prstGeom prst="line">
              <a:avLst/>
            </a:prstGeom>
            <a:noFill/>
            <a:ln w="9525" algn="ctr">
              <a:solidFill>
                <a:schemeClr val="tx1"/>
              </a:solidFill>
              <a:round/>
              <a:headEnd/>
              <a:tailEnd/>
            </a:ln>
          </p:spPr>
        </p:cxnSp>
        <p:sp>
          <p:nvSpPr>
            <p:cNvPr id="9226" name="TextBox 19"/>
            <p:cNvSpPr txBox="1">
              <a:spLocks noChangeArrowheads="1"/>
            </p:cNvSpPr>
            <p:nvPr/>
          </p:nvSpPr>
          <p:spPr bwMode="auto">
            <a:xfrm rot="-1683460">
              <a:off x="5670702" y="1615440"/>
              <a:ext cx="1736373" cy="327782"/>
            </a:xfrm>
            <a:prstGeom prst="rect">
              <a:avLst/>
            </a:prstGeom>
            <a:noFill/>
            <a:ln w="9525">
              <a:noFill/>
              <a:miter lim="800000"/>
              <a:headEnd/>
              <a:tailEnd/>
            </a:ln>
          </p:spPr>
          <p:txBody>
            <a:bodyPr wrap="none">
              <a:spAutoFit/>
            </a:bodyPr>
            <a:lstStyle/>
            <a:p>
              <a:r>
                <a:rPr lang="en-US" sz="1800">
                  <a:solidFill>
                    <a:srgbClr val="FF0000"/>
                  </a:solidFill>
                </a:rPr>
                <a:t>Name of class</a:t>
              </a:r>
            </a:p>
          </p:txBody>
        </p:sp>
        <p:sp>
          <p:nvSpPr>
            <p:cNvPr id="9227" name="TextBox 20"/>
            <p:cNvSpPr txBox="1">
              <a:spLocks noChangeArrowheads="1"/>
            </p:cNvSpPr>
            <p:nvPr/>
          </p:nvSpPr>
          <p:spPr bwMode="auto">
            <a:xfrm rot="-1683460">
              <a:off x="5993628" y="2453640"/>
              <a:ext cx="877163" cy="327782"/>
            </a:xfrm>
            <a:prstGeom prst="rect">
              <a:avLst/>
            </a:prstGeom>
            <a:noFill/>
            <a:ln w="9525">
              <a:noFill/>
              <a:miter lim="800000"/>
              <a:headEnd/>
              <a:tailEnd/>
            </a:ln>
          </p:spPr>
          <p:txBody>
            <a:bodyPr wrap="none">
              <a:spAutoFit/>
            </a:bodyPr>
            <a:lstStyle/>
            <a:p>
              <a:r>
                <a:rPr lang="en-US" sz="1800">
                  <a:solidFill>
                    <a:srgbClr val="FF0000"/>
                  </a:solidFill>
                </a:rPr>
                <a:t>States</a:t>
              </a:r>
            </a:p>
          </p:txBody>
        </p:sp>
        <p:sp>
          <p:nvSpPr>
            <p:cNvPr id="9228" name="TextBox 21"/>
            <p:cNvSpPr txBox="1">
              <a:spLocks noChangeArrowheads="1"/>
            </p:cNvSpPr>
            <p:nvPr/>
          </p:nvSpPr>
          <p:spPr bwMode="auto">
            <a:xfrm rot="-1683460">
              <a:off x="5830913" y="3657600"/>
              <a:ext cx="1172117" cy="327782"/>
            </a:xfrm>
            <a:prstGeom prst="rect">
              <a:avLst/>
            </a:prstGeom>
            <a:noFill/>
            <a:ln w="9525">
              <a:noFill/>
              <a:miter lim="800000"/>
              <a:headEnd/>
              <a:tailEnd/>
            </a:ln>
          </p:spPr>
          <p:txBody>
            <a:bodyPr wrap="none">
              <a:spAutoFit/>
            </a:bodyPr>
            <a:lstStyle/>
            <a:p>
              <a:r>
                <a:rPr lang="en-US" sz="1800">
                  <a:solidFill>
                    <a:srgbClr val="FF0000"/>
                  </a:solidFill>
                </a:rPr>
                <a:t>Behavior</a:t>
              </a:r>
            </a:p>
          </p:txBody>
        </p:sp>
      </p:grpSp>
      <p:sp>
        <p:nvSpPr>
          <p:cNvPr id="13" name="Date Placeholder 3"/>
          <p:cNvSpPr>
            <a:spLocks noGrp="1"/>
          </p:cNvSpPr>
          <p:nvPr>
            <p:ph type="dt" sz="quarter" idx="10"/>
          </p:nvPr>
        </p:nvSpPr>
        <p:spPr>
          <a:xfrm>
            <a:off x="7165833" y="6719160"/>
            <a:ext cx="1807670" cy="104644"/>
          </a:xfrm>
          <a:noFill/>
        </p:spPr>
        <p:txBody>
          <a:bodyPr/>
          <a:lstStyle/>
          <a:p>
            <a:r>
              <a:rPr lang="fr-FR" dirty="0" smtClean="0"/>
              <a:t>© </a:t>
            </a:r>
            <a:r>
              <a:rPr lang="fr-FR" dirty="0" smtClean="0"/>
              <a:t>2014 </a:t>
            </a:r>
            <a:r>
              <a:rPr lang="fr-FR" dirty="0" smtClean="0"/>
              <a:t>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5"/>
          <p:cNvSpPr>
            <a:spLocks noGrp="1"/>
          </p:cNvSpPr>
          <p:nvPr>
            <p:ph type="sldNum" sz="quarter" idx="12"/>
          </p:nvPr>
        </p:nvSpPr>
        <p:spPr>
          <a:noFill/>
        </p:spPr>
        <p:txBody>
          <a:bodyPr/>
          <a:lstStyle/>
          <a:p>
            <a:fld id="{08A1561D-1B6B-41D0-9C28-F0130E79AC3B}" type="slidenum">
              <a:rPr lang="en-US" smtClean="0"/>
              <a:pPr/>
              <a:t>6</a:t>
            </a:fld>
            <a:endParaRPr lang="en-US" smtClean="0"/>
          </a:p>
        </p:txBody>
      </p:sp>
      <p:sp>
        <p:nvSpPr>
          <p:cNvPr id="10244" name="Rectangle 2"/>
          <p:cNvSpPr>
            <a:spLocks noGrp="1" noChangeArrowheads="1"/>
          </p:cNvSpPr>
          <p:nvPr>
            <p:ph type="title"/>
          </p:nvPr>
        </p:nvSpPr>
        <p:spPr/>
        <p:txBody>
          <a:bodyPr/>
          <a:lstStyle/>
          <a:p>
            <a:r>
              <a:rPr lang="en-US" smtClean="0"/>
              <a:t>OOPs Concepts - Encapsulation</a:t>
            </a:r>
          </a:p>
        </p:txBody>
      </p:sp>
      <p:sp>
        <p:nvSpPr>
          <p:cNvPr id="10245" name="Rectangle 3"/>
          <p:cNvSpPr>
            <a:spLocks noGrp="1" noChangeArrowheads="1"/>
          </p:cNvSpPr>
          <p:nvPr>
            <p:ph type="body" idx="1"/>
          </p:nvPr>
        </p:nvSpPr>
        <p:spPr>
          <a:xfrm>
            <a:off x="306388" y="974725"/>
            <a:ext cx="8640762" cy="4968875"/>
          </a:xfrm>
        </p:spPr>
        <p:txBody>
          <a:bodyPr/>
          <a:lstStyle/>
          <a:p>
            <a:pPr>
              <a:buFont typeface="Wingdings" pitchFamily="2" charset="2"/>
              <a:buNone/>
            </a:pPr>
            <a:r>
              <a:rPr lang="en-US" sz="2000" smtClean="0"/>
              <a:t>Hiding internal state and requiring all interaction to be performed through an object's methods is known as </a:t>
            </a:r>
            <a:r>
              <a:rPr lang="en-US" sz="2000" b="1" i="1" smtClean="0"/>
              <a:t>data encapsulation</a:t>
            </a:r>
            <a:r>
              <a:rPr lang="en-US" sz="2000" b="1" smtClean="0"/>
              <a:t> </a:t>
            </a:r>
          </a:p>
          <a:p>
            <a:pPr>
              <a:buFont typeface="Wingdings" pitchFamily="2" charset="2"/>
              <a:buNone/>
            </a:pPr>
            <a:r>
              <a:rPr lang="en-US" sz="2000" smtClean="0"/>
              <a:t> -  a fundamental principle of object-oriented programming.</a:t>
            </a:r>
            <a:endParaRPr lang="en-US" sz="2000" b="1" smtClean="0"/>
          </a:p>
          <a:p>
            <a:pPr>
              <a:buFont typeface="Wingdings" pitchFamily="2" charset="2"/>
              <a:buNone/>
            </a:pPr>
            <a:endParaRPr lang="en-US" sz="1800" b="1" smtClean="0"/>
          </a:p>
          <a:p>
            <a:pPr>
              <a:buFont typeface="Wingdings" pitchFamily="2" charset="2"/>
              <a:buNone/>
            </a:pPr>
            <a:r>
              <a:rPr lang="en-US" sz="1800" smtClean="0"/>
              <a:t>Example – Change Gear () behavior of vehicle (say car).  Driver just know how to change gear, but he/she has no idea of how physically gear is getting changed inside the engine.  </a:t>
            </a:r>
          </a:p>
          <a:p>
            <a:pPr>
              <a:buFont typeface="Wingdings" pitchFamily="2" charset="2"/>
              <a:buNone/>
            </a:pPr>
            <a:endParaRPr lang="en-US" sz="1800" smtClean="0"/>
          </a:p>
          <a:p>
            <a:pPr>
              <a:buFont typeface="Wingdings" pitchFamily="2" charset="2"/>
              <a:buNone/>
            </a:pPr>
            <a:r>
              <a:rPr lang="en-US" sz="1800" smtClean="0"/>
              <a:t>User (driver in this example) have access of this behavior but exact changing mechanism is hiding inside engine</a:t>
            </a:r>
          </a:p>
          <a:p>
            <a:pPr>
              <a:buFont typeface="Wingdings" pitchFamily="2" charset="2"/>
              <a:buNone/>
            </a:pPr>
            <a:endParaRPr lang="en-US" sz="2000" smtClean="0"/>
          </a:p>
        </p:txBody>
      </p:sp>
      <p:sp>
        <p:nvSpPr>
          <p:cNvPr id="7" name="Date Placeholder 3"/>
          <p:cNvSpPr>
            <a:spLocks noGrp="1"/>
          </p:cNvSpPr>
          <p:nvPr>
            <p:ph type="dt" sz="quarter" idx="10"/>
          </p:nvPr>
        </p:nvSpPr>
        <p:spPr>
          <a:xfrm>
            <a:off x="7165833" y="6719160"/>
            <a:ext cx="1807670" cy="104644"/>
          </a:xfrm>
          <a:noFill/>
        </p:spPr>
        <p:txBody>
          <a:bodyPr/>
          <a:lstStyle/>
          <a:p>
            <a:r>
              <a:rPr lang="fr-FR" dirty="0" smtClean="0"/>
              <a:t>© </a:t>
            </a:r>
            <a:r>
              <a:rPr lang="fr-FR" dirty="0" smtClean="0"/>
              <a:t>2014 </a:t>
            </a:r>
            <a:r>
              <a:rPr lang="fr-FR" dirty="0" smtClean="0"/>
              <a:t>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5"/>
          <p:cNvSpPr>
            <a:spLocks noGrp="1"/>
          </p:cNvSpPr>
          <p:nvPr>
            <p:ph type="sldNum" sz="quarter" idx="12"/>
          </p:nvPr>
        </p:nvSpPr>
        <p:spPr>
          <a:noFill/>
        </p:spPr>
        <p:txBody>
          <a:bodyPr/>
          <a:lstStyle/>
          <a:p>
            <a:fld id="{4B04EB59-DB8A-4442-A797-C8E0D768EAE2}" type="slidenum">
              <a:rPr lang="en-US" smtClean="0"/>
              <a:pPr/>
              <a:t>7</a:t>
            </a:fld>
            <a:endParaRPr lang="en-US" smtClean="0"/>
          </a:p>
        </p:txBody>
      </p:sp>
      <p:sp>
        <p:nvSpPr>
          <p:cNvPr id="11268" name="Rectangle 2"/>
          <p:cNvSpPr>
            <a:spLocks noGrp="1" noChangeArrowheads="1"/>
          </p:cNvSpPr>
          <p:nvPr>
            <p:ph type="title"/>
          </p:nvPr>
        </p:nvSpPr>
        <p:spPr/>
        <p:txBody>
          <a:bodyPr/>
          <a:lstStyle/>
          <a:p>
            <a:r>
              <a:rPr lang="en-US" smtClean="0"/>
              <a:t>OOPs Concepts - Inheritance</a:t>
            </a:r>
          </a:p>
        </p:txBody>
      </p:sp>
      <p:sp>
        <p:nvSpPr>
          <p:cNvPr id="11269" name="Rectangle 3"/>
          <p:cNvSpPr>
            <a:spLocks noGrp="1" noChangeArrowheads="1"/>
          </p:cNvSpPr>
          <p:nvPr>
            <p:ph type="body" idx="1"/>
          </p:nvPr>
        </p:nvSpPr>
        <p:spPr>
          <a:xfrm>
            <a:off x="306388" y="974725"/>
            <a:ext cx="8640762" cy="4968875"/>
          </a:xfrm>
        </p:spPr>
        <p:txBody>
          <a:bodyPr/>
          <a:lstStyle/>
          <a:p>
            <a:r>
              <a:rPr lang="en-US" sz="2000" smtClean="0"/>
              <a:t>Different kinds of objects often have a certain amount in common with each other.  </a:t>
            </a:r>
          </a:p>
          <a:p>
            <a:pPr>
              <a:buFont typeface="Wingdings" pitchFamily="2" charset="2"/>
              <a:buNone/>
            </a:pPr>
            <a:r>
              <a:rPr lang="en-US" sz="1800" smtClean="0"/>
              <a:t>   Example – car, bike, train all are vehicle and have common state (current   speed, is Moving, etc) and common behavior (accelerate, apply break)</a:t>
            </a:r>
            <a:r>
              <a:rPr lang="en-US" sz="2000" smtClean="0"/>
              <a:t> </a:t>
            </a:r>
          </a:p>
          <a:p>
            <a:endParaRPr lang="en-US" sz="2000" smtClean="0"/>
          </a:p>
          <a:p>
            <a:r>
              <a:rPr lang="en-US" sz="2000" smtClean="0"/>
              <a:t>Yet each also defines additional features that make them different</a:t>
            </a:r>
          </a:p>
          <a:p>
            <a:endParaRPr lang="en-US" sz="2000" smtClean="0"/>
          </a:p>
          <a:p>
            <a:r>
              <a:rPr lang="en-US" sz="2000" smtClean="0"/>
              <a:t>We do not need to rewrite common field and functionality (state and behavior) in every class. </a:t>
            </a:r>
          </a:p>
          <a:p>
            <a:endParaRPr lang="en-US" sz="2000" smtClean="0"/>
          </a:p>
          <a:p>
            <a:r>
              <a:rPr lang="en-US" sz="2000" smtClean="0"/>
              <a:t>Object-oriented programming allows classes to </a:t>
            </a:r>
            <a:r>
              <a:rPr lang="en-US" sz="2000" b="1" i="1" smtClean="0"/>
              <a:t>inherit</a:t>
            </a:r>
            <a:r>
              <a:rPr lang="en-US" sz="2000" smtClean="0"/>
              <a:t> commonly used state and behavior from other classes</a:t>
            </a:r>
          </a:p>
          <a:p>
            <a:endParaRPr lang="en-US" sz="2000" smtClean="0"/>
          </a:p>
          <a:p>
            <a:r>
              <a:rPr lang="en-US" sz="2000" smtClean="0"/>
              <a:t>Inheriting class termed as sub class and parent class called super class</a:t>
            </a:r>
          </a:p>
        </p:txBody>
      </p:sp>
      <p:sp>
        <p:nvSpPr>
          <p:cNvPr id="7" name="Date Placeholder 3"/>
          <p:cNvSpPr>
            <a:spLocks noGrp="1"/>
          </p:cNvSpPr>
          <p:nvPr>
            <p:ph type="dt" sz="quarter" idx="10"/>
          </p:nvPr>
        </p:nvSpPr>
        <p:spPr>
          <a:xfrm>
            <a:off x="7165833" y="6719160"/>
            <a:ext cx="1807670" cy="104644"/>
          </a:xfrm>
          <a:noFill/>
        </p:spPr>
        <p:txBody>
          <a:bodyPr/>
          <a:lstStyle/>
          <a:p>
            <a:r>
              <a:rPr lang="fr-FR" dirty="0" smtClean="0"/>
              <a:t>© </a:t>
            </a:r>
            <a:r>
              <a:rPr lang="fr-FR" dirty="0" smtClean="0"/>
              <a:t>2014 </a:t>
            </a:r>
            <a:r>
              <a:rPr lang="fr-FR" dirty="0" smtClean="0"/>
              <a:t>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5"/>
          <p:cNvSpPr>
            <a:spLocks noGrp="1"/>
          </p:cNvSpPr>
          <p:nvPr>
            <p:ph type="sldNum" sz="quarter" idx="12"/>
          </p:nvPr>
        </p:nvSpPr>
        <p:spPr>
          <a:noFill/>
        </p:spPr>
        <p:txBody>
          <a:bodyPr/>
          <a:lstStyle/>
          <a:p>
            <a:fld id="{B4A25572-509E-458F-84A7-7D4A1C0B5A33}" type="slidenum">
              <a:rPr lang="en-US" smtClean="0"/>
              <a:pPr/>
              <a:t>8</a:t>
            </a:fld>
            <a:endParaRPr lang="en-US" smtClean="0"/>
          </a:p>
        </p:txBody>
      </p:sp>
      <p:sp>
        <p:nvSpPr>
          <p:cNvPr id="12292" name="Rectangle 2"/>
          <p:cNvSpPr>
            <a:spLocks noGrp="1" noChangeArrowheads="1"/>
          </p:cNvSpPr>
          <p:nvPr>
            <p:ph type="title"/>
          </p:nvPr>
        </p:nvSpPr>
        <p:spPr/>
        <p:txBody>
          <a:bodyPr/>
          <a:lstStyle/>
          <a:p>
            <a:r>
              <a:rPr lang="en-US" smtClean="0"/>
              <a:t>OOPs Concepts - Inheritance</a:t>
            </a:r>
          </a:p>
        </p:txBody>
      </p:sp>
      <p:sp>
        <p:nvSpPr>
          <p:cNvPr id="12293" name="Rectangle 3"/>
          <p:cNvSpPr>
            <a:spLocks noGrp="1" noChangeArrowheads="1"/>
          </p:cNvSpPr>
          <p:nvPr>
            <p:ph type="body" idx="1"/>
          </p:nvPr>
        </p:nvSpPr>
        <p:spPr>
          <a:xfrm>
            <a:off x="306388" y="974725"/>
            <a:ext cx="8640762" cy="1631950"/>
          </a:xfrm>
        </p:spPr>
        <p:txBody>
          <a:bodyPr/>
          <a:lstStyle/>
          <a:p>
            <a:r>
              <a:rPr lang="en-US" sz="2000" smtClean="0"/>
              <a:t>In the Java programming language, each class is allowed to have one direct super class, </a:t>
            </a:r>
          </a:p>
          <a:p>
            <a:endParaRPr lang="en-US" sz="2000" smtClean="0"/>
          </a:p>
          <a:p>
            <a:r>
              <a:rPr lang="en-US" sz="2000" smtClean="0"/>
              <a:t>Each superclass has the potential for an unlimited number of </a:t>
            </a:r>
            <a:r>
              <a:rPr lang="en-US" sz="2000" i="1" smtClean="0"/>
              <a:t>subclasses</a:t>
            </a:r>
            <a:r>
              <a:rPr lang="en-US" sz="2000" smtClean="0"/>
              <a:t>:</a:t>
            </a:r>
          </a:p>
          <a:p>
            <a:endParaRPr lang="en-US" sz="2000" smtClean="0"/>
          </a:p>
          <a:p>
            <a:pPr lvl="3"/>
            <a:r>
              <a:rPr lang="en-US" smtClean="0"/>
              <a:t>			</a:t>
            </a:r>
          </a:p>
        </p:txBody>
      </p:sp>
      <p:sp>
        <p:nvSpPr>
          <p:cNvPr id="12294" name="Oval 5"/>
          <p:cNvSpPr>
            <a:spLocks noChangeArrowheads="1"/>
          </p:cNvSpPr>
          <p:nvPr/>
        </p:nvSpPr>
        <p:spPr bwMode="auto">
          <a:xfrm>
            <a:off x="3368675" y="3108325"/>
            <a:ext cx="1309688" cy="731838"/>
          </a:xfrm>
          <a:prstGeom prst="ellipse">
            <a:avLst/>
          </a:prstGeom>
          <a:solidFill>
            <a:schemeClr val="accent1"/>
          </a:solidFill>
          <a:ln w="9525" algn="ctr">
            <a:solidFill>
              <a:schemeClr val="tx1"/>
            </a:solidFill>
            <a:round/>
            <a:headEnd/>
            <a:tailEnd/>
          </a:ln>
        </p:spPr>
        <p:txBody>
          <a:bodyPr wrap="none" anchor="ctr"/>
          <a:lstStyle/>
          <a:p>
            <a:r>
              <a:rPr lang="en-US"/>
              <a:t>Vehicle</a:t>
            </a:r>
          </a:p>
        </p:txBody>
      </p:sp>
      <p:sp>
        <p:nvSpPr>
          <p:cNvPr id="12295" name="Oval 6"/>
          <p:cNvSpPr>
            <a:spLocks noChangeArrowheads="1"/>
          </p:cNvSpPr>
          <p:nvPr/>
        </p:nvSpPr>
        <p:spPr bwMode="auto">
          <a:xfrm>
            <a:off x="3398838" y="4694238"/>
            <a:ext cx="1311275" cy="731837"/>
          </a:xfrm>
          <a:prstGeom prst="ellipse">
            <a:avLst/>
          </a:prstGeom>
          <a:solidFill>
            <a:schemeClr val="accent1"/>
          </a:solidFill>
          <a:ln w="9525" algn="ctr">
            <a:solidFill>
              <a:schemeClr val="tx1"/>
            </a:solidFill>
            <a:round/>
            <a:headEnd/>
            <a:tailEnd/>
          </a:ln>
        </p:spPr>
        <p:txBody>
          <a:bodyPr wrap="none" anchor="ctr"/>
          <a:lstStyle/>
          <a:p>
            <a:r>
              <a:rPr lang="en-US"/>
              <a:t>Bike</a:t>
            </a:r>
          </a:p>
        </p:txBody>
      </p:sp>
      <p:sp>
        <p:nvSpPr>
          <p:cNvPr id="12296" name="Oval 7"/>
          <p:cNvSpPr>
            <a:spLocks noChangeArrowheads="1"/>
          </p:cNvSpPr>
          <p:nvPr/>
        </p:nvSpPr>
        <p:spPr bwMode="auto">
          <a:xfrm>
            <a:off x="5440363" y="4664075"/>
            <a:ext cx="1311275" cy="731838"/>
          </a:xfrm>
          <a:prstGeom prst="ellipse">
            <a:avLst/>
          </a:prstGeom>
          <a:solidFill>
            <a:schemeClr val="accent1"/>
          </a:solidFill>
          <a:ln w="9525" algn="ctr">
            <a:solidFill>
              <a:schemeClr val="tx1"/>
            </a:solidFill>
            <a:round/>
            <a:headEnd/>
            <a:tailEnd/>
          </a:ln>
        </p:spPr>
        <p:txBody>
          <a:bodyPr wrap="none" anchor="ctr"/>
          <a:lstStyle/>
          <a:p>
            <a:r>
              <a:rPr lang="en-US"/>
              <a:t>Train</a:t>
            </a:r>
          </a:p>
        </p:txBody>
      </p:sp>
      <p:sp>
        <p:nvSpPr>
          <p:cNvPr id="12297" name="Oval 8"/>
          <p:cNvSpPr>
            <a:spLocks noChangeArrowheads="1"/>
          </p:cNvSpPr>
          <p:nvPr/>
        </p:nvSpPr>
        <p:spPr bwMode="auto">
          <a:xfrm>
            <a:off x="1417638" y="4694238"/>
            <a:ext cx="1311275" cy="731837"/>
          </a:xfrm>
          <a:prstGeom prst="ellipse">
            <a:avLst/>
          </a:prstGeom>
          <a:solidFill>
            <a:schemeClr val="accent1"/>
          </a:solidFill>
          <a:ln w="9525" algn="ctr">
            <a:solidFill>
              <a:schemeClr val="tx1"/>
            </a:solidFill>
            <a:round/>
            <a:headEnd/>
            <a:tailEnd/>
          </a:ln>
        </p:spPr>
        <p:txBody>
          <a:bodyPr wrap="none" anchor="ctr"/>
          <a:lstStyle/>
          <a:p>
            <a:r>
              <a:rPr lang="en-US"/>
              <a:t>Car</a:t>
            </a:r>
          </a:p>
        </p:txBody>
      </p:sp>
      <p:cxnSp>
        <p:nvCxnSpPr>
          <p:cNvPr id="12298" name="Straight Connector 10"/>
          <p:cNvCxnSpPr>
            <a:cxnSpLocks noChangeShapeType="1"/>
            <a:stCxn id="12294" idx="4"/>
          </p:cNvCxnSpPr>
          <p:nvPr/>
        </p:nvCxnSpPr>
        <p:spPr bwMode="auto">
          <a:xfrm rot="5400000">
            <a:off x="3833813" y="4030663"/>
            <a:ext cx="381000" cy="0"/>
          </a:xfrm>
          <a:prstGeom prst="line">
            <a:avLst/>
          </a:prstGeom>
          <a:noFill/>
          <a:ln w="9525" algn="ctr">
            <a:solidFill>
              <a:schemeClr val="tx1"/>
            </a:solidFill>
            <a:round/>
            <a:headEnd/>
            <a:tailEnd/>
          </a:ln>
        </p:spPr>
      </p:cxnSp>
      <p:cxnSp>
        <p:nvCxnSpPr>
          <p:cNvPr id="12299" name="Straight Connector 11"/>
          <p:cNvCxnSpPr>
            <a:cxnSpLocks noChangeShapeType="1"/>
          </p:cNvCxnSpPr>
          <p:nvPr/>
        </p:nvCxnSpPr>
        <p:spPr bwMode="auto">
          <a:xfrm rot="5400000">
            <a:off x="3833813" y="4473575"/>
            <a:ext cx="381000" cy="0"/>
          </a:xfrm>
          <a:prstGeom prst="line">
            <a:avLst/>
          </a:prstGeom>
          <a:noFill/>
          <a:ln w="9525" algn="ctr">
            <a:solidFill>
              <a:schemeClr val="tx1"/>
            </a:solidFill>
            <a:round/>
            <a:headEnd/>
            <a:tailEnd/>
          </a:ln>
        </p:spPr>
      </p:cxnSp>
      <p:cxnSp>
        <p:nvCxnSpPr>
          <p:cNvPr id="12300" name="Straight Connector 12"/>
          <p:cNvCxnSpPr>
            <a:cxnSpLocks noChangeShapeType="1"/>
          </p:cNvCxnSpPr>
          <p:nvPr/>
        </p:nvCxnSpPr>
        <p:spPr bwMode="auto">
          <a:xfrm rot="5400000">
            <a:off x="5921375" y="4457700"/>
            <a:ext cx="381000" cy="0"/>
          </a:xfrm>
          <a:prstGeom prst="line">
            <a:avLst/>
          </a:prstGeom>
          <a:noFill/>
          <a:ln w="9525" algn="ctr">
            <a:solidFill>
              <a:schemeClr val="tx1"/>
            </a:solidFill>
            <a:round/>
            <a:headEnd/>
            <a:tailEnd/>
          </a:ln>
        </p:spPr>
      </p:cxnSp>
      <p:cxnSp>
        <p:nvCxnSpPr>
          <p:cNvPr id="12301" name="Straight Connector 13"/>
          <p:cNvCxnSpPr>
            <a:cxnSpLocks noChangeShapeType="1"/>
          </p:cNvCxnSpPr>
          <p:nvPr/>
        </p:nvCxnSpPr>
        <p:spPr bwMode="auto">
          <a:xfrm rot="5400000">
            <a:off x="1866900" y="4473575"/>
            <a:ext cx="381000" cy="0"/>
          </a:xfrm>
          <a:prstGeom prst="line">
            <a:avLst/>
          </a:prstGeom>
          <a:noFill/>
          <a:ln w="9525" algn="ctr">
            <a:solidFill>
              <a:schemeClr val="tx1"/>
            </a:solidFill>
            <a:round/>
            <a:headEnd/>
            <a:tailEnd/>
          </a:ln>
        </p:spPr>
      </p:cxnSp>
      <p:cxnSp>
        <p:nvCxnSpPr>
          <p:cNvPr id="12302" name="Straight Connector 15"/>
          <p:cNvCxnSpPr>
            <a:cxnSpLocks noChangeShapeType="1"/>
          </p:cNvCxnSpPr>
          <p:nvPr/>
        </p:nvCxnSpPr>
        <p:spPr bwMode="auto">
          <a:xfrm>
            <a:off x="2057400" y="4267200"/>
            <a:ext cx="4054475" cy="0"/>
          </a:xfrm>
          <a:prstGeom prst="line">
            <a:avLst/>
          </a:prstGeom>
          <a:noFill/>
          <a:ln w="9525" algn="ctr">
            <a:solidFill>
              <a:schemeClr val="tx1"/>
            </a:solidFill>
            <a:round/>
            <a:headEnd/>
            <a:tailEnd/>
          </a:ln>
        </p:spPr>
      </p:cxnSp>
      <p:sp>
        <p:nvSpPr>
          <p:cNvPr id="16" name="Date Placeholder 3"/>
          <p:cNvSpPr>
            <a:spLocks noGrp="1"/>
          </p:cNvSpPr>
          <p:nvPr>
            <p:ph type="dt" sz="quarter" idx="10"/>
          </p:nvPr>
        </p:nvSpPr>
        <p:spPr>
          <a:xfrm>
            <a:off x="7165833" y="6719160"/>
            <a:ext cx="1807670" cy="104644"/>
          </a:xfrm>
          <a:noFill/>
        </p:spPr>
        <p:txBody>
          <a:bodyPr/>
          <a:lstStyle/>
          <a:p>
            <a:r>
              <a:rPr lang="fr-FR" dirty="0" smtClean="0"/>
              <a:t>© </a:t>
            </a:r>
            <a:r>
              <a:rPr lang="fr-FR" dirty="0" smtClean="0"/>
              <a:t>2014 </a:t>
            </a:r>
            <a:r>
              <a:rPr lang="fr-FR" dirty="0" smtClean="0"/>
              <a:t>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Capgemini_FS SBU Print">
  <a:themeElements>
    <a:clrScheme name="Capgemini_FS SBU Print 2">
      <a:dk1>
        <a:srgbClr val="000000"/>
      </a:dk1>
      <a:lt1>
        <a:srgbClr val="FFFFFF"/>
      </a:lt1>
      <a:dk2>
        <a:srgbClr val="E65A0F"/>
      </a:dk2>
      <a:lt2>
        <a:srgbClr val="FFFFFF"/>
      </a:lt2>
      <a:accent1>
        <a:srgbClr val="D4CDB8"/>
      </a:accent1>
      <a:accent2>
        <a:srgbClr val="FFBC1D"/>
      </a:accent2>
      <a:accent3>
        <a:srgbClr val="FFFFFF"/>
      </a:accent3>
      <a:accent4>
        <a:srgbClr val="000000"/>
      </a:accent4>
      <a:accent5>
        <a:srgbClr val="E6E3D8"/>
      </a:accent5>
      <a:accent6>
        <a:srgbClr val="E7AA19"/>
      </a:accent6>
      <a:hlink>
        <a:srgbClr val="C8BB00"/>
      </a:hlink>
      <a:folHlink>
        <a:srgbClr val="C42F36"/>
      </a:folHlink>
    </a:clrScheme>
    <a:fontScheme name="Capgemini_FS SBU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Capgemini_FS SBU Print 1">
        <a:dk1>
          <a:srgbClr val="000000"/>
        </a:dk1>
        <a:lt1>
          <a:srgbClr val="FFFFFF"/>
        </a:lt1>
        <a:dk2>
          <a:srgbClr val="9E9E9E"/>
        </a:dk2>
        <a:lt2>
          <a:srgbClr val="F8F8F8"/>
        </a:lt2>
        <a:accent1>
          <a:srgbClr val="BCBCBC"/>
        </a:accent1>
        <a:accent2>
          <a:srgbClr val="E9E9E9"/>
        </a:accent2>
        <a:accent3>
          <a:srgbClr val="FFFFFF"/>
        </a:accent3>
        <a:accent4>
          <a:srgbClr val="000000"/>
        </a:accent4>
        <a:accent5>
          <a:srgbClr val="DADADA"/>
        </a:accent5>
        <a:accent6>
          <a:srgbClr val="D3D3D3"/>
        </a:accent6>
        <a:hlink>
          <a:srgbClr val="BCBCBC"/>
        </a:hlink>
        <a:folHlink>
          <a:srgbClr val="535353"/>
        </a:folHlink>
      </a:clrScheme>
      <a:clrMap bg1="lt1" tx1="dk1" bg2="lt2" tx2="dk2" accent1="accent1" accent2="accent2" accent3="accent3" accent4="accent4" accent5="accent5" accent6="accent6" hlink="hlink" folHlink="folHlink"/>
    </a:extraClrScheme>
    <a:extraClrScheme>
      <a:clrScheme name="Capgemini_FS SBU Print 2">
        <a:dk1>
          <a:srgbClr val="000000"/>
        </a:dk1>
        <a:lt1>
          <a:srgbClr val="FFFFFF"/>
        </a:lt1>
        <a:dk2>
          <a:srgbClr val="E65A0F"/>
        </a:dk2>
        <a:lt2>
          <a:srgbClr val="FFFFFF"/>
        </a:lt2>
        <a:accent1>
          <a:srgbClr val="D4CDB8"/>
        </a:accent1>
        <a:accent2>
          <a:srgbClr val="FFBC1D"/>
        </a:accent2>
        <a:accent3>
          <a:srgbClr val="FFFFFF"/>
        </a:accent3>
        <a:accent4>
          <a:srgbClr val="000000"/>
        </a:accent4>
        <a:accent5>
          <a:srgbClr val="E6E3D8"/>
        </a:accent5>
        <a:accent6>
          <a:srgbClr val="E7AA19"/>
        </a:accent6>
        <a:hlink>
          <a:srgbClr val="C8BB00"/>
        </a:hlink>
        <a:folHlink>
          <a:srgbClr val="C42F3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Capgemini_FS SBU Print</Template>
  <TotalTime>1762</TotalTime>
  <Words>1248</Words>
  <Application>Microsoft Office PowerPoint</Application>
  <PresentationFormat>On-screen Show (4:3)</PresentationFormat>
  <Paragraphs>275</Paragraphs>
  <Slides>17</Slides>
  <Notes>9</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Capgemini_FS SBU Print</vt:lpstr>
      <vt:lpstr>OOPs (Object Oriented Programming) Concepts</vt:lpstr>
      <vt:lpstr>Objectives of OOPs Concept</vt:lpstr>
      <vt:lpstr>Table of Contents</vt:lpstr>
      <vt:lpstr>Object</vt:lpstr>
      <vt:lpstr>Class</vt:lpstr>
      <vt:lpstr>Workshops</vt:lpstr>
      <vt:lpstr>OOPs Concepts - Encapsulation</vt:lpstr>
      <vt:lpstr>OOPs Concepts - Inheritance</vt:lpstr>
      <vt:lpstr>OOPs Concepts - Inheritance</vt:lpstr>
      <vt:lpstr>OOPs Concepts - Polymorphism</vt:lpstr>
      <vt:lpstr>OOPs Concepts – Polymorphism</vt:lpstr>
      <vt:lpstr>OOPs Concepts – Polymorphism</vt:lpstr>
      <vt:lpstr>OOPs Concepts – </vt:lpstr>
      <vt:lpstr>Workshops</vt:lpstr>
      <vt:lpstr>Advantage of OOPs</vt:lpstr>
      <vt:lpstr>Recap</vt:lpstr>
      <vt:lpstr>Slide 16</vt:lpstr>
    </vt:vector>
  </TitlesOfParts>
  <Company>Kanbay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Capgemini Financial Services Overview Deck - Print</dc:title>
  <dc:subject>White background</dc:subject>
  <dc:creator>Stacy Prassas</dc:creator>
  <cp:lastModifiedBy>vivsinha</cp:lastModifiedBy>
  <cp:revision>109</cp:revision>
  <cp:lastPrinted>2001-10-18T16:19:51Z</cp:lastPrinted>
  <dcterms:created xsi:type="dcterms:W3CDTF">2007-07-25T19:19:09Z</dcterms:created>
  <dcterms:modified xsi:type="dcterms:W3CDTF">2014-05-06T08:09:11Z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actice2">
    <vt:lpwstr>Global Financial Services</vt:lpwstr>
  </property>
  <property fmtid="{D5CDD505-2E9C-101B-9397-08002B2CF9AE}" pid="3" name="Solutions">
    <vt:lpwstr>Other</vt:lpwstr>
  </property>
  <property fmtid="{D5CDD505-2E9C-101B-9397-08002B2CF9AE}" pid="4" name="Collateral Type">
    <vt:lpwstr>Sales deck or kit</vt:lpwstr>
  </property>
  <property fmtid="{D5CDD505-2E9C-101B-9397-08002B2CF9AE}" pid="5" name="Industry">
    <vt:lpwstr>Financial Services</vt:lpwstr>
  </property>
  <property fmtid="{D5CDD505-2E9C-101B-9397-08002B2CF9AE}" pid="6" name="Practice">
    <vt:lpwstr>Financial Services</vt:lpwstr>
  </property>
  <property fmtid="{D5CDD505-2E9C-101B-9397-08002B2CF9AE}" pid="7" name="Author0">
    <vt:lpwstr>Larry Gordon and Karen Cohen</vt:lpwstr>
  </property>
</Properties>
</file>