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1E36189-2A96-4E40-A78B-00D9FF14A565}">
          <p14:sldIdLst>
            <p14:sldId id="261"/>
            <p14:sldId id="262"/>
            <p14:sldId id="256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0EBC-FE50-4E33-B5D3-A307F1139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54E00-E938-4868-B106-A4B774C40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B197C-EB5A-4145-A335-5392E94B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DB4-5524-4AB8-BD6C-F54F1849D119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6DA1-846C-4772-9DDE-44F62476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669C-BE07-47E3-9FEF-0AA1B486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3B16-F8E4-4508-A9F6-082812B23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41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57E0-99B3-4188-80BA-1E6B1CE0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EB302-5729-48A1-BB83-13D3E3128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1A765-D06F-419F-8ECD-90BC161C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DB4-5524-4AB8-BD6C-F54F1849D119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B44F-CCED-400D-B3E1-AB4339CE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C0B8-6D1E-49AE-8735-8E918FF8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3B16-F8E4-4508-A9F6-082812B23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3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6D839-BA61-435B-ACC4-17638715A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4A80B-C48D-4063-83A2-EC01489DF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F5AC-0A3C-4133-B392-32059281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DB4-5524-4AB8-BD6C-F54F1849D119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97D4-C765-464B-B18C-9EF813A4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5BF7-E299-465E-9EDD-35AB6CA9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3B16-F8E4-4508-A9F6-082812B23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8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539F4-ACBB-40C2-A456-EDBBBCF2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F4F0-64B8-45AA-B8B1-C9CA6C56F0F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578BC-EF4C-49DB-ABE8-66EE755A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F7950-8138-4163-AD0C-C5BBE74E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5EC-B0C7-4196-A13F-ABB86AF15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8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86CA-F5A5-4371-B7BA-A3B8A6DE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86BE-2C8D-4105-9292-07BDC6D2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EBBB-E6D2-4069-A216-F33D7ED3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DB4-5524-4AB8-BD6C-F54F1849D119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CE7B-25F1-4E4F-AEB2-BAC1BDA1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E993-CC52-405F-8F2A-6F4BC3AD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3B16-F8E4-4508-A9F6-082812B23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8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B0EE-8285-4B4D-AC7C-1E1A514B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EE425-5F0E-45A5-80A9-1DF5E7541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4F6B-352C-4CF8-BBF8-4141A9BD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DB4-5524-4AB8-BD6C-F54F1849D119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9648-689C-4110-899C-862C9B5F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9F9C-196C-4D56-AB59-AFB5A065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3B16-F8E4-4508-A9F6-082812B23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7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6ABA-E588-4A30-A8C7-872E8E42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B9AE-A877-43A7-B216-FBA231908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363EB-3A78-45D9-8347-793EE3D03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5158A-FB71-4C73-97D7-793E91DB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DB4-5524-4AB8-BD6C-F54F1849D119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7C69C-F955-4EA9-A6EA-6AC87C10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E75E5-D9B5-465C-9664-75834F3D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3B16-F8E4-4508-A9F6-082812B23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99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A52D-F341-464F-8073-31C9DF65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CA7BF-D27F-46C6-8A03-D454B089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52CFB-AB23-4F30-885D-0676692C4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0F823-5EF3-4AE4-8139-39267B6F7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746CE-A0AC-4775-9430-AD964150F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3B711-01F5-46F5-A2BD-DDD98A7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DB4-5524-4AB8-BD6C-F54F1849D119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D3574-BA45-4320-A2A3-9B997197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123FF-77CE-45C7-84F2-032E376F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3B16-F8E4-4508-A9F6-082812B23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4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4A13-A5EE-4EC0-9001-768FAB0D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A9DE5-18C8-4B25-B4F7-4BFEF888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DB4-5524-4AB8-BD6C-F54F1849D119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C3708-D0BE-4F2B-AC9C-01DFED86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F93CB-FF0D-4463-82DD-D23962B6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3B16-F8E4-4508-A9F6-082812B23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6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83F25-F667-4495-9995-502ADAB1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DB4-5524-4AB8-BD6C-F54F1849D119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53EF1-339D-4D76-835B-DA7B6F26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A1D4B-E905-427F-A0D9-9E5B94D4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3B16-F8E4-4508-A9F6-082812B2375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B61DAE8-E72F-455D-AEB6-20712C68DF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0017" y="167635"/>
            <a:ext cx="4627872" cy="652273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D916-E5F1-441E-ACD2-4955E9FF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0462-A238-4168-8540-8E8F8690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CBA23-19A4-45CA-ADD0-5A877C0A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AEB6-BAC1-4EE1-A295-34188C2C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DB4-5524-4AB8-BD6C-F54F1849D119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3EEBF-EA0F-4D07-B4C3-7C9CDD3F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4A33E-E7D2-4BC9-817D-C62B3998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3B16-F8E4-4508-A9F6-082812B23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7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D5C8-B6F2-4F3C-8A3F-8925A577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F77DB-650A-4034-B06C-7B43ECD9F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30C9-F6E3-458B-B8F0-FA6AEA602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0ECE1-AD72-4F88-A00E-4B2776AC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1DB4-5524-4AB8-BD6C-F54F1849D119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3E9A0-F54B-46B2-B63E-3EBCFB8B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10295-E9C8-418D-A557-E36BE613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3B16-F8E4-4508-A9F6-082812B23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93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9EDA4-1955-48C0-BB63-C2FACB92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D9540-7183-4B32-A143-BE92B2466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3B34-0461-4B3F-A1E0-74BAC2BBC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81DB4-5524-4AB8-BD6C-F54F1849D119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121A-1523-4F03-B41F-F39C52389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513D2-3BFC-4C04-A802-43717F9ED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B3B16-F8E4-4508-A9F6-082812B23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15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intelligence for development | ITCILO">
            <a:extLst>
              <a:ext uri="{FF2B5EF4-FFF2-40B4-BE49-F238E27FC236}">
                <a16:creationId xmlns:a16="http://schemas.microsoft.com/office/drawing/2014/main" id="{377C2FE4-8248-495C-9CC0-272823EBA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55"/>
          <a:stretch/>
        </p:blipFill>
        <p:spPr bwMode="auto">
          <a:xfrm>
            <a:off x="0" y="1"/>
            <a:ext cx="12192000" cy="313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5B4B0F-CF53-4733-A004-AF7AD408E563}"/>
              </a:ext>
            </a:extLst>
          </p:cNvPr>
          <p:cNvSpPr/>
          <p:nvPr/>
        </p:nvSpPr>
        <p:spPr>
          <a:xfrm>
            <a:off x="1116904" y="2135810"/>
            <a:ext cx="9958192" cy="1514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Hackathon Data Science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+mn-lt"/>
              </a:rPr>
              <a:t>E-commerce Product Categorization PPT</a:t>
            </a:r>
            <a:endParaRPr lang="en-IN" sz="3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876C8A-F664-5E74-680E-6BDF309B09E0}"/>
              </a:ext>
            </a:extLst>
          </p:cNvPr>
          <p:cNvSpPr txBox="1"/>
          <p:nvPr/>
        </p:nvSpPr>
        <p:spPr>
          <a:xfrm>
            <a:off x="5129504" y="4805651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chemeClr val="tx1"/>
                </a:solidFill>
                <a:latin typeface="Georgia" panose="02040502050405020303" pitchFamily="18" charset="0"/>
              </a:rPr>
              <a:t>Name: Hema N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  <a:latin typeface="Georgia" panose="02040502050405020303" pitchFamily="18" charset="0"/>
              </a:rPr>
              <a:t>                            Course: Data science bootcamp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  <a:latin typeface="Georgia" panose="02040502050405020303" pitchFamily="18" charset="0"/>
              </a:rPr>
              <a:t> Date: 4-08-2024</a:t>
            </a:r>
          </a:p>
        </p:txBody>
      </p:sp>
    </p:spTree>
    <p:extLst>
      <p:ext uri="{BB962C8B-B14F-4D97-AF65-F5344CB8AC3E}">
        <p14:creationId xmlns:p14="http://schemas.microsoft.com/office/powerpoint/2010/main" val="779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0C50-F3C2-0373-D925-E5B6D088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4F84-0336-8F81-5578-F50B52AA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ccurate product categorization is crucial for ensuring seamless customer experiences.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classification systems struggle to handle ambiguities, unconventional naming conventions, and multi-language data.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product categorization efficiency, accuracy, and scalability.</a:t>
            </a:r>
            <a:endParaRPr lang="en-US" sz="1800" i="0" u="none" strike="noStrik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text classification model that categorizes products with maximum accuracy based on description of the product.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186DAE-650A-5136-9FD0-F003D1AFA311}"/>
              </a:ext>
            </a:extLst>
          </p:cNvPr>
          <p:cNvSpPr txBox="1">
            <a:spLocks/>
          </p:cNvSpPr>
          <p:nvPr/>
        </p:nvSpPr>
        <p:spPr>
          <a:xfrm>
            <a:off x="0" y="5532437"/>
            <a:ext cx="12192000" cy="1325563"/>
          </a:xfrm>
          <a:prstGeom prst="rect">
            <a:avLst/>
          </a:prstGeo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8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Placeholder 105">
            <a:extLst>
              <a:ext uri="{FF2B5EF4-FFF2-40B4-BE49-F238E27FC236}">
                <a16:creationId xmlns:a16="http://schemas.microsoft.com/office/drawing/2014/main" id="{AA69F095-3881-4A6F-8332-5DA6B73B95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5" r="24855"/>
          <a:stretch/>
        </p:blipFill>
        <p:spPr/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3624ABB-2AA5-4355-B045-68FC7D9045C4}"/>
              </a:ext>
            </a:extLst>
          </p:cNvPr>
          <p:cNvGrpSpPr/>
          <p:nvPr/>
        </p:nvGrpSpPr>
        <p:grpSpPr>
          <a:xfrm>
            <a:off x="4981823" y="565520"/>
            <a:ext cx="7153014" cy="5726961"/>
            <a:chOff x="4912548" y="433466"/>
            <a:chExt cx="7153014" cy="572696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F7C22C-60E5-40A1-B5A2-8325140D3E5B}"/>
                </a:ext>
              </a:extLst>
            </p:cNvPr>
            <p:cNvSpPr txBox="1"/>
            <p:nvPr/>
          </p:nvSpPr>
          <p:spPr>
            <a:xfrm>
              <a:off x="4912548" y="433466"/>
              <a:ext cx="7014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Objectives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64B6488-FF62-4B55-B6F7-49A178986826}"/>
                </a:ext>
              </a:extLst>
            </p:cNvPr>
            <p:cNvGrpSpPr/>
            <p:nvPr/>
          </p:nvGrpSpPr>
          <p:grpSpPr>
            <a:xfrm>
              <a:off x="4912548" y="1445723"/>
              <a:ext cx="7153014" cy="4714704"/>
              <a:chOff x="4926403" y="1373073"/>
              <a:chExt cx="7153014" cy="4714704"/>
            </a:xfrm>
          </p:grpSpPr>
          <p:sp>
            <p:nvSpPr>
              <p:cNvPr id="93" name="Google Shape;237;p16">
                <a:extLst>
                  <a:ext uri="{FF2B5EF4-FFF2-40B4-BE49-F238E27FC236}">
                    <a16:creationId xmlns:a16="http://schemas.microsoft.com/office/drawing/2014/main" id="{732B89A4-8451-44B5-BD6D-55E8492E8ACF}"/>
                  </a:ext>
                </a:extLst>
              </p:cNvPr>
              <p:cNvSpPr/>
              <p:nvPr/>
            </p:nvSpPr>
            <p:spPr>
              <a:xfrm>
                <a:off x="4926404" y="1373073"/>
                <a:ext cx="793409" cy="7934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2400" dirty="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sp>
            <p:nvSpPr>
              <p:cNvPr id="33" name="Google Shape;303;p16">
                <a:extLst>
                  <a:ext uri="{FF2B5EF4-FFF2-40B4-BE49-F238E27FC236}">
                    <a16:creationId xmlns:a16="http://schemas.microsoft.com/office/drawing/2014/main" id="{B101CAD7-0B42-467F-A9E8-9DF128D33708}"/>
                  </a:ext>
                </a:extLst>
              </p:cNvPr>
              <p:cNvSpPr/>
              <p:nvPr/>
            </p:nvSpPr>
            <p:spPr>
              <a:xfrm>
                <a:off x="8568155" y="1373074"/>
                <a:ext cx="793409" cy="79341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sz="240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sp>
            <p:nvSpPr>
              <p:cNvPr id="29" name="Google Shape;308;p16">
                <a:extLst>
                  <a:ext uri="{FF2B5EF4-FFF2-40B4-BE49-F238E27FC236}">
                    <a16:creationId xmlns:a16="http://schemas.microsoft.com/office/drawing/2014/main" id="{EFBFBD99-3B99-415A-98D1-311CDA80F97A}"/>
                  </a:ext>
                </a:extLst>
              </p:cNvPr>
              <p:cNvSpPr/>
              <p:nvPr/>
            </p:nvSpPr>
            <p:spPr>
              <a:xfrm>
                <a:off x="4926403" y="3342586"/>
                <a:ext cx="793409" cy="79341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2400" dirty="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sp>
            <p:nvSpPr>
              <p:cNvPr id="25" name="Google Shape;313;p16">
                <a:extLst>
                  <a:ext uri="{FF2B5EF4-FFF2-40B4-BE49-F238E27FC236}">
                    <a16:creationId xmlns:a16="http://schemas.microsoft.com/office/drawing/2014/main" id="{79CC3117-D3EB-4323-870C-C97C06CE0137}"/>
                  </a:ext>
                </a:extLst>
              </p:cNvPr>
              <p:cNvSpPr/>
              <p:nvPr/>
            </p:nvSpPr>
            <p:spPr>
              <a:xfrm>
                <a:off x="4926403" y="5293067"/>
                <a:ext cx="793409" cy="79341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2400" dirty="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sp>
            <p:nvSpPr>
              <p:cNvPr id="21" name="Google Shape;318;p16">
                <a:extLst>
                  <a:ext uri="{FF2B5EF4-FFF2-40B4-BE49-F238E27FC236}">
                    <a16:creationId xmlns:a16="http://schemas.microsoft.com/office/drawing/2014/main" id="{EFFDBF0C-7B0E-4BBC-BFA0-6B3EF2109904}"/>
                  </a:ext>
                </a:extLst>
              </p:cNvPr>
              <p:cNvSpPr/>
              <p:nvPr/>
            </p:nvSpPr>
            <p:spPr>
              <a:xfrm>
                <a:off x="8568155" y="3378992"/>
                <a:ext cx="793409" cy="7934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05</a:t>
                </a:r>
                <a:endParaRPr sz="240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sp>
            <p:nvSpPr>
              <p:cNvPr id="17" name="Google Shape;323;p16">
                <a:extLst>
                  <a:ext uri="{FF2B5EF4-FFF2-40B4-BE49-F238E27FC236}">
                    <a16:creationId xmlns:a16="http://schemas.microsoft.com/office/drawing/2014/main" id="{EF6E4A45-F51C-4594-8CAD-931657E4401E}"/>
                  </a:ext>
                </a:extLst>
              </p:cNvPr>
              <p:cNvSpPr/>
              <p:nvPr/>
            </p:nvSpPr>
            <p:spPr>
              <a:xfrm>
                <a:off x="8568155" y="5294368"/>
                <a:ext cx="793409" cy="7934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1"/>
                    </a:solidFill>
                    <a:latin typeface="Georgia Pro Cond" panose="02040506050405020303" pitchFamily="18" charset="0"/>
                    <a:ea typeface="Fira Sans Extra Condensed"/>
                    <a:cs typeface="Fira Sans Extra Condensed"/>
                    <a:sym typeface="Fira Sans Extra Condensed"/>
                  </a:rPr>
                  <a:t>06</a:t>
                </a:r>
                <a:endParaRPr sz="2400">
                  <a:solidFill>
                    <a:schemeClr val="lt1"/>
                  </a:solidFill>
                  <a:latin typeface="Georgia Pro Cond" panose="02040506050405020303" pitchFamily="18" charset="0"/>
                </a:endParaRPr>
              </a:p>
            </p:txBody>
          </p:sp>
          <p:cxnSp>
            <p:nvCxnSpPr>
              <p:cNvPr id="12" name="Google Shape;324;p16">
                <a:extLst>
                  <a:ext uri="{FF2B5EF4-FFF2-40B4-BE49-F238E27FC236}">
                    <a16:creationId xmlns:a16="http://schemas.microsoft.com/office/drawing/2014/main" id="{46A65866-BFC5-4305-B8E1-012965E97B4E}"/>
                  </a:ext>
                </a:extLst>
              </p:cNvPr>
              <p:cNvCxnSpPr>
                <a:stCxn id="93" idx="4"/>
                <a:endCxn id="29" idx="0"/>
              </p:cNvCxnSpPr>
              <p:nvPr/>
            </p:nvCxnSpPr>
            <p:spPr>
              <a:xfrm flipH="1">
                <a:off x="5323108" y="2166482"/>
                <a:ext cx="1" cy="117610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" name="Google Shape;325;p16">
                <a:extLst>
                  <a:ext uri="{FF2B5EF4-FFF2-40B4-BE49-F238E27FC236}">
                    <a16:creationId xmlns:a16="http://schemas.microsoft.com/office/drawing/2014/main" id="{4496519B-5AE4-47F5-9014-5A273A972ED8}"/>
                  </a:ext>
                </a:extLst>
              </p:cNvPr>
              <p:cNvCxnSpPr>
                <a:stCxn id="29" idx="4"/>
                <a:endCxn id="25" idx="0"/>
              </p:cNvCxnSpPr>
              <p:nvPr/>
            </p:nvCxnSpPr>
            <p:spPr>
              <a:xfrm>
                <a:off x="5323108" y="4135996"/>
                <a:ext cx="0" cy="11570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" name="Google Shape;326;p16">
                <a:extLst>
                  <a:ext uri="{FF2B5EF4-FFF2-40B4-BE49-F238E27FC236}">
                    <a16:creationId xmlns:a16="http://schemas.microsoft.com/office/drawing/2014/main" id="{3B95C9B3-0E62-46DE-87D8-E4F9F8D5B376}"/>
                  </a:ext>
                </a:extLst>
              </p:cNvPr>
              <p:cNvCxnSpPr>
                <a:stCxn id="33" idx="4"/>
                <a:endCxn id="21" idx="0"/>
              </p:cNvCxnSpPr>
              <p:nvPr/>
            </p:nvCxnSpPr>
            <p:spPr>
              <a:xfrm>
                <a:off x="8964860" y="2166484"/>
                <a:ext cx="0" cy="12125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" name="Google Shape;327;p16">
                <a:extLst>
                  <a:ext uri="{FF2B5EF4-FFF2-40B4-BE49-F238E27FC236}">
                    <a16:creationId xmlns:a16="http://schemas.microsoft.com/office/drawing/2014/main" id="{34009280-1523-4E00-834A-19F1C52DF365}"/>
                  </a:ext>
                </a:extLst>
              </p:cNvPr>
              <p:cNvCxnSpPr>
                <a:stCxn id="21" idx="4"/>
                <a:endCxn id="17" idx="0"/>
              </p:cNvCxnSpPr>
              <p:nvPr/>
            </p:nvCxnSpPr>
            <p:spPr>
              <a:xfrm>
                <a:off x="8964860" y="4172401"/>
                <a:ext cx="0" cy="112196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7F09ACC-7BA1-4BAE-B7C4-BBF194D0EDA6}"/>
                  </a:ext>
                </a:extLst>
              </p:cNvPr>
              <p:cNvSpPr txBox="1"/>
              <p:nvPr/>
            </p:nvSpPr>
            <p:spPr>
              <a:xfrm>
                <a:off x="5890124" y="1428145"/>
                <a:ext cx="25793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Quattrocento Sans" panose="020B0502050000020003" pitchFamily="34" charset="0"/>
                  </a:rPr>
                  <a:t>Data Exploration and Preparation</a:t>
                </a:r>
                <a:endPara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EBABCD9-A771-470D-B8C1-C1AB97AAF68E}"/>
                  </a:ext>
                </a:extLst>
              </p:cNvPr>
              <p:cNvSpPr txBox="1"/>
              <p:nvPr/>
            </p:nvSpPr>
            <p:spPr>
              <a:xfrm>
                <a:off x="5890124" y="3416126"/>
                <a:ext cx="2579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indent="0" defTabSz="1219170">
                  <a:spcBef>
                    <a:spcPct val="20000"/>
                  </a:spcBef>
                  <a:spcAft>
                    <a:spcPts val="0"/>
                  </a:spcAft>
                  <a:buNone/>
                  <a:defRPr/>
                </a:pP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Quattrocento Sans" panose="020B0502050000020003" pitchFamily="34" charset="0"/>
                  </a:rPr>
                  <a:t>Descriptive Analysis</a:t>
                </a:r>
                <a:endPara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4897DE3-D19F-423D-8A92-FFC4F35B10EB}"/>
                  </a:ext>
                </a:extLst>
              </p:cNvPr>
              <p:cNvSpPr txBox="1"/>
              <p:nvPr/>
            </p:nvSpPr>
            <p:spPr>
              <a:xfrm>
                <a:off x="5890124" y="5366607"/>
                <a:ext cx="2769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Quattrocento Sans" panose="020B0502050000020003" pitchFamily="34" charset="0"/>
                  </a:rPr>
                  <a:t>Feature Engineering/Text to Features</a:t>
                </a:r>
                <a:endPara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DE056A7-93E6-413C-9C7C-31BF1C9E766D}"/>
                  </a:ext>
                </a:extLst>
              </p:cNvPr>
              <p:cNvSpPr txBox="1"/>
              <p:nvPr/>
            </p:nvSpPr>
            <p:spPr>
              <a:xfrm>
                <a:off x="9500112" y="1446614"/>
                <a:ext cx="2579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Quattrocento Sans" panose="020B0502050000020003" pitchFamily="34" charset="0"/>
                  </a:rPr>
                  <a:t>Predictive Modeling</a:t>
                </a:r>
                <a:endPara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41111C9-41BB-47FD-92AB-6F34521A5C51}"/>
                  </a:ext>
                </a:extLst>
              </p:cNvPr>
              <p:cNvSpPr txBox="1"/>
              <p:nvPr/>
            </p:nvSpPr>
            <p:spPr>
              <a:xfrm>
                <a:off x="9500112" y="3452531"/>
                <a:ext cx="2579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>
                  <a:spcBef>
                    <a:spcPct val="20000"/>
                  </a:spcBef>
                  <a:defRPr/>
                </a:pP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Quattrocento Sans" panose="020B0502050000020003" pitchFamily="34" charset="0"/>
                  </a:rPr>
                  <a:t>Fine Tuning</a:t>
                </a:r>
                <a:endPara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EFE3C65-C6B2-489A-A1EE-CA929682B144}"/>
                  </a:ext>
                </a:extLst>
              </p:cNvPr>
              <p:cNvSpPr txBox="1"/>
              <p:nvPr/>
            </p:nvSpPr>
            <p:spPr>
              <a:xfrm>
                <a:off x="9500112" y="5367907"/>
                <a:ext cx="25793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indent="0" defTabSz="1219170">
                  <a:spcBef>
                    <a:spcPct val="20000"/>
                  </a:spcBef>
                  <a:spcAft>
                    <a:spcPts val="0"/>
                  </a:spcAft>
                  <a:buNone/>
                  <a:defRPr/>
                </a:pP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Quattrocento Sans" panose="020B0502050000020003" pitchFamily="34" charset="0"/>
                  </a:rPr>
                  <a:t>Enhance Categorization Accuracy</a:t>
                </a:r>
                <a:endPara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399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0C50-F3C2-0373-D925-E5B6D088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4F84-0336-8F81-5578-F50B52AA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 Overview of the given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 Key features and initial observations from the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 Handling missing data and inconsistencies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 Data preprocessing and cleaning the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186DAE-650A-5136-9FD0-F003D1AFA311}"/>
              </a:ext>
            </a:extLst>
          </p:cNvPr>
          <p:cNvSpPr txBox="1">
            <a:spLocks/>
          </p:cNvSpPr>
          <p:nvPr/>
        </p:nvSpPr>
        <p:spPr>
          <a:xfrm>
            <a:off x="0" y="5532437"/>
            <a:ext cx="12192000" cy="1325563"/>
          </a:xfrm>
          <a:prstGeom prst="rect">
            <a:avLst/>
          </a:prstGeo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7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0C50-F3C2-0373-D925-E5B6D088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4F84-0336-8F81-5578-F50B52AA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Here analysis to identify data patterns and category distributions are done.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Visualizations used: Word clouds, and pie charts for understanding the feature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Used Count plot to visualization to find data imbalances in the dataset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186DAE-650A-5136-9FD0-F003D1AFA311}"/>
              </a:ext>
            </a:extLst>
          </p:cNvPr>
          <p:cNvSpPr txBox="1">
            <a:spLocks/>
          </p:cNvSpPr>
          <p:nvPr/>
        </p:nvSpPr>
        <p:spPr>
          <a:xfrm>
            <a:off x="0" y="5532437"/>
            <a:ext cx="12192000" cy="1325563"/>
          </a:xfrm>
          <a:prstGeom prst="rect">
            <a:avLst/>
          </a:prstGeo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5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0C50-F3C2-0373-D925-E5B6D088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4F84-0336-8F81-5578-F50B52AA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Spliting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into dependent and independent columns, Converted product descriptions into numerical features using TF-IDF vectorizer.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 Custom feature extraction methods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186DAE-650A-5136-9FD0-F003D1AFA311}"/>
              </a:ext>
            </a:extLst>
          </p:cNvPr>
          <p:cNvSpPr txBox="1">
            <a:spLocks/>
          </p:cNvSpPr>
          <p:nvPr/>
        </p:nvSpPr>
        <p:spPr>
          <a:xfrm>
            <a:off x="0" y="5532437"/>
            <a:ext cx="12192000" cy="1325563"/>
          </a:xfrm>
          <a:prstGeom prst="rect">
            <a:avLst/>
          </a:prstGeo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0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0C50-F3C2-0373-D925-E5B6D088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4F84-0336-8F81-5578-F50B52AA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models: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Logistic Regression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Decision Tree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Random Forest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Naïve Bayes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SVC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6-Used SMOTE to handle imbalanced data.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Compared all the above models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Used One Deep learning model(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Tensorflow-keras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186DAE-650A-5136-9FD0-F003D1AFA311}"/>
              </a:ext>
            </a:extLst>
          </p:cNvPr>
          <p:cNvSpPr txBox="1">
            <a:spLocks/>
          </p:cNvSpPr>
          <p:nvPr/>
        </p:nvSpPr>
        <p:spPr>
          <a:xfrm>
            <a:off x="0" y="5532437"/>
            <a:ext cx="12192000" cy="1325563"/>
          </a:xfrm>
          <a:prstGeom prst="rect">
            <a:avLst/>
          </a:prstGeo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0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0C50-F3C2-0373-D925-E5B6D088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Fine-Tuning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4F84-0336-8F81-5578-F50B52AA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Hyperparameters were tuned and relevant features were selected.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2-We used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 hyperparameter tuning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186DAE-650A-5136-9FD0-F003D1AFA311}"/>
              </a:ext>
            </a:extLst>
          </p:cNvPr>
          <p:cNvSpPr txBox="1">
            <a:spLocks/>
          </p:cNvSpPr>
          <p:nvPr/>
        </p:nvSpPr>
        <p:spPr>
          <a:xfrm>
            <a:off x="0" y="5532437"/>
            <a:ext cx="12192000" cy="1325563"/>
          </a:xfrm>
          <a:prstGeom prst="rect">
            <a:avLst/>
          </a:prstGeo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0AFEE6-D794-FA5E-CBE4-34C16B0B3F08}"/>
              </a:ext>
            </a:extLst>
          </p:cNvPr>
          <p:cNvSpPr>
            <a:spLocks noGrp="1"/>
          </p:cNvSpPr>
          <p:nvPr/>
        </p:nvSpPr>
        <p:spPr bwMode="gray">
          <a:xfrm>
            <a:off x="2924164" y="3074067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37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0C50-F3C2-0373-D925-E5B6D088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4F84-0336-8F81-5578-F50B52AA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from Model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1.Successfully developed high accuracy model for product categorization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2.Successfully predicted category of items based on description of the product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186DAE-650A-5136-9FD0-F003D1AFA311}"/>
              </a:ext>
            </a:extLst>
          </p:cNvPr>
          <p:cNvSpPr txBox="1">
            <a:spLocks/>
          </p:cNvSpPr>
          <p:nvPr/>
        </p:nvSpPr>
        <p:spPr>
          <a:xfrm>
            <a:off x="0" y="5532437"/>
            <a:ext cx="12192000" cy="1325563"/>
          </a:xfrm>
          <a:prstGeom prst="rect">
            <a:avLst/>
          </a:prstGeom>
          <a:solidFill>
            <a:srgbClr val="0F1737"/>
          </a:solidFill>
          <a:ln>
            <a:solidFill>
              <a:srgbClr val="00206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0AFEE6-D794-FA5E-CBE4-34C16B0B3F08}"/>
              </a:ext>
            </a:extLst>
          </p:cNvPr>
          <p:cNvSpPr>
            <a:spLocks noGrp="1"/>
          </p:cNvSpPr>
          <p:nvPr/>
        </p:nvSpPr>
        <p:spPr bwMode="gray">
          <a:xfrm>
            <a:off x="2924164" y="3074067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7927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21"/>
      </a:accent2>
      <a:accent3>
        <a:srgbClr val="FD9E01"/>
      </a:accent3>
      <a:accent4>
        <a:srgbClr val="94BA46"/>
      </a:accent4>
      <a:accent5>
        <a:srgbClr val="00B09B"/>
      </a:accent5>
      <a:accent6>
        <a:srgbClr val="0178B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Georgia Pro Cond</vt:lpstr>
      <vt:lpstr>Georgia Pro Light</vt:lpstr>
      <vt:lpstr>Google Sans</vt:lpstr>
      <vt:lpstr>Quattrocento Sans</vt:lpstr>
      <vt:lpstr>Times New Roman</vt:lpstr>
      <vt:lpstr>Office Theme</vt:lpstr>
      <vt:lpstr>PowerPoint Presentation</vt:lpstr>
      <vt:lpstr>Problem Statement</vt:lpstr>
      <vt:lpstr>PowerPoint Presentation</vt:lpstr>
      <vt:lpstr>Data Exploration</vt:lpstr>
      <vt:lpstr>Descriptive Analysis</vt:lpstr>
      <vt:lpstr>Feature Engineering</vt:lpstr>
      <vt:lpstr>Model Development</vt:lpstr>
      <vt:lpstr>Fine-Tuning and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hemanagarajnaidu@outlook.com</cp:lastModifiedBy>
  <cp:revision>4</cp:revision>
  <dcterms:created xsi:type="dcterms:W3CDTF">2021-10-29T04:24:06Z</dcterms:created>
  <dcterms:modified xsi:type="dcterms:W3CDTF">2024-08-05T06:51:13Z</dcterms:modified>
</cp:coreProperties>
</file>