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Poppins SemiBold" panose="020B0604020202020204" charset="0"/>
      <p:regular r:id="rId22"/>
      <p:bold r:id="rId23"/>
      <p:italic r:id="rId24"/>
      <p:boldItalic r:id="rId25"/>
    </p:embeddedFont>
    <p:embeddedFont>
      <p:font typeface="Roboto Condensed Light" panose="020B0604020202020204" charset="0"/>
      <p:regular r:id="rId26"/>
      <p:italic r:id="rId27"/>
    </p:embeddedFont>
    <p:embeddedFont>
      <p:font typeface="Poppins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4BB6BF-94A3-482F-8B5E-FD47BAF310C5}" v="79" dt="2023-12-02T10:00:27.739"/>
  </p1510:revLst>
</p1510:revInfo>
</file>

<file path=ppt/tableStyles.xml><?xml version="1.0" encoding="utf-8"?>
<a:tblStyleLst xmlns:a="http://schemas.openxmlformats.org/drawingml/2006/main" def="{C4DCCC3A-355C-4E05-B17B-93D23EEA02EC}">
  <a:tblStyle styleId="{C4DCCC3A-355C-4E05-B17B-93D23EEA02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657FF8-2459-44F9-8AB9-07E6441843B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33550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638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7b539d158d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7b539d158d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8490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7b539d158d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7b539d158d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221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7b539d158d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7b539d158d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684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7b83964e5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7b83964e5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7515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7b83964e5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7b83964e5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086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7b83964e56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7b83964e56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218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7b83964e5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7b83964e5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662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7b83964e5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27b83964e56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1870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7b83964e56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7b83964e56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7548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7b83964e56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7b83964e56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7449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20c5dacb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20c5dacb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9572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20c5dacb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20c5dacb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989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b539d158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b539d158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950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b539d158d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7b539d158d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231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7b539d158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7b539d158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536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b539d158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7b539d158d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27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b539d158d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7b539d158d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642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7b539d158d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7b539d158d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08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075" y="1010500"/>
            <a:ext cx="7266300" cy="184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075" y="3184649"/>
            <a:ext cx="4213200" cy="3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3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15" name="Google Shape;15;p2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 rot="-1720418">
            <a:off x="-682332" y="-1060841"/>
            <a:ext cx="4364764" cy="4364764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title" hasCustomPrompt="1"/>
          </p:nvPr>
        </p:nvSpPr>
        <p:spPr>
          <a:xfrm>
            <a:off x="952225" y="1282765"/>
            <a:ext cx="7234500" cy="133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2185980" y="2893495"/>
            <a:ext cx="4778700" cy="3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1"/>
          <p:cNvSpPr txBox="1">
            <a:spLocks noGrp="1"/>
          </p:cNvSpPr>
          <p:nvPr>
            <p:ph type="subTitle" idx="2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ubTitle" idx="3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-908231">
            <a:off x="-659279" y="-1163274"/>
            <a:ext cx="3029514" cy="3029514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13075" y="2179717"/>
            <a:ext cx="7234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13075" y="3326963"/>
            <a:ext cx="4616400" cy="3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784175" y="1067386"/>
            <a:ext cx="1027200" cy="7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3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4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25;p3"/>
          <p:cNvSpPr/>
          <p:nvPr/>
        </p:nvSpPr>
        <p:spPr>
          <a:xfrm rot="-8701193">
            <a:off x="6244336" y="-1138937"/>
            <a:ext cx="4261178" cy="4261178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 rot="-6777793">
            <a:off x="-500388" y="3908257"/>
            <a:ext cx="1936996" cy="1936996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13075" y="539400"/>
            <a:ext cx="5559900" cy="12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13075" y="1805973"/>
            <a:ext cx="7717800" cy="24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2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ubTitle" idx="3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1669367" y="3007297"/>
            <a:ext cx="2286000" cy="11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1669367" y="2557647"/>
            <a:ext cx="2286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>
            <a:off x="5186717" y="3007297"/>
            <a:ext cx="2287800" cy="118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4"/>
          </p:nvPr>
        </p:nvSpPr>
        <p:spPr>
          <a:xfrm>
            <a:off x="5186717" y="2557647"/>
            <a:ext cx="22878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5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6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44;p5"/>
          <p:cNvSpPr/>
          <p:nvPr/>
        </p:nvSpPr>
        <p:spPr>
          <a:xfrm>
            <a:off x="6614275" y="-1106550"/>
            <a:ext cx="1596600" cy="1596600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50" name="Google Shape;50;p6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 rot="-1720358">
            <a:off x="-923271" y="-1116905"/>
            <a:ext cx="3728393" cy="3728393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4" name="Google Shape;54;p7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3"/>
          </p:nvPr>
        </p:nvSpPr>
        <p:spPr>
          <a:xfrm>
            <a:off x="713075" y="1746850"/>
            <a:ext cx="4155300" cy="21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 rot="2324845" flipH="1">
            <a:off x="4768463" y="-1343820"/>
            <a:ext cx="5393295" cy="5393061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1388100" y="1019456"/>
            <a:ext cx="6367800" cy="25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cxnSp>
        <p:nvCxnSpPr>
          <p:cNvPr id="65" name="Google Shape;65;p8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 rot="-7618588">
            <a:off x="4834560" y="-1783655"/>
            <a:ext cx="5322309" cy="5322309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9" name="Google Shape;69;p9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2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2839350" y="1233242"/>
            <a:ext cx="3465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3"/>
          </p:nvPr>
        </p:nvSpPr>
        <p:spPr>
          <a:xfrm>
            <a:off x="2839350" y="1924342"/>
            <a:ext cx="3465300" cy="14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/>
          <p:nvPr/>
        </p:nvSpPr>
        <p:spPr>
          <a:xfrm rot="-4596179">
            <a:off x="-1309904" y="2330426"/>
            <a:ext cx="1937010" cy="1937010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713075" y="3924612"/>
            <a:ext cx="7717800" cy="45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Poppins SemiBold"/>
                <a:ea typeface="Poppins SemiBold"/>
                <a:cs typeface="Poppins SemiBold"/>
                <a:sym typeface="Poppins SemiBold"/>
              </a:defRPr>
            </a:lvl1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8" name="Google Shape;78;p10"/>
          <p:cNvCxnSpPr/>
          <p:nvPr/>
        </p:nvCxnSpPr>
        <p:spPr>
          <a:xfrm>
            <a:off x="711850" y="4610125"/>
            <a:ext cx="7720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0"/>
          <p:cNvSpPr txBox="1">
            <a:spLocks noGrp="1"/>
          </p:cNvSpPr>
          <p:nvPr>
            <p:ph type="subTitle" idx="2"/>
          </p:nvPr>
        </p:nvSpPr>
        <p:spPr>
          <a:xfrm>
            <a:off x="3331775" y="4623854"/>
            <a:ext cx="24804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ubTitle" idx="3"/>
          </p:nvPr>
        </p:nvSpPr>
        <p:spPr>
          <a:xfrm>
            <a:off x="7332925" y="4623854"/>
            <a:ext cx="1098000" cy="3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10"/>
          <p:cNvSpPr/>
          <p:nvPr/>
        </p:nvSpPr>
        <p:spPr>
          <a:xfrm rot="-7139419" flipH="1">
            <a:off x="7295467" y="-947033"/>
            <a:ext cx="3271973" cy="3271973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0"/>
          <p:cNvSpPr/>
          <p:nvPr/>
        </p:nvSpPr>
        <p:spPr>
          <a:xfrm rot="-1720358">
            <a:off x="-795996" y="-869105"/>
            <a:ext cx="3728393" cy="3728393"/>
          </a:xfrm>
          <a:prstGeom prst="ellipse">
            <a:avLst/>
          </a:prstGeom>
          <a:gradFill>
            <a:gsLst>
              <a:gs pos="0">
                <a:schemeClr val="accent2">
                  <a:alpha val="20540"/>
                </a:schemeClr>
              </a:gs>
              <a:gs pos="100000">
                <a:srgbClr val="737373">
                  <a:alpha val="0"/>
                  <a:alpha val="2054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rgbClr val="CC527A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oppins SemiBold"/>
              <a:buNone/>
              <a:defRPr sz="3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075" y="1279575"/>
            <a:ext cx="7717800" cy="3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13075" y="4616554"/>
            <a:ext cx="4557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buNone/>
              <a:defRPr sz="1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rot="-8880129">
            <a:off x="6722579" y="2596503"/>
            <a:ext cx="3144441" cy="3144441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ctrTitle"/>
          </p:nvPr>
        </p:nvSpPr>
        <p:spPr>
          <a:xfrm>
            <a:off x="1221012" y="1158973"/>
            <a:ext cx="8142600" cy="6558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1"/>
                </a:solidFill>
              </a:rPr>
              <a:t>Structured Query Language</a:t>
            </a:r>
            <a:endParaRPr sz="4000" dirty="0">
              <a:solidFill>
                <a:schemeClr val="lt1"/>
              </a:solidFill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subTitle" idx="2"/>
          </p:nvPr>
        </p:nvSpPr>
        <p:spPr>
          <a:xfrm>
            <a:off x="6128349" y="3347950"/>
            <a:ext cx="2480400" cy="11261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07" name="Google Shape;107;p15"/>
          <p:cNvSpPr/>
          <p:nvPr/>
        </p:nvSpPr>
        <p:spPr>
          <a:xfrm rot="5400000">
            <a:off x="7478943" y="-432242"/>
            <a:ext cx="2203200" cy="2203200"/>
          </a:xfrm>
          <a:prstGeom prst="ellipse">
            <a:avLst/>
          </a:prstGeom>
          <a:gradFill>
            <a:gsLst>
              <a:gs pos="0">
                <a:srgbClr val="FFFFFF">
                  <a:alpha val="0"/>
                  <a:alpha val="20540"/>
                </a:srgbClr>
              </a:gs>
              <a:gs pos="100000">
                <a:srgbClr val="CC527A">
                  <a:alpha val="2054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4F42AF3-A0B4-8D57-4C64-63ADFF87F5BD}"/>
              </a:ext>
            </a:extLst>
          </p:cNvPr>
          <p:cNvSpPr txBox="1"/>
          <p:nvPr/>
        </p:nvSpPr>
        <p:spPr>
          <a:xfrm>
            <a:off x="3764693" y="1770958"/>
            <a:ext cx="2108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1D7F195-BBF3-330C-4D53-88C20E8F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Hotels 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6332F59-4D48-C0AA-2C2A-22F949B57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589" y="1567057"/>
            <a:ext cx="7355516" cy="260128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87406BE-BC29-7333-C72F-74A9142D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Cabs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39E5DD-EE9B-9AF1-27AA-866714EFD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562" y="1546770"/>
            <a:ext cx="6867342" cy="23744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AE22CB3C-7F83-7A0B-1F70-F2E410535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Bookings 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0E921652-1870-5359-DCED-820E70717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423" y="1546771"/>
            <a:ext cx="6212328" cy="25474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6EFF29A8-43FD-8AF3-551A-C7F1A5AD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Itineraries  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3D87A93-E5B2-18C1-0DC9-F1464A21F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404" y="1531530"/>
            <a:ext cx="5164587" cy="25132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E8B2200C-2667-7438-72EA-CA1621DE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Flights with the highest ticket price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A7DB155-4D25-BDB9-E026-F2DCCEABF9EA}"/>
              </a:ext>
            </a:extLst>
          </p:cNvPr>
          <p:cNvSpPr txBox="1"/>
          <p:nvPr/>
        </p:nvSpPr>
        <p:spPr>
          <a:xfrm>
            <a:off x="1911178" y="1556951"/>
            <a:ext cx="4843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ter"/>
              </a:rPr>
              <a:t>SELECT *FROM FlightsWHERE TicketPrice = (SELECT MAX(TicketPrice) FROM Flights);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E609570-DB4E-1316-5A2A-6221BAC0343D}"/>
              </a:ext>
            </a:extLst>
          </p:cNvPr>
          <p:cNvSpPr txBox="1"/>
          <p:nvPr/>
        </p:nvSpPr>
        <p:spPr>
          <a:xfrm>
            <a:off x="713075" y="2525022"/>
            <a:ext cx="1309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5A941BC2-9DCA-01E8-8BFD-E2EB10ABE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729" y="3063330"/>
            <a:ext cx="6988146" cy="59441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1D5ED694-34CF-D723-6FB4-D8E98D63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 Hotels with available rooms &gt; 60 and order by room rate    in descending order 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2499D2D-A2ED-2AF6-3D00-35BE7E7F6556}"/>
              </a:ext>
            </a:extLst>
          </p:cNvPr>
          <p:cNvSpPr txBox="1"/>
          <p:nvPr/>
        </p:nvSpPr>
        <p:spPr>
          <a:xfrm>
            <a:off x="1911178" y="1556951"/>
            <a:ext cx="4843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ter"/>
              </a:rPr>
              <a:t>SELECT *FROM Hotels WHERE AvailableRooms &gt; 60ORDER BY RoomRate DESC;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1166483-6A19-1D40-FD3F-4C7363A2E30D}"/>
              </a:ext>
            </a:extLst>
          </p:cNvPr>
          <p:cNvSpPr txBox="1"/>
          <p:nvPr/>
        </p:nvSpPr>
        <p:spPr>
          <a:xfrm>
            <a:off x="713075" y="2525022"/>
            <a:ext cx="1309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E4A2E719-49F2-95A8-3456-147595D20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449" y="3067566"/>
            <a:ext cx="6447079" cy="10973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4025CC91-E1D9-F562-32B4-433B5666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Output 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6A11CB39-1889-6CF1-9E87-2CA5995F7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355" y="1630598"/>
            <a:ext cx="5778450" cy="21011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xmlns="" id="{14DD3E1D-DD06-6409-8492-ADAB57216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75" y="539400"/>
            <a:ext cx="7717800" cy="572700"/>
          </a:xfrm>
        </p:spPr>
        <p:txBody>
          <a:bodyPr/>
          <a:lstStyle/>
          <a:p>
            <a:r>
              <a:rPr lang="en-US" sz="2000" dirty="0"/>
              <a:t>Customers who have made bookings, along with the total spending and the most expensive booking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FAEFD61-0584-B8B8-26D3-A4539CED487C}"/>
              </a:ext>
            </a:extLst>
          </p:cNvPr>
          <p:cNvSpPr txBox="1"/>
          <p:nvPr/>
        </p:nvSpPr>
        <p:spPr>
          <a:xfrm>
            <a:off x="1952367" y="1927654"/>
            <a:ext cx="48438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Inter"/>
              </a:rPr>
              <a:t>SELECT    Customers.*,    COALESCE(SUM(Bookings.TotalCost), 0) AS TotalSpending,    MAX(Bookings.TotalCost) AS MaxBookingCostFROM CustomersLEFT JOIN Bookings ON Customers.CustomerID = Bookings.CustomerIDGROUP BY Customers.CustomerID;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EE1D9AC-4BE0-63FA-C8EB-16EA6C23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400" dirty="0"/>
              <a:t>Output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9B667DE-7945-59AC-F540-F03C56420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460" y="1603925"/>
            <a:ext cx="6005080" cy="230080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D5455D2-137F-04FE-AF99-13D9D371A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986" y="285229"/>
            <a:ext cx="5650398" cy="38995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13075" y="539400"/>
            <a:ext cx="5559900" cy="9090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SQL ?</a:t>
            </a:r>
            <a:endParaRPr dirty="0"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713125" y="1448492"/>
            <a:ext cx="7717800" cy="24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-US" sz="2000" b="0" i="0" dirty="0">
                <a:solidFill>
                  <a:srgbClr val="DBDEE2"/>
                </a:solidFill>
                <a:effectLst/>
                <a:latin typeface="Inter"/>
              </a:rPr>
              <a:t>SQL (Structured Query Language) is </a:t>
            </a:r>
            <a:r>
              <a:rPr lang="en-US" sz="2000" b="1" i="0" dirty="0">
                <a:solidFill>
                  <a:srgbClr val="DBDEE2"/>
                </a:solidFill>
                <a:effectLst/>
                <a:latin typeface="Inter"/>
              </a:rPr>
              <a:t>a programming language used to communicate with and manipulate databases</a:t>
            </a:r>
            <a:r>
              <a:rPr lang="en-US" sz="2000" b="0" i="0" dirty="0">
                <a:solidFill>
                  <a:srgbClr val="DBDEE2"/>
                </a:solidFill>
                <a:effectLst/>
                <a:latin typeface="Inter"/>
              </a:rPr>
              <a:t>. It is the standard language for relational database management systems and is used to perform tasks such as updating data on a database or retrieving data from a database. SQL statements are used to store, update, remove, search, and retrieve information from the database.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7E83B08-6449-4EE3-4E01-E9983BA58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Query in SQL 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70728E7-17A8-C541-BC71-25860CD1BA0F}"/>
              </a:ext>
            </a:extLst>
          </p:cNvPr>
          <p:cNvSpPr txBox="1"/>
          <p:nvPr/>
        </p:nvSpPr>
        <p:spPr>
          <a:xfrm>
            <a:off x="840260" y="1515762"/>
            <a:ext cx="69939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DBDEE2"/>
                </a:solidFill>
                <a:effectLst/>
                <a:latin typeface="Inter"/>
              </a:rPr>
              <a:t>A query in SQL is </a:t>
            </a:r>
            <a:r>
              <a:rPr lang="en-US" sz="2000" b="1" i="0" dirty="0">
                <a:solidFill>
                  <a:srgbClr val="DBDEE2"/>
                </a:solidFill>
                <a:effectLst/>
                <a:latin typeface="Inter"/>
              </a:rPr>
              <a:t>a request for data or information from a database table or combination of tables</a:t>
            </a:r>
            <a:r>
              <a:rPr lang="en-US" sz="2000" b="0" i="0" dirty="0">
                <a:solidFill>
                  <a:srgbClr val="DBDEE2"/>
                </a:solidFill>
                <a:effectLst/>
                <a:latin typeface="Inter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DBDEE2"/>
                </a:solidFill>
                <a:effectLst/>
                <a:latin typeface="Inter"/>
              </a:rPr>
              <a:t> It is a programming language designed to interact with databases and is used when companies have a ton of data that they want to manipulate.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DBDEE2"/>
                </a:solidFill>
                <a:effectLst/>
                <a:latin typeface="Inter"/>
              </a:rPr>
              <a:t>SQL is the most well-known and widely-used query language, and anyone working at a company that stores data in a relational database can use it.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SQL is important for a website ?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EFDAEB6-A0D2-1BD4-7BCE-CF473659EFC6}"/>
              </a:ext>
            </a:extLst>
          </p:cNvPr>
          <p:cNvSpPr txBox="1"/>
          <p:nvPr/>
        </p:nvSpPr>
        <p:spPr>
          <a:xfrm>
            <a:off x="1226897" y="1442758"/>
            <a:ext cx="68219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Inter"/>
              </a:rPr>
              <a:t>SQL is an important language for web developers because it lets them interact with databases.</a:t>
            </a:r>
          </a:p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Inter"/>
              </a:rPr>
              <a:t>It’s also important for website owners to know about SQL for two reasons: You can use it to get information from your database and you can use it to create tables and organize data in your database.</a:t>
            </a:r>
          </a:p>
          <a:p>
            <a:pPr algn="l" fontAlgn="base"/>
            <a:r>
              <a:rPr lang="en-US" sz="2000" b="0" i="0" dirty="0">
                <a:solidFill>
                  <a:schemeClr val="bg1"/>
                </a:solidFill>
                <a:effectLst/>
                <a:latin typeface="Inter"/>
              </a:rPr>
              <a:t>Without the use of SQL, you would not be able to utilize websites how you do day today.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>
            <a:spLocks noGrp="1"/>
          </p:cNvSpPr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Tittle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499A2A5-5323-FBA7-55F9-8C59627A2D67}"/>
              </a:ext>
            </a:extLst>
          </p:cNvPr>
          <p:cNvSpPr txBox="1"/>
          <p:nvPr/>
        </p:nvSpPr>
        <p:spPr>
          <a:xfrm>
            <a:off x="1857607" y="1448285"/>
            <a:ext cx="47038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Inter"/>
              </a:rPr>
              <a:t>TRAVEL BOOKING MANGEMENT</a:t>
            </a:r>
          </a:p>
          <a:p>
            <a:endParaRPr lang="en-US" sz="2000" dirty="0">
              <a:solidFill>
                <a:schemeClr val="bg1"/>
              </a:solidFill>
              <a:latin typeface="Int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A0967BF-7AD6-5DF7-5A35-055238E9E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416" y="1960605"/>
            <a:ext cx="3463460" cy="22759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713100" y="25305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TRAVEL BOOKING MANGEMENT </a:t>
            </a: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DD1DEE2-0565-D607-AC0E-29279FEB1DB0}"/>
              </a:ext>
            </a:extLst>
          </p:cNvPr>
          <p:cNvSpPr txBox="1"/>
          <p:nvPr/>
        </p:nvSpPr>
        <p:spPr>
          <a:xfrm>
            <a:off x="1515761" y="1218558"/>
            <a:ext cx="746348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Inter"/>
              </a:rPr>
              <a:t>Users can search for hotels based on their destination, preferences, and budget.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Inter"/>
              </a:rPr>
              <a:t>The system provides real-time availability and pricing information for different accommodation options.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Inter"/>
              </a:rPr>
              <a:t>Users can specify pick-up and drop-off locations, choose vehicle types, and view estimated fares.</a:t>
            </a:r>
            <a:endParaRPr lang="en-US" sz="2000" dirty="0">
              <a:solidFill>
                <a:srgbClr val="D1D5DB"/>
              </a:solidFill>
              <a:latin typeface="Inter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Inter"/>
              </a:rPr>
              <a:t>Flight search functionality allows users to find available flights based on their travel dates and preferences.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D1D5DB"/>
                </a:solidFill>
                <a:effectLst/>
                <a:latin typeface="Inter"/>
              </a:rPr>
              <a:t>Users can view detailed information about flights, including schedules, durations, and prices.</a:t>
            </a:r>
          </a:p>
          <a:p>
            <a:pPr algn="l"/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>
            <a:spLocks noGrp="1"/>
          </p:cNvSpPr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Entity Relationship Diagram </a:t>
            </a:r>
            <a:endParaRPr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71F2EC82-FA65-0117-BC21-496EB716B26D}"/>
              </a:ext>
            </a:extLst>
          </p:cNvPr>
          <p:cNvSpPr/>
          <p:nvPr/>
        </p:nvSpPr>
        <p:spPr>
          <a:xfrm>
            <a:off x="1297458" y="1248023"/>
            <a:ext cx="1787611" cy="12521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Hotels Table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A89C55B-3AB2-259F-CA7F-6FE146EAB265}"/>
              </a:ext>
            </a:extLst>
          </p:cNvPr>
          <p:cNvSpPr/>
          <p:nvPr/>
        </p:nvSpPr>
        <p:spPr>
          <a:xfrm>
            <a:off x="3550506" y="1252128"/>
            <a:ext cx="1787611" cy="12521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Flights Table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0D82C10-43C7-773A-8AC2-9C96EE4E2C58}"/>
              </a:ext>
            </a:extLst>
          </p:cNvPr>
          <p:cNvSpPr/>
          <p:nvPr/>
        </p:nvSpPr>
        <p:spPr>
          <a:xfrm>
            <a:off x="5803555" y="1248022"/>
            <a:ext cx="1787611" cy="1252159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Cabs Table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CEFB11F-CE84-37AA-349E-AC3C34D05B08}"/>
              </a:ext>
            </a:extLst>
          </p:cNvPr>
          <p:cNvSpPr/>
          <p:nvPr/>
        </p:nvSpPr>
        <p:spPr>
          <a:xfrm>
            <a:off x="3196281" y="3229232"/>
            <a:ext cx="3188043" cy="10132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Itineraries Table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9A94BFEB-A76B-0A75-F2BE-48F33BE8129C}"/>
              </a:ext>
            </a:extLst>
          </p:cNvPr>
          <p:cNvCxnSpPr/>
          <p:nvPr/>
        </p:nvCxnSpPr>
        <p:spPr>
          <a:xfrm>
            <a:off x="2669059" y="2571750"/>
            <a:ext cx="416010" cy="59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AEFB3743-3B8C-9EEE-D304-9F45198BBCA9}"/>
              </a:ext>
            </a:extLst>
          </p:cNvPr>
          <p:cNvCxnSpPr/>
          <p:nvPr/>
        </p:nvCxnSpPr>
        <p:spPr>
          <a:xfrm>
            <a:off x="4572000" y="2571750"/>
            <a:ext cx="0" cy="59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57325F86-A131-CA8A-779E-07198095E920}"/>
              </a:ext>
            </a:extLst>
          </p:cNvPr>
          <p:cNvCxnSpPr/>
          <p:nvPr/>
        </p:nvCxnSpPr>
        <p:spPr>
          <a:xfrm flipH="1">
            <a:off x="6474941" y="2571750"/>
            <a:ext cx="502508" cy="59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713075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Customers Table</a:t>
            </a:r>
            <a:endParaRPr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7BABD42F-A5C3-D34C-87AC-9D5FA9DB5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404" y="1565822"/>
            <a:ext cx="5162749" cy="24295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B3DE8DB3-3426-8E2F-5E98-8D9394F8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Flights 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2D6E412-ED6B-F332-DBB9-AE1C6E611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65" y="1546771"/>
            <a:ext cx="7033870" cy="20499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oduct Vision Pitch Deck Infographics by Slidesgo">
  <a:themeElements>
    <a:clrScheme name="Simple Light">
      <a:dk1>
        <a:srgbClr val="373737"/>
      </a:dk1>
      <a:lt1>
        <a:srgbClr val="FFFFFF"/>
      </a:lt1>
      <a:dk2>
        <a:srgbClr val="5B5555"/>
      </a:dk2>
      <a:lt2>
        <a:srgbClr val="A8A7A7"/>
      </a:lt2>
      <a:accent1>
        <a:srgbClr val="E2185B"/>
      </a:accent1>
      <a:accent2>
        <a:srgbClr val="CC527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315</Words>
  <Application>Microsoft Office PowerPoint</Application>
  <PresentationFormat>On-screen Show (16:9)</PresentationFormat>
  <Paragraphs>41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Poppins SemiBold</vt:lpstr>
      <vt:lpstr>Anaheim</vt:lpstr>
      <vt:lpstr>Wingdings</vt:lpstr>
      <vt:lpstr>Roboto Condensed Light</vt:lpstr>
      <vt:lpstr>Söhne</vt:lpstr>
      <vt:lpstr>Arial</vt:lpstr>
      <vt:lpstr>Poppins</vt:lpstr>
      <vt:lpstr>Inter</vt:lpstr>
      <vt:lpstr>Product Vision Pitch Deck Infographics by Slidesgo</vt:lpstr>
      <vt:lpstr>Structured Query Language</vt:lpstr>
      <vt:lpstr>What is SQL ?</vt:lpstr>
      <vt:lpstr>What is Query in SQL ?</vt:lpstr>
      <vt:lpstr>Why SQL is important for a website ?</vt:lpstr>
      <vt:lpstr>Project Tittle</vt:lpstr>
      <vt:lpstr>TRAVEL BOOKING MANGEMENT </vt:lpstr>
      <vt:lpstr>Entity Relationship Diagram </vt:lpstr>
      <vt:lpstr>Customers Table</vt:lpstr>
      <vt:lpstr>Flights Table</vt:lpstr>
      <vt:lpstr>Hotels Table</vt:lpstr>
      <vt:lpstr>Cabs Table</vt:lpstr>
      <vt:lpstr>Bookings Table</vt:lpstr>
      <vt:lpstr>Itineraries  Table</vt:lpstr>
      <vt:lpstr>Flights with the highest ticket price ?</vt:lpstr>
      <vt:lpstr> Hotels with available rooms &gt; 60 and order by room rate    in descending order ?</vt:lpstr>
      <vt:lpstr>Output :</vt:lpstr>
      <vt:lpstr>Customers who have made bookings, along with the total spending and the most expensive booking ?</vt:lpstr>
      <vt:lpstr>Output :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Query Language</dc:title>
  <dc:creator>Aravind S</dc:creator>
  <cp:lastModifiedBy>Suresh Devarajan</cp:lastModifiedBy>
  <cp:revision>2</cp:revision>
  <dcterms:modified xsi:type="dcterms:W3CDTF">2024-01-26T06:51:33Z</dcterms:modified>
</cp:coreProperties>
</file>