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svg" ContentType="image/svg+xml"/>
  <Default Extension="jpeg" ContentType="image/jpeg"/>
  <Default Extension="fntdata" ContentType="application/x-fontdata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2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true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bril Fatface" panose="02000503000000020003" charset="1"/>
      <p:regular r:id="rId16"/>
    </p:embeddedFont>
    <p:embeddedFont>
      <p:font typeface="Poppins" panose="00000500000000000000" charset="1"/>
      <p:regular r:id="rId17"/>
    </p:embeddedFont>
    <p:embeddedFont>
      <p:font typeface="Canva Sans Bold" panose="020B0803030501040103" charset="1"/>
      <p:regular r:id="rId18"/>
    </p:embeddedFont>
    <p:embeddedFont>
      <p:font typeface="Arimo Bold" panose="020B0704020202020204" charset="1"/>
      <p:regular r:id="rId19"/>
    </p:embeddedFont>
    <p:embeddedFont>
      <p:font typeface="Arimo" panose="020B0604020202020204" charset="1"/>
      <p:regular r:id="rId20"/>
    </p:embeddedFont>
    <p:embeddedFont>
      <p:font typeface="Canva Sans" panose="020B0503030501040103" charset="1"/>
      <p:regular r:id="rId21"/>
    </p:embeddedFont>
    <p:embeddedFont>
      <p:font typeface="Yeseva One" panose="00000500000000000000" charset="1"/>
      <p:regular r:id="rId22"/>
    </p:embeddedFont>
    <p:embeddedFont>
      <p:font typeface="Cinzel Bold" panose="00000800000000000000" charset="1"/>
      <p:regular r:id="rId23"/>
    </p:embeddedFont>
    <p:embeddedFont>
      <p:font typeface="Roca One Bold" panose="00000800000000000000" charset="1"/>
      <p:regular r:id="rId24"/>
    </p:embeddedFont>
    <p:embeddedFont>
      <p:font typeface="Poppins Bold" panose="00000800000000000000" charset="1"/>
      <p:regular r:id="rId25"/>
    </p:embeddedFont>
    <p:embeddedFont>
      <p:font typeface="League Spartan" panose="00000800000000000000" charset="1"/>
      <p:regular r:id="rId26"/>
    </p:embeddedFont>
    <p:embeddedFont>
      <p:font typeface="Le Jour Serif" panose="02000500000000000000" charset="1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slide" Target="/ppt/slides/slide9.xml" Id="rId14" /><Relationship Type="http://schemas.openxmlformats.org/officeDocument/2006/relationships/slide" Target="/ppt/slides/slide10.xml" Id="rId15" /><Relationship Type="http://schemas.openxmlformats.org/officeDocument/2006/relationships/font" Target="/ppt/fonts/font16.fntdata" Id="rId16" /><Relationship Type="http://schemas.openxmlformats.org/officeDocument/2006/relationships/font" Target="/ppt/fonts/font17.fntdata" Id="rId17" /><Relationship Type="http://schemas.openxmlformats.org/officeDocument/2006/relationships/font" Target="/ppt/fonts/font18.fntdata" Id="rId18" /><Relationship Type="http://schemas.openxmlformats.org/officeDocument/2006/relationships/font" Target="/ppt/fonts/font19.fntdata" Id="rId19" /><Relationship Type="http://schemas.openxmlformats.org/officeDocument/2006/relationships/presProps" Target="/ppt/presProps.xml" Id="rId2" /><Relationship Type="http://schemas.openxmlformats.org/officeDocument/2006/relationships/font" Target="/ppt/fonts/font20.fntdata" Id="rId20" /><Relationship Type="http://schemas.openxmlformats.org/officeDocument/2006/relationships/font" Target="/ppt/fonts/font21.fntdata" Id="rId21" /><Relationship Type="http://schemas.openxmlformats.org/officeDocument/2006/relationships/font" Target="/ppt/fonts/font22.fntdata" Id="rId22" /><Relationship Type="http://schemas.openxmlformats.org/officeDocument/2006/relationships/font" Target="/ppt/fonts/font23.fntdata" Id="rId23" /><Relationship Type="http://schemas.openxmlformats.org/officeDocument/2006/relationships/font" Target="/ppt/fonts/font24.fntdata" Id="rId24" /><Relationship Type="http://schemas.openxmlformats.org/officeDocument/2006/relationships/font" Target="/ppt/fonts/font25.fntdata" Id="rId25" /><Relationship Type="http://schemas.openxmlformats.org/officeDocument/2006/relationships/font" Target="/ppt/fonts/font26.fntdata" Id="rId26" /><Relationship Type="http://schemas.openxmlformats.org/officeDocument/2006/relationships/font" Target="/ppt/fonts/font27.fntdata" Id="rId27" /><Relationship Type="http://schemas.openxmlformats.org/officeDocument/2006/relationships/viewProps" Target="/ppt/viewProps.xml" Id="rId3" /><Relationship Type="http://schemas.openxmlformats.org/officeDocument/2006/relationships/theme" Target="/ppt/theme/theme1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7" /><Relationship Type="http://schemas.openxmlformats.org/officeDocument/2006/relationships/slide" Target="/ppt/slides/slide3.xml" Id="rId8" /><Relationship Type="http://schemas.openxmlformats.org/officeDocument/2006/relationships/slide" Target="/ppt/slides/slide4.xml" Id="rId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7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png" Id="rId2" /><Relationship Type="http://schemas.openxmlformats.org/officeDocument/2006/relationships/image" Target="/ppt/media/image2.png" Id="rId3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4.jpeg" Id="rId2" /><Relationship Type="http://schemas.openxmlformats.org/officeDocument/2006/relationships/image" Target="/ppt/media/image2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pn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svg" Id="rId3" /><Relationship Type="http://schemas.openxmlformats.org/officeDocument/2006/relationships/image" Target="/ppt/media/image5.jpeg" Id="rId4" /><Relationship Type="http://schemas.openxmlformats.org/officeDocument/2006/relationships/image" Target="/ppt/media/image2.png" Id="rId5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6.jpeg" Id="rId2" /><Relationship Type="http://schemas.openxmlformats.org/officeDocument/2006/relationships/image" Target="/ppt/media/image3.png" Id="rId3" /><Relationship Type="http://schemas.openxmlformats.org/officeDocument/2006/relationships/image" Target="/ppt/media/image4.svg" Id="rId4" /><Relationship Type="http://schemas.openxmlformats.org/officeDocument/2006/relationships/image" Target="/ppt/media/image2.png" Id="rId5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7.png" Id="rId2" /><Relationship Type="http://schemas.openxmlformats.org/officeDocument/2006/relationships/image" Target="/ppt/media/image8.png" Id="rId3" /><Relationship Type="http://schemas.openxmlformats.org/officeDocument/2006/relationships/image" Target="/ppt/media/image2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svg" Id="rId3" /><Relationship Type="http://schemas.openxmlformats.org/officeDocument/2006/relationships/image" Target="/ppt/media/image9.jpeg" Id="rId4" /><Relationship Type="http://schemas.openxmlformats.org/officeDocument/2006/relationships/image" Target="/ppt/media/image2.png" Id="rId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svg" Id="rId3" /><Relationship Type="http://schemas.openxmlformats.org/officeDocument/2006/relationships/image" Target="/ppt/media/image10.jpeg" Id="rId4" /><Relationship Type="http://schemas.openxmlformats.org/officeDocument/2006/relationships/image" Target="/ppt/media/image2.png" Id="rId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1.png" Id="rId2" /><Relationship Type="http://schemas.openxmlformats.org/officeDocument/2006/relationships/image" Target="/ppt/media/image12.png" Id="rId3" /><Relationship Type="http://schemas.openxmlformats.org/officeDocument/2006/relationships/image" Target="/ppt/media/image13.png" Id="rId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390416" y="4039584"/>
            <a:ext cx="14018832" cy="14018832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49174" y="-5469967"/>
            <a:ext cx="8475171" cy="8475171"/>
            <a:chOff x="0" y="0"/>
            <a:chExt cx="812800" cy="812800"/>
          </a:xfrm>
        </p:grpSpPr>
        <p:sp>
          <p:nvSpPr>
            <p:cNvPr name="Freeform 6" id="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3F5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77234" y="835471"/>
            <a:ext cx="6987847" cy="8616279"/>
            <a:chOff x="0" y="0"/>
            <a:chExt cx="659185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9185" cy="812800"/>
            </a:xfrm>
            <a:custGeom>
              <a:avLst/>
              <a:gdLst/>
              <a:ahLst/>
              <a:cxnLst/>
              <a:rect r="r" b="b" t="t" l="l"/>
              <a:pathLst>
                <a:path h="812800" w="659185">
                  <a:moveTo>
                    <a:pt x="105252" y="0"/>
                  </a:moveTo>
                  <a:lnTo>
                    <a:pt x="553933" y="0"/>
                  </a:lnTo>
                  <a:cubicBezTo>
                    <a:pt x="612062" y="0"/>
                    <a:pt x="659185" y="47123"/>
                    <a:pt x="659185" y="105252"/>
                  </a:cubicBezTo>
                  <a:lnTo>
                    <a:pt x="659185" y="707548"/>
                  </a:lnTo>
                  <a:cubicBezTo>
                    <a:pt x="659185" y="735463"/>
                    <a:pt x="648096" y="762234"/>
                    <a:pt x="628358" y="781973"/>
                  </a:cubicBezTo>
                  <a:cubicBezTo>
                    <a:pt x="608619" y="801711"/>
                    <a:pt x="581848" y="812800"/>
                    <a:pt x="553933" y="812800"/>
                  </a:cubicBezTo>
                  <a:lnTo>
                    <a:pt x="105252" y="812800"/>
                  </a:lnTo>
                  <a:cubicBezTo>
                    <a:pt x="77337" y="812800"/>
                    <a:pt x="50566" y="801711"/>
                    <a:pt x="30827" y="781973"/>
                  </a:cubicBezTo>
                  <a:cubicBezTo>
                    <a:pt x="11089" y="762234"/>
                    <a:pt x="0" y="735463"/>
                    <a:pt x="0" y="707548"/>
                  </a:cubicBezTo>
                  <a:lnTo>
                    <a:pt x="0" y="105252"/>
                  </a:lnTo>
                  <a:cubicBezTo>
                    <a:pt x="0" y="77337"/>
                    <a:pt x="11089" y="50566"/>
                    <a:pt x="30827" y="30827"/>
                  </a:cubicBezTo>
                  <a:cubicBezTo>
                    <a:pt x="50566" y="11089"/>
                    <a:pt x="77337" y="0"/>
                    <a:pt x="105252" y="0"/>
                  </a:cubicBezTo>
                  <a:close/>
                </a:path>
              </a:pathLst>
            </a:custGeom>
            <a:blipFill>
              <a:blip r:embed="rId2"/>
              <a:stretch>
                <a:fillRect l="-48643" t="0" r="-48643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2700000">
            <a:off x="234749" y="477002"/>
            <a:ext cx="1058531" cy="525416"/>
            <a:chOff x="0" y="0"/>
            <a:chExt cx="1083733" cy="537926"/>
          </a:xfrm>
        </p:grpSpPr>
        <p:sp>
          <p:nvSpPr>
            <p:cNvPr name="Freeform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083733" cy="537926"/>
            </a:xfrm>
            <a:custGeom>
              <a:avLst/>
              <a:gdLst/>
              <a:ahLst/>
              <a:cxnLst/>
              <a:rect r="r" b="b" t="t" l="l"/>
              <a:pathLst>
                <a:path h="537926" w="1083733">
                  <a:moveTo>
                    <a:pt x="541867" y="0"/>
                  </a:moveTo>
                  <a:lnTo>
                    <a:pt x="1083733" y="537926"/>
                  </a:lnTo>
                  <a:lnTo>
                    <a:pt x="0" y="537926"/>
                  </a:lnTo>
                  <a:lnTo>
                    <a:pt x="541867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169333" y="211651"/>
              <a:ext cx="745067" cy="287851"/>
            </a:xfrm>
            <a:prstGeom prst="rect">
              <a:avLst/>
            </a:prstGeom>
          </p:spPr>
          <p:txBody>
            <a:bodyPr anchor="ctr" rtlCol="false" tIns="18069" lIns="18069" bIns="18069" rIns="1806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118786" y="835471"/>
            <a:ext cx="39377" cy="39377"/>
            <a:chOff x="0" y="0"/>
            <a:chExt cx="812800" cy="812800"/>
          </a:xfrm>
        </p:grpSpPr>
        <p:sp>
          <p:nvSpPr>
            <p:cNvPr name="Freeform 14" id="1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AD1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6" id="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0574" y="3944334"/>
            <a:ext cx="797229" cy="0"/>
          </a:xfrm>
          <a:prstGeom prst="line">
            <a:avLst/>
          </a:prstGeom>
          <a:ln cap="flat" w="19050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29802" y="3944334"/>
            <a:ext cx="797229" cy="0"/>
          </a:xfrm>
          <a:prstGeom prst="line">
            <a:avLst/>
          </a:prstGeom>
          <a:ln cap="flat" w="19050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91683" y="5960358"/>
            <a:ext cx="6492240" cy="0"/>
          </a:xfrm>
          <a:prstGeom prst="line">
            <a:avLst/>
          </a:prstGeom>
          <a:ln cap="flat" w="9525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459416" y="4619431"/>
            <a:ext cx="7543612" cy="108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20"/>
              </a:lnSpc>
            </a:pPr>
            <a:r>
              <a:rPr lang="en-US" sz="8000" spc="-192">
                <a:solidFill>
                  <a:srgbClr val="2B2B2B"/>
                </a:solidFill>
                <a:latin typeface="Abril Fatface"/>
                <a:ea typeface="Abril Fatface"/>
                <a:cs typeface="Abril Fatface"/>
                <a:sym typeface="Abril Fatface"/>
              </a:rPr>
              <a:t>AROGYAPATH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01885" y="6312783"/>
            <a:ext cx="6671836" cy="746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spc="-5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Your AI Wellness Companion for a Healthier Life</a:t>
            </a:r>
          </a:p>
          <a:p>
            <a:pPr algn="ctr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49174" y="-5469967"/>
            <a:ext cx="8475171" cy="8475171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3F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185377" y="1027322"/>
            <a:ext cx="6987847" cy="8616279"/>
            <a:chOff x="0" y="0"/>
            <a:chExt cx="659185" cy="812800"/>
          </a:xfrm>
        </p:grpSpPr>
        <p:sp>
          <p:nvSpPr>
            <p:cNvPr name="Freeform 6" id="6" descr="a group of people sitting around a table in a doctor's office in medical presentation"/>
            <p:cNvSpPr/>
            <p:nvPr/>
          </p:nvSpPr>
          <p:spPr>
            <a:xfrm flipH="false" flipV="false" rot="0">
              <a:off x="0" y="0"/>
              <a:ext cx="659185" cy="812800"/>
            </a:xfrm>
            <a:custGeom>
              <a:avLst/>
              <a:gdLst/>
              <a:ahLst/>
              <a:cxnLst/>
              <a:rect r="r" b="b" t="t" l="l"/>
              <a:pathLst>
                <a:path h="812800" w="659185">
                  <a:moveTo>
                    <a:pt x="105252" y="0"/>
                  </a:moveTo>
                  <a:lnTo>
                    <a:pt x="553933" y="0"/>
                  </a:lnTo>
                  <a:cubicBezTo>
                    <a:pt x="612062" y="0"/>
                    <a:pt x="659185" y="47123"/>
                    <a:pt x="659185" y="105252"/>
                  </a:cubicBezTo>
                  <a:lnTo>
                    <a:pt x="659185" y="707548"/>
                  </a:lnTo>
                  <a:cubicBezTo>
                    <a:pt x="659185" y="735463"/>
                    <a:pt x="648096" y="762234"/>
                    <a:pt x="628358" y="781973"/>
                  </a:cubicBezTo>
                  <a:cubicBezTo>
                    <a:pt x="608619" y="801711"/>
                    <a:pt x="581848" y="812800"/>
                    <a:pt x="553933" y="812800"/>
                  </a:cubicBezTo>
                  <a:lnTo>
                    <a:pt x="105252" y="812800"/>
                  </a:lnTo>
                  <a:cubicBezTo>
                    <a:pt x="77337" y="812800"/>
                    <a:pt x="50566" y="801711"/>
                    <a:pt x="30827" y="781973"/>
                  </a:cubicBezTo>
                  <a:cubicBezTo>
                    <a:pt x="11089" y="762234"/>
                    <a:pt x="0" y="735463"/>
                    <a:pt x="0" y="707548"/>
                  </a:cubicBezTo>
                  <a:lnTo>
                    <a:pt x="0" y="105252"/>
                  </a:lnTo>
                  <a:cubicBezTo>
                    <a:pt x="0" y="77337"/>
                    <a:pt x="11089" y="50566"/>
                    <a:pt x="30827" y="30827"/>
                  </a:cubicBezTo>
                  <a:cubicBezTo>
                    <a:pt x="50566" y="11089"/>
                    <a:pt x="77337" y="0"/>
                    <a:pt x="105252" y="0"/>
                  </a:cubicBezTo>
                  <a:close/>
                </a:path>
              </a:pathLst>
            </a:custGeom>
            <a:blipFill>
              <a:blip r:embed="rId2"/>
              <a:stretch>
                <a:fillRect l="-76469" t="0" r="-8254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-7065987" y="3362636"/>
            <a:ext cx="17497419" cy="15141870"/>
            <a:chOff x="0" y="0"/>
            <a:chExt cx="23329891" cy="2018916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1497384"/>
              <a:ext cx="18691777" cy="18691777"/>
              <a:chOff x="0" y="0"/>
              <a:chExt cx="812800" cy="812800"/>
            </a:xfrm>
          </p:grpSpPr>
          <p:sp>
            <p:nvSpPr>
              <p:cNvPr name="Freeform 9" id="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5F5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AutoShape 11" id="11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7124144" y="127000"/>
              <a:ext cx="1062972" cy="0"/>
            </a:xfrm>
            <a:prstGeom prst="line">
              <a:avLst/>
            </a:prstGeom>
            <a:ln cap="flat" w="254000">
              <a:solidFill>
                <a:srgbClr val="419EB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2" id="12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8414517" y="127000"/>
              <a:ext cx="1062972" cy="0"/>
            </a:xfrm>
            <a:prstGeom prst="line">
              <a:avLst/>
            </a:prstGeom>
            <a:ln cap="flat" w="254000">
              <a:solidFill>
                <a:srgbClr val="419EB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3" id="13"/>
            <p:cNvSpPr txBox="true"/>
            <p:nvPr/>
          </p:nvSpPr>
          <p:spPr>
            <a:xfrm rot="0">
              <a:off x="13271742" y="484551"/>
              <a:ext cx="10058149" cy="1609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27"/>
                </a:lnSpc>
              </a:pPr>
              <a:r>
                <a:rPr lang="en-US" b="true" sz="8199" spc="-196">
                  <a:solidFill>
                    <a:srgbClr val="2B2B2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Thank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3271742" y="1754551"/>
              <a:ext cx="10058149" cy="16096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527"/>
                </a:lnSpc>
              </a:pPr>
              <a:r>
                <a:rPr lang="en-US" b="true" sz="8199" spc="-196">
                  <a:solidFill>
                    <a:srgbClr val="2B2B2B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You</a:t>
              </a:r>
            </a:p>
          </p:txBody>
        </p:sp>
        <p:sp>
          <p:nvSpPr>
            <p:cNvPr name="AutoShape 15" id="15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V="true">
              <a:off x="14360886" y="3643868"/>
              <a:ext cx="7879861" cy="0"/>
            </a:xfrm>
            <a:prstGeom prst="line">
              <a:avLst/>
            </a:prstGeom>
            <a:ln cap="flat" w="127000">
              <a:solidFill>
                <a:srgbClr val="419EBD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322570" y="2730611"/>
          <a:ext cx="17642859" cy="7197602"/>
        </p:xfrm>
        <a:graphic>
          <a:graphicData uri="http://schemas.openxmlformats.org/drawingml/2006/table">
            <a:tbl>
              <a:tblPr/>
              <a:tblGrid>
                <a:gridCol w="3528572"/>
                <a:gridCol w="3528572"/>
                <a:gridCol w="3528572"/>
                <a:gridCol w="3528572"/>
                <a:gridCol w="3528572"/>
              </a:tblGrid>
              <a:tr h="88096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Team Member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Registration Number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Batch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Department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2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Gorle H Y M Venkatadhri Naidu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22BRS1337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 with spec. in AI and Robotics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2022-26 4th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4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Janhvi Singh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22BCE8544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2022-26 4th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4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Akshaya Pandian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23BDS0030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2023-27 3rd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4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Eduru Vysali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23BCE9986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2023-27 3rd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95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Gajjala Vara Prasad Reddy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sz="17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23BCE20169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2023-27 3rd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9547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Sanu Kumar Singh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22BCE3211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Morning Batch 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2022-26 4th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204004" y="213064"/>
            <a:ext cx="1227226" cy="1227226"/>
          </a:xfrm>
          <a:custGeom>
            <a:avLst/>
            <a:gdLst/>
            <a:ahLst/>
            <a:cxnLst/>
            <a:rect r="r" b="b" t="t" l="l"/>
            <a:pathLst>
              <a:path h="1227226" w="1227226">
                <a:moveTo>
                  <a:pt x="0" y="0"/>
                </a:moveTo>
                <a:lnTo>
                  <a:pt x="1227226" y="0"/>
                </a:lnTo>
                <a:lnTo>
                  <a:pt x="1227226" y="1227226"/>
                </a:lnTo>
                <a:lnTo>
                  <a:pt x="0" y="1227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29702" y="98764"/>
            <a:ext cx="9532958" cy="929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43"/>
              </a:lnSpc>
              <a:spcBef>
                <a:spcPct val="0"/>
              </a:spcBef>
            </a:pPr>
            <a:r>
              <a:rPr lang="en-US" sz="5388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Team &amp; Project Identity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38827" y="1042986"/>
            <a:ext cx="3296989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Cinzel Bold"/>
                <a:ea typeface="Cinzel Bold"/>
                <a:cs typeface="Cinzel Bold"/>
                <a:sym typeface="Cinzel Bold"/>
              </a:rPr>
              <a:t>Team NEON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66303" y="1793556"/>
            <a:ext cx="10346085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Roca One Bold"/>
                <a:ea typeface="Roca One Bold"/>
                <a:cs typeface="Roca One Bold"/>
                <a:sym typeface="Roca One Bold"/>
              </a:rPr>
              <a:t>Gorle H Y M Venkatadhri Naidu 22BRS1337 (Team Lead)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46053" y="-2446053"/>
            <a:ext cx="6987606" cy="6987606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159263" y="5423387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70"/>
                </a:lnTo>
                <a:lnTo>
                  <a:pt x="0" y="222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159263" y="6085939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684635" y="1086269"/>
            <a:ext cx="6161688" cy="8248231"/>
            <a:chOff x="0" y="0"/>
            <a:chExt cx="1622831" cy="2172373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622831" cy="2172373"/>
            </a:xfrm>
            <a:custGeom>
              <a:avLst/>
              <a:gdLst/>
              <a:ahLst/>
              <a:cxnLst/>
              <a:rect r="r" b="b" t="t" l="l"/>
              <a:pathLst>
                <a:path h="2172373" w="1622831">
                  <a:moveTo>
                    <a:pt x="138211" y="0"/>
                  </a:moveTo>
                  <a:lnTo>
                    <a:pt x="1484621" y="0"/>
                  </a:lnTo>
                  <a:cubicBezTo>
                    <a:pt x="1560952" y="0"/>
                    <a:pt x="1622831" y="61879"/>
                    <a:pt x="1622831" y="138211"/>
                  </a:cubicBezTo>
                  <a:lnTo>
                    <a:pt x="1622831" y="2034163"/>
                  </a:lnTo>
                  <a:cubicBezTo>
                    <a:pt x="1622831" y="2110494"/>
                    <a:pt x="1560952" y="2172373"/>
                    <a:pt x="1484621" y="2172373"/>
                  </a:cubicBezTo>
                  <a:lnTo>
                    <a:pt x="138211" y="2172373"/>
                  </a:lnTo>
                  <a:cubicBezTo>
                    <a:pt x="101555" y="2172373"/>
                    <a:pt x="66401" y="2157812"/>
                    <a:pt x="40481" y="2131892"/>
                  </a:cubicBezTo>
                  <a:cubicBezTo>
                    <a:pt x="14561" y="2105973"/>
                    <a:pt x="0" y="2070819"/>
                    <a:pt x="0" y="2034163"/>
                  </a:cubicBezTo>
                  <a:lnTo>
                    <a:pt x="0" y="138211"/>
                  </a:lnTo>
                  <a:cubicBezTo>
                    <a:pt x="0" y="61879"/>
                    <a:pt x="61879" y="0"/>
                    <a:pt x="1382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419EB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22831" cy="2210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989234" y="1909649"/>
            <a:ext cx="6251016" cy="7695361"/>
            <a:chOff x="0" y="0"/>
            <a:chExt cx="968446" cy="1192213"/>
          </a:xfrm>
        </p:grpSpPr>
        <p:sp>
          <p:nvSpPr>
            <p:cNvPr name="Freeform 11" id="11" descr="a stethoscope, a bottle of pills, and a leaf on a table in medical presentation"/>
            <p:cNvSpPr/>
            <p:nvPr/>
          </p:nvSpPr>
          <p:spPr>
            <a:xfrm flipH="false" flipV="false" rot="0">
              <a:off x="0" y="0"/>
              <a:ext cx="968446" cy="1192213"/>
            </a:xfrm>
            <a:custGeom>
              <a:avLst/>
              <a:gdLst/>
              <a:ahLst/>
              <a:cxnLst/>
              <a:rect r="r" b="b" t="t" l="l"/>
              <a:pathLst>
                <a:path h="1192213" w="968446">
                  <a:moveTo>
                    <a:pt x="136236" y="0"/>
                  </a:moveTo>
                  <a:lnTo>
                    <a:pt x="832210" y="0"/>
                  </a:lnTo>
                  <a:cubicBezTo>
                    <a:pt x="868342" y="0"/>
                    <a:pt x="902994" y="14353"/>
                    <a:pt x="928544" y="39902"/>
                  </a:cubicBezTo>
                  <a:cubicBezTo>
                    <a:pt x="954093" y="65452"/>
                    <a:pt x="968446" y="100104"/>
                    <a:pt x="968446" y="136236"/>
                  </a:cubicBezTo>
                  <a:lnTo>
                    <a:pt x="968446" y="1055977"/>
                  </a:lnTo>
                  <a:cubicBezTo>
                    <a:pt x="968446" y="1131218"/>
                    <a:pt x="907451" y="1192213"/>
                    <a:pt x="832210" y="1192213"/>
                  </a:cubicBezTo>
                  <a:lnTo>
                    <a:pt x="136236" y="1192213"/>
                  </a:lnTo>
                  <a:cubicBezTo>
                    <a:pt x="60995" y="1192213"/>
                    <a:pt x="0" y="1131218"/>
                    <a:pt x="0" y="1055977"/>
                  </a:cubicBezTo>
                  <a:lnTo>
                    <a:pt x="0" y="136236"/>
                  </a:lnTo>
                  <a:cubicBezTo>
                    <a:pt x="0" y="100104"/>
                    <a:pt x="14353" y="65452"/>
                    <a:pt x="39902" y="39902"/>
                  </a:cubicBezTo>
                  <a:cubicBezTo>
                    <a:pt x="65452" y="14353"/>
                    <a:pt x="100104" y="0"/>
                    <a:pt x="136236" y="0"/>
                  </a:cubicBezTo>
                  <a:close/>
                </a:path>
              </a:pathLst>
            </a:custGeom>
            <a:blipFill>
              <a:blip r:embed="rId4"/>
              <a:stretch>
                <a:fillRect l="-59144" t="0" r="-2563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118786" y="835471"/>
            <a:ext cx="39377" cy="39377"/>
            <a:chOff x="0" y="0"/>
            <a:chExt cx="812800" cy="812800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AD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true">
            <a:off x="1675953" y="3490632"/>
            <a:ext cx="5886964" cy="0"/>
          </a:xfrm>
          <a:prstGeom prst="line">
            <a:avLst/>
          </a:prstGeom>
          <a:ln cap="flat" w="28575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5953" y="4162198"/>
            <a:ext cx="5886964" cy="0"/>
          </a:xfrm>
          <a:prstGeom prst="line">
            <a:avLst/>
          </a:prstGeom>
          <a:ln cap="flat" w="28575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5953" y="4833763"/>
            <a:ext cx="5886964" cy="0"/>
          </a:xfrm>
          <a:prstGeom prst="line">
            <a:avLst/>
          </a:prstGeom>
          <a:ln cap="flat" w="28575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5953" y="5505329"/>
            <a:ext cx="5886964" cy="0"/>
          </a:xfrm>
          <a:prstGeom prst="line">
            <a:avLst/>
          </a:prstGeom>
          <a:ln cap="flat" w="28575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1675953" y="3067011"/>
            <a:ext cx="5276403" cy="3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Problem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952357" y="3067011"/>
            <a:ext cx="610560" cy="37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75953" y="3738577"/>
            <a:ext cx="5276403" cy="3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Solution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52357" y="3738577"/>
            <a:ext cx="610560" cy="37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75953" y="4410143"/>
            <a:ext cx="5276403" cy="3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Technical Implementation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952357" y="4410143"/>
            <a:ext cx="610560" cy="37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675953" y="5081708"/>
            <a:ext cx="5276403" cy="375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App Demostration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52357" y="5081708"/>
            <a:ext cx="610560" cy="375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4"/>
              </a:lnSpc>
              <a:spcBef>
                <a:spcPct val="0"/>
              </a:spcBef>
            </a:pPr>
            <a:r>
              <a:rPr lang="en-US" sz="2103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91697" y="5659946"/>
            <a:ext cx="4472650" cy="4472650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63F5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50793" y="1085850"/>
            <a:ext cx="5803705" cy="8115300"/>
            <a:chOff x="0" y="0"/>
            <a:chExt cx="547481" cy="765541"/>
          </a:xfrm>
        </p:grpSpPr>
        <p:sp>
          <p:nvSpPr>
            <p:cNvPr name="Freeform 6" id="6" descr="a doctor checking the blood pressure of a patient in medical presentation"/>
            <p:cNvSpPr/>
            <p:nvPr/>
          </p:nvSpPr>
          <p:spPr>
            <a:xfrm flipH="false" flipV="false" rot="0">
              <a:off x="0" y="0"/>
              <a:ext cx="547481" cy="765541"/>
            </a:xfrm>
            <a:custGeom>
              <a:avLst/>
              <a:gdLst/>
              <a:ahLst/>
              <a:cxnLst/>
              <a:rect r="r" b="b" t="t" l="l"/>
              <a:pathLst>
                <a:path h="765541" w="547481">
                  <a:moveTo>
                    <a:pt x="273741" y="0"/>
                  </a:moveTo>
                  <a:lnTo>
                    <a:pt x="273741" y="0"/>
                  </a:lnTo>
                  <a:cubicBezTo>
                    <a:pt x="424923" y="0"/>
                    <a:pt x="547481" y="122558"/>
                    <a:pt x="547481" y="273741"/>
                  </a:cubicBezTo>
                  <a:lnTo>
                    <a:pt x="547481" y="491801"/>
                  </a:lnTo>
                  <a:cubicBezTo>
                    <a:pt x="547481" y="642983"/>
                    <a:pt x="424923" y="765541"/>
                    <a:pt x="273741" y="765541"/>
                  </a:cubicBezTo>
                  <a:lnTo>
                    <a:pt x="273741" y="765541"/>
                  </a:lnTo>
                  <a:cubicBezTo>
                    <a:pt x="122558" y="765541"/>
                    <a:pt x="0" y="642983"/>
                    <a:pt x="0" y="491801"/>
                  </a:cubicBezTo>
                  <a:lnTo>
                    <a:pt x="0" y="273741"/>
                  </a:lnTo>
                  <a:cubicBezTo>
                    <a:pt x="0" y="122558"/>
                    <a:pt x="122558" y="0"/>
                    <a:pt x="273741" y="0"/>
                  </a:cubicBezTo>
                  <a:close/>
                </a:path>
              </a:pathLst>
            </a:custGeom>
            <a:blipFill>
              <a:blip r:embed="rId2"/>
              <a:stretch>
                <a:fillRect l="-54937" t="0" r="-54937" b="0"/>
              </a:stretch>
            </a:blipFill>
          </p:spPr>
        </p:sp>
      </p:grpSp>
      <p:sp>
        <p:nvSpPr>
          <p:cNvPr name="Freeform 7" id="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730763" y="1646133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730763" y="2288182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4830145" y="572647"/>
            <a:ext cx="39377" cy="39377"/>
            <a:chOff x="0" y="0"/>
            <a:chExt cx="812800" cy="812800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AD1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" id="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76691" y="1133475"/>
            <a:ext cx="951661" cy="0"/>
          </a:xfrm>
          <a:prstGeom prst="line">
            <a:avLst/>
          </a:prstGeom>
          <a:ln cap="flat" w="9525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11939824" y="1594589"/>
            <a:ext cx="5319476" cy="69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76691" y="2415043"/>
            <a:ext cx="5706908" cy="742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Lack of Accessible Tools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: Many people do not have easy access to tools for daily health tracking and understanding symptoms or natural remedies.</a:t>
            </a:r>
          </a:p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Need for Nearby Medical Assistance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: Users often struggle to find nearby hospitals, clinics, or doctors in times of need.</a:t>
            </a:r>
          </a:p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Limitations of Existing Apps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: Most current apps focus only on either fitness or symptoms, not both, leading to incomplete health support.</a:t>
            </a:r>
          </a:p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Market Gap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:Few platforms offer regional language support, age-specific diet plans, or solutions for chronic care needs.</a:t>
            </a:r>
          </a:p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App Goal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: The app is designed to provide daily health tips, symptom insights, and holistic wellness support to users.</a:t>
            </a:r>
          </a:p>
          <a:p>
            <a:pPr algn="just" marL="388620" indent="-194310" lvl="1">
              <a:lnSpc>
                <a:spcPts val="2952"/>
              </a:lnSpc>
              <a:buFont typeface="Arial"/>
              <a:buChar char="•"/>
            </a:pPr>
            <a:r>
              <a:rPr lang="en-US" b="true" sz="1800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Strong Demand:</a:t>
            </a:r>
            <a:r>
              <a:rPr lang="en-US" sz="1800">
                <a:solidFill>
                  <a:srgbClr val="2B2B2B"/>
                </a:solidFill>
                <a:latin typeface="Poppins"/>
                <a:ea typeface="Poppins"/>
                <a:cs typeface="Poppins"/>
                <a:sym typeface="Poppins"/>
              </a:rPr>
              <a:t> Surveys indicate a growing need for a multilingual, AI-powered health solution, especially after the pandemic.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7435288" y="-735824"/>
            <a:ext cx="11773365" cy="11758648"/>
          </a:xfrm>
          <a:custGeom>
            <a:avLst/>
            <a:gdLst/>
            <a:ahLst/>
            <a:cxnLst/>
            <a:rect r="r" b="b" t="t" l="l"/>
            <a:pathLst>
              <a:path h="11758648" w="11773365">
                <a:moveTo>
                  <a:pt x="0" y="0"/>
                </a:moveTo>
                <a:lnTo>
                  <a:pt x="11773365" y="0"/>
                </a:lnTo>
                <a:lnTo>
                  <a:pt x="11773365" y="11758648"/>
                </a:lnTo>
                <a:lnTo>
                  <a:pt x="0" y="11758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400000">
            <a:off x="7896262" y="144853"/>
            <a:ext cx="10786183" cy="9997293"/>
            <a:chOff x="0" y="0"/>
            <a:chExt cx="660400" cy="612099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660400" cy="612099"/>
            </a:xfrm>
            <a:custGeom>
              <a:avLst/>
              <a:gdLst/>
              <a:ahLst/>
              <a:cxnLst/>
              <a:rect r="r" b="b" t="t" l="l"/>
              <a:pathLst>
                <a:path h="612099" w="660400">
                  <a:moveTo>
                    <a:pt x="220252" y="593030"/>
                  </a:moveTo>
                  <a:cubicBezTo>
                    <a:pt x="254109" y="604544"/>
                    <a:pt x="292600" y="612099"/>
                    <a:pt x="330378" y="612099"/>
                  </a:cubicBezTo>
                  <a:cubicBezTo>
                    <a:pt x="368157" y="612099"/>
                    <a:pt x="404509" y="605622"/>
                    <a:pt x="438009" y="594108"/>
                  </a:cubicBezTo>
                  <a:cubicBezTo>
                    <a:pt x="438723" y="593749"/>
                    <a:pt x="439435" y="593749"/>
                    <a:pt x="440148" y="593389"/>
                  </a:cubicBezTo>
                  <a:cubicBezTo>
                    <a:pt x="565955" y="547334"/>
                    <a:pt x="658618" y="425720"/>
                    <a:pt x="660400" y="288055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287841"/>
                  </a:lnTo>
                  <a:cubicBezTo>
                    <a:pt x="1782" y="426439"/>
                    <a:pt x="93019" y="548054"/>
                    <a:pt x="220252" y="593030"/>
                  </a:cubicBezTo>
                  <a:close/>
                </a:path>
              </a:pathLst>
            </a:custGeom>
            <a:solidFill>
              <a:srgbClr val="419EB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660400" cy="523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37377" y="-285750"/>
            <a:ext cx="6950623" cy="571500"/>
            <a:chOff x="0" y="0"/>
            <a:chExt cx="1830617" cy="150519"/>
          </a:xfrm>
        </p:grpSpPr>
        <p:sp>
          <p:nvSpPr>
            <p:cNvPr name="Freeform 7" id="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830617" cy="150519"/>
            </a:xfrm>
            <a:custGeom>
              <a:avLst/>
              <a:gdLst/>
              <a:ahLst/>
              <a:cxnLst/>
              <a:rect r="r" b="b" t="t" l="l"/>
              <a:pathLst>
                <a:path h="150519" w="1830617">
                  <a:moveTo>
                    <a:pt x="0" y="0"/>
                  </a:moveTo>
                  <a:lnTo>
                    <a:pt x="1830617" y="0"/>
                  </a:lnTo>
                  <a:lnTo>
                    <a:pt x="1830617" y="150519"/>
                  </a:lnTo>
                  <a:lnTo>
                    <a:pt x="0" y="150519"/>
                  </a:lnTo>
                  <a:close/>
                </a:path>
              </a:pathLst>
            </a:custGeom>
            <a:gradFill rotWithShape="true">
              <a:gsLst>
                <a:gs pos="0">
                  <a:srgbClr val="FAFAFA">
                    <a:alpha val="100000"/>
                  </a:srgbClr>
                </a:gs>
                <a:gs pos="100000">
                  <a:srgbClr val="DFDFD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30617" cy="188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337377" y="10001250"/>
            <a:ext cx="6950623" cy="571500"/>
            <a:chOff x="0" y="0"/>
            <a:chExt cx="1830617" cy="150519"/>
          </a:xfrm>
        </p:grpSpPr>
        <p:sp>
          <p:nvSpPr>
            <p:cNvPr name="Freeform 10" id="10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830617" cy="150519"/>
            </a:xfrm>
            <a:custGeom>
              <a:avLst/>
              <a:gdLst/>
              <a:ahLst/>
              <a:cxnLst/>
              <a:rect r="r" b="b" t="t" l="l"/>
              <a:pathLst>
                <a:path h="150519" w="1830617">
                  <a:moveTo>
                    <a:pt x="0" y="0"/>
                  </a:moveTo>
                  <a:lnTo>
                    <a:pt x="1830617" y="0"/>
                  </a:lnTo>
                  <a:lnTo>
                    <a:pt x="1830617" y="150519"/>
                  </a:lnTo>
                  <a:lnTo>
                    <a:pt x="0" y="150519"/>
                  </a:lnTo>
                  <a:close/>
                </a:path>
              </a:pathLst>
            </a:custGeom>
            <a:gradFill rotWithShape="true">
              <a:gsLst>
                <a:gs pos="0">
                  <a:srgbClr val="DFDFDF">
                    <a:alpha val="100000"/>
                  </a:srgbClr>
                </a:gs>
                <a:gs pos="100000">
                  <a:srgbClr val="FAFAFA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30617" cy="188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53860" y="1275389"/>
            <a:ext cx="7736221" cy="773622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51123" t="0" r="-51123" b="0"/>
              </a:stretch>
            </a:blipFill>
          </p:spPr>
        </p:sp>
      </p:grpSp>
      <p:sp>
        <p:nvSpPr>
          <p:cNvPr name="AutoShape 14" id="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84119" y="2237704"/>
            <a:ext cx="951661" cy="0"/>
          </a:xfrm>
          <a:prstGeom prst="line">
            <a:avLst/>
          </a:prstGeom>
          <a:ln cap="flat" w="9525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3118786" y="835471"/>
            <a:ext cx="39377" cy="39377"/>
            <a:chOff x="0" y="0"/>
            <a:chExt cx="812800" cy="812800"/>
          </a:xfrm>
        </p:grpSpPr>
        <p:sp>
          <p:nvSpPr>
            <p:cNvPr name="Freeform 16" id="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AD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884119" y="2418679"/>
            <a:ext cx="3776106" cy="657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5"/>
              </a:lnSpc>
            </a:pPr>
            <a:r>
              <a:rPr lang="en-US" sz="3964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3637988"/>
            <a:ext cx="7262007" cy="432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</a:t>
            </a: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Health Tracking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Tracks sleep, water intake, steps, mood, and symptoms for overall wellness monitoring.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Symptom Insights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Offers simple, non-diagnostic explanations to promote early health awareness.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Personalized Diet Plans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Provides age-based diet suggestions tailored to the user’s profile.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 Health Tips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Shares helpful wellness tips based on user habits and health data.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Natural Remedies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Suggests simple solutions using easily available household ingredients.</a:t>
            </a:r>
          </a:p>
          <a:p>
            <a:pPr algn="l" marL="410209" indent="-205105" lvl="1">
              <a:lnSpc>
                <a:spcPts val="265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8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for Dialysis Patients</a:t>
            </a:r>
            <a:r>
              <a:rPr lang="en-US" sz="1899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: Sends timely reminders and safety alerts for managing dialysis schedules.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9045088" y="6034442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12743580" y="5299880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3" y="0"/>
                </a:lnTo>
                <a:lnTo>
                  <a:pt x="3050743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483006" y="1909649"/>
            <a:ext cx="6975319" cy="7695361"/>
            <a:chOff x="0" y="0"/>
            <a:chExt cx="1080659" cy="11922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0659" cy="1192213"/>
            </a:xfrm>
            <a:custGeom>
              <a:avLst/>
              <a:gdLst/>
              <a:ahLst/>
              <a:cxnLst/>
              <a:rect r="r" b="b" t="t" l="l"/>
              <a:pathLst>
                <a:path h="1192213" w="1080659">
                  <a:moveTo>
                    <a:pt x="122089" y="0"/>
                  </a:moveTo>
                  <a:lnTo>
                    <a:pt x="958570" y="0"/>
                  </a:lnTo>
                  <a:cubicBezTo>
                    <a:pt x="1025998" y="0"/>
                    <a:pt x="1080659" y="54661"/>
                    <a:pt x="1080659" y="122089"/>
                  </a:cubicBezTo>
                  <a:lnTo>
                    <a:pt x="1080659" y="1070124"/>
                  </a:lnTo>
                  <a:cubicBezTo>
                    <a:pt x="1080659" y="1137552"/>
                    <a:pt x="1025998" y="1192213"/>
                    <a:pt x="958570" y="1192213"/>
                  </a:cubicBezTo>
                  <a:lnTo>
                    <a:pt x="122089" y="1192213"/>
                  </a:lnTo>
                  <a:cubicBezTo>
                    <a:pt x="54661" y="1192213"/>
                    <a:pt x="0" y="1137552"/>
                    <a:pt x="0" y="1070124"/>
                  </a:cubicBezTo>
                  <a:lnTo>
                    <a:pt x="0" y="122089"/>
                  </a:lnTo>
                  <a:cubicBezTo>
                    <a:pt x="0" y="54661"/>
                    <a:pt x="54661" y="0"/>
                    <a:pt x="122089" y="0"/>
                  </a:cubicBezTo>
                  <a:close/>
                </a:path>
              </a:pathLst>
            </a:custGeom>
            <a:blipFill>
              <a:blip r:embed="rId4"/>
              <a:stretch>
                <a:fillRect l="-48064" t="0" r="-48064" b="0"/>
              </a:stretch>
            </a:blipFill>
          </p:spPr>
        </p:sp>
      </p:grpSp>
      <p:sp>
        <p:nvSpPr>
          <p:cNvPr name="AutoShape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05156" y="2549785"/>
            <a:ext cx="951661" cy="0"/>
          </a:xfrm>
          <a:prstGeom prst="line">
            <a:avLst/>
          </a:prstGeom>
          <a:ln cap="flat" w="9525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205156" y="2753026"/>
            <a:ext cx="4828867" cy="1350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8"/>
              </a:lnSpc>
            </a:pPr>
            <a:r>
              <a:rPr lang="en-US" sz="4200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Technical implementation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82595" y="4314825"/>
            <a:ext cx="4515252" cy="494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Lay</a:t>
            </a: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outs &amp; UI Design</a:t>
            </a:r>
          </a:p>
          <a:p>
            <a:pPr algn="ctr">
              <a:lnSpc>
                <a:spcPts val="3598"/>
              </a:lnSpc>
              <a:spcBef>
                <a:spcPct val="0"/>
              </a:spcBef>
            </a:pPr>
          </a:p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Data Binding </a:t>
            </a:r>
          </a:p>
          <a:p>
            <a:pPr algn="ctr">
              <a:lnSpc>
                <a:spcPts val="3598"/>
              </a:lnSpc>
              <a:spcBef>
                <a:spcPct val="0"/>
              </a:spcBef>
            </a:pPr>
          </a:p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Networking &amp; API Integration</a:t>
            </a:r>
          </a:p>
          <a:p>
            <a:pPr algn="ctr">
              <a:lnSpc>
                <a:spcPts val="3598"/>
              </a:lnSpc>
              <a:spcBef>
                <a:spcPct val="0"/>
              </a:spcBef>
            </a:pPr>
          </a:p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AI Integration </a:t>
            </a:r>
          </a:p>
          <a:p>
            <a:pPr algn="ctr">
              <a:lnSpc>
                <a:spcPts val="3598"/>
              </a:lnSpc>
              <a:spcBef>
                <a:spcPct val="0"/>
              </a:spcBef>
            </a:pPr>
          </a:p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Local Storage </a:t>
            </a:r>
          </a:p>
          <a:p>
            <a:pPr algn="ctr">
              <a:lnSpc>
                <a:spcPts val="3598"/>
              </a:lnSpc>
              <a:spcBef>
                <a:spcPct val="0"/>
              </a:spcBef>
            </a:pPr>
          </a:p>
          <a:p>
            <a:pPr algn="ctr">
              <a:lnSpc>
                <a:spcPts val="3598"/>
              </a:lnSpc>
              <a:spcBef>
                <a:spcPct val="0"/>
              </a:spcBef>
            </a:pPr>
            <a:r>
              <a:rPr lang="en-US" sz="2570">
                <a:solidFill>
                  <a:srgbClr val="2B2B2B"/>
                </a:solidFill>
                <a:latin typeface="Canva Sans"/>
                <a:ea typeface="Canva Sans"/>
                <a:cs typeface="Canva Sans"/>
                <a:sym typeface="Canva Sans"/>
              </a:rPr>
              <a:t>Authentication and Security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446053" y="-2446053"/>
            <a:ext cx="6987606" cy="6987606"/>
            <a:chOff x="0" y="0"/>
            <a:chExt cx="812800" cy="812800"/>
          </a:xfrm>
        </p:grpSpPr>
        <p:sp>
          <p:nvSpPr>
            <p:cNvPr name="Freeform 3" id="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4F5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159263" y="5423387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70"/>
                </a:lnTo>
                <a:lnTo>
                  <a:pt x="0" y="222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-5400000">
            <a:off x="8159263" y="6085939"/>
            <a:ext cx="3050744" cy="2224270"/>
          </a:xfrm>
          <a:custGeom>
            <a:avLst/>
            <a:gdLst/>
            <a:ahLst/>
            <a:cxnLst/>
            <a:rect r="r" b="b" t="t" l="l"/>
            <a:pathLst>
              <a:path h="2224270" w="3050744">
                <a:moveTo>
                  <a:pt x="0" y="0"/>
                </a:moveTo>
                <a:lnTo>
                  <a:pt x="3050744" y="0"/>
                </a:lnTo>
                <a:lnTo>
                  <a:pt x="3050744" y="2224269"/>
                </a:lnTo>
                <a:lnTo>
                  <a:pt x="0" y="2224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684635" y="1086269"/>
            <a:ext cx="6161688" cy="8248231"/>
            <a:chOff x="0" y="0"/>
            <a:chExt cx="1622831" cy="2172373"/>
          </a:xfrm>
        </p:grpSpPr>
        <p:sp>
          <p:nvSpPr>
            <p:cNvPr name="Freeform 8" id="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1622831" cy="2172373"/>
            </a:xfrm>
            <a:custGeom>
              <a:avLst/>
              <a:gdLst/>
              <a:ahLst/>
              <a:cxnLst/>
              <a:rect r="r" b="b" t="t" l="l"/>
              <a:pathLst>
                <a:path h="2172373" w="1622831">
                  <a:moveTo>
                    <a:pt x="138211" y="0"/>
                  </a:moveTo>
                  <a:lnTo>
                    <a:pt x="1484621" y="0"/>
                  </a:lnTo>
                  <a:cubicBezTo>
                    <a:pt x="1560952" y="0"/>
                    <a:pt x="1622831" y="61879"/>
                    <a:pt x="1622831" y="138211"/>
                  </a:cubicBezTo>
                  <a:lnTo>
                    <a:pt x="1622831" y="2034163"/>
                  </a:lnTo>
                  <a:cubicBezTo>
                    <a:pt x="1622831" y="2110494"/>
                    <a:pt x="1560952" y="2172373"/>
                    <a:pt x="1484621" y="2172373"/>
                  </a:cubicBezTo>
                  <a:lnTo>
                    <a:pt x="138211" y="2172373"/>
                  </a:lnTo>
                  <a:cubicBezTo>
                    <a:pt x="101555" y="2172373"/>
                    <a:pt x="66401" y="2157812"/>
                    <a:pt x="40481" y="2131892"/>
                  </a:cubicBezTo>
                  <a:cubicBezTo>
                    <a:pt x="14561" y="2105973"/>
                    <a:pt x="0" y="2070819"/>
                    <a:pt x="0" y="2034163"/>
                  </a:cubicBezTo>
                  <a:lnTo>
                    <a:pt x="0" y="138211"/>
                  </a:lnTo>
                  <a:cubicBezTo>
                    <a:pt x="0" y="61879"/>
                    <a:pt x="61879" y="0"/>
                    <a:pt x="13821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rnd">
              <a:solidFill>
                <a:srgbClr val="419EBD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22831" cy="2210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796770" y="1874945"/>
            <a:ext cx="6251016" cy="7695361"/>
            <a:chOff x="0" y="0"/>
            <a:chExt cx="968446" cy="11922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68446" cy="1192213"/>
            </a:xfrm>
            <a:custGeom>
              <a:avLst/>
              <a:gdLst/>
              <a:ahLst/>
              <a:cxnLst/>
              <a:rect r="r" b="b" t="t" l="l"/>
              <a:pathLst>
                <a:path h="1192213" w="968446">
                  <a:moveTo>
                    <a:pt x="136236" y="0"/>
                  </a:moveTo>
                  <a:lnTo>
                    <a:pt x="832210" y="0"/>
                  </a:lnTo>
                  <a:cubicBezTo>
                    <a:pt x="868342" y="0"/>
                    <a:pt x="902994" y="14353"/>
                    <a:pt x="928544" y="39902"/>
                  </a:cubicBezTo>
                  <a:cubicBezTo>
                    <a:pt x="954093" y="65452"/>
                    <a:pt x="968446" y="100104"/>
                    <a:pt x="968446" y="136236"/>
                  </a:cubicBezTo>
                  <a:lnTo>
                    <a:pt x="968446" y="1055977"/>
                  </a:lnTo>
                  <a:cubicBezTo>
                    <a:pt x="968446" y="1131218"/>
                    <a:pt x="907451" y="1192213"/>
                    <a:pt x="832210" y="1192213"/>
                  </a:cubicBezTo>
                  <a:lnTo>
                    <a:pt x="136236" y="1192213"/>
                  </a:lnTo>
                  <a:cubicBezTo>
                    <a:pt x="60995" y="1192213"/>
                    <a:pt x="0" y="1131218"/>
                    <a:pt x="0" y="1055977"/>
                  </a:cubicBezTo>
                  <a:lnTo>
                    <a:pt x="0" y="136236"/>
                  </a:lnTo>
                  <a:cubicBezTo>
                    <a:pt x="0" y="100104"/>
                    <a:pt x="14353" y="65452"/>
                    <a:pt x="39902" y="39902"/>
                  </a:cubicBezTo>
                  <a:cubicBezTo>
                    <a:pt x="65452" y="14353"/>
                    <a:pt x="100104" y="0"/>
                    <a:pt x="136236" y="0"/>
                  </a:cubicBezTo>
                  <a:close/>
                </a:path>
              </a:pathLst>
            </a:custGeom>
            <a:blipFill>
              <a:blip r:embed="rId4"/>
              <a:stretch>
                <a:fillRect l="-42329" t="0" r="-42329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3118786" y="835471"/>
            <a:ext cx="39377" cy="39377"/>
            <a:chOff x="0" y="0"/>
            <a:chExt cx="812800" cy="812800"/>
          </a:xfrm>
        </p:grpSpPr>
        <p:sp>
          <p:nvSpPr>
            <p:cNvPr name="Freeform 13" id="13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AD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74078" lIns="74078" bIns="74078" rIns="7407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5" id="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5953" y="3433832"/>
            <a:ext cx="951661" cy="0"/>
          </a:xfrm>
          <a:prstGeom prst="line">
            <a:avLst/>
          </a:prstGeom>
          <a:ln cap="flat" w="95250">
            <a:solidFill>
              <a:srgbClr val="419E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204004" y="179700"/>
            <a:ext cx="1695244" cy="1695244"/>
          </a:xfrm>
          <a:custGeom>
            <a:avLst/>
            <a:gdLst/>
            <a:ahLst/>
            <a:cxnLst/>
            <a:rect r="r" b="b" t="t" l="l"/>
            <a:pathLst>
              <a:path h="1695244" w="1695244">
                <a:moveTo>
                  <a:pt x="0" y="0"/>
                </a:moveTo>
                <a:lnTo>
                  <a:pt x="1695244" y="0"/>
                </a:lnTo>
                <a:lnTo>
                  <a:pt x="1695244" y="1695245"/>
                </a:lnTo>
                <a:lnTo>
                  <a:pt x="0" y="16952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675953" y="3959993"/>
            <a:ext cx="6706047" cy="202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5"/>
              </a:lnSpc>
            </a:pPr>
            <a:r>
              <a:rPr lang="en-US" sz="6326" b="true">
                <a:solidFill>
                  <a:srgbClr val="2B2B2B"/>
                </a:solidFill>
                <a:latin typeface="Poppins Bold"/>
                <a:ea typeface="Poppins Bold"/>
                <a:cs typeface="Poppins Bold"/>
                <a:sym typeface="Poppins Bold"/>
              </a:rPr>
              <a:t>App Demonstration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85909" y="825284"/>
            <a:ext cx="3690789" cy="46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2B2B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NEON PRESENTATION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258224" y="0"/>
            <a:ext cx="10144076" cy="10287000"/>
            <a:chOff x="0" y="0"/>
            <a:chExt cx="267169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7169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71691">
                  <a:moveTo>
                    <a:pt x="0" y="0"/>
                  </a:moveTo>
                  <a:lnTo>
                    <a:pt x="2671691" y="0"/>
                  </a:lnTo>
                  <a:lnTo>
                    <a:pt x="267169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671691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993311" y="514350"/>
            <a:ext cx="1838457" cy="4062889"/>
          </a:xfrm>
          <a:custGeom>
            <a:avLst/>
            <a:gdLst/>
            <a:ahLst/>
            <a:cxnLst/>
            <a:rect r="r" b="b" t="t" l="l"/>
            <a:pathLst>
              <a:path h="4062889" w="1838457">
                <a:moveTo>
                  <a:pt x="0" y="0"/>
                </a:moveTo>
                <a:lnTo>
                  <a:pt x="1838457" y="0"/>
                </a:lnTo>
                <a:lnTo>
                  <a:pt x="1838457" y="4062889"/>
                </a:lnTo>
                <a:lnTo>
                  <a:pt x="0" y="406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85910" y="4810983"/>
            <a:ext cx="1465319" cy="21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0"/>
              </a:lnSpc>
              <a:spcBef>
                <a:spcPct val="0"/>
              </a:spcBef>
            </a:pPr>
            <a:r>
              <a:rPr lang="en-US" sz="121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 Page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9968247" y="5265218"/>
            <a:ext cx="1888586" cy="4072423"/>
          </a:xfrm>
          <a:custGeom>
            <a:avLst/>
            <a:gdLst/>
            <a:ahLst/>
            <a:cxnLst/>
            <a:rect r="r" b="b" t="t" l="l"/>
            <a:pathLst>
              <a:path h="4072423" w="1888586">
                <a:moveTo>
                  <a:pt x="0" y="0"/>
                </a:moveTo>
                <a:lnTo>
                  <a:pt x="1888586" y="0"/>
                </a:lnTo>
                <a:lnTo>
                  <a:pt x="1888586" y="4072422"/>
                </a:lnTo>
                <a:lnTo>
                  <a:pt x="0" y="4072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621194" y="9581525"/>
            <a:ext cx="947613" cy="19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4"/>
              </a:lnSpc>
              <a:spcBef>
                <a:spcPct val="0"/>
              </a:spcBef>
            </a:pPr>
            <a:r>
              <a:rPr lang="en-US" sz="115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Register Page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720867" y="514350"/>
            <a:ext cx="3870089" cy="8345205"/>
          </a:xfrm>
          <a:custGeom>
            <a:avLst/>
            <a:gdLst/>
            <a:ahLst/>
            <a:cxnLst/>
            <a:rect r="r" b="b" t="t" l="l"/>
            <a:pathLst>
              <a:path h="8345205" w="3870089">
                <a:moveTo>
                  <a:pt x="0" y="0"/>
                </a:moveTo>
                <a:lnTo>
                  <a:pt x="3870089" y="0"/>
                </a:lnTo>
                <a:lnTo>
                  <a:pt x="3870089" y="8345205"/>
                </a:lnTo>
                <a:lnTo>
                  <a:pt x="0" y="83452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742928" y="9350735"/>
            <a:ext cx="1713453" cy="42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1"/>
              </a:lnSpc>
              <a:spcBef>
                <a:spcPct val="0"/>
              </a:spcBef>
            </a:pPr>
            <a:r>
              <a:rPr lang="en-US" sz="249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Home Page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4300" y="2456009"/>
            <a:ext cx="5122944" cy="2809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13"/>
              </a:lnSpc>
            </a:pPr>
            <a:r>
              <a:rPr lang="en-US" b="true" sz="696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Snapshots of Our App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384300" y="6177066"/>
            <a:ext cx="512294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3839" y="1871759"/>
          <a:ext cx="16480322" cy="7945097"/>
        </p:xfrm>
        <a:graphic>
          <a:graphicData uri="http://schemas.openxmlformats.org/drawingml/2006/table">
            <a:tbl>
              <a:tblPr/>
              <a:tblGrid>
                <a:gridCol w="8240161"/>
                <a:gridCol w="8240161"/>
              </a:tblGrid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Contribution Made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Gorle H Y M Venkatadhri Naidu (Team lead)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SQL and ChatBot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Akshaya Pandian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Login and Authentication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Janhvi Singh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Login and Authentication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Eduru Vysali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SQL and ChatBot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Gajjala Vara Prasad Reddy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UI/UX and 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3501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19"/>
                        </a:lnSpc>
                        <a:defRPr/>
                      </a:pPr>
                      <a:r>
                        <a:rPr lang="en-US" b="true" sz="1799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Sanu Kumar Singh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UI/UX and frontend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471321" y="441276"/>
            <a:ext cx="11345358" cy="121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25"/>
              </a:lnSpc>
            </a:pPr>
            <a:r>
              <a:rPr lang="en-US" sz="9500">
                <a:solidFill>
                  <a:srgbClr val="000000"/>
                </a:solidFill>
                <a:latin typeface="Le Jour Serif"/>
                <a:ea typeface="Le Jour Serif"/>
                <a:cs typeface="Le Jour Serif"/>
                <a:sym typeface="Le Jour Serif"/>
              </a:rPr>
              <a:t>CONTRIBUTION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DAGquIPctJI</dc:identifier>
  <dcterms:modified xsi:type="dcterms:W3CDTF">2011-08-01T06:04:30Z</dcterms:modified>
  <cp:revision>1</cp:revision>
  <dc:title>Presentation</dc:title>
</cp:coreProperties>
</file>