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nchor="ctr" anchorCtr="1"/>
          <a:lstStyle/>
          <a:p>
            <a:pPr>
              <a:defRPr lang="en-gb" sz="1400" b="0" i="0" u="none" strike="noStrike" kern="100">
                <a:solidFill>
                  <a:srgbClr val="595959"/>
                </a:solidFill>
                <a:latin typeface="Calibri" charset="0"/>
              </a:defRPr>
            </a:pPr>
            <a:r>
              <a:rPr lang="en-US"/>
              <a:t>EMPLOYEE PERFORMANCE ANALYSIS</a:t>
            </a:r>
          </a:p>
        </c:rich>
      </c:tx>
      <c:overlay val="0"/>
      <c:spPr>
        <a:noFill/>
        <a:ln w="9525">
          <a:noFill/>
        </a:ln>
      </c:spPr>
    </c:title>
    <c:autoTitleDeleted val="0"/>
    <c:plotArea>
      <c:layout>
        <c:manualLayout>
          <c:xMode val="edge"/>
          <c:yMode val="edge"/>
          <c:x val="0.14974999999999999"/>
          <c:y val="0.23724999999999999"/>
          <c:w val="0.53625"/>
          <c:h val="0.71299999999999997"/>
        </c:manualLayout>
      </c:layout>
      <c:barChart>
        <c:barDir val="col"/>
        <c:grouping val="clustered"/>
        <c:varyColors val="0"/>
        <c:ser>
          <c:idx val="0"/>
          <c:order val="0"/>
          <c:tx>
            <c:strRef>
              <c:f>'[k.Divya naan mudhalvan project.xlsx]Sheet1'!$B$3:$B$4</c:f>
              <c:strCache>
                <c:ptCount val="2"/>
                <c:pt idx="0">
                  <c:v>Column labels</c:v>
                </c:pt>
                <c:pt idx="1">
                  <c:v>HIGH</c:v>
                </c:pt>
              </c:strCache>
            </c:strRef>
          </c:tx>
          <c:spPr>
            <a:solidFill>
              <a:srgbClr val="4472C4"/>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project.xlsx]Sheet1'!$B$5:$B$15</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0-22F3-304E-AAF8-6DC7118FF448}"/>
            </c:ext>
          </c:extLst>
        </c:ser>
        <c:ser>
          <c:idx val="1"/>
          <c:order val="1"/>
          <c:tx>
            <c:strRef>
              <c:f>'[k.Divya naan mudhalvan project.xlsx]Sheet1'!$C$3:$C$4</c:f>
              <c:strCache>
                <c:ptCount val="2"/>
                <c:pt idx="0">
                  <c:v>Column labels</c:v>
                </c:pt>
                <c:pt idx="1">
                  <c:v>LOW</c:v>
                </c:pt>
              </c:strCache>
            </c:strRef>
          </c:tx>
          <c:spPr>
            <a:solidFill>
              <a:srgbClr val="ED7D31"/>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project.xlsx]Sheet1'!$C$5:$C$15</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1-22F3-304E-AAF8-6DC7118FF448}"/>
            </c:ext>
          </c:extLst>
        </c:ser>
        <c:ser>
          <c:idx val="2"/>
          <c:order val="2"/>
          <c:tx>
            <c:strRef>
              <c:f>'[k.Divya naan mudhalvan project.xlsx]Sheet1'!$D$3:$D$4</c:f>
              <c:strCache>
                <c:ptCount val="2"/>
                <c:pt idx="0">
                  <c:v>Column labels</c:v>
                </c:pt>
                <c:pt idx="1">
                  <c:v>MED</c:v>
                </c:pt>
              </c:strCache>
            </c:strRef>
          </c:tx>
          <c:spPr>
            <a:solidFill>
              <a:srgbClr val="A5A5A5"/>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project.xlsx]Sheet1'!$D$5:$D$15</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2-22F3-304E-AAF8-6DC7118FF448}"/>
            </c:ext>
          </c:extLst>
        </c:ser>
        <c:ser>
          <c:idx val="3"/>
          <c:order val="3"/>
          <c:tx>
            <c:strRef>
              <c:f>'[k.Divya naan mudhalvan project.xlsx]Sheet1'!$E$3:$E$4</c:f>
              <c:strCache>
                <c:ptCount val="2"/>
                <c:pt idx="0">
                  <c:v>Column labels</c:v>
                </c:pt>
                <c:pt idx="1">
                  <c:v>VERY HIGH</c:v>
                </c:pt>
              </c:strCache>
            </c:strRef>
          </c:tx>
          <c:spPr>
            <a:solidFill>
              <a:srgbClr val="FFC000"/>
            </a:solidFill>
            <a:ln w="9525">
              <a:noFill/>
            </a:ln>
          </c:spPr>
          <c:invertIfNegative val="0"/>
          <c:cat>
            <c:strRef>
              <c:f>'[k.Divya naan mudhalvan project.xlsx]Sheet1'!$A$5:$A$15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'[k.Divya naan mudhalvan project.xlsx]Sheet1'!$E$5:$E$15</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sm="sm" uri="sm">
              <sm:meanLine>
                <c:spPr>
                  <a:ln>
                    <a:noFill/>
                  </a:ln>
                </c:spPr>
              </sm:meanLine>
              <sm:minMaxLine>
                <c:spPr>
                  <a:ln>
                    <a:noFill/>
                  </a:ln>
                </c:spPr>
              </sm:minMaxLine>
              <sm:stDevLine>
                <c:spPr>
                  <a:ln>
                    <a:noFill/>
                  </a:ln>
                </c:spPr>
              </sm:stDevLine>
              <sm:trendLine>
                <c:spPr>
                  <a:ln>
                    <a:noFill/>
                  </a:ln>
                </c:spPr>
              </sm:trendLine>
            </c:ext>
            <c:ext xmlns:c16="http://schemas.microsoft.com/office/drawing/2014/chart" uri="{C3380CC4-5D6E-409C-BE32-E72D297353CC}">
              <c16:uniqueId val="{00000003-22F3-304E-AAF8-6DC7118FF448}"/>
            </c:ext>
          </c:extLst>
        </c:ser>
        <c:dLbls>
          <c:showLegendKey val="0"/>
          <c:showVal val="0"/>
          <c:showCatName val="0"/>
          <c:showSerName val="0"/>
          <c:showPercent val="0"/>
          <c:showBubbleSize val="0"/>
        </c:dLbls>
        <c:gapWidth val="219"/>
        <c:overlap val="-27"/>
        <c:axId val="10"/>
        <c:axId val="11"/>
      </c:barChart>
      <c:catAx>
        <c:axId val="10"/>
        <c:scaling>
          <c:orientation val="minMax"/>
        </c:scaling>
        <c:delete val="0"/>
        <c:axPos val="b"/>
        <c:title>
          <c:tx>
            <c:rich>
              <a:bodyPr rot="0" anchor="ctr" anchorCtr="1"/>
              <a:lstStyle/>
              <a:p>
                <a:pPr>
                  <a:defRPr lang="en-gb" sz="1000" b="0" i="0" u="none" strike="noStrike">
                    <a:solidFill>
                      <a:srgbClr val="595959"/>
                    </a:solidFill>
                    <a:latin typeface="Calibri" charset="0"/>
                  </a:defRPr>
                </a:pPr>
                <a:r>
                  <a:rPr lang="en-US"/>
                  <a:t>BUSINESSUNIT</a:t>
                </a:r>
              </a:p>
            </c:rich>
          </c:tx>
          <c:layout>
            <c:manualLayout>
              <c:xMode val="edge"/>
              <c:yMode val="edge"/>
              <c:x val="6.1749999999999999E-2"/>
              <c:y val="0.95825000000000005"/>
              <c:w val="0.12325"/>
              <c:h val="4.1500000000000002E-2"/>
            </c:manualLayout>
          </c:layout>
          <c:overlay val="0"/>
          <c:spPr>
            <a:noFill/>
            <a:ln w="9525">
              <a:noFill/>
            </a:ln>
          </c:spPr>
        </c:title>
        <c:numFmt formatCode="General" sourceLinked="1"/>
        <c:majorTickMark val="none"/>
        <c:minorTickMark val="none"/>
        <c:tickLblPos val="nextTo"/>
        <c:spPr>
          <a:ln w="9525">
            <a:solidFill>
              <a:srgbClr val="D8D8D8"/>
            </a:solidFill>
          </a:ln>
        </c:spPr>
        <c:txPr>
          <a:bodyPr rot="-60000000" anchor="ctr" anchorCtr="1"/>
          <a:lstStyle/>
          <a:p>
            <a:pPr>
              <a:defRPr lang="en-gb" sz="900" b="0" i="0" u="none" strike="noStrike">
                <a:solidFill>
                  <a:srgbClr val="595959"/>
                </a:solidFill>
                <a:latin typeface="Calibri" charset="0"/>
              </a:defRPr>
            </a:pPr>
            <a:endParaRPr lang="en-US"/>
          </a:p>
        </c:txPr>
        <c:crossAx val="11"/>
        <c:crosses val="autoZero"/>
        <c:auto val="1"/>
        <c:lblAlgn val="ctr"/>
        <c:lblOffset val="100"/>
        <c:noMultiLvlLbl val="0"/>
      </c:catAx>
      <c:valAx>
        <c:axId val="11"/>
        <c:scaling>
          <c:orientation val="minMax"/>
        </c:scaling>
        <c:delete val="0"/>
        <c:axPos val="l"/>
        <c:majorGridlines>
          <c:spPr>
            <a:ln w="9525">
              <a:solidFill>
                <a:srgbClr val="D8D8D8"/>
              </a:solidFill>
            </a:ln>
          </c:spPr>
        </c:majorGridlines>
        <c:title>
          <c:tx>
            <c:rich>
              <a:bodyPr rot="0" anchor="ctr" anchorCtr="1"/>
              <a:lstStyle/>
              <a:p>
                <a:pPr>
                  <a:defRPr lang="en-gb" sz="1000" b="0" i="0" u="none" strike="noStrike">
                    <a:solidFill>
                      <a:srgbClr val="595959"/>
                    </a:solidFill>
                    <a:latin typeface="Calibri" charset="0"/>
                  </a:defRPr>
                </a:pPr>
                <a:r>
                  <a:rPr lang="en-US"/>
                  <a:t>COUNT OF FIRSTNAME</a:t>
                </a:r>
              </a:p>
            </c:rich>
          </c:tx>
          <c:layout>
            <c:manualLayout>
              <c:xMode val="edge"/>
              <c:yMode val="edge"/>
              <c:x val="0"/>
              <c:y val="0.14149999999999999"/>
              <c:w val="0.17949999999999999"/>
              <c:h val="4.1750000000000002E-2"/>
            </c:manualLayout>
          </c:layout>
          <c:overlay val="0"/>
          <c:spPr>
            <a:noFill/>
            <a:ln w="9525">
              <a:noFill/>
            </a:ln>
          </c:spPr>
        </c:title>
        <c:numFmt formatCode="General" sourceLinked="1"/>
        <c:majorTickMark val="none"/>
        <c:minorTickMark val="none"/>
        <c:tickLblPos val="nextTo"/>
        <c:spPr>
          <a:ln w="9525">
            <a:noFill/>
          </a:ln>
        </c:spPr>
        <c:txPr>
          <a:bodyPr rot="-60000000" anchor="ctr" anchorCtr="1"/>
          <a:lstStyle/>
          <a:p>
            <a:pPr>
              <a:defRPr lang="en-gb" sz="900" b="0" i="0" u="none" strike="noStrike">
                <a:solidFill>
                  <a:srgbClr val="595959"/>
                </a:solidFill>
                <a:latin typeface="Calibri" charset="0"/>
              </a:defRPr>
            </a:pPr>
            <a:endParaRPr lang="en-US"/>
          </a:p>
        </c:txPr>
        <c:crossAx val="10"/>
        <c:crosses val="autoZero"/>
        <c:crossBetween val="between"/>
      </c:valAx>
      <c:spPr>
        <a:noFill/>
        <a:ln w="9525">
          <a:noFill/>
        </a:ln>
      </c:spPr>
    </c:plotArea>
    <c:legend>
      <c:legendPos val="r"/>
      <c:overlay val="0"/>
      <c:spPr>
        <a:noFill/>
        <a:ln w="9525">
          <a:noFill/>
        </a:ln>
      </c:spPr>
      <c:txPr>
        <a:bodyPr rot="0" anchor="t"/>
        <a:lstStyle/>
        <a:p>
          <a:pPr>
            <a:defRPr lang="en-gb" sz="900" b="0" i="0" u="none" strike="noStrike">
              <a:solidFill>
                <a:srgbClr val="595959"/>
              </a:solidFill>
              <a:latin typeface="Calibri" charset="0"/>
            </a:defRPr>
          </a:pPr>
          <a:endParaRPr lang="en-US"/>
        </a:p>
      </c:txPr>
    </c:legend>
    <c:plotVisOnly val="1"/>
    <c:dispBlanksAs val="gap"/>
    <c:showDLblsOverMax val="0"/>
  </c:chart>
  <c:spPr>
    <a:solidFill>
      <a:srgbClr val="FFFFFF"/>
    </a:solidFill>
    <a:ln w="9525">
      <a:solidFill>
        <a:srgbClr val="D8D8D8"/>
      </a:solidFill>
    </a:ln>
  </c:spPr>
  <c:txPr>
    <a:bodyPr rot="0" anchor="t"/>
    <a:lstStyle/>
    <a:p>
      <a:pPr>
        <a:defRPr lang="en-gb" sz="1000" b="0" i="0" u="none" strike="noStrike" kern="100">
          <a:solidFill>
            <a:srgbClr val="000000"/>
          </a:solidFill>
          <a:latin typeface="Calibri" charset="0"/>
        </a:defRPr>
      </a:pPr>
      <a:endParaRPr lang="en-US"/>
    </a:p>
  </c:txPr>
  <c:extLst>
    <c:ext xmlns:sm="sm" uri="sm">
      <sm:colorScheme xmlns:sm="sm" id="1724598565" val="15"/>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US" sz="2400" dirty="0" err="1"/>
              <a:t>K.Hemanathan</a:t>
            </a:r>
            <a:endParaRPr lang="en-US" sz="2400" dirty="0"/>
          </a:p>
          <a:p>
            <a:r>
              <a:rPr lang="en-US" sz="2400" dirty="0"/>
              <a:t>REGISTER NO     : 312200426</a:t>
            </a:r>
          </a:p>
          <a:p>
            <a:r>
              <a:rPr lang="en-US" sz="2400" dirty="0"/>
              <a:t>DEPARTMENT    :3</a:t>
            </a:r>
            <a:r>
              <a:rPr lang="en-US" sz="2400" baseline="30000" dirty="0"/>
              <a:t>rd</a:t>
            </a:r>
            <a:r>
              <a:rPr lang="en-US" sz="2400" dirty="0"/>
              <a:t> B.COM CA</a:t>
            </a:r>
          </a:p>
          <a:p>
            <a:r>
              <a:rPr lang="en-US" sz="2400" dirty="0"/>
              <a:t>COLLEGE             : SIVET COLLEGE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FD6D2A-277E-44C8-C8CC-EC8D335618F1}"/>
              </a:ext>
            </a:extLst>
          </p:cNvPr>
          <p:cNvSpPr txBox="1"/>
          <p:nvPr/>
        </p:nvSpPr>
        <p:spPr>
          <a:xfrm>
            <a:off x="1743075" y="1522365"/>
            <a:ext cx="6099548" cy="2031325"/>
          </a:xfrm>
          <a:prstGeom prst="rect">
            <a:avLst/>
          </a:prstGeom>
          <a:noFill/>
        </p:spPr>
        <p:txBody>
          <a:bodyPr wrap="square">
            <a:spAutoFit/>
          </a:bodyPr>
          <a:lstStyle/>
          <a:p>
            <a:r>
              <a:rPr lang="en-US" dirty="0"/>
              <a:t>"Modeling" refers to the process of creating a simplified representation of a system, process, or data. In the context of data science or machine learning, it typically involves using algorithms to train a model on a dataset so it can make predictions or decisions based on new data. Modeling helps in understanding complex systems, forecasting outcomes, or automating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2DAD8E7-D2B3-7BBD-9E2F-079699FADE9B}"/>
              </a:ext>
            </a:extLst>
          </p:cNvPr>
          <p:cNvGraphicFramePr>
            <a:graphicFrameLocks/>
          </p:cNvGraphicFramePr>
          <p:nvPr>
            <p:extLst>
              <p:ext uri="{D42A27DB-BD31-4B8C-83A1-F6EECF244321}">
                <p14:modId xmlns:p14="http://schemas.microsoft.com/office/powerpoint/2010/main" val="2732504193"/>
              </p:ext>
            </p:extLst>
          </p:nvPr>
        </p:nvGraphicFramePr>
        <p:xfrm>
          <a:off x="1237581" y="1218165"/>
          <a:ext cx="7445035" cy="48587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2189C7-C7E7-7694-EAC5-19884E73599E}"/>
              </a:ext>
            </a:extLst>
          </p:cNvPr>
          <p:cNvSpPr txBox="1"/>
          <p:nvPr/>
        </p:nvSpPr>
        <p:spPr>
          <a:xfrm>
            <a:off x="7525340" y="-7927640"/>
            <a:ext cx="2733261" cy="6186309"/>
          </a:xfrm>
          <a:prstGeom prst="rect">
            <a:avLst/>
          </a:prstGeom>
          <a:noFill/>
        </p:spPr>
        <p:txBody>
          <a:bodyPr wrap="square">
            <a:spAutoFit/>
          </a:bodyPr>
          <a:lstStyle/>
          <a:p>
            <a:pPr marL="342900" indent="-342900">
              <a:buAutoNum type="arabicPeriod"/>
            </a:pPr>
            <a:r>
              <a:rPr lang="en-US" dirty="0"/>
              <a:t>**Problem Statement**: Defines the issue to be solved.</a:t>
            </a:r>
          </a:p>
          <a:p>
            <a:pPr marL="342900" indent="-342900">
              <a:buAutoNum type="arabicPeriod"/>
            </a:pPr>
            <a:r>
              <a:rPr lang="en-US" dirty="0"/>
              <a:t>**Problem Review**: Analyzes and clarifies the problem.</a:t>
            </a:r>
          </a:p>
          <a:p>
            <a:pPr marL="342900" indent="-342900">
              <a:buAutoNum type="arabicPeriod" startAt="3"/>
            </a:pPr>
            <a:r>
              <a:rPr lang="en-US" dirty="0"/>
              <a:t>**End Users**: The people who will use the solution</a:t>
            </a:r>
          </a:p>
          <a:p>
            <a:r>
              <a:rPr lang="en-US" dirty="0"/>
              <a:t>  **Our Solution and Its Value**: Describes how the solution addresses the problem and its benefits.</a:t>
            </a:r>
          </a:p>
          <a:p>
            <a:pPr marL="342900" indent="-342900">
              <a:buAutoNum type="arabicPeriod"/>
            </a:pPr>
            <a:r>
              <a:rPr lang="en-US" dirty="0"/>
              <a:t>. **Dataset Description**: Explains the data used in the project.6. **Modeling**: Involves creating a model to make predictions or decisions based on the data.</a:t>
            </a:r>
          </a:p>
        </p:txBody>
      </p:sp>
      <p:sp>
        <p:nvSpPr>
          <p:cNvPr id="6" name="TextBox 5">
            <a:extLst>
              <a:ext uri="{FF2B5EF4-FFF2-40B4-BE49-F238E27FC236}">
                <a16:creationId xmlns:a16="http://schemas.microsoft.com/office/drawing/2014/main" id="{7D4AF605-EC89-A4EC-EFC4-A8EC57E48C28}"/>
              </a:ext>
            </a:extLst>
          </p:cNvPr>
          <p:cNvSpPr txBox="1"/>
          <p:nvPr/>
        </p:nvSpPr>
        <p:spPr>
          <a:xfrm>
            <a:off x="1582570" y="1629916"/>
            <a:ext cx="6099548" cy="2585323"/>
          </a:xfrm>
          <a:prstGeom prst="rect">
            <a:avLst/>
          </a:prstGeom>
          <a:noFill/>
        </p:spPr>
        <p:txBody>
          <a:bodyPr wrap="square">
            <a:spAutoFit/>
          </a:bodyPr>
          <a:lstStyle/>
          <a:p>
            <a:r>
              <a:rPr lang="en-US" dirty="0"/>
              <a:t>In summary, the problem statement outlines the issue that needs addressing. The problem review involves analyzing this issue to ensure a thorough understanding. End users are the individuals who will ultimately interact with the solution. The "Our Solution and Its Value" section describes how the solution tackles the problem and the benefits it provides. The dataset description provides details about the data used in the project, and modeling refers to the process of creating a model to make predictions or decisions based on this data.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6544CC5-B001-E2F6-38D5-BA91A1CB5345}"/>
              </a:ext>
            </a:extLst>
          </p:cNvPr>
          <p:cNvSpPr txBox="1"/>
          <p:nvPr/>
        </p:nvSpPr>
        <p:spPr>
          <a:xfrm>
            <a:off x="1150752" y="2184974"/>
            <a:ext cx="6099548" cy="2031325"/>
          </a:xfrm>
          <a:prstGeom prst="rect">
            <a:avLst/>
          </a:prstGeom>
          <a:noFill/>
        </p:spPr>
        <p:txBody>
          <a:bodyPr wrap="square">
            <a:spAutoFit/>
          </a:bodyPr>
          <a:lstStyle/>
          <a:p>
            <a:r>
              <a:rPr lang="en-US" b="1" dirty="0"/>
              <a:t>a "problem statement" refers to a specific challenge or issue that students or participants are expected to solve. This could involve real-world scenarios where participants must apply their skills and knowledge to come up with effective solutions. The problem statement typically outlines the context, goals, constraints, and desired outcomes for the project or task at hand.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problem review process is critical as it sets the foundation for the subsequent steps in your project, ensuring that you approach the solution methodically and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F570EC7-128E-6A54-CD95-D06E1EE0ACBE}"/>
              </a:ext>
            </a:extLst>
          </p:cNvPr>
          <p:cNvSpPr txBox="1"/>
          <p:nvPr/>
        </p:nvSpPr>
        <p:spPr>
          <a:xfrm>
            <a:off x="910852" y="2153182"/>
            <a:ext cx="6099548" cy="1754326"/>
          </a:xfrm>
          <a:prstGeom prst="rect">
            <a:avLst/>
          </a:prstGeom>
          <a:noFill/>
        </p:spPr>
        <p:txBody>
          <a:bodyPr wrap="square">
            <a:spAutoFit/>
          </a:bodyPr>
          <a:lstStyle/>
          <a:p>
            <a:r>
              <a:rPr lang="en-US" dirty="0"/>
              <a:t>End users are the individuals or groups who ultimately use a product, service, or system. They are the final consumers who interact directly with the solution or output of a project. In any development process, whether it's software, a service, or a physical product, the needs, preferences, and behaviors of the end users are typically the primary focus.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B1BD94A-8343-C394-5D52-C277016889D7}"/>
              </a:ext>
            </a:extLst>
          </p:cNvPr>
          <p:cNvSpPr txBox="1"/>
          <p:nvPr/>
        </p:nvSpPr>
        <p:spPr>
          <a:xfrm>
            <a:off x="3049775" y="2560119"/>
            <a:ext cx="6099548" cy="1754326"/>
          </a:xfrm>
          <a:prstGeom prst="rect">
            <a:avLst/>
          </a:prstGeom>
          <a:noFill/>
        </p:spPr>
        <p:txBody>
          <a:bodyPr wrap="square">
            <a:spAutoFit/>
          </a:bodyPr>
          <a:lstStyle/>
          <a:p>
            <a:r>
              <a:rPr lang="en-US" dirty="0"/>
              <a:t>"Our Solution and Its Value" in the Naan </a:t>
            </a:r>
            <a:r>
              <a:rPr lang="en-US" dirty="0" err="1"/>
              <a:t>Mudhalvan</a:t>
            </a:r>
            <a:r>
              <a:rPr lang="en-US" dirty="0"/>
              <a:t> project is about briefly describing the solution you've created to solve the problem and explaining the benefits it provides. This includes outlining what your solution does, how it helps the end users, and why it’s valuable, such as improving efficiency, saving costs, or offering a better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6D4B59A-E05B-6DF4-5B94-4446E02F35FA}"/>
              </a:ext>
            </a:extLst>
          </p:cNvPr>
          <p:cNvSpPr txBox="1"/>
          <p:nvPr/>
        </p:nvSpPr>
        <p:spPr>
          <a:xfrm>
            <a:off x="1641731" y="1951672"/>
            <a:ext cx="6099548" cy="1477328"/>
          </a:xfrm>
          <a:prstGeom prst="rect">
            <a:avLst/>
          </a:prstGeom>
          <a:noFill/>
        </p:spPr>
        <p:txBody>
          <a:bodyPr wrap="square">
            <a:spAutoFit/>
          </a:bodyPr>
          <a:lstStyle/>
          <a:p>
            <a:r>
              <a:rPr lang="en-US" dirty="0"/>
              <a:t>A "dataset description" is a brief explanation of the data used in a project, covering what the data is about, where it comes from, its structure (rows and columns), what each column represents, and any notable issues like missing data. This helps clarify how the data supports your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38921" y="-11554573"/>
            <a:ext cx="8534018" cy="871007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the *Naan </a:t>
            </a:r>
            <a:r>
              <a:rPr lang="en-US" sz="2800" dirty="0" err="1">
                <a:latin typeface="Times New Roman" panose="02020603050405020304" pitchFamily="18" charset="0"/>
                <a:cs typeface="Times New Roman" panose="02020603050405020304" pitchFamily="18" charset="0"/>
              </a:rPr>
              <a:t>Mudhalvan</a:t>
            </a:r>
            <a:r>
              <a:rPr lang="en-US" sz="2800" dirty="0">
                <a:latin typeface="Times New Roman" panose="02020603050405020304" pitchFamily="18" charset="0"/>
                <a:cs typeface="Times New Roman" panose="02020603050405020304" pitchFamily="18" charset="0"/>
              </a:rPr>
              <a:t>* project, the “wow” factor could be:
1. **Innovative Solution**: An original or creative approach to solving the problem that showcases unique thinking.
2. **Impactful Results**: Demonstrating significant positive outcomes or benefits that greatly exceed initial expectations.
3. **User Experience**: A solution that provides an exceptional user experience, making it highly effective and engaging.
4. **Advanced Technology**: Utilizing cutting-edge technology or techniques that enhance the project’s effectiveness and appeal.
Highlighting this “wow” factor effectively showcases the standout elements that make your project impressive and memorable.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CED93A-AB0D-3769-8754-8A55709EA402}"/>
              </a:ext>
            </a:extLst>
          </p:cNvPr>
          <p:cNvSpPr txBox="1"/>
          <p:nvPr/>
        </p:nvSpPr>
        <p:spPr>
          <a:xfrm>
            <a:off x="2437454" y="2019300"/>
            <a:ext cx="6389440" cy="3139321"/>
          </a:xfrm>
          <a:prstGeom prst="rect">
            <a:avLst/>
          </a:prstGeom>
          <a:noFill/>
        </p:spPr>
        <p:txBody>
          <a:bodyPr wrap="square">
            <a:spAutoFit/>
          </a:bodyPr>
          <a:lstStyle/>
          <a:p>
            <a:r>
              <a:rPr lang="en-US" dirty="0"/>
              <a:t>The "wow" factor in the *Naan </a:t>
            </a:r>
            <a:r>
              <a:rPr lang="en-US" dirty="0" err="1"/>
              <a:t>Mudhalvan</a:t>
            </a:r>
            <a:r>
              <a:rPr lang="en-US" dirty="0"/>
              <a:t>* project might be an innovative solution that introduces a unique and creative approach to addressing the problem, setting it apart from conventional methods. This could include exceptional results that significantly surpass initial expectations, delivering substantial benefits to users or stakeholders. Additionally, a standout user experience or the use of advanced technology could further enhance the project's impact, making it particularly impressive and memorable. Highlighting these elements effectively demonstrates the project's exceptional qualities and its potential to make a notable difference.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divya11305@gmail.com</cp:lastModifiedBy>
  <cp:revision>13</cp:revision>
  <dcterms:created xsi:type="dcterms:W3CDTF">2024-03-29T15:07:22Z</dcterms:created>
  <dcterms:modified xsi:type="dcterms:W3CDTF">2024-09-01T09:14:36Z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