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sldIdLst>
    <p:sldId id="256" r:id="rId2"/>
    <p:sldId id="278" r:id="rId3"/>
    <p:sldId id="279" r:id="rId4"/>
    <p:sldId id="257" r:id="rId5"/>
    <p:sldId id="259" r:id="rId6"/>
    <p:sldId id="266" r:id="rId7"/>
    <p:sldId id="258" r:id="rId8"/>
    <p:sldId id="261" r:id="rId9"/>
    <p:sldId id="267" r:id="rId10"/>
    <p:sldId id="268" r:id="rId11"/>
    <p:sldId id="271" r:id="rId12"/>
    <p:sldId id="260" r:id="rId13"/>
    <p:sldId id="263" r:id="rId14"/>
    <p:sldId id="269" r:id="rId15"/>
    <p:sldId id="270" r:id="rId16"/>
    <p:sldId id="275" r:id="rId17"/>
    <p:sldId id="276" r:id="rId18"/>
    <p:sldId id="277" r:id="rId19"/>
    <p:sldId id="280" r:id="rId20"/>
    <p:sldId id="265" r:id="rId21"/>
    <p:sldId id="264"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69" d="100"/>
          <a:sy n="69" d="100"/>
        </p:scale>
        <p:origin x="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g dagha" userId="8d311d443c65e352" providerId="LiveId" clId="{65CD25B9-1F5F-4824-A0D7-706FC0CD5723}"/>
    <pc:docChg chg="undo redo custSel addSld delSld modSld">
      <pc:chgData name="hemang dagha" userId="8d311d443c65e352" providerId="LiveId" clId="{65CD25B9-1F5F-4824-A0D7-706FC0CD5723}" dt="2021-04-06T08:41:21.251" v="497" actId="5793"/>
      <pc:docMkLst>
        <pc:docMk/>
      </pc:docMkLst>
      <pc:sldChg chg="modSp mod">
        <pc:chgData name="hemang dagha" userId="8d311d443c65e352" providerId="LiveId" clId="{65CD25B9-1F5F-4824-A0D7-706FC0CD5723}" dt="2021-03-09T13:09:55.017" v="459" actId="255"/>
        <pc:sldMkLst>
          <pc:docMk/>
          <pc:sldMk cId="3938828769" sldId="258"/>
        </pc:sldMkLst>
        <pc:spChg chg="mod">
          <ac:chgData name="hemang dagha" userId="8d311d443c65e352" providerId="LiveId" clId="{65CD25B9-1F5F-4824-A0D7-706FC0CD5723}" dt="2021-03-09T13:09:55.017" v="459" actId="255"/>
          <ac:spMkLst>
            <pc:docMk/>
            <pc:sldMk cId="3938828769" sldId="258"/>
            <ac:spMk id="2" creationId="{A7C8774E-E15D-4E54-85B3-EA278BE0D6F4}"/>
          </ac:spMkLst>
        </pc:spChg>
      </pc:sldChg>
      <pc:sldChg chg="modSp mod">
        <pc:chgData name="hemang dagha" userId="8d311d443c65e352" providerId="LiveId" clId="{65CD25B9-1F5F-4824-A0D7-706FC0CD5723}" dt="2021-04-06T07:23:59.137" v="484" actId="20577"/>
        <pc:sldMkLst>
          <pc:docMk/>
          <pc:sldMk cId="235585989" sldId="260"/>
        </pc:sldMkLst>
        <pc:spChg chg="mod">
          <ac:chgData name="hemang dagha" userId="8d311d443c65e352" providerId="LiveId" clId="{65CD25B9-1F5F-4824-A0D7-706FC0CD5723}" dt="2021-04-06T07:23:59.137" v="484" actId="20577"/>
          <ac:spMkLst>
            <pc:docMk/>
            <pc:sldMk cId="235585989" sldId="260"/>
            <ac:spMk id="3" creationId="{4F0B2AEA-8AE5-4F48-A3A8-5D40EDE1A5F9}"/>
          </ac:spMkLst>
        </pc:spChg>
      </pc:sldChg>
      <pc:sldChg chg="modSp mod">
        <pc:chgData name="hemang dagha" userId="8d311d443c65e352" providerId="LiveId" clId="{65CD25B9-1F5F-4824-A0D7-706FC0CD5723}" dt="2021-03-09T13:08:09.297" v="452" actId="113"/>
        <pc:sldMkLst>
          <pc:docMk/>
          <pc:sldMk cId="2891425577" sldId="264"/>
        </pc:sldMkLst>
        <pc:spChg chg="mod">
          <ac:chgData name="hemang dagha" userId="8d311d443c65e352" providerId="LiveId" clId="{65CD25B9-1F5F-4824-A0D7-706FC0CD5723}" dt="2021-03-09T13:08:09.297" v="452" actId="113"/>
          <ac:spMkLst>
            <pc:docMk/>
            <pc:sldMk cId="2891425577" sldId="264"/>
            <ac:spMk id="3" creationId="{461EC8DE-3232-4E9F-82BC-082DB346463A}"/>
          </ac:spMkLst>
        </pc:spChg>
      </pc:sldChg>
      <pc:sldChg chg="modSp mod">
        <pc:chgData name="hemang dagha" userId="8d311d443c65e352" providerId="LiveId" clId="{65CD25B9-1F5F-4824-A0D7-706FC0CD5723}" dt="2021-03-09T15:55:31.232" v="480" actId="113"/>
        <pc:sldMkLst>
          <pc:docMk/>
          <pc:sldMk cId="409754832" sldId="265"/>
        </pc:sldMkLst>
        <pc:spChg chg="mod">
          <ac:chgData name="hemang dagha" userId="8d311d443c65e352" providerId="LiveId" clId="{65CD25B9-1F5F-4824-A0D7-706FC0CD5723}" dt="2021-03-09T15:55:31.232" v="480" actId="113"/>
          <ac:spMkLst>
            <pc:docMk/>
            <pc:sldMk cId="409754832" sldId="265"/>
            <ac:spMk id="2" creationId="{64B915AC-129D-49D3-9ACA-3E699F3BFDFA}"/>
          </ac:spMkLst>
        </pc:spChg>
      </pc:sldChg>
      <pc:sldChg chg="modSp mod">
        <pc:chgData name="hemang dagha" userId="8d311d443c65e352" providerId="LiveId" clId="{65CD25B9-1F5F-4824-A0D7-706FC0CD5723}" dt="2021-03-09T16:28:06.042" v="481" actId="20577"/>
        <pc:sldMkLst>
          <pc:docMk/>
          <pc:sldMk cId="3803497396" sldId="267"/>
        </pc:sldMkLst>
        <pc:spChg chg="mod">
          <ac:chgData name="hemang dagha" userId="8d311d443c65e352" providerId="LiveId" clId="{65CD25B9-1F5F-4824-A0D7-706FC0CD5723}" dt="2021-03-09T16:28:06.042" v="481" actId="20577"/>
          <ac:spMkLst>
            <pc:docMk/>
            <pc:sldMk cId="3803497396" sldId="267"/>
            <ac:spMk id="6" creationId="{49882EE8-8592-4D9D-B98F-AD35495540E2}"/>
          </ac:spMkLst>
        </pc:spChg>
        <pc:picChg chg="mod">
          <ac:chgData name="hemang dagha" userId="8d311d443c65e352" providerId="LiveId" clId="{65CD25B9-1F5F-4824-A0D7-706FC0CD5723}" dt="2021-03-09T11:49:02.084" v="2" actId="1076"/>
          <ac:picMkLst>
            <pc:docMk/>
            <pc:sldMk cId="3803497396" sldId="267"/>
            <ac:picMk id="8" creationId="{235773FB-4DF3-403D-AB18-C84DDE027A56}"/>
          </ac:picMkLst>
        </pc:picChg>
      </pc:sldChg>
      <pc:sldChg chg="modSp mod">
        <pc:chgData name="hemang dagha" userId="8d311d443c65e352" providerId="LiveId" clId="{65CD25B9-1F5F-4824-A0D7-706FC0CD5723}" dt="2021-04-06T07:24:23.534" v="486" actId="20577"/>
        <pc:sldMkLst>
          <pc:docMk/>
          <pc:sldMk cId="1805998897" sldId="268"/>
        </pc:sldMkLst>
        <pc:spChg chg="mod">
          <ac:chgData name="hemang dagha" userId="8d311d443c65e352" providerId="LiveId" clId="{65CD25B9-1F5F-4824-A0D7-706FC0CD5723}" dt="2021-04-06T07:24:23.534" v="486" actId="20577"/>
          <ac:spMkLst>
            <pc:docMk/>
            <pc:sldMk cId="1805998897" sldId="268"/>
            <ac:spMk id="3" creationId="{E7230338-122C-4289-93E5-C39D5C3755FC}"/>
          </ac:spMkLst>
        </pc:spChg>
      </pc:sldChg>
      <pc:sldChg chg="modSp mod">
        <pc:chgData name="hemang dagha" userId="8d311d443c65e352" providerId="LiveId" clId="{65CD25B9-1F5F-4824-A0D7-706FC0CD5723}" dt="2021-03-09T13:09:11.660" v="456" actId="113"/>
        <pc:sldMkLst>
          <pc:docMk/>
          <pc:sldMk cId="3555959824" sldId="271"/>
        </pc:sldMkLst>
        <pc:spChg chg="mod">
          <ac:chgData name="hemang dagha" userId="8d311d443c65e352" providerId="LiveId" clId="{65CD25B9-1F5F-4824-A0D7-706FC0CD5723}" dt="2021-03-09T13:09:11.660" v="456" actId="113"/>
          <ac:spMkLst>
            <pc:docMk/>
            <pc:sldMk cId="3555959824" sldId="271"/>
            <ac:spMk id="4" creationId="{019AA733-B870-468A-A3DA-EE24B55571DB}"/>
          </ac:spMkLst>
        </pc:spChg>
      </pc:sldChg>
      <pc:sldChg chg="modSp mod">
        <pc:chgData name="hemang dagha" userId="8d311d443c65e352" providerId="LiveId" clId="{65CD25B9-1F5F-4824-A0D7-706FC0CD5723}" dt="2021-03-09T13:08:02.173" v="451" actId="113"/>
        <pc:sldMkLst>
          <pc:docMk/>
          <pc:sldMk cId="695305317" sldId="272"/>
        </pc:sldMkLst>
        <pc:spChg chg="mod">
          <ac:chgData name="hemang dagha" userId="8d311d443c65e352" providerId="LiveId" clId="{65CD25B9-1F5F-4824-A0D7-706FC0CD5723}" dt="2021-03-09T13:08:02.173" v="451" actId="113"/>
          <ac:spMkLst>
            <pc:docMk/>
            <pc:sldMk cId="695305317" sldId="272"/>
            <ac:spMk id="12" creationId="{D0C5C756-8294-4A1E-B8E9-C39D1F4DB3A2}"/>
          </ac:spMkLst>
        </pc:spChg>
      </pc:sldChg>
      <pc:sldChg chg="modSp mod">
        <pc:chgData name="hemang dagha" userId="8d311d443c65e352" providerId="LiveId" clId="{65CD25B9-1F5F-4824-A0D7-706FC0CD5723}" dt="2021-03-09T13:07:55.985" v="450" actId="27636"/>
        <pc:sldMkLst>
          <pc:docMk/>
          <pc:sldMk cId="1779401309" sldId="273"/>
        </pc:sldMkLst>
        <pc:spChg chg="mod">
          <ac:chgData name="hemang dagha" userId="8d311d443c65e352" providerId="LiveId" clId="{65CD25B9-1F5F-4824-A0D7-706FC0CD5723}" dt="2021-03-09T13:07:55.985" v="450" actId="27636"/>
          <ac:spMkLst>
            <pc:docMk/>
            <pc:sldMk cId="1779401309" sldId="273"/>
            <ac:spMk id="3" creationId="{C81B87ED-F62B-44F5-B38E-7994F4F84F40}"/>
          </ac:spMkLst>
        </pc:spChg>
      </pc:sldChg>
      <pc:sldChg chg="modSp mod">
        <pc:chgData name="hemang dagha" userId="8d311d443c65e352" providerId="LiveId" clId="{65CD25B9-1F5F-4824-A0D7-706FC0CD5723}" dt="2021-03-09T13:08:21.937" v="454" actId="27636"/>
        <pc:sldMkLst>
          <pc:docMk/>
          <pc:sldMk cId="117723696" sldId="276"/>
        </pc:sldMkLst>
        <pc:spChg chg="mod">
          <ac:chgData name="hemang dagha" userId="8d311d443c65e352" providerId="LiveId" clId="{65CD25B9-1F5F-4824-A0D7-706FC0CD5723}" dt="2021-03-09T13:08:21.937" v="454" actId="27636"/>
          <ac:spMkLst>
            <pc:docMk/>
            <pc:sldMk cId="117723696" sldId="276"/>
            <ac:spMk id="3" creationId="{CF942FB9-197D-46BB-8DA1-C3F0F70E4E7A}"/>
          </ac:spMkLst>
        </pc:spChg>
      </pc:sldChg>
      <pc:sldChg chg="modSp mod">
        <pc:chgData name="hemang dagha" userId="8d311d443c65e352" providerId="LiveId" clId="{65CD25B9-1F5F-4824-A0D7-706FC0CD5723}" dt="2021-04-06T07:22:33.237" v="483" actId="20577"/>
        <pc:sldMkLst>
          <pc:docMk/>
          <pc:sldMk cId="2777414360" sldId="277"/>
        </pc:sldMkLst>
        <pc:spChg chg="mod">
          <ac:chgData name="hemang dagha" userId="8d311d443c65e352" providerId="LiveId" clId="{65CD25B9-1F5F-4824-A0D7-706FC0CD5723}" dt="2021-04-06T07:22:33.237" v="483" actId="20577"/>
          <ac:spMkLst>
            <pc:docMk/>
            <pc:sldMk cId="2777414360" sldId="277"/>
            <ac:spMk id="3" creationId="{6A565061-8F38-4682-B5F4-F774C98BB498}"/>
          </ac:spMkLst>
        </pc:spChg>
        <pc:spChg chg="mod">
          <ac:chgData name="hemang dagha" userId="8d311d443c65e352" providerId="LiveId" clId="{65CD25B9-1F5F-4824-A0D7-706FC0CD5723}" dt="2021-03-09T12:51:07.133" v="110" actId="20577"/>
          <ac:spMkLst>
            <pc:docMk/>
            <pc:sldMk cId="2777414360" sldId="277"/>
            <ac:spMk id="4" creationId="{2CFA6954-5EFB-4FCB-842F-9473BF0B268D}"/>
          </ac:spMkLst>
        </pc:spChg>
      </pc:sldChg>
      <pc:sldChg chg="modSp mod">
        <pc:chgData name="hemang dagha" userId="8d311d443c65e352" providerId="LiveId" clId="{65CD25B9-1F5F-4824-A0D7-706FC0CD5723}" dt="2021-03-09T13:11:05.996" v="478" actId="20577"/>
        <pc:sldMkLst>
          <pc:docMk/>
          <pc:sldMk cId="1000501170" sldId="278"/>
        </pc:sldMkLst>
        <pc:spChg chg="mod">
          <ac:chgData name="hemang dagha" userId="8d311d443c65e352" providerId="LiveId" clId="{65CD25B9-1F5F-4824-A0D7-706FC0CD5723}" dt="2021-03-09T13:11:05.996" v="478" actId="20577"/>
          <ac:spMkLst>
            <pc:docMk/>
            <pc:sldMk cId="1000501170" sldId="278"/>
            <ac:spMk id="2" creationId="{D411B2B7-3DAF-48A1-A79F-82A81FA392D1}"/>
          </ac:spMkLst>
        </pc:spChg>
      </pc:sldChg>
      <pc:sldChg chg="modSp mod">
        <pc:chgData name="hemang dagha" userId="8d311d443c65e352" providerId="LiveId" clId="{65CD25B9-1F5F-4824-A0D7-706FC0CD5723}" dt="2021-04-06T08:41:21.251" v="497" actId="5793"/>
        <pc:sldMkLst>
          <pc:docMk/>
          <pc:sldMk cId="2772801637" sldId="279"/>
        </pc:sldMkLst>
        <pc:spChg chg="mod">
          <ac:chgData name="hemang dagha" userId="8d311d443c65e352" providerId="LiveId" clId="{65CD25B9-1F5F-4824-A0D7-706FC0CD5723}" dt="2021-04-06T08:41:21.251" v="497" actId="5793"/>
          <ac:spMkLst>
            <pc:docMk/>
            <pc:sldMk cId="2772801637" sldId="279"/>
            <ac:spMk id="3" creationId="{D0C4C023-0B8A-4A3C-9919-C1F6AA81914F}"/>
          </ac:spMkLst>
        </pc:spChg>
      </pc:sldChg>
      <pc:sldChg chg="addSp delSp modSp new del mod">
        <pc:chgData name="hemang dagha" userId="8d311d443c65e352" providerId="LiveId" clId="{65CD25B9-1F5F-4824-A0D7-706FC0CD5723}" dt="2021-03-09T12:48:46.807" v="37" actId="680"/>
        <pc:sldMkLst>
          <pc:docMk/>
          <pc:sldMk cId="1633085595" sldId="280"/>
        </pc:sldMkLst>
        <pc:spChg chg="add del">
          <ac:chgData name="hemang dagha" userId="8d311d443c65e352" providerId="LiveId" clId="{65CD25B9-1F5F-4824-A0D7-706FC0CD5723}" dt="2021-03-09T12:48:44.557" v="35" actId="478"/>
          <ac:spMkLst>
            <pc:docMk/>
            <pc:sldMk cId="1633085595" sldId="280"/>
            <ac:spMk id="2" creationId="{9294B589-D470-4693-BD79-064239D093BD}"/>
          </ac:spMkLst>
        </pc:spChg>
        <pc:spChg chg="mod">
          <ac:chgData name="hemang dagha" userId="8d311d443c65e352" providerId="LiveId" clId="{65CD25B9-1F5F-4824-A0D7-706FC0CD5723}" dt="2021-03-09T12:48:43.417" v="33"/>
          <ac:spMkLst>
            <pc:docMk/>
            <pc:sldMk cId="1633085595" sldId="280"/>
            <ac:spMk id="3" creationId="{539BB31F-5F82-483B-AFFA-4D6153214CBE}"/>
          </ac:spMkLst>
        </pc:spChg>
        <pc:spChg chg="add del mod">
          <ac:chgData name="hemang dagha" userId="8d311d443c65e352" providerId="LiveId" clId="{65CD25B9-1F5F-4824-A0D7-706FC0CD5723}" dt="2021-03-09T11:54:10.088" v="5"/>
          <ac:spMkLst>
            <pc:docMk/>
            <pc:sldMk cId="1633085595" sldId="280"/>
            <ac:spMk id="4" creationId="{90A26694-62E7-443B-8122-F1DE08FDDBCE}"/>
          </ac:spMkLst>
        </pc:spChg>
        <pc:spChg chg="add del mod">
          <ac:chgData name="hemang dagha" userId="8d311d443c65e352" providerId="LiveId" clId="{65CD25B9-1F5F-4824-A0D7-706FC0CD5723}" dt="2021-03-09T12:47:13.290" v="9"/>
          <ac:spMkLst>
            <pc:docMk/>
            <pc:sldMk cId="1633085595" sldId="280"/>
            <ac:spMk id="5" creationId="{B1447642-C677-42A0-A2F4-B17303BFDEAF}"/>
          </ac:spMkLst>
        </pc:spChg>
        <pc:spChg chg="add del mod">
          <ac:chgData name="hemang dagha" userId="8d311d443c65e352" providerId="LiveId" clId="{65CD25B9-1F5F-4824-A0D7-706FC0CD5723}" dt="2021-03-09T12:48:45.010" v="36"/>
          <ac:spMkLst>
            <pc:docMk/>
            <pc:sldMk cId="1633085595" sldId="280"/>
            <ac:spMk id="6" creationId="{CBA0E1CC-2EC6-4C52-AB4A-CA721DED0B49}"/>
          </ac:spMkLst>
        </pc:spChg>
      </pc:sldChg>
      <pc:sldChg chg="addSp delSp modSp new mod">
        <pc:chgData name="hemang dagha" userId="8d311d443c65e352" providerId="LiveId" clId="{65CD25B9-1F5F-4824-A0D7-706FC0CD5723}" dt="2021-03-09T12:57:28.396" v="361" actId="20577"/>
        <pc:sldMkLst>
          <pc:docMk/>
          <pc:sldMk cId="3574421168" sldId="280"/>
        </pc:sldMkLst>
        <pc:spChg chg="add del mod">
          <ac:chgData name="hemang dagha" userId="8d311d443c65e352" providerId="LiveId" clId="{65CD25B9-1F5F-4824-A0D7-706FC0CD5723}" dt="2021-03-09T12:50:01.864" v="69" actId="20577"/>
          <ac:spMkLst>
            <pc:docMk/>
            <pc:sldMk cId="3574421168" sldId="280"/>
            <ac:spMk id="2" creationId="{4CB26827-10E0-494D-B32C-1273EAF603BA}"/>
          </ac:spMkLst>
        </pc:spChg>
        <pc:spChg chg="mod">
          <ac:chgData name="hemang dagha" userId="8d311d443c65e352" providerId="LiveId" clId="{65CD25B9-1F5F-4824-A0D7-706FC0CD5723}" dt="2021-03-09T12:53:52.518" v="171"/>
          <ac:spMkLst>
            <pc:docMk/>
            <pc:sldMk cId="3574421168" sldId="280"/>
            <ac:spMk id="3" creationId="{1186B089-6F5A-43D0-BF19-3329E2BA148A}"/>
          </ac:spMkLst>
        </pc:spChg>
        <pc:spChg chg="add del mod">
          <ac:chgData name="hemang dagha" userId="8d311d443c65e352" providerId="LiveId" clId="{65CD25B9-1F5F-4824-A0D7-706FC0CD5723}" dt="2021-03-09T12:49:04.540" v="42"/>
          <ac:spMkLst>
            <pc:docMk/>
            <pc:sldMk cId="3574421168" sldId="280"/>
            <ac:spMk id="4" creationId="{9FC531C3-2A05-4F8C-B42E-016BB6CBA651}"/>
          </ac:spMkLst>
        </pc:spChg>
        <pc:spChg chg="add del mod">
          <ac:chgData name="hemang dagha" userId="8d311d443c65e352" providerId="LiveId" clId="{65CD25B9-1F5F-4824-A0D7-706FC0CD5723}" dt="2021-03-09T12:49:54.037" v="52"/>
          <ac:spMkLst>
            <pc:docMk/>
            <pc:sldMk cId="3574421168" sldId="280"/>
            <ac:spMk id="5" creationId="{78BF9C49-AF64-4B6A-B100-7B5709B30A49}"/>
          </ac:spMkLst>
        </pc:spChg>
        <pc:graphicFrameChg chg="add mod modGraphic">
          <ac:chgData name="hemang dagha" userId="8d311d443c65e352" providerId="LiveId" clId="{65CD25B9-1F5F-4824-A0D7-706FC0CD5723}" dt="2021-03-09T12:57:28.396" v="361" actId="20577"/>
          <ac:graphicFrameMkLst>
            <pc:docMk/>
            <pc:sldMk cId="3574421168" sldId="280"/>
            <ac:graphicFrameMk id="6" creationId="{E1E2BB5B-58BA-4980-AD84-0F7C79210F63}"/>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8AB0B-6A84-47F9-B394-74DC52A27F67}"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11737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188045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203971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759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3175541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8AB0B-6A84-47F9-B394-74DC52A27F67}"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3617342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8AB0B-6A84-47F9-B394-74DC52A27F67}"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977725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AB0B-6A84-47F9-B394-74DC52A27F67}"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297825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AB0B-6A84-47F9-B394-74DC52A27F67}"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3979970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AB0B-6A84-47F9-B394-74DC52A27F67}"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77036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AB0B-6A84-47F9-B394-74DC52A27F67}"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378894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AB0B-6A84-47F9-B394-74DC52A27F67}"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251265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58555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8AB0B-6A84-47F9-B394-74DC52A27F67}"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56474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8AB0B-6A84-47F9-B394-74DC52A27F67}"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275734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C8AB0B-6A84-47F9-B394-74DC52A27F67}"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107334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11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8AB0B-6A84-47F9-B394-74DC52A27F67}"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814646-501C-4335-99EE-6489CA8314B3}" type="slidenum">
              <a:rPr lang="en-IN" smtClean="0"/>
              <a:t>‹#›</a:t>
            </a:fld>
            <a:endParaRPr lang="en-IN"/>
          </a:p>
        </p:txBody>
      </p:sp>
    </p:spTree>
    <p:extLst>
      <p:ext uri="{BB962C8B-B14F-4D97-AF65-F5344CB8AC3E}">
        <p14:creationId xmlns:p14="http://schemas.microsoft.com/office/powerpoint/2010/main" val="161532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C8AB0B-6A84-47F9-B394-74DC52A27F67}" type="datetimeFigureOut">
              <a:rPr lang="en-IN" smtClean="0"/>
              <a:t>06-04-2021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814646-501C-4335-99EE-6489CA8314B3}" type="slidenum">
              <a:rPr lang="en-IN" smtClean="0"/>
              <a:t>‹#›</a:t>
            </a:fld>
            <a:endParaRPr lang="en-IN"/>
          </a:p>
        </p:txBody>
      </p:sp>
    </p:spTree>
    <p:extLst>
      <p:ext uri="{BB962C8B-B14F-4D97-AF65-F5344CB8AC3E}">
        <p14:creationId xmlns:p14="http://schemas.microsoft.com/office/powerpoint/2010/main" val="940352904"/>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 id="21474841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5D8D-A21C-4B53-85C9-F45B255EF3B5}"/>
              </a:ext>
            </a:extLst>
          </p:cNvPr>
          <p:cNvSpPr>
            <a:spLocks noGrp="1"/>
          </p:cNvSpPr>
          <p:nvPr>
            <p:ph type="ctrTitle"/>
          </p:nvPr>
        </p:nvSpPr>
        <p:spPr/>
        <p:txBody>
          <a:bodyPr>
            <a:noAutofit/>
          </a:bodyPr>
          <a:lstStyle/>
          <a:p>
            <a:r>
              <a:rPr lang="en-IN" sz="6000" dirty="0">
                <a:solidFill>
                  <a:schemeClr val="tx2"/>
                </a:solidFill>
                <a:latin typeface="Bahnschrift Light SemiCondensed" panose="020B0502040204020203" pitchFamily="34" charset="0"/>
              </a:rPr>
              <a:t>Clearwater State University </a:t>
            </a:r>
            <a:br>
              <a:rPr lang="en-IN" sz="6000" b="1" dirty="0">
                <a:solidFill>
                  <a:schemeClr val="tx2"/>
                </a:solidFill>
                <a:latin typeface="Bahnschrift Light SemiCondensed" panose="020B0502040204020203" pitchFamily="34" charset="0"/>
              </a:rPr>
            </a:br>
            <a:endParaRPr lang="en-IN" sz="6000" dirty="0">
              <a:solidFill>
                <a:schemeClr val="tx2"/>
              </a:solidFill>
            </a:endParaRPr>
          </a:p>
        </p:txBody>
      </p:sp>
      <p:sp>
        <p:nvSpPr>
          <p:cNvPr id="3" name="Subtitle 2">
            <a:extLst>
              <a:ext uri="{FF2B5EF4-FFF2-40B4-BE49-F238E27FC236}">
                <a16:creationId xmlns:a16="http://schemas.microsoft.com/office/drawing/2014/main" id="{3857B5EF-EB63-4744-97E5-6444BD46B891}"/>
              </a:ext>
            </a:extLst>
          </p:cNvPr>
          <p:cNvSpPr>
            <a:spLocks noGrp="1"/>
          </p:cNvSpPr>
          <p:nvPr>
            <p:ph type="subTitle" idx="1"/>
          </p:nvPr>
        </p:nvSpPr>
        <p:spPr>
          <a:xfrm>
            <a:off x="1751012" y="3124198"/>
            <a:ext cx="8689976" cy="1371599"/>
          </a:xfrm>
        </p:spPr>
        <p:txBody>
          <a:bodyPr>
            <a:normAutofit/>
          </a:bodyPr>
          <a:lstStyle/>
          <a:p>
            <a:r>
              <a:rPr lang="en-US" sz="3200" dirty="0">
                <a:solidFill>
                  <a:schemeClr val="tx1"/>
                </a:solidFill>
              </a:rPr>
              <a:t>Students’ Early Attrition Modelling for Clearwater State University</a:t>
            </a:r>
            <a:endParaRPr lang="en-IN" sz="3200" dirty="0">
              <a:solidFill>
                <a:schemeClr val="tx1"/>
              </a:solidFill>
            </a:endParaRPr>
          </a:p>
        </p:txBody>
      </p:sp>
      <p:sp>
        <p:nvSpPr>
          <p:cNvPr id="4" name="TextBox 3">
            <a:extLst>
              <a:ext uri="{FF2B5EF4-FFF2-40B4-BE49-F238E27FC236}">
                <a16:creationId xmlns:a16="http://schemas.microsoft.com/office/drawing/2014/main" id="{9DFB5EF3-E549-47EA-A931-E810998355D8}"/>
              </a:ext>
            </a:extLst>
          </p:cNvPr>
          <p:cNvSpPr txBox="1"/>
          <p:nvPr/>
        </p:nvSpPr>
        <p:spPr>
          <a:xfrm>
            <a:off x="8172450" y="4800601"/>
            <a:ext cx="3172380" cy="1200329"/>
          </a:xfrm>
          <a:prstGeom prst="rect">
            <a:avLst/>
          </a:prstGeom>
          <a:noFill/>
        </p:spPr>
        <p:txBody>
          <a:bodyPr wrap="square" rtlCol="0">
            <a:spAutoFit/>
          </a:bodyPr>
          <a:lstStyle/>
          <a:p>
            <a:r>
              <a:rPr lang="en-US" sz="2400" dirty="0"/>
              <a:t>PROJECT DONE BY </a:t>
            </a:r>
          </a:p>
          <a:p>
            <a:r>
              <a:rPr lang="en-US" sz="2400" dirty="0"/>
              <a:t>HEMANG H DAGHA</a:t>
            </a:r>
          </a:p>
          <a:p>
            <a:r>
              <a:rPr lang="en-US" sz="2400" dirty="0"/>
              <a:t> ID: jig20745</a:t>
            </a:r>
            <a:endParaRPr lang="en-IN" sz="2400" dirty="0"/>
          </a:p>
        </p:txBody>
      </p:sp>
    </p:spTree>
    <p:extLst>
      <p:ext uri="{BB962C8B-B14F-4D97-AF65-F5344CB8AC3E}">
        <p14:creationId xmlns:p14="http://schemas.microsoft.com/office/powerpoint/2010/main" val="93025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88E599-A2F0-4F21-8FE0-71781C94D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718" y="1160155"/>
            <a:ext cx="5166064" cy="5818910"/>
          </a:xfrm>
        </p:spPr>
      </p:pic>
      <p:sp>
        <p:nvSpPr>
          <p:cNvPr id="3" name="TextBox 2">
            <a:extLst>
              <a:ext uri="{FF2B5EF4-FFF2-40B4-BE49-F238E27FC236}">
                <a16:creationId xmlns:a16="http://schemas.microsoft.com/office/drawing/2014/main" id="{E7230338-122C-4289-93E5-C39D5C3755FC}"/>
              </a:ext>
            </a:extLst>
          </p:cNvPr>
          <p:cNvSpPr txBox="1"/>
          <p:nvPr/>
        </p:nvSpPr>
        <p:spPr>
          <a:xfrm>
            <a:off x="6587219" y="1160155"/>
            <a:ext cx="3381645" cy="3416320"/>
          </a:xfrm>
          <a:prstGeom prst="rect">
            <a:avLst/>
          </a:prstGeom>
          <a:noFill/>
        </p:spPr>
        <p:txBody>
          <a:bodyPr wrap="square" rtlCol="0">
            <a:spAutoFit/>
          </a:bodyPr>
          <a:lstStyle/>
          <a:p>
            <a:r>
              <a:rPr lang="en-US" sz="2400" b="1" dirty="0">
                <a:solidFill>
                  <a:srgbClr val="000000"/>
                </a:solidFill>
                <a:latin typeface="Agency FB" panose="020B0503020202020204" pitchFamily="34" charset="0"/>
              </a:rPr>
              <a:t>Total Major course in university 54</a:t>
            </a:r>
          </a:p>
          <a:p>
            <a:endParaRPr lang="en-US" sz="2400" b="1" dirty="0">
              <a:solidFill>
                <a:srgbClr val="000000"/>
              </a:solidFill>
              <a:latin typeface="Agency FB" panose="020B0503020202020204" pitchFamily="34" charset="0"/>
            </a:endParaRPr>
          </a:p>
          <a:p>
            <a:r>
              <a:rPr lang="en-US" sz="2400" b="1" dirty="0">
                <a:solidFill>
                  <a:srgbClr val="000000"/>
                </a:solidFill>
                <a:latin typeface="Agency FB" panose="020B0503020202020204" pitchFamily="34" charset="0"/>
              </a:rPr>
              <a:t>This shows the diversity of the university</a:t>
            </a:r>
          </a:p>
          <a:p>
            <a:endParaRPr lang="en-US" sz="2400" b="1" dirty="0">
              <a:solidFill>
                <a:srgbClr val="000000"/>
              </a:solidFill>
              <a:latin typeface="Agency FB" panose="020B0503020202020204" pitchFamily="34" charset="0"/>
            </a:endParaRPr>
          </a:p>
          <a:p>
            <a:r>
              <a:rPr lang="en-US" sz="2400" b="1" dirty="0">
                <a:solidFill>
                  <a:srgbClr val="000000"/>
                </a:solidFill>
                <a:latin typeface="Agency FB" panose="020B0503020202020204" pitchFamily="34" charset="0"/>
              </a:rPr>
              <a:t>The left hand side table shows the top 11 most opted major course by student</a:t>
            </a:r>
            <a:endParaRPr lang="en-IN" sz="2400" b="1" dirty="0">
              <a:solidFill>
                <a:srgbClr val="000000"/>
              </a:solidFill>
              <a:latin typeface="Agency FB" panose="020B0503020202020204" pitchFamily="34" charset="0"/>
            </a:endParaRPr>
          </a:p>
        </p:txBody>
      </p:sp>
      <p:sp>
        <p:nvSpPr>
          <p:cNvPr id="4" name="Rectangle 3">
            <a:extLst>
              <a:ext uri="{FF2B5EF4-FFF2-40B4-BE49-F238E27FC236}">
                <a16:creationId xmlns:a16="http://schemas.microsoft.com/office/drawing/2014/main" id="{F08858C8-A518-4EFB-BCFC-6B3E2939C0ED}"/>
              </a:ext>
            </a:extLst>
          </p:cNvPr>
          <p:cNvSpPr/>
          <p:nvPr/>
        </p:nvSpPr>
        <p:spPr>
          <a:xfrm>
            <a:off x="3250703" y="0"/>
            <a:ext cx="50273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STUDENT MAJOR</a:t>
            </a:r>
          </a:p>
        </p:txBody>
      </p:sp>
    </p:spTree>
    <p:extLst>
      <p:ext uri="{BB962C8B-B14F-4D97-AF65-F5344CB8AC3E}">
        <p14:creationId xmlns:p14="http://schemas.microsoft.com/office/powerpoint/2010/main" val="180599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97578A-9596-4F37-851A-3B18A2CB9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30400"/>
            <a:ext cx="5957455" cy="4192842"/>
          </a:xfrm>
        </p:spPr>
      </p:pic>
      <p:sp>
        <p:nvSpPr>
          <p:cNvPr id="4" name="TextBox 3">
            <a:extLst>
              <a:ext uri="{FF2B5EF4-FFF2-40B4-BE49-F238E27FC236}">
                <a16:creationId xmlns:a16="http://schemas.microsoft.com/office/drawing/2014/main" id="{019AA733-B870-468A-A3DA-EE24B55571DB}"/>
              </a:ext>
            </a:extLst>
          </p:cNvPr>
          <p:cNvSpPr txBox="1"/>
          <p:nvPr/>
        </p:nvSpPr>
        <p:spPr>
          <a:xfrm>
            <a:off x="6611628" y="2213282"/>
            <a:ext cx="2794596" cy="3785652"/>
          </a:xfrm>
          <a:prstGeom prst="rect">
            <a:avLst/>
          </a:prstGeom>
          <a:noFill/>
        </p:spPr>
        <p:txBody>
          <a:bodyPr wrap="square" rtlCol="0">
            <a:spAutoFit/>
          </a:bodyPr>
          <a:lstStyle/>
          <a:p>
            <a:r>
              <a:rPr lang="en-US" sz="2000" b="1" dirty="0">
                <a:solidFill>
                  <a:srgbClr val="3D3D3D"/>
                </a:solidFill>
                <a:latin typeface="Agency FB" panose="020B0503020202020204" pitchFamily="34" charset="0"/>
                <a:cs typeface="Calibri" panose="020F0502020204030204" pitchFamily="34" charset="0"/>
              </a:rPr>
              <a:t>We have 130 very poor performing student</a:t>
            </a:r>
          </a:p>
          <a:p>
            <a:endParaRPr lang="en-US" sz="2000" b="1" dirty="0">
              <a:solidFill>
                <a:srgbClr val="3D3D3D"/>
              </a:solidFill>
              <a:latin typeface="Agency FB" panose="020B0503020202020204" pitchFamily="34" charset="0"/>
              <a:cs typeface="Calibri" panose="020F0502020204030204" pitchFamily="34" charset="0"/>
            </a:endParaRPr>
          </a:p>
          <a:p>
            <a:r>
              <a:rPr lang="en-US" sz="2000" b="1" dirty="0">
                <a:solidFill>
                  <a:srgbClr val="3D3D3D"/>
                </a:solidFill>
                <a:latin typeface="Agency FB" panose="020B0503020202020204" pitchFamily="34" charset="0"/>
                <a:cs typeface="Calibri" panose="020F0502020204030204" pitchFamily="34" charset="0"/>
              </a:rPr>
              <a:t>73 student are below average </a:t>
            </a:r>
          </a:p>
          <a:p>
            <a:endParaRPr lang="en-US" sz="2000" b="1" dirty="0">
              <a:solidFill>
                <a:srgbClr val="3D3D3D"/>
              </a:solidFill>
              <a:latin typeface="Agency FB" panose="020B0503020202020204" pitchFamily="34" charset="0"/>
              <a:cs typeface="Calibri" panose="020F0502020204030204" pitchFamily="34" charset="0"/>
            </a:endParaRPr>
          </a:p>
          <a:p>
            <a:r>
              <a:rPr lang="en-US" sz="2000" b="1" dirty="0">
                <a:solidFill>
                  <a:srgbClr val="3D3D3D"/>
                </a:solidFill>
                <a:latin typeface="Agency FB" panose="020B0503020202020204" pitchFamily="34" charset="0"/>
                <a:cs typeface="Calibri" panose="020F0502020204030204" pitchFamily="34" charset="0"/>
              </a:rPr>
              <a:t>2641 student performs average in entrance exam</a:t>
            </a:r>
          </a:p>
          <a:p>
            <a:endParaRPr lang="en-US" sz="2000" b="1" dirty="0">
              <a:solidFill>
                <a:srgbClr val="3D3D3D"/>
              </a:solidFill>
              <a:latin typeface="Agency FB" panose="020B0503020202020204" pitchFamily="34" charset="0"/>
              <a:cs typeface="Calibri" panose="020F0502020204030204" pitchFamily="34" charset="0"/>
            </a:endParaRPr>
          </a:p>
          <a:p>
            <a:r>
              <a:rPr lang="en-US" sz="2000" b="1" dirty="0">
                <a:solidFill>
                  <a:srgbClr val="3D3D3D"/>
                </a:solidFill>
                <a:latin typeface="Agency FB" panose="020B0503020202020204" pitchFamily="34" charset="0"/>
                <a:cs typeface="Calibri" panose="020F0502020204030204" pitchFamily="34" charset="0"/>
              </a:rPr>
              <a:t>556 student have high score in entrance exam. Out of that 48 student are having very high score. </a:t>
            </a:r>
            <a:endParaRPr lang="en-IN" sz="2000" b="1" dirty="0">
              <a:solidFill>
                <a:srgbClr val="3D3D3D"/>
              </a:solidFill>
              <a:latin typeface="Agency FB" panose="020B0503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052295BC-5550-436F-82A4-F1191FA82FF2}"/>
              </a:ext>
            </a:extLst>
          </p:cNvPr>
          <p:cNvSpPr/>
          <p:nvPr/>
        </p:nvSpPr>
        <p:spPr>
          <a:xfrm>
            <a:off x="1813318" y="191576"/>
            <a:ext cx="563167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ENTRANCE SCORE</a:t>
            </a:r>
          </a:p>
        </p:txBody>
      </p:sp>
    </p:spTree>
    <p:extLst>
      <p:ext uri="{BB962C8B-B14F-4D97-AF65-F5344CB8AC3E}">
        <p14:creationId xmlns:p14="http://schemas.microsoft.com/office/powerpoint/2010/main" val="355595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9610570-E2E3-418A-AB19-9ED128F97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230"/>
            <a:ext cx="6475771" cy="5394194"/>
          </a:xfrm>
        </p:spPr>
      </p:pic>
      <p:sp>
        <p:nvSpPr>
          <p:cNvPr id="2" name="TextBox 1">
            <a:extLst>
              <a:ext uri="{FF2B5EF4-FFF2-40B4-BE49-F238E27FC236}">
                <a16:creationId xmlns:a16="http://schemas.microsoft.com/office/drawing/2014/main" id="{2700EC8C-A899-47CA-90B8-D30BB1C19040}"/>
              </a:ext>
            </a:extLst>
          </p:cNvPr>
          <p:cNvSpPr txBox="1"/>
          <p:nvPr/>
        </p:nvSpPr>
        <p:spPr>
          <a:xfrm>
            <a:off x="6850743" y="2017486"/>
            <a:ext cx="2815771" cy="2862322"/>
          </a:xfrm>
          <a:prstGeom prst="rect">
            <a:avLst/>
          </a:prstGeom>
          <a:noFill/>
        </p:spPr>
        <p:txBody>
          <a:bodyPr wrap="square" rtlCol="0">
            <a:spAutoFit/>
          </a:bodyPr>
          <a:lstStyle/>
          <a:p>
            <a:r>
              <a:rPr lang="en-US" sz="2000" b="1" dirty="0"/>
              <a:t>We can see that the most of the student are in the medium range of entrance test marks</a:t>
            </a:r>
          </a:p>
          <a:p>
            <a:endParaRPr lang="en-US" sz="2000" b="1" dirty="0"/>
          </a:p>
          <a:p>
            <a:endParaRPr lang="en-US" sz="2000" b="1" dirty="0"/>
          </a:p>
          <a:p>
            <a:r>
              <a:rPr lang="en-US" sz="2000" b="1" dirty="0"/>
              <a:t>The attrition rate ranges from 15% to 25% for most of the scores.</a:t>
            </a:r>
            <a:endParaRPr lang="en-IN" sz="2000" b="1" dirty="0"/>
          </a:p>
        </p:txBody>
      </p:sp>
      <p:sp>
        <p:nvSpPr>
          <p:cNvPr id="3" name="Rectangle 2">
            <a:extLst>
              <a:ext uri="{FF2B5EF4-FFF2-40B4-BE49-F238E27FC236}">
                <a16:creationId xmlns:a16="http://schemas.microsoft.com/office/drawing/2014/main" id="{4F0B2AEA-8AE5-4F48-A3A8-5D40EDE1A5F9}"/>
              </a:ext>
            </a:extLst>
          </p:cNvPr>
          <p:cNvSpPr/>
          <p:nvPr/>
        </p:nvSpPr>
        <p:spPr>
          <a:xfrm>
            <a:off x="151007" y="191576"/>
            <a:ext cx="895629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ENTRANCE SCORE (CONTINUE)</a:t>
            </a:r>
          </a:p>
        </p:txBody>
      </p:sp>
    </p:spTree>
    <p:extLst>
      <p:ext uri="{BB962C8B-B14F-4D97-AF65-F5344CB8AC3E}">
        <p14:creationId xmlns:p14="http://schemas.microsoft.com/office/powerpoint/2010/main" val="23558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44442B4-CD6F-411B-B93F-C650DBB19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98" y="1884204"/>
            <a:ext cx="5277641" cy="3714391"/>
          </a:xfrm>
        </p:spPr>
      </p:pic>
      <p:sp>
        <p:nvSpPr>
          <p:cNvPr id="4" name="TextBox 3">
            <a:extLst>
              <a:ext uri="{FF2B5EF4-FFF2-40B4-BE49-F238E27FC236}">
                <a16:creationId xmlns:a16="http://schemas.microsoft.com/office/drawing/2014/main" id="{6BB2298C-EAEA-4255-9EFA-93C94EC6633C}"/>
              </a:ext>
            </a:extLst>
          </p:cNvPr>
          <p:cNvSpPr txBox="1"/>
          <p:nvPr/>
        </p:nvSpPr>
        <p:spPr>
          <a:xfrm>
            <a:off x="5870468" y="2411280"/>
            <a:ext cx="2953204" cy="2554545"/>
          </a:xfrm>
          <a:prstGeom prst="rect">
            <a:avLst/>
          </a:prstGeom>
          <a:noFill/>
        </p:spPr>
        <p:txBody>
          <a:bodyPr wrap="square" rtlCol="0">
            <a:spAutoFit/>
          </a:bodyPr>
          <a:lstStyle/>
          <a:p>
            <a:r>
              <a:rPr lang="en-US" sz="2000" b="1" dirty="0">
                <a:solidFill>
                  <a:schemeClr val="tx1">
                    <a:lumMod val="95000"/>
                    <a:lumOff val="5000"/>
                  </a:schemeClr>
                </a:solidFill>
                <a:latin typeface="Agency FB" panose="020B0503020202020204" pitchFamily="34" charset="0"/>
                <a:cs typeface="Calibri" panose="020F0502020204030204" pitchFamily="34" charset="0"/>
              </a:rPr>
              <a:t>There are student who have poor GPA but performs good in entrance exam.</a:t>
            </a:r>
          </a:p>
          <a:p>
            <a:endParaRPr lang="en-US" sz="2000" b="1" dirty="0">
              <a:solidFill>
                <a:schemeClr val="tx1">
                  <a:lumMod val="95000"/>
                  <a:lumOff val="5000"/>
                </a:schemeClr>
              </a:solidFill>
              <a:latin typeface="Agency FB" panose="020B0503020202020204" pitchFamily="34" charset="0"/>
              <a:cs typeface="Calibri" panose="020F0502020204030204" pitchFamily="34" charset="0"/>
            </a:endParaRPr>
          </a:p>
          <a:p>
            <a:r>
              <a:rPr lang="en-US" sz="2000" b="1" dirty="0">
                <a:solidFill>
                  <a:schemeClr val="tx1">
                    <a:lumMod val="95000"/>
                    <a:lumOff val="5000"/>
                  </a:schemeClr>
                </a:solidFill>
                <a:latin typeface="Agency FB" panose="020B0503020202020204" pitchFamily="34" charset="0"/>
                <a:cs typeface="Calibri" panose="020F0502020204030204" pitchFamily="34" charset="0"/>
              </a:rPr>
              <a:t>On the other hand there are student who have very good GPA but poor performance in entrance exam </a:t>
            </a:r>
          </a:p>
        </p:txBody>
      </p:sp>
      <p:sp>
        <p:nvSpPr>
          <p:cNvPr id="3" name="Rectangle 2">
            <a:extLst>
              <a:ext uri="{FF2B5EF4-FFF2-40B4-BE49-F238E27FC236}">
                <a16:creationId xmlns:a16="http://schemas.microsoft.com/office/drawing/2014/main" id="{F676F412-A21C-4939-AF16-E5A04FA53CC0}"/>
              </a:ext>
            </a:extLst>
          </p:cNvPr>
          <p:cNvSpPr/>
          <p:nvPr/>
        </p:nvSpPr>
        <p:spPr>
          <a:xfrm>
            <a:off x="1912543" y="624185"/>
            <a:ext cx="581422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HIGH SCHOOL GPA</a:t>
            </a:r>
          </a:p>
        </p:txBody>
      </p:sp>
    </p:spTree>
    <p:extLst>
      <p:ext uri="{BB962C8B-B14F-4D97-AF65-F5344CB8AC3E}">
        <p14:creationId xmlns:p14="http://schemas.microsoft.com/office/powerpoint/2010/main" val="54292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83B663-C53B-41DC-AA91-2FECDEE21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23" y="1387647"/>
            <a:ext cx="4175485" cy="5470353"/>
          </a:xfrm>
        </p:spPr>
      </p:pic>
      <p:sp>
        <p:nvSpPr>
          <p:cNvPr id="3" name="TextBox 2">
            <a:extLst>
              <a:ext uri="{FF2B5EF4-FFF2-40B4-BE49-F238E27FC236}">
                <a16:creationId xmlns:a16="http://schemas.microsoft.com/office/drawing/2014/main" id="{D190DDF4-6EEE-457C-B19D-A40400600229}"/>
              </a:ext>
            </a:extLst>
          </p:cNvPr>
          <p:cNvSpPr txBox="1"/>
          <p:nvPr/>
        </p:nvSpPr>
        <p:spPr>
          <a:xfrm>
            <a:off x="5635337" y="1885950"/>
            <a:ext cx="4294250" cy="3416320"/>
          </a:xfrm>
          <a:prstGeom prst="rect">
            <a:avLst/>
          </a:prstGeom>
          <a:noFill/>
        </p:spPr>
        <p:txBody>
          <a:bodyPr wrap="square" rtlCol="0">
            <a:spAutoFit/>
          </a:bodyPr>
          <a:lstStyle/>
          <a:p>
            <a:r>
              <a:rPr lang="en-US" sz="2400" b="1" dirty="0"/>
              <a:t>Most of the student’s father have education above high school level.</a:t>
            </a:r>
          </a:p>
          <a:p>
            <a:endParaRPr lang="en-US" sz="2400" b="1" dirty="0"/>
          </a:p>
          <a:p>
            <a:r>
              <a:rPr lang="en-US" sz="2400" b="1" dirty="0"/>
              <a:t>The attrition rate for students of father whose education is below high school level are more than the other students</a:t>
            </a:r>
            <a:r>
              <a:rPr lang="en-US" dirty="0"/>
              <a:t>.</a:t>
            </a:r>
            <a:endParaRPr lang="en-IN" dirty="0"/>
          </a:p>
        </p:txBody>
      </p:sp>
      <p:sp>
        <p:nvSpPr>
          <p:cNvPr id="4" name="Rectangle 3">
            <a:extLst>
              <a:ext uri="{FF2B5EF4-FFF2-40B4-BE49-F238E27FC236}">
                <a16:creationId xmlns:a16="http://schemas.microsoft.com/office/drawing/2014/main" id="{43C16B88-1043-4CE9-93C1-F451801D1999}"/>
              </a:ext>
            </a:extLst>
          </p:cNvPr>
          <p:cNvSpPr/>
          <p:nvPr/>
        </p:nvSpPr>
        <p:spPr>
          <a:xfrm>
            <a:off x="2336293" y="0"/>
            <a:ext cx="580492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FATHER EDUCATION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716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CD1C4C-D9A4-45C3-BD37-0FF78209A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004" y="1161142"/>
            <a:ext cx="6106982" cy="5696858"/>
          </a:xfrm>
        </p:spPr>
      </p:pic>
      <p:sp>
        <p:nvSpPr>
          <p:cNvPr id="2" name="TextBox 1">
            <a:extLst>
              <a:ext uri="{FF2B5EF4-FFF2-40B4-BE49-F238E27FC236}">
                <a16:creationId xmlns:a16="http://schemas.microsoft.com/office/drawing/2014/main" id="{EA0DB1B3-8B12-42CB-B10E-112C6D2E25F1}"/>
              </a:ext>
            </a:extLst>
          </p:cNvPr>
          <p:cNvSpPr txBox="1"/>
          <p:nvPr/>
        </p:nvSpPr>
        <p:spPr>
          <a:xfrm>
            <a:off x="6881586" y="1843950"/>
            <a:ext cx="3396343" cy="3170099"/>
          </a:xfrm>
          <a:prstGeom prst="rect">
            <a:avLst/>
          </a:prstGeom>
          <a:noFill/>
        </p:spPr>
        <p:txBody>
          <a:bodyPr wrap="square" rtlCol="0">
            <a:spAutoFit/>
          </a:bodyPr>
          <a:lstStyle/>
          <a:p>
            <a:r>
              <a:rPr lang="en-US" sz="2000" b="1" dirty="0"/>
              <a:t>Most of the student’s mother have education above the high school level.</a:t>
            </a:r>
          </a:p>
          <a:p>
            <a:endParaRPr lang="en-US" sz="2000" b="1" dirty="0"/>
          </a:p>
          <a:p>
            <a:r>
              <a:rPr lang="en-US" sz="2000" b="1" dirty="0"/>
              <a:t>The attrition rate for the student of mothers whose education is below high school level are more than the other students.</a:t>
            </a:r>
            <a:endParaRPr lang="en-IN" sz="2000" b="1" dirty="0"/>
          </a:p>
        </p:txBody>
      </p:sp>
      <p:sp>
        <p:nvSpPr>
          <p:cNvPr id="3" name="Rectangle 2">
            <a:extLst>
              <a:ext uri="{FF2B5EF4-FFF2-40B4-BE49-F238E27FC236}">
                <a16:creationId xmlns:a16="http://schemas.microsoft.com/office/drawing/2014/main" id="{F7825369-C998-4D86-AB96-4FBC97D3A4A6}"/>
              </a:ext>
            </a:extLst>
          </p:cNvPr>
          <p:cNvSpPr/>
          <p:nvPr/>
        </p:nvSpPr>
        <p:spPr>
          <a:xfrm>
            <a:off x="1293241" y="237812"/>
            <a:ext cx="648132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MOTHER EDUCATION</a:t>
            </a:r>
          </a:p>
        </p:txBody>
      </p:sp>
    </p:spTree>
    <p:extLst>
      <p:ext uri="{BB962C8B-B14F-4D97-AF65-F5344CB8AC3E}">
        <p14:creationId xmlns:p14="http://schemas.microsoft.com/office/powerpoint/2010/main" val="104759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C455F8-BF5A-40DD-827F-2CD426A5C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140" y="917377"/>
            <a:ext cx="9454456" cy="5654874"/>
          </a:xfrm>
        </p:spPr>
      </p:pic>
      <p:sp>
        <p:nvSpPr>
          <p:cNvPr id="8" name="Rectangle 7">
            <a:extLst>
              <a:ext uri="{FF2B5EF4-FFF2-40B4-BE49-F238E27FC236}">
                <a16:creationId xmlns:a16="http://schemas.microsoft.com/office/drawing/2014/main" id="{EEB55361-120D-4C91-A924-9F3E8762E5EA}"/>
              </a:ext>
            </a:extLst>
          </p:cNvPr>
          <p:cNvSpPr/>
          <p:nvPr/>
        </p:nvSpPr>
        <p:spPr>
          <a:xfrm>
            <a:off x="155403" y="147935"/>
            <a:ext cx="9976193" cy="769441"/>
          </a:xfrm>
          <a:prstGeom prst="rect">
            <a:avLst/>
          </a:prstGeom>
          <a:noFill/>
        </p:spPr>
        <p:txBody>
          <a:bodyPr wrap="none" lIns="91440" tIns="45720" rIns="91440" bIns="45720">
            <a:spAutoFit/>
          </a:bodyPr>
          <a:lstStyle/>
          <a:p>
            <a:pPr algn="ctr"/>
            <a:r>
              <a:rPr lang="en-US" sz="4400" dirty="0"/>
              <a:t>STUDENT FINANCIAL STATUS VARIABLES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380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42FB9-197D-46BB-8DA1-C3F0F70E4E7A}"/>
              </a:ext>
            </a:extLst>
          </p:cNvPr>
          <p:cNvSpPr>
            <a:spLocks noGrp="1"/>
          </p:cNvSpPr>
          <p:nvPr>
            <p:ph idx="1"/>
          </p:nvPr>
        </p:nvSpPr>
        <p:spPr>
          <a:xfrm>
            <a:off x="620184" y="1646239"/>
            <a:ext cx="8596668" cy="4506911"/>
          </a:xfrm>
        </p:spPr>
        <p:txBody>
          <a:bodyPr>
            <a:normAutofit fontScale="85000" lnSpcReduction="20000"/>
          </a:bodyPr>
          <a:lstStyle/>
          <a:p>
            <a:pPr>
              <a:buFont typeface="+mj-lt"/>
              <a:buAutoNum type="arabicPeriod"/>
            </a:pPr>
            <a:r>
              <a:rPr lang="en-US" b="1" dirty="0">
                <a:solidFill>
                  <a:schemeClr val="tx1">
                    <a:lumMod val="95000"/>
                    <a:lumOff val="5000"/>
                  </a:schemeClr>
                </a:solidFill>
              </a:rPr>
              <a:t>AS THE DROSS FNANCIAL NEED INCREASE THE UNMET NEED OF THE STUDENT INCREASES.THERE IS NO CLEAR DIFFERENCE SEEN BETWEEN STUDENTS WHO ARE ATTRITE AND THOSE WHO DO NOT</a:t>
            </a:r>
          </a:p>
          <a:p>
            <a:pPr>
              <a:buFont typeface="+mj-lt"/>
              <a:buAutoNum type="arabicPeriod"/>
            </a:pPr>
            <a:r>
              <a:rPr lang="en-US" b="1" dirty="0">
                <a:solidFill>
                  <a:schemeClr val="tx1">
                    <a:lumMod val="95000"/>
                    <a:lumOff val="5000"/>
                  </a:schemeClr>
                </a:solidFill>
              </a:rPr>
              <a:t>AS THE COURSE FEES INCREASE OBVIOUSLY THE GROSS FINANCIAL NEED INCREASES.THERE IS NO CLEAR DIFFERENCE SEEN BETWEEN STUDENT WHO ARE ATTRITE AND WHO DO NOT</a:t>
            </a:r>
          </a:p>
          <a:p>
            <a:pPr>
              <a:buFont typeface="+mj-lt"/>
              <a:buAutoNum type="arabicPeriod"/>
            </a:pPr>
            <a:r>
              <a:rPr lang="en-US" b="1" dirty="0">
                <a:solidFill>
                  <a:schemeClr val="tx1">
                    <a:lumMod val="95000"/>
                    <a:lumOff val="5000"/>
                  </a:schemeClr>
                </a:solidFill>
              </a:rPr>
              <a:t>WITH INCREASE IN THE COURSE FEES THE ESTIMATED FAMILY CONTRIBUTION IS LOWER SO THAT THE STUDENT  WHICH ARE ATTRITE THAN THE STUDENT  WHICH ARE CONTINUE THE COURSE ARE HIGHER FEES AND LOW FAMILY CONTRIBUTION ARE REASON FOR ATTRITION</a:t>
            </a:r>
          </a:p>
          <a:p>
            <a:pPr>
              <a:buFont typeface="+mj-lt"/>
              <a:buAutoNum type="arabicPeriod"/>
            </a:pPr>
            <a:r>
              <a:rPr lang="en-US" b="1" dirty="0">
                <a:solidFill>
                  <a:schemeClr val="tx1">
                    <a:lumMod val="95000"/>
                    <a:lumOff val="5000"/>
                  </a:schemeClr>
                </a:solidFill>
              </a:rPr>
              <a:t>GROSS FINANCIAL NEED INCREASES, THE ESTIMATED FAMILY CONTRIBUTION DECREASES.SO THERE ARE NO CLEAR DIFFERENCE SEEN BETWEEN STUDENT WHO ATTRITE AND WHO DO NOT</a:t>
            </a:r>
          </a:p>
          <a:p>
            <a:pPr>
              <a:buFont typeface="+mj-lt"/>
              <a:buAutoNum type="arabicPeriod"/>
            </a:pPr>
            <a:r>
              <a:rPr lang="en-US" b="1" dirty="0">
                <a:solidFill>
                  <a:schemeClr val="tx1">
                    <a:lumMod val="95000"/>
                    <a:lumOff val="5000"/>
                  </a:schemeClr>
                </a:solidFill>
              </a:rPr>
              <a:t>COURSE FEES FOR THE MOST OF THE COURSE LIE AROUND 1000000</a:t>
            </a:r>
          </a:p>
          <a:p>
            <a:pPr>
              <a:buFont typeface="+mj-lt"/>
              <a:buAutoNum type="arabicPeriod"/>
            </a:pPr>
            <a:endParaRPr lang="en-US" b="1" dirty="0">
              <a:solidFill>
                <a:schemeClr val="tx1">
                  <a:lumMod val="85000"/>
                  <a:lumOff val="15000"/>
                </a:schemeClr>
              </a:solidFill>
            </a:endParaRPr>
          </a:p>
          <a:p>
            <a:pPr marL="0" indent="0">
              <a:buNone/>
            </a:pPr>
            <a:endParaRPr lang="en-US" b="1" dirty="0">
              <a:solidFill>
                <a:schemeClr val="tx1">
                  <a:lumMod val="85000"/>
                  <a:lumOff val="15000"/>
                </a:schemeClr>
              </a:solidFill>
            </a:endParaRPr>
          </a:p>
          <a:p>
            <a:pPr>
              <a:buFont typeface="+mj-lt"/>
              <a:buAutoNum type="arabicPeriod"/>
            </a:pPr>
            <a:endParaRPr lang="en-IN" b="1" dirty="0">
              <a:solidFill>
                <a:schemeClr val="tx1">
                  <a:lumMod val="85000"/>
                  <a:lumOff val="15000"/>
                </a:schemeClr>
              </a:solidFill>
            </a:endParaRPr>
          </a:p>
        </p:txBody>
      </p:sp>
      <p:sp>
        <p:nvSpPr>
          <p:cNvPr id="6" name="Rectangle 5">
            <a:extLst>
              <a:ext uri="{FF2B5EF4-FFF2-40B4-BE49-F238E27FC236}">
                <a16:creationId xmlns:a16="http://schemas.microsoft.com/office/drawing/2014/main" id="{9A00F60D-65AC-4A22-8391-A719864BB120}"/>
              </a:ext>
            </a:extLst>
          </p:cNvPr>
          <p:cNvSpPr/>
          <p:nvPr/>
        </p:nvSpPr>
        <p:spPr>
          <a:xfrm>
            <a:off x="-1729690" y="376535"/>
            <a:ext cx="13750240" cy="769441"/>
          </a:xfrm>
          <a:prstGeom prst="rect">
            <a:avLst/>
          </a:prstGeom>
          <a:noFill/>
        </p:spPr>
        <p:txBody>
          <a:bodyPr wrap="square" lIns="91440" tIns="45720" rIns="91440" bIns="45720">
            <a:spAutoFit/>
          </a:bodyPr>
          <a:lstStyle/>
          <a:p>
            <a:pPr algn="ctr"/>
            <a:r>
              <a:rPr lang="en-US" sz="4400" dirty="0"/>
              <a:t>STUDENT FINANCIAL STATUS VARIABLES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772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65061-8F38-4682-B5F4-F774C98BB498}"/>
              </a:ext>
            </a:extLst>
          </p:cNvPr>
          <p:cNvSpPr>
            <a:spLocks noGrp="1"/>
          </p:cNvSpPr>
          <p:nvPr>
            <p:ph idx="1"/>
          </p:nvPr>
        </p:nvSpPr>
        <p:spPr/>
        <p:txBody>
          <a:bodyPr>
            <a:normAutofit lnSpcReduction="10000"/>
          </a:bodyPr>
          <a:lstStyle/>
          <a:p>
            <a:pPr>
              <a:buFont typeface="+mj-lt"/>
              <a:buAutoNum type="arabicPeriod"/>
            </a:pPr>
            <a:r>
              <a:rPr lang="en-US" b="1" dirty="0"/>
              <a:t>For this classification problem, we are using gradient boosting classifier to predict the attrition rate.</a:t>
            </a:r>
          </a:p>
          <a:p>
            <a:pPr>
              <a:buFont typeface="+mj-lt"/>
              <a:buAutoNum type="arabicPeriod"/>
            </a:pPr>
            <a:r>
              <a:rPr lang="en-US" b="1" dirty="0"/>
              <a:t>The dummy variables for the categorical variables are created.</a:t>
            </a:r>
          </a:p>
          <a:p>
            <a:pPr>
              <a:buFont typeface="+mj-lt"/>
              <a:buAutoNum type="arabicPeriod"/>
            </a:pPr>
            <a:r>
              <a:rPr lang="en-US" b="1" dirty="0"/>
              <a:t>The dataset is split into training and test datasets in the ratio 80:20</a:t>
            </a:r>
          </a:p>
          <a:p>
            <a:pPr>
              <a:buFont typeface="+mj-lt"/>
              <a:buAutoNum type="arabicPeriod"/>
            </a:pPr>
            <a:r>
              <a:rPr lang="en-US" b="1" dirty="0"/>
              <a:t>A grid search is conducted to find the best number of estimators to get the best accuracy score. The grid search returned a value of n estimators=210.</a:t>
            </a:r>
          </a:p>
          <a:p>
            <a:pPr>
              <a:buFont typeface="+mj-lt"/>
              <a:buAutoNum type="arabicPeriod"/>
            </a:pPr>
            <a:r>
              <a:rPr lang="en-US" b="1" dirty="0"/>
              <a:t>Therefore the final model is built with 210 estimators. The accuracy score obtained is 0.8382352941176471</a:t>
            </a:r>
            <a:endParaRPr lang="en-IN" b="1" dirty="0"/>
          </a:p>
        </p:txBody>
      </p:sp>
      <p:sp>
        <p:nvSpPr>
          <p:cNvPr id="4" name="Rectangle 3">
            <a:extLst>
              <a:ext uri="{FF2B5EF4-FFF2-40B4-BE49-F238E27FC236}">
                <a16:creationId xmlns:a16="http://schemas.microsoft.com/office/drawing/2014/main" id="{2CFA6954-5EFB-4FCB-842F-9473BF0B268D}"/>
              </a:ext>
            </a:extLst>
          </p:cNvPr>
          <p:cNvSpPr/>
          <p:nvPr/>
        </p:nvSpPr>
        <p:spPr>
          <a:xfrm>
            <a:off x="3147851" y="381477"/>
            <a:ext cx="51657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MODEL BUILDING</a:t>
            </a: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741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6827-10E0-494D-B32C-1273EAF603BA}"/>
              </a:ext>
            </a:extLst>
          </p:cNvPr>
          <p:cNvSpPr>
            <a:spLocks noGrp="1"/>
          </p:cNvSpPr>
          <p:nvPr>
            <p:ph type="title"/>
          </p:nvPr>
        </p:nvSpPr>
        <p:spPr/>
        <p:txBody>
          <a:bodyPr/>
          <a:lstStyle/>
          <a:p>
            <a:r>
              <a:rPr lang="en-US" dirty="0"/>
              <a:t>Model validation</a:t>
            </a:r>
            <a:endParaRPr lang="en-IN" dirty="0"/>
          </a:p>
        </p:txBody>
      </p:sp>
      <p:sp>
        <p:nvSpPr>
          <p:cNvPr id="3" name="Content Placeholder 2">
            <a:extLst>
              <a:ext uri="{FF2B5EF4-FFF2-40B4-BE49-F238E27FC236}">
                <a16:creationId xmlns:a16="http://schemas.microsoft.com/office/drawing/2014/main" id="{1186B089-6F5A-43D0-BF19-3329E2BA148A}"/>
              </a:ext>
            </a:extLst>
          </p:cNvPr>
          <p:cNvSpPr>
            <a:spLocks noGrp="1"/>
          </p:cNvSpPr>
          <p:nvPr>
            <p:ph idx="1"/>
          </p:nvPr>
        </p:nvSpPr>
        <p:spPr/>
        <p:txBody>
          <a:bodyPr/>
          <a:lstStyle/>
          <a:p>
            <a:r>
              <a:rPr lang="en-US" sz="2000" spc="-10" dirty="0"/>
              <a:t>To </a:t>
            </a:r>
            <a:r>
              <a:rPr lang="en-US" sz="2000" spc="-5" dirty="0"/>
              <a:t>validate the model, </a:t>
            </a:r>
            <a:r>
              <a:rPr lang="en-US" sz="2000" spc="-15" dirty="0"/>
              <a:t>we </a:t>
            </a:r>
            <a:r>
              <a:rPr lang="en-US" sz="2000" spc="-5" dirty="0"/>
              <a:t>use confusion matrix  </a:t>
            </a:r>
            <a:r>
              <a:rPr lang="en-US" sz="2000" dirty="0"/>
              <a:t>and ROC</a:t>
            </a:r>
            <a:r>
              <a:rPr lang="en-US" sz="2000" spc="-45" dirty="0"/>
              <a:t> </a:t>
            </a:r>
            <a:r>
              <a:rPr lang="en-US" sz="2000" spc="-5" dirty="0"/>
              <a:t>curve</a:t>
            </a:r>
            <a:endParaRPr lang="en-IN" sz="2000" spc="-5" dirty="0"/>
          </a:p>
          <a:p>
            <a:r>
              <a:rPr lang="en-IN" spc="-5" dirty="0"/>
              <a:t>CONFUSION MATRIX</a:t>
            </a:r>
          </a:p>
          <a:p>
            <a:pPr marL="0" indent="0">
              <a:buNone/>
            </a:pPr>
            <a:endParaRPr lang="en-IN" sz="2000" spc="-5" dirty="0"/>
          </a:p>
          <a:p>
            <a:pPr marL="0" indent="0">
              <a:buNone/>
            </a:pPr>
            <a:r>
              <a:rPr lang="en-IN" spc="-5" dirty="0"/>
              <a:t>		</a:t>
            </a:r>
            <a:endParaRPr lang="en-US" sz="2000" spc="-5" dirty="0"/>
          </a:p>
        </p:txBody>
      </p:sp>
      <p:graphicFrame>
        <p:nvGraphicFramePr>
          <p:cNvPr id="6" name="Table 6">
            <a:extLst>
              <a:ext uri="{FF2B5EF4-FFF2-40B4-BE49-F238E27FC236}">
                <a16:creationId xmlns:a16="http://schemas.microsoft.com/office/drawing/2014/main" id="{E1E2BB5B-58BA-4980-AD84-0F7C79210F63}"/>
              </a:ext>
            </a:extLst>
          </p:cNvPr>
          <p:cNvGraphicFramePr>
            <a:graphicFrameLocks noGrp="1"/>
          </p:cNvGraphicFramePr>
          <p:nvPr>
            <p:extLst>
              <p:ext uri="{D42A27DB-BD31-4B8C-83A1-F6EECF244321}">
                <p14:modId xmlns:p14="http://schemas.microsoft.com/office/powerpoint/2010/main" val="1004289945"/>
              </p:ext>
            </p:extLst>
          </p:nvPr>
        </p:nvGraphicFramePr>
        <p:xfrm>
          <a:off x="1144104" y="4079146"/>
          <a:ext cx="8127999" cy="111252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957379271"/>
                    </a:ext>
                  </a:extLst>
                </a:gridCol>
                <a:gridCol w="2709333">
                  <a:extLst>
                    <a:ext uri="{9D8B030D-6E8A-4147-A177-3AD203B41FA5}">
                      <a16:colId xmlns:a16="http://schemas.microsoft.com/office/drawing/2014/main" val="3040698294"/>
                    </a:ext>
                  </a:extLst>
                </a:gridCol>
                <a:gridCol w="2709333">
                  <a:extLst>
                    <a:ext uri="{9D8B030D-6E8A-4147-A177-3AD203B41FA5}">
                      <a16:colId xmlns:a16="http://schemas.microsoft.com/office/drawing/2014/main" val="1806277675"/>
                    </a:ext>
                  </a:extLst>
                </a:gridCol>
              </a:tblGrid>
              <a:tr h="370840">
                <a:tc>
                  <a:txBody>
                    <a:bodyPr/>
                    <a:lstStyle/>
                    <a:p>
                      <a:pPr algn="l"/>
                      <a:endParaRPr lang="en-IN" dirty="0"/>
                    </a:p>
                  </a:txBody>
                  <a:tcPr/>
                </a:tc>
                <a:tc>
                  <a:txBody>
                    <a:bodyPr/>
                    <a:lstStyle/>
                    <a:p>
                      <a:pPr algn="l"/>
                      <a:r>
                        <a:rPr lang="en-US" dirty="0"/>
                        <a:t>                     0</a:t>
                      </a:r>
                      <a:endParaRPr lang="en-IN" dirty="0"/>
                    </a:p>
                  </a:txBody>
                  <a:tcPr/>
                </a:tc>
                <a:tc>
                  <a:txBody>
                    <a:bodyPr/>
                    <a:lstStyle/>
                    <a:p>
                      <a:pPr algn="l"/>
                      <a:r>
                        <a:rPr lang="en-US" dirty="0"/>
                        <a:t>                     1</a:t>
                      </a:r>
                      <a:endParaRPr lang="en-IN" dirty="0"/>
                    </a:p>
                  </a:txBody>
                  <a:tcPr/>
                </a:tc>
                <a:extLst>
                  <a:ext uri="{0D108BD9-81ED-4DB2-BD59-A6C34878D82A}">
                    <a16:rowId xmlns:a16="http://schemas.microsoft.com/office/drawing/2014/main" val="4196175338"/>
                  </a:ext>
                </a:extLst>
              </a:tr>
              <a:tr h="370840">
                <a:tc>
                  <a:txBody>
                    <a:bodyPr/>
                    <a:lstStyle/>
                    <a:p>
                      <a:pPr algn="l"/>
                      <a:r>
                        <a:rPr lang="en-US" dirty="0"/>
                        <a:t>                    0</a:t>
                      </a:r>
                      <a:endParaRPr lang="en-IN" dirty="0"/>
                    </a:p>
                  </a:txBody>
                  <a:tcPr/>
                </a:tc>
                <a:tc>
                  <a:txBody>
                    <a:bodyPr/>
                    <a:lstStyle/>
                    <a:p>
                      <a:pPr algn="l"/>
                      <a:r>
                        <a:rPr lang="en-US" dirty="0"/>
                        <a:t>                  524</a:t>
                      </a:r>
                      <a:endParaRPr lang="en-IN" dirty="0"/>
                    </a:p>
                  </a:txBody>
                  <a:tcPr/>
                </a:tc>
                <a:tc>
                  <a:txBody>
                    <a:bodyPr/>
                    <a:lstStyle/>
                    <a:p>
                      <a:pPr algn="l"/>
                      <a:r>
                        <a:rPr lang="en-US" dirty="0"/>
                        <a:t>                   16</a:t>
                      </a:r>
                      <a:endParaRPr lang="en-IN" dirty="0"/>
                    </a:p>
                  </a:txBody>
                  <a:tcPr/>
                </a:tc>
                <a:extLst>
                  <a:ext uri="{0D108BD9-81ED-4DB2-BD59-A6C34878D82A}">
                    <a16:rowId xmlns:a16="http://schemas.microsoft.com/office/drawing/2014/main" val="3120147497"/>
                  </a:ext>
                </a:extLst>
              </a:tr>
              <a:tr h="370840">
                <a:tc>
                  <a:txBody>
                    <a:bodyPr/>
                    <a:lstStyle/>
                    <a:p>
                      <a:pPr algn="l"/>
                      <a:r>
                        <a:rPr lang="en-US" dirty="0"/>
                        <a:t>                    1</a:t>
                      </a:r>
                      <a:endParaRPr lang="en-IN" dirty="0"/>
                    </a:p>
                  </a:txBody>
                  <a:tcPr/>
                </a:tc>
                <a:tc>
                  <a:txBody>
                    <a:bodyPr/>
                    <a:lstStyle/>
                    <a:p>
                      <a:pPr algn="l"/>
                      <a:r>
                        <a:rPr lang="en-US" dirty="0"/>
                        <a:t>                   94</a:t>
                      </a:r>
                      <a:endParaRPr lang="en-IN" dirty="0"/>
                    </a:p>
                  </a:txBody>
                  <a:tcPr/>
                </a:tc>
                <a:tc>
                  <a:txBody>
                    <a:bodyPr/>
                    <a:lstStyle/>
                    <a:p>
                      <a:pPr algn="l"/>
                      <a:r>
                        <a:rPr lang="en-US" dirty="0"/>
                        <a:t>                   46</a:t>
                      </a:r>
                      <a:endParaRPr lang="en-IN" dirty="0"/>
                    </a:p>
                  </a:txBody>
                  <a:tcPr/>
                </a:tc>
                <a:extLst>
                  <a:ext uri="{0D108BD9-81ED-4DB2-BD59-A6C34878D82A}">
                    <a16:rowId xmlns:a16="http://schemas.microsoft.com/office/drawing/2014/main" val="2890841318"/>
                  </a:ext>
                </a:extLst>
              </a:tr>
            </a:tbl>
          </a:graphicData>
        </a:graphic>
      </p:graphicFrame>
    </p:spTree>
    <p:extLst>
      <p:ext uri="{BB962C8B-B14F-4D97-AF65-F5344CB8AC3E}">
        <p14:creationId xmlns:p14="http://schemas.microsoft.com/office/powerpoint/2010/main" val="35744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B2B7-3DAF-48A1-A79F-82A81FA392D1}"/>
              </a:ext>
            </a:extLst>
          </p:cNvPr>
          <p:cNvSpPr>
            <a:spLocks noGrp="1"/>
          </p:cNvSpPr>
          <p:nvPr>
            <p:ph type="title"/>
          </p:nvPr>
        </p:nvSpPr>
        <p:spPr>
          <a:xfrm>
            <a:off x="723275" y="-257783"/>
            <a:ext cx="10364451" cy="1596177"/>
          </a:xfrm>
        </p:spPr>
        <p:txBody>
          <a:bodyPr/>
          <a:lstStyle/>
          <a:p>
            <a:pPr marL="571500" indent="-571500">
              <a:buFont typeface="Wingdings" panose="05000000000000000000" pitchFamily="2" charset="2"/>
              <a:buChar char="v"/>
            </a:pPr>
            <a:r>
              <a:rPr lang="en-US" dirty="0"/>
              <a:t>IMPORTANT FEATURES</a:t>
            </a:r>
            <a:br>
              <a:rPr lang="en-US" dirty="0"/>
            </a:br>
            <a:br>
              <a:rPr lang="en-US" sz="1700" dirty="0"/>
            </a:br>
            <a:endParaRPr lang="en-IN" sz="1700" dirty="0"/>
          </a:p>
        </p:txBody>
      </p:sp>
      <p:sp>
        <p:nvSpPr>
          <p:cNvPr id="3" name="Content Placeholder 2">
            <a:extLst>
              <a:ext uri="{FF2B5EF4-FFF2-40B4-BE49-F238E27FC236}">
                <a16:creationId xmlns:a16="http://schemas.microsoft.com/office/drawing/2014/main" id="{AA8588DF-5532-4C14-BB4C-09C47614B733}"/>
              </a:ext>
            </a:extLst>
          </p:cNvPr>
          <p:cNvSpPr>
            <a:spLocks noGrp="1"/>
          </p:cNvSpPr>
          <p:nvPr>
            <p:ph sz="quarter" idx="13"/>
          </p:nvPr>
        </p:nvSpPr>
        <p:spPr>
          <a:xfrm>
            <a:off x="723275" y="804994"/>
            <a:ext cx="10363826" cy="3424107"/>
          </a:xfrm>
        </p:spPr>
        <p:txBody>
          <a:bodyPr>
            <a:normAutofit fontScale="25000" lnSpcReduction="20000"/>
          </a:bodyPr>
          <a:lstStyle/>
          <a:p>
            <a:pPr algn="ctr">
              <a:buFont typeface="Wingdings" panose="05000000000000000000" pitchFamily="2" charset="2"/>
              <a:buChar char="v"/>
            </a:pPr>
            <a:r>
              <a:rPr lang="en-US" sz="6400" dirty="0"/>
              <a:t>STUDENT CAME BACK TO FIRST SEMESTER IN 2</a:t>
            </a:r>
            <a:r>
              <a:rPr lang="en-US" sz="6400" baseline="30000" dirty="0"/>
              <a:t>ND</a:t>
            </a:r>
            <a:r>
              <a:rPr lang="en-US" sz="6400" dirty="0"/>
              <a:t> YEAR</a:t>
            </a:r>
          </a:p>
          <a:p>
            <a:pPr algn="ctr">
              <a:buFont typeface="Wingdings" panose="05000000000000000000" pitchFamily="2" charset="2"/>
              <a:buChar char="v"/>
            </a:pPr>
            <a:r>
              <a:rPr lang="en-IN" sz="6400" dirty="0"/>
              <a:t>STUDENT AGE</a:t>
            </a:r>
          </a:p>
          <a:p>
            <a:pPr algn="ctr">
              <a:buFont typeface="Wingdings" panose="05000000000000000000" pitchFamily="2" charset="2"/>
              <a:buChar char="v"/>
            </a:pPr>
            <a:r>
              <a:rPr lang="en-IN" sz="6400" dirty="0"/>
              <a:t>STUDENT GENDER</a:t>
            </a:r>
          </a:p>
          <a:p>
            <a:pPr algn="ctr">
              <a:buFont typeface="Wingdings" panose="05000000000000000000" pitchFamily="2" charset="2"/>
              <a:buChar char="v"/>
            </a:pPr>
            <a:r>
              <a:rPr lang="en-IN" sz="6400" dirty="0"/>
              <a:t>STUDENT BACKGROUND</a:t>
            </a:r>
          </a:p>
          <a:p>
            <a:pPr algn="ctr">
              <a:buFont typeface="Wingdings" panose="05000000000000000000" pitchFamily="2" charset="2"/>
              <a:buChar char="v"/>
            </a:pPr>
            <a:r>
              <a:rPr lang="en-IN" sz="6400" dirty="0"/>
              <a:t>INTERNATIONAL STATUS</a:t>
            </a:r>
          </a:p>
          <a:p>
            <a:pPr algn="ctr">
              <a:buFont typeface="Wingdings" panose="05000000000000000000" pitchFamily="2" charset="2"/>
              <a:buChar char="v"/>
            </a:pPr>
            <a:r>
              <a:rPr lang="en-IN" sz="6400" dirty="0"/>
              <a:t>HOUSING STATUS</a:t>
            </a:r>
          </a:p>
          <a:p>
            <a:pPr algn="ctr">
              <a:buFont typeface="Wingdings" panose="05000000000000000000" pitchFamily="2" charset="2"/>
              <a:buChar char="v"/>
            </a:pPr>
            <a:r>
              <a:rPr lang="en-IN" sz="6400" dirty="0"/>
              <a:t>STUDENT MAJOR</a:t>
            </a:r>
          </a:p>
          <a:p>
            <a:pPr algn="ctr">
              <a:buFont typeface="Wingdings" panose="05000000000000000000" pitchFamily="2" charset="2"/>
              <a:buChar char="v"/>
            </a:pPr>
            <a:r>
              <a:rPr lang="en-IN" sz="6400" dirty="0"/>
              <a:t>ENTRANCE SCORE</a:t>
            </a:r>
          </a:p>
          <a:p>
            <a:pPr algn="ctr">
              <a:buFont typeface="Wingdings" panose="05000000000000000000" pitchFamily="2" charset="2"/>
              <a:buChar char="v"/>
            </a:pPr>
            <a:r>
              <a:rPr lang="en-IN" sz="6400" dirty="0"/>
              <a:t>ENTRANCE SCORE(CONTINUE)</a:t>
            </a:r>
          </a:p>
          <a:p>
            <a:pPr algn="ctr">
              <a:buFont typeface="Wingdings" panose="05000000000000000000" pitchFamily="2" charset="2"/>
              <a:buChar char="v"/>
            </a:pPr>
            <a:r>
              <a:rPr lang="en-IN" sz="6400" dirty="0"/>
              <a:t>HIGH SCHOOL </a:t>
            </a:r>
            <a:r>
              <a:rPr lang="en-IN" sz="6400" dirty="0" err="1"/>
              <a:t>gpa</a:t>
            </a:r>
            <a:endParaRPr lang="en-IN" sz="6400" dirty="0"/>
          </a:p>
          <a:p>
            <a:pPr algn="ctr">
              <a:buFont typeface="Wingdings" panose="05000000000000000000" pitchFamily="2" charset="2"/>
              <a:buChar char="v"/>
            </a:pPr>
            <a:r>
              <a:rPr lang="en-IN" sz="6400" dirty="0"/>
              <a:t>FATHER EDUCATION</a:t>
            </a:r>
          </a:p>
          <a:p>
            <a:pPr algn="ctr">
              <a:buFont typeface="Wingdings" panose="05000000000000000000" pitchFamily="2" charset="2"/>
              <a:buChar char="v"/>
            </a:pPr>
            <a:r>
              <a:rPr lang="en-IN" sz="6400" dirty="0"/>
              <a:t>MOTHER EDUCATION</a:t>
            </a:r>
          </a:p>
          <a:p>
            <a:pPr algn="ctr">
              <a:buFont typeface="Wingdings" panose="05000000000000000000" pitchFamily="2" charset="2"/>
              <a:buChar char="v"/>
            </a:pPr>
            <a:r>
              <a:rPr lang="en-IN" sz="6400" dirty="0"/>
              <a:t>STUDENT FINACIAL STATUS VARIABLE</a:t>
            </a:r>
          </a:p>
          <a:p>
            <a:pPr algn="ctr">
              <a:buFont typeface="Wingdings" panose="05000000000000000000" pitchFamily="2" charset="2"/>
              <a:buChar char="v"/>
            </a:pPr>
            <a:r>
              <a:rPr lang="en-IN" sz="6400" dirty="0"/>
              <a:t>MODELVALIDATION</a:t>
            </a:r>
          </a:p>
          <a:p>
            <a:pPr algn="ctr">
              <a:buFont typeface="Wingdings" panose="05000000000000000000" pitchFamily="2" charset="2"/>
              <a:buChar char="v"/>
            </a:pPr>
            <a:r>
              <a:rPr lang="en-IN" sz="6400" dirty="0"/>
              <a:t>KEY DRIVERS OF EARLY ATTRITION</a:t>
            </a:r>
          </a:p>
          <a:p>
            <a:pPr algn="ctr">
              <a:buFont typeface="Wingdings" panose="05000000000000000000" pitchFamily="2" charset="2"/>
              <a:buChar char="v"/>
            </a:pPr>
            <a:r>
              <a:rPr lang="en-IN" sz="6400" dirty="0"/>
              <a:t>RECOMMEND INTERVENTION</a:t>
            </a:r>
          </a:p>
          <a:p>
            <a:pPr algn="ctr">
              <a:buFont typeface="Wingdings" panose="05000000000000000000" pitchFamily="2" charset="2"/>
              <a:buChar char="v"/>
            </a:pPr>
            <a:endParaRPr lang="en-IN" sz="6400" dirty="0"/>
          </a:p>
          <a:p>
            <a:pPr>
              <a:buFont typeface="Wingdings" panose="05000000000000000000" pitchFamily="2" charset="2"/>
              <a:buChar char="v"/>
            </a:pPr>
            <a:endParaRPr lang="en-IN" sz="3500" dirty="0"/>
          </a:p>
          <a:p>
            <a:pPr>
              <a:buFont typeface="Wingdings" panose="05000000000000000000" pitchFamily="2" charset="2"/>
              <a:buChar char="v"/>
            </a:pPr>
            <a:endParaRPr lang="en-IN" sz="3500" dirty="0"/>
          </a:p>
          <a:p>
            <a:pPr>
              <a:buFont typeface="Wingdings" panose="05000000000000000000" pitchFamily="2" charset="2"/>
              <a:buChar char="v"/>
            </a:pPr>
            <a:endParaRPr lang="en-IN" sz="3500" dirty="0"/>
          </a:p>
          <a:p>
            <a:pPr>
              <a:buFont typeface="Wingdings" panose="05000000000000000000" pitchFamily="2" charset="2"/>
              <a:buChar char="v"/>
            </a:pPr>
            <a:endParaRPr lang="en-IN" sz="3500"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00050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9B774-75E9-4717-9568-EF1B56318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5" y="1164771"/>
            <a:ext cx="5486400" cy="3657600"/>
          </a:xfrm>
          <a:prstGeom prst="rect">
            <a:avLst/>
          </a:prstGeom>
        </p:spPr>
      </p:pic>
      <p:sp>
        <p:nvSpPr>
          <p:cNvPr id="2" name="TextBox 1">
            <a:extLst>
              <a:ext uri="{FF2B5EF4-FFF2-40B4-BE49-F238E27FC236}">
                <a16:creationId xmlns:a16="http://schemas.microsoft.com/office/drawing/2014/main" id="{64B915AC-129D-49D3-9ACA-3E699F3BFDFA}"/>
              </a:ext>
            </a:extLst>
          </p:cNvPr>
          <p:cNvSpPr txBox="1"/>
          <p:nvPr/>
        </p:nvSpPr>
        <p:spPr>
          <a:xfrm>
            <a:off x="798287" y="5370286"/>
            <a:ext cx="8764814" cy="646331"/>
          </a:xfrm>
          <a:prstGeom prst="rect">
            <a:avLst/>
          </a:prstGeom>
          <a:noFill/>
        </p:spPr>
        <p:txBody>
          <a:bodyPr wrap="square" rtlCol="0">
            <a:spAutoFit/>
          </a:bodyPr>
          <a:lstStyle/>
          <a:p>
            <a:r>
              <a:rPr lang="en-US" b="1" dirty="0"/>
              <a:t>The area under curve in ROC for the model is 0.7004100529100528.THE MODEL WHICH PERFOM AS PER EXPECTED </a:t>
            </a:r>
            <a:endParaRPr lang="en-IN" b="1" dirty="0"/>
          </a:p>
        </p:txBody>
      </p:sp>
      <p:sp>
        <p:nvSpPr>
          <p:cNvPr id="6" name="Rectangle 5">
            <a:extLst>
              <a:ext uri="{FF2B5EF4-FFF2-40B4-BE49-F238E27FC236}">
                <a16:creationId xmlns:a16="http://schemas.microsoft.com/office/drawing/2014/main" id="{177E17AD-7AEC-4677-B409-28466C5DE469}"/>
              </a:ext>
            </a:extLst>
          </p:cNvPr>
          <p:cNvSpPr/>
          <p:nvPr/>
        </p:nvSpPr>
        <p:spPr>
          <a:xfrm>
            <a:off x="647951" y="118108"/>
            <a:ext cx="9238999" cy="923330"/>
          </a:xfrm>
          <a:prstGeom prst="rect">
            <a:avLst/>
          </a:prstGeom>
          <a:noFill/>
        </p:spPr>
        <p:txBody>
          <a:bodyPr wrap="square" lIns="91440" tIns="45720" rIns="91440" bIns="45720">
            <a:spAutoFit/>
          </a:bodyPr>
          <a:lstStyle/>
          <a:p>
            <a:pPr algn="ctr"/>
            <a:r>
              <a:rPr lang="en-US" sz="5400" dirty="0"/>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975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94DA72-1991-4A51-B0CD-47227A649B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261" y="1527098"/>
            <a:ext cx="6338667" cy="4166259"/>
          </a:xfrm>
        </p:spPr>
      </p:pic>
      <p:sp>
        <p:nvSpPr>
          <p:cNvPr id="3" name="TextBox 2">
            <a:extLst>
              <a:ext uri="{FF2B5EF4-FFF2-40B4-BE49-F238E27FC236}">
                <a16:creationId xmlns:a16="http://schemas.microsoft.com/office/drawing/2014/main" id="{461EC8DE-3232-4E9F-82BC-082DB346463A}"/>
              </a:ext>
            </a:extLst>
          </p:cNvPr>
          <p:cNvSpPr txBox="1"/>
          <p:nvPr/>
        </p:nvSpPr>
        <p:spPr>
          <a:xfrm>
            <a:off x="1106969" y="5674307"/>
            <a:ext cx="8453252" cy="646331"/>
          </a:xfrm>
          <a:prstGeom prst="rect">
            <a:avLst/>
          </a:prstGeom>
          <a:noFill/>
        </p:spPr>
        <p:txBody>
          <a:bodyPr wrap="square" rtlCol="0">
            <a:spAutoFit/>
          </a:bodyPr>
          <a:lstStyle/>
          <a:p>
            <a:r>
              <a:rPr lang="en-US" b="1" dirty="0"/>
              <a:t>The feature importance for each variable is computed the variable with the 5 most important are the key drivers of early attrition</a:t>
            </a:r>
            <a:endParaRPr lang="en-IN" b="1" dirty="0"/>
          </a:p>
        </p:txBody>
      </p:sp>
      <p:sp>
        <p:nvSpPr>
          <p:cNvPr id="4" name="Rectangle 3">
            <a:extLst>
              <a:ext uri="{FF2B5EF4-FFF2-40B4-BE49-F238E27FC236}">
                <a16:creationId xmlns:a16="http://schemas.microsoft.com/office/drawing/2014/main" id="{32510DD7-C2FB-46B5-AFFC-94A67A8DEA4D}"/>
              </a:ext>
            </a:extLst>
          </p:cNvPr>
          <p:cNvSpPr/>
          <p:nvPr/>
        </p:nvSpPr>
        <p:spPr>
          <a:xfrm>
            <a:off x="394664" y="184784"/>
            <a:ext cx="105636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KEY DRIVERS OF EARLY ATTRITION</a:t>
            </a:r>
          </a:p>
        </p:txBody>
      </p:sp>
    </p:spTree>
    <p:extLst>
      <p:ext uri="{BB962C8B-B14F-4D97-AF65-F5344CB8AC3E}">
        <p14:creationId xmlns:p14="http://schemas.microsoft.com/office/powerpoint/2010/main" val="289142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CBE9-5A3C-432D-91B9-0C7075F55FB6}"/>
              </a:ext>
            </a:extLst>
          </p:cNvPr>
          <p:cNvSpPr>
            <a:spLocks noGrp="1"/>
          </p:cNvSpPr>
          <p:nvPr>
            <p:ph type="title"/>
          </p:nvPr>
        </p:nvSpPr>
        <p:spPr>
          <a:xfrm>
            <a:off x="742325" y="-143483"/>
            <a:ext cx="10364451" cy="1596177"/>
          </a:xfrm>
        </p:spPr>
        <p:txBody>
          <a:bodyPr>
            <a:normAutofit/>
          </a:bodyPr>
          <a:lstStyle/>
          <a:p>
            <a:r>
              <a:rPr lang="en-IN" sz="4800" dirty="0"/>
              <a:t>Recommend interventions </a:t>
            </a:r>
          </a:p>
        </p:txBody>
      </p:sp>
      <p:sp>
        <p:nvSpPr>
          <p:cNvPr id="12" name="TextBox 11">
            <a:extLst>
              <a:ext uri="{FF2B5EF4-FFF2-40B4-BE49-F238E27FC236}">
                <a16:creationId xmlns:a16="http://schemas.microsoft.com/office/drawing/2014/main" id="{D0C5C756-8294-4A1E-B8E9-C39D1F4DB3A2}"/>
              </a:ext>
            </a:extLst>
          </p:cNvPr>
          <p:cNvSpPr txBox="1"/>
          <p:nvPr/>
        </p:nvSpPr>
        <p:spPr>
          <a:xfrm>
            <a:off x="514351" y="1714500"/>
            <a:ext cx="10592425" cy="2446824"/>
          </a:xfrm>
          <a:prstGeom prst="rect">
            <a:avLst/>
          </a:prstGeom>
          <a:noFill/>
        </p:spPr>
        <p:txBody>
          <a:bodyPr wrap="square" rtlCol="0">
            <a:spAutoFit/>
          </a:bodyPr>
          <a:lstStyle/>
          <a:p>
            <a:pPr marL="342900" indent="-342900">
              <a:buFont typeface="+mj-lt"/>
              <a:buAutoNum type="arabicPeriod"/>
            </a:pPr>
            <a:r>
              <a:rPr lang="en-US" sz="1700" b="1" dirty="0"/>
              <a:t>From the model results it is seen that the performance of the students right from the high school to the second term in the university, highly affect the student attrition. The teachers and parents should encourage the students to perform well and provide the required assistance to the students, right from school, so that they do not leave the university without completing their course.</a:t>
            </a:r>
          </a:p>
          <a:p>
            <a:pPr marL="342900" indent="-342900">
              <a:buFont typeface="+mj-lt"/>
              <a:buAutoNum type="arabicPeriod"/>
            </a:pPr>
            <a:endParaRPr lang="en-US" sz="1700" b="1" dirty="0"/>
          </a:p>
          <a:p>
            <a:pPr marL="342900" indent="-342900">
              <a:buFont typeface="+mj-lt"/>
              <a:buAutoNum type="arabicPeriod"/>
            </a:pPr>
            <a:r>
              <a:rPr lang="en-US" sz="1700" b="1" dirty="0"/>
              <a:t>Next to the Student performance, the financial status (unmet need and estimated family contribution) of the students determine their possibility of attrition. The University might identify student s performing well and provide them with financial assistance in the form of scholarships or sponsors, in collaboration with the government or NGO's if needed.</a:t>
            </a:r>
          </a:p>
        </p:txBody>
      </p:sp>
    </p:spTree>
    <p:extLst>
      <p:ext uri="{BB962C8B-B14F-4D97-AF65-F5344CB8AC3E}">
        <p14:creationId xmlns:p14="http://schemas.microsoft.com/office/powerpoint/2010/main" val="695305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2EC1-6325-4BFB-951E-286BC65510A6}"/>
              </a:ext>
            </a:extLst>
          </p:cNvPr>
          <p:cNvSpPr>
            <a:spLocks noGrp="1"/>
          </p:cNvSpPr>
          <p:nvPr>
            <p:ph type="title"/>
          </p:nvPr>
        </p:nvSpPr>
        <p:spPr>
          <a:xfrm>
            <a:off x="742325" y="268711"/>
            <a:ext cx="10364451" cy="1596177"/>
          </a:xfrm>
        </p:spPr>
        <p:txBody>
          <a:bodyPr>
            <a:normAutofit/>
          </a:bodyPr>
          <a:lstStyle/>
          <a:p>
            <a:r>
              <a:rPr lang="en-IN" sz="4000" dirty="0"/>
              <a:t>Recommend interventions(CONTINUE)</a:t>
            </a:r>
          </a:p>
        </p:txBody>
      </p:sp>
      <p:sp>
        <p:nvSpPr>
          <p:cNvPr id="3" name="Content Placeholder 2">
            <a:extLst>
              <a:ext uri="{FF2B5EF4-FFF2-40B4-BE49-F238E27FC236}">
                <a16:creationId xmlns:a16="http://schemas.microsoft.com/office/drawing/2014/main" id="{C81B87ED-F62B-44F5-B38E-7994F4F84F40}"/>
              </a:ext>
            </a:extLst>
          </p:cNvPr>
          <p:cNvSpPr>
            <a:spLocks noGrp="1"/>
          </p:cNvSpPr>
          <p:nvPr>
            <p:ph idx="1"/>
          </p:nvPr>
        </p:nvSpPr>
        <p:spPr/>
        <p:txBody>
          <a:bodyPr>
            <a:normAutofit fontScale="62500" lnSpcReduction="20000"/>
          </a:bodyPr>
          <a:lstStyle/>
          <a:p>
            <a:pPr marL="457200" indent="-457200">
              <a:buAutoNum type="arabicPeriod"/>
            </a:pPr>
            <a:r>
              <a:rPr lang="en-IN" sz="2400" b="1" dirty="0"/>
              <a:t>Hire students with the best Highschool grade performance. Need to setup a GPA limit where students who are scored better are supposed to be admitted to college</a:t>
            </a:r>
          </a:p>
          <a:p>
            <a:pPr marL="457200" indent="-457200">
              <a:buAutoNum type="arabicPeriod"/>
            </a:pPr>
            <a:r>
              <a:rPr lang="en-IN" sz="2400" b="1" dirty="0"/>
              <a:t>Students who have higher Unmet need in financial terms tend to leave. Scholarships needs to be provided or the Financial burden on student needs to be less in order for them to perform academically well.</a:t>
            </a:r>
          </a:p>
          <a:p>
            <a:pPr marL="457200" indent="-457200">
              <a:buAutoNum type="arabicPeriod"/>
            </a:pPr>
            <a:r>
              <a:rPr lang="en-IN" sz="2400" b="1" dirty="0"/>
              <a:t>Students who are less likely to have attempt hours needs to be noted and push them for getting more attempt hours. The less attempt hours is key contributor in student attrition rate</a:t>
            </a:r>
          </a:p>
          <a:p>
            <a:pPr marL="457200" indent="-457200">
              <a:buAutoNum type="arabicPeriod"/>
            </a:pPr>
            <a:r>
              <a:rPr lang="en-IN" sz="2400" b="1" dirty="0"/>
              <a:t>2</a:t>
            </a:r>
            <a:r>
              <a:rPr lang="en-IN" sz="2400" b="1" baseline="30000" dirty="0"/>
              <a:t>nd</a:t>
            </a:r>
            <a:r>
              <a:rPr lang="en-IN" sz="2400" b="1" dirty="0"/>
              <a:t> semester performance of students is indicating which students with low grades are highly tend to attrition. Those students needs to be grouped and categorised. They might be given with some additional focus to make them perform better and to be dealt separately</a:t>
            </a:r>
            <a:r>
              <a:rPr lang="en-IN" sz="2000" b="1" dirty="0"/>
              <a:t>.</a:t>
            </a:r>
          </a:p>
        </p:txBody>
      </p:sp>
    </p:spTree>
    <p:extLst>
      <p:ext uri="{BB962C8B-B14F-4D97-AF65-F5344CB8AC3E}">
        <p14:creationId xmlns:p14="http://schemas.microsoft.com/office/powerpoint/2010/main" val="1779401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A9BE8A-8E21-4175-A1DB-B65D79812BDA}"/>
              </a:ext>
            </a:extLst>
          </p:cNvPr>
          <p:cNvSpPr/>
          <p:nvPr/>
        </p:nvSpPr>
        <p:spPr>
          <a:xfrm>
            <a:off x="3454647" y="2833985"/>
            <a:ext cx="3987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24751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7A87-B556-426F-B99A-06B647087F0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0C4C023-0B8A-4A3C-9919-C1F6AA81914F}"/>
              </a:ext>
            </a:extLst>
          </p:cNvPr>
          <p:cNvSpPr>
            <a:spLocks noGrp="1"/>
          </p:cNvSpPr>
          <p:nvPr>
            <p:ph sz="quarter" idx="13"/>
          </p:nvPr>
        </p:nvSpPr>
        <p:spPr/>
        <p:txBody>
          <a:bodyPr/>
          <a:lstStyle/>
          <a:p>
            <a:r>
              <a:rPr lang="en-US" dirty="0"/>
              <a:t>IDENTIFY KEY DRIVERS OF early STUDENT ATTRITION</a:t>
            </a:r>
          </a:p>
          <a:p>
            <a:r>
              <a:rPr lang="en-US" dirty="0"/>
              <a:t>BULID A PREDICTIVE MODEL TO IDENTIFY STUDENT WITH HIGHER EARLY ATTRITION RISK</a:t>
            </a:r>
          </a:p>
          <a:p>
            <a:r>
              <a:rPr lang="en-US" dirty="0"/>
              <a:t>RECOMMEND APPROPRIATE INTERVENTION BASED ON THE ANALYSIS</a:t>
            </a:r>
          </a:p>
          <a:p>
            <a:pPr marL="0" indent="0">
              <a:buNone/>
            </a:pPr>
            <a:endParaRPr lang="en-IN" dirty="0"/>
          </a:p>
        </p:txBody>
      </p:sp>
    </p:spTree>
    <p:extLst>
      <p:ext uri="{BB962C8B-B14F-4D97-AF65-F5344CB8AC3E}">
        <p14:creationId xmlns:p14="http://schemas.microsoft.com/office/powerpoint/2010/main" val="277280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5D951ED-2855-4861-B241-2E0D7B7832D3}"/>
              </a:ext>
            </a:extLst>
          </p:cNvPr>
          <p:cNvSpPr txBox="1"/>
          <p:nvPr/>
        </p:nvSpPr>
        <p:spPr>
          <a:xfrm>
            <a:off x="6577446" y="1941747"/>
            <a:ext cx="3790993" cy="477053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3D3D3D"/>
                </a:solidFill>
                <a:latin typeface="Agency FB" panose="020B0503020202020204" pitchFamily="34" charset="0"/>
                <a:cs typeface="Calibri" panose="020F0502020204030204" pitchFamily="34" charset="0"/>
              </a:rPr>
              <a:t>Out of 3400 students 723 student did not show up in second year</a:t>
            </a:r>
          </a:p>
          <a:p>
            <a:endParaRPr lang="en-US" sz="2400" b="1" dirty="0">
              <a:solidFill>
                <a:srgbClr val="3D3D3D"/>
              </a:solidFill>
              <a:latin typeface="Agency FB" panose="020B0503020202020204" pitchFamily="34" charset="0"/>
              <a:cs typeface="Calibri" panose="020F0502020204030204" pitchFamily="34" charset="0"/>
            </a:endParaRPr>
          </a:p>
          <a:p>
            <a:pPr marL="285750" indent="-285750">
              <a:buFont typeface="Arial" panose="020B0604020202020204" pitchFamily="34" charset="0"/>
              <a:buChar char="•"/>
            </a:pPr>
            <a:r>
              <a:rPr lang="en-US" sz="2400" b="1" dirty="0">
                <a:solidFill>
                  <a:srgbClr val="3D3D3D"/>
                </a:solidFill>
                <a:latin typeface="Agency FB" panose="020B0503020202020204" pitchFamily="34" charset="0"/>
                <a:cs typeface="Calibri" panose="020F0502020204030204" pitchFamily="34" charset="0"/>
              </a:rPr>
              <a:t>The percentage of student leaving without completing their course is very high </a:t>
            </a:r>
          </a:p>
          <a:p>
            <a:endParaRPr lang="en-US" sz="2400" b="1" dirty="0">
              <a:solidFill>
                <a:srgbClr val="3D3D3D"/>
              </a:solidFill>
              <a:latin typeface="Agency FB" panose="020B0503020202020204" pitchFamily="34" charset="0"/>
              <a:cs typeface="Calibri" panose="020F0502020204030204" pitchFamily="34" charset="0"/>
            </a:endParaRPr>
          </a:p>
          <a:p>
            <a:pPr marL="285750" indent="-285750">
              <a:buFont typeface="Arial" panose="020B0604020202020204" pitchFamily="34" charset="0"/>
              <a:buChar char="•"/>
            </a:pPr>
            <a:r>
              <a:rPr lang="en-US" sz="2400" b="1" dirty="0">
                <a:solidFill>
                  <a:srgbClr val="3D3D3D"/>
                </a:solidFill>
                <a:latin typeface="Agency FB" panose="020B0503020202020204" pitchFamily="34" charset="0"/>
                <a:cs typeface="Calibri" panose="020F0502020204030204" pitchFamily="34" charset="0"/>
              </a:rPr>
              <a:t>As we move forward we get to know which of the attributes affecting the attrition rate</a:t>
            </a:r>
          </a:p>
          <a:p>
            <a:endParaRPr lang="en-US" sz="2400" dirty="0">
              <a:latin typeface="Agency FB" panose="020B0503020202020204" pitchFamily="34" charset="0"/>
              <a:cs typeface="Calibri" panose="020F0502020204030204" pitchFamily="34" charset="0"/>
            </a:endParaRPr>
          </a:p>
          <a:p>
            <a:endParaRPr lang="en-IN" sz="1600" dirty="0">
              <a:latin typeface="Agency FB" panose="020B0503020202020204" pitchFamily="34" charset="0"/>
              <a:cs typeface="Calibri" panose="020F0502020204030204" pitchFamily="34" charset="0"/>
            </a:endParaRPr>
          </a:p>
        </p:txBody>
      </p:sp>
      <p:pic>
        <p:nvPicPr>
          <p:cNvPr id="14" name="Content Placeholder 13">
            <a:extLst>
              <a:ext uri="{FF2B5EF4-FFF2-40B4-BE49-F238E27FC236}">
                <a16:creationId xmlns:a16="http://schemas.microsoft.com/office/drawing/2014/main" id="{C718325E-24E4-4A38-9137-15FB66465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591" y="1960797"/>
            <a:ext cx="4765964" cy="4432970"/>
          </a:xfrm>
        </p:spPr>
      </p:pic>
      <p:sp>
        <p:nvSpPr>
          <p:cNvPr id="2" name="Rectangle 1">
            <a:extLst>
              <a:ext uri="{FF2B5EF4-FFF2-40B4-BE49-F238E27FC236}">
                <a16:creationId xmlns:a16="http://schemas.microsoft.com/office/drawing/2014/main" id="{6097FF08-161D-402C-BEB5-083EFFDB53AE}"/>
              </a:ext>
            </a:extLst>
          </p:cNvPr>
          <p:cNvSpPr/>
          <p:nvPr/>
        </p:nvSpPr>
        <p:spPr>
          <a:xfrm>
            <a:off x="673682" y="483283"/>
            <a:ext cx="1084463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Agency FB" panose="020B0503020202020204" pitchFamily="34" charset="0"/>
                <a:cs typeface="Calibri" panose="020F0502020204030204" pitchFamily="34" charset="0"/>
              </a:rPr>
              <a:t>Student came back to First semester in 2nd year</a:t>
            </a:r>
            <a:endParaRPr 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1164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3B950F-E024-4962-9357-5D40E8EA1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839" y="2247314"/>
            <a:ext cx="5015873" cy="3326984"/>
          </a:xfrm>
        </p:spPr>
      </p:pic>
      <p:sp>
        <p:nvSpPr>
          <p:cNvPr id="5" name="TextBox 4">
            <a:extLst>
              <a:ext uri="{FF2B5EF4-FFF2-40B4-BE49-F238E27FC236}">
                <a16:creationId xmlns:a16="http://schemas.microsoft.com/office/drawing/2014/main" id="{6F438E91-208E-401C-85FA-C52D0DD9DC89}"/>
              </a:ext>
            </a:extLst>
          </p:cNvPr>
          <p:cNvSpPr txBox="1"/>
          <p:nvPr/>
        </p:nvSpPr>
        <p:spPr>
          <a:xfrm>
            <a:off x="7369535" y="2305615"/>
            <a:ext cx="2952749" cy="2246769"/>
          </a:xfrm>
          <a:prstGeom prst="rect">
            <a:avLst/>
          </a:prstGeom>
          <a:noFill/>
        </p:spPr>
        <p:txBody>
          <a:bodyPr wrap="square" rtlCol="0">
            <a:spAutoFit/>
          </a:bodyPr>
          <a:lstStyle/>
          <a:p>
            <a:r>
              <a:rPr lang="en-US" sz="2000" b="1" dirty="0">
                <a:solidFill>
                  <a:srgbClr val="3D3D3D"/>
                </a:solidFill>
                <a:latin typeface="Agency FB" panose="020B0503020202020204" pitchFamily="34" charset="0"/>
              </a:rPr>
              <a:t>99% of the student are young.</a:t>
            </a:r>
          </a:p>
          <a:p>
            <a:r>
              <a:rPr lang="en-US" sz="2000" b="1" dirty="0">
                <a:solidFill>
                  <a:srgbClr val="3D3D3D"/>
                </a:solidFill>
                <a:latin typeface="Agency FB" panose="020B0503020202020204" pitchFamily="34" charset="0"/>
              </a:rPr>
              <a:t>They lies between age 16 to 18 years </a:t>
            </a:r>
          </a:p>
          <a:p>
            <a:endParaRPr lang="en-US" sz="2000" b="1" dirty="0">
              <a:solidFill>
                <a:srgbClr val="3D3D3D"/>
              </a:solidFill>
              <a:latin typeface="Agency FB" panose="020B0503020202020204" pitchFamily="34" charset="0"/>
            </a:endParaRPr>
          </a:p>
          <a:p>
            <a:endParaRPr lang="en-US" sz="2000" b="1" dirty="0">
              <a:solidFill>
                <a:srgbClr val="3D3D3D"/>
              </a:solidFill>
              <a:latin typeface="Agency FB" panose="020B0503020202020204" pitchFamily="34" charset="0"/>
            </a:endParaRPr>
          </a:p>
          <a:p>
            <a:r>
              <a:rPr lang="en-US" sz="2000" b="1" dirty="0">
                <a:solidFill>
                  <a:srgbClr val="3D3D3D"/>
                </a:solidFill>
                <a:latin typeface="Agency FB" panose="020B0503020202020204" pitchFamily="34" charset="0"/>
              </a:rPr>
              <a:t>And the attrition rate is high for student in the higher age range</a:t>
            </a:r>
            <a:endParaRPr lang="en-IN" sz="2000" b="1" dirty="0">
              <a:solidFill>
                <a:srgbClr val="3D3D3D"/>
              </a:solidFill>
              <a:latin typeface="Agency FB" panose="020B0503020202020204" pitchFamily="34" charset="0"/>
            </a:endParaRPr>
          </a:p>
        </p:txBody>
      </p:sp>
      <p:sp>
        <p:nvSpPr>
          <p:cNvPr id="2" name="Rectangle 1">
            <a:extLst>
              <a:ext uri="{FF2B5EF4-FFF2-40B4-BE49-F238E27FC236}">
                <a16:creationId xmlns:a16="http://schemas.microsoft.com/office/drawing/2014/main" id="{F5DD578A-8F6D-4221-B624-850A0498B6B7}"/>
              </a:ext>
            </a:extLst>
          </p:cNvPr>
          <p:cNvSpPr/>
          <p:nvPr/>
        </p:nvSpPr>
        <p:spPr>
          <a:xfrm>
            <a:off x="2955570" y="360372"/>
            <a:ext cx="441396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STUDENT AGE</a:t>
            </a:r>
          </a:p>
        </p:txBody>
      </p:sp>
    </p:spTree>
    <p:extLst>
      <p:ext uri="{BB962C8B-B14F-4D97-AF65-F5344CB8AC3E}">
        <p14:creationId xmlns:p14="http://schemas.microsoft.com/office/powerpoint/2010/main" val="178195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556407-7490-4A8B-BEFD-CD090EC9DE7F}"/>
              </a:ext>
            </a:extLst>
          </p:cNvPr>
          <p:cNvSpPr txBox="1"/>
          <p:nvPr/>
        </p:nvSpPr>
        <p:spPr>
          <a:xfrm>
            <a:off x="7258998" y="1778115"/>
            <a:ext cx="2952749" cy="3477875"/>
          </a:xfrm>
          <a:prstGeom prst="rect">
            <a:avLst/>
          </a:prstGeom>
          <a:noFill/>
        </p:spPr>
        <p:txBody>
          <a:bodyPr wrap="square" rtlCol="0">
            <a:spAutoFit/>
          </a:bodyPr>
          <a:lstStyle/>
          <a:p>
            <a:r>
              <a:rPr lang="en-US" sz="2000" b="1" dirty="0">
                <a:solidFill>
                  <a:srgbClr val="3D3D3D"/>
                </a:solidFill>
                <a:latin typeface="Agency FB" panose="020B0503020202020204" pitchFamily="34" charset="0"/>
              </a:rPr>
              <a:t>Out of 3400, 1260 students are male and 2140 are female</a:t>
            </a:r>
          </a:p>
          <a:p>
            <a:endParaRPr lang="en-US" sz="2000" b="1" dirty="0">
              <a:solidFill>
                <a:srgbClr val="3D3D3D"/>
              </a:solidFill>
              <a:latin typeface="Agency FB" panose="020B0503020202020204" pitchFamily="34" charset="0"/>
            </a:endParaRPr>
          </a:p>
          <a:p>
            <a:r>
              <a:rPr lang="en-US" sz="2000" b="1" dirty="0">
                <a:solidFill>
                  <a:srgbClr val="3D3D3D"/>
                </a:solidFill>
                <a:latin typeface="Agency FB" panose="020B0503020202020204" pitchFamily="34" charset="0"/>
              </a:rPr>
              <a:t>It’s good to see that more female student are educating themselves</a:t>
            </a:r>
          </a:p>
          <a:p>
            <a:endParaRPr lang="en-US" sz="2000" b="1" dirty="0">
              <a:solidFill>
                <a:srgbClr val="3D3D3D"/>
              </a:solidFill>
              <a:latin typeface="Agency FB" panose="020B0503020202020204" pitchFamily="34" charset="0"/>
            </a:endParaRPr>
          </a:p>
          <a:p>
            <a:r>
              <a:rPr lang="en-US" sz="2000" b="1" dirty="0">
                <a:solidFill>
                  <a:srgbClr val="3D3D3D"/>
                </a:solidFill>
                <a:latin typeface="Agency FB" panose="020B0503020202020204" pitchFamily="34" charset="0"/>
              </a:rPr>
              <a:t>Female student are more in number and their attrition rate is also </a:t>
            </a:r>
            <a:r>
              <a:rPr lang="en-US" sz="2000" b="1" dirty="0" err="1">
                <a:solidFill>
                  <a:srgbClr val="3D3D3D"/>
                </a:solidFill>
                <a:latin typeface="Agency FB" panose="020B0503020202020204" pitchFamily="34" charset="0"/>
              </a:rPr>
              <a:t>slighty</a:t>
            </a:r>
            <a:r>
              <a:rPr lang="en-US" sz="2000" b="1" dirty="0">
                <a:solidFill>
                  <a:srgbClr val="3D3D3D"/>
                </a:solidFill>
                <a:latin typeface="Agency FB" panose="020B0503020202020204" pitchFamily="34" charset="0"/>
              </a:rPr>
              <a:t> more than the male students</a:t>
            </a:r>
          </a:p>
        </p:txBody>
      </p:sp>
      <p:pic>
        <p:nvPicPr>
          <p:cNvPr id="5" name="Content Placeholder 4">
            <a:extLst>
              <a:ext uri="{FF2B5EF4-FFF2-40B4-BE49-F238E27FC236}">
                <a16:creationId xmlns:a16="http://schemas.microsoft.com/office/drawing/2014/main" id="{72E27918-97F3-4B3E-8F54-3EAFFE5FD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4" y="1778115"/>
            <a:ext cx="5725166" cy="3797452"/>
          </a:xfrm>
        </p:spPr>
      </p:pic>
      <p:sp>
        <p:nvSpPr>
          <p:cNvPr id="2" name="Rectangle 1">
            <a:extLst>
              <a:ext uri="{FF2B5EF4-FFF2-40B4-BE49-F238E27FC236}">
                <a16:creationId xmlns:a16="http://schemas.microsoft.com/office/drawing/2014/main" id="{1B2C375D-F2C8-4E7A-BCEE-5710FAAD9710}"/>
              </a:ext>
            </a:extLst>
          </p:cNvPr>
          <p:cNvSpPr/>
          <p:nvPr/>
        </p:nvSpPr>
        <p:spPr>
          <a:xfrm>
            <a:off x="1882760" y="499841"/>
            <a:ext cx="56832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STUDENT GENDER</a:t>
            </a:r>
          </a:p>
        </p:txBody>
      </p:sp>
    </p:spTree>
    <p:extLst>
      <p:ext uri="{BB962C8B-B14F-4D97-AF65-F5344CB8AC3E}">
        <p14:creationId xmlns:p14="http://schemas.microsoft.com/office/powerpoint/2010/main" val="333494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C62CA2-3BA6-4F2C-B37F-0135FDB7A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89" y="1391434"/>
            <a:ext cx="5015873" cy="5466566"/>
          </a:xfrm>
          <a:prstGeom prst="rect">
            <a:avLst/>
          </a:prstGeom>
        </p:spPr>
      </p:pic>
      <p:sp>
        <p:nvSpPr>
          <p:cNvPr id="2" name="TextBox 1">
            <a:extLst>
              <a:ext uri="{FF2B5EF4-FFF2-40B4-BE49-F238E27FC236}">
                <a16:creationId xmlns:a16="http://schemas.microsoft.com/office/drawing/2014/main" id="{A7C8774E-E15D-4E54-85B3-EA278BE0D6F4}"/>
              </a:ext>
            </a:extLst>
          </p:cNvPr>
          <p:cNvSpPr txBox="1"/>
          <p:nvPr/>
        </p:nvSpPr>
        <p:spPr>
          <a:xfrm>
            <a:off x="7420630" y="1855356"/>
            <a:ext cx="2992582" cy="4031873"/>
          </a:xfrm>
          <a:prstGeom prst="rect">
            <a:avLst/>
          </a:prstGeom>
          <a:noFill/>
        </p:spPr>
        <p:txBody>
          <a:bodyPr wrap="square" rtlCol="0">
            <a:spAutoFit/>
          </a:bodyPr>
          <a:lstStyle/>
          <a:p>
            <a:r>
              <a:rPr lang="en-US" sz="2400" dirty="0"/>
              <a:t>Most of the students are from background 1 and 3</a:t>
            </a:r>
          </a:p>
          <a:p>
            <a:endParaRPr lang="en-US" sz="2300" dirty="0"/>
          </a:p>
          <a:p>
            <a:r>
              <a:rPr lang="en-US" sz="2300" dirty="0"/>
              <a:t>The students are very less in number for the background 5 and 8</a:t>
            </a:r>
          </a:p>
          <a:p>
            <a:endParaRPr lang="en-US" sz="2300" dirty="0"/>
          </a:p>
          <a:p>
            <a:r>
              <a:rPr lang="en-US" sz="2300" dirty="0"/>
              <a:t>The attrition rate are also high for background 5 and 8</a:t>
            </a:r>
            <a:endParaRPr lang="en-IN" sz="2300" dirty="0"/>
          </a:p>
        </p:txBody>
      </p:sp>
      <p:sp>
        <p:nvSpPr>
          <p:cNvPr id="4" name="Rectangle 3">
            <a:extLst>
              <a:ext uri="{FF2B5EF4-FFF2-40B4-BE49-F238E27FC236}">
                <a16:creationId xmlns:a16="http://schemas.microsoft.com/office/drawing/2014/main" id="{B240513C-EAB0-4B8C-A91B-799714234058}"/>
              </a:ext>
            </a:extLst>
          </p:cNvPr>
          <p:cNvSpPr/>
          <p:nvPr/>
        </p:nvSpPr>
        <p:spPr>
          <a:xfrm>
            <a:off x="1446285" y="378792"/>
            <a:ext cx="747063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STUDENT BACKGROUND</a:t>
            </a:r>
          </a:p>
        </p:txBody>
      </p:sp>
    </p:spTree>
    <p:extLst>
      <p:ext uri="{BB962C8B-B14F-4D97-AF65-F5344CB8AC3E}">
        <p14:creationId xmlns:p14="http://schemas.microsoft.com/office/powerpoint/2010/main" val="393882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EEC67D86-7C5A-443E-B94C-42FADD6219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560" y="2064499"/>
            <a:ext cx="4683255" cy="4412672"/>
          </a:xfrm>
        </p:spPr>
      </p:pic>
      <p:sp>
        <p:nvSpPr>
          <p:cNvPr id="4" name="TextBox 3">
            <a:extLst>
              <a:ext uri="{FF2B5EF4-FFF2-40B4-BE49-F238E27FC236}">
                <a16:creationId xmlns:a16="http://schemas.microsoft.com/office/drawing/2014/main" id="{578CD2C1-4215-401E-94B4-00B3919730F8}"/>
              </a:ext>
            </a:extLst>
          </p:cNvPr>
          <p:cNvSpPr txBox="1"/>
          <p:nvPr/>
        </p:nvSpPr>
        <p:spPr>
          <a:xfrm>
            <a:off x="7181850" y="1951672"/>
            <a:ext cx="2349954" cy="1015663"/>
          </a:xfrm>
          <a:prstGeom prst="rect">
            <a:avLst/>
          </a:prstGeom>
          <a:noFill/>
        </p:spPr>
        <p:txBody>
          <a:bodyPr wrap="square" rtlCol="0">
            <a:spAutoFit/>
          </a:bodyPr>
          <a:lstStyle/>
          <a:p>
            <a:r>
              <a:rPr lang="en-US" sz="2000" b="1" dirty="0">
                <a:solidFill>
                  <a:srgbClr val="3D3D3D"/>
                </a:solidFill>
                <a:latin typeface="Agency FB" panose="020B0503020202020204" pitchFamily="34" charset="0"/>
                <a:cs typeface="Calibri" panose="020F0502020204030204" pitchFamily="34" charset="0"/>
              </a:rPr>
              <a:t>The count of international student is very low</a:t>
            </a:r>
            <a:endParaRPr lang="en-IN" sz="2000" b="1" dirty="0">
              <a:solidFill>
                <a:srgbClr val="3D3D3D"/>
              </a:solidFill>
              <a:latin typeface="Agency FB" panose="020B050302020202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4F723F2-1228-443C-9FA4-C73DE7A2128D}"/>
              </a:ext>
            </a:extLst>
          </p:cNvPr>
          <p:cNvSpPr txBox="1"/>
          <p:nvPr/>
        </p:nvSpPr>
        <p:spPr>
          <a:xfrm>
            <a:off x="7181850" y="3301339"/>
            <a:ext cx="3155950" cy="1938992"/>
          </a:xfrm>
          <a:prstGeom prst="rect">
            <a:avLst/>
          </a:prstGeom>
          <a:noFill/>
        </p:spPr>
        <p:txBody>
          <a:bodyPr wrap="square" rtlCol="0">
            <a:spAutoFit/>
          </a:bodyPr>
          <a:lstStyle/>
          <a:p>
            <a:r>
              <a:rPr lang="en-US" sz="2000" b="1" dirty="0">
                <a:solidFill>
                  <a:srgbClr val="3D3D3D"/>
                </a:solidFill>
                <a:latin typeface="Agency FB" panose="020B0503020202020204" pitchFamily="34" charset="0"/>
                <a:cs typeface="Calibri" panose="020F0502020204030204" pitchFamily="34" charset="0"/>
              </a:rPr>
              <a:t>Perhaps University should act seriously to attract international student</a:t>
            </a:r>
          </a:p>
          <a:p>
            <a:endParaRPr lang="en-US" sz="2000" b="1" dirty="0">
              <a:solidFill>
                <a:srgbClr val="3D3D3D"/>
              </a:solidFill>
              <a:latin typeface="Agency FB" panose="020B0503020202020204" pitchFamily="34" charset="0"/>
              <a:cs typeface="Calibri" panose="020F0502020204030204" pitchFamily="34" charset="0"/>
            </a:endParaRPr>
          </a:p>
          <a:p>
            <a:endParaRPr lang="en-US" sz="2000" b="1" dirty="0">
              <a:solidFill>
                <a:srgbClr val="3D3D3D"/>
              </a:solidFill>
              <a:latin typeface="Agency FB" panose="020B0503020202020204" pitchFamily="34" charset="0"/>
              <a:cs typeface="Calibri" panose="020F0502020204030204" pitchFamily="34" charset="0"/>
            </a:endParaRPr>
          </a:p>
          <a:p>
            <a:r>
              <a:rPr lang="en-US" sz="2000" b="1" dirty="0">
                <a:solidFill>
                  <a:srgbClr val="3D3D3D"/>
                </a:solidFill>
                <a:latin typeface="Agency FB" panose="020B0503020202020204" pitchFamily="34" charset="0"/>
                <a:cs typeface="Calibri" panose="020F0502020204030204" pitchFamily="34" charset="0"/>
              </a:rPr>
              <a:t>There attrition rate is very high</a:t>
            </a:r>
            <a:endParaRPr lang="en-IN" sz="2000" b="1" dirty="0">
              <a:solidFill>
                <a:srgbClr val="3D3D3D"/>
              </a:solidFill>
              <a:latin typeface="Agency FB" panose="020B050302020202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6A4914F-E2BA-4FED-BB8C-CAA68D6F8A69}"/>
              </a:ext>
            </a:extLst>
          </p:cNvPr>
          <p:cNvSpPr/>
          <p:nvPr/>
        </p:nvSpPr>
        <p:spPr>
          <a:xfrm>
            <a:off x="1281532" y="566678"/>
            <a:ext cx="741914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INTERNATIONAL STATUS</a:t>
            </a:r>
          </a:p>
        </p:txBody>
      </p:sp>
    </p:spTree>
    <p:extLst>
      <p:ext uri="{BB962C8B-B14F-4D97-AF65-F5344CB8AC3E}">
        <p14:creationId xmlns:p14="http://schemas.microsoft.com/office/powerpoint/2010/main" val="360180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882EE8-8592-4D9D-B98F-AD35495540E2}"/>
              </a:ext>
            </a:extLst>
          </p:cNvPr>
          <p:cNvSpPr txBox="1"/>
          <p:nvPr/>
        </p:nvSpPr>
        <p:spPr>
          <a:xfrm>
            <a:off x="6420516" y="1924050"/>
            <a:ext cx="3390234" cy="4154984"/>
          </a:xfrm>
          <a:prstGeom prst="rect">
            <a:avLst/>
          </a:prstGeom>
          <a:noFill/>
        </p:spPr>
        <p:txBody>
          <a:bodyPr wrap="square" rtlCol="0">
            <a:spAutoFit/>
          </a:bodyPr>
          <a:lstStyle/>
          <a:p>
            <a:r>
              <a:rPr lang="en-US" sz="2400" b="1" dirty="0">
                <a:solidFill>
                  <a:srgbClr val="3D3D3D"/>
                </a:solidFill>
                <a:latin typeface="Agency FB" panose="020B0503020202020204" pitchFamily="34" charset="0"/>
                <a:cs typeface="Calibri" panose="020F0502020204030204" pitchFamily="34" charset="0"/>
              </a:rPr>
              <a:t>1420 number of Student are living inside the campus and 1980 are living outside the campus</a:t>
            </a:r>
          </a:p>
          <a:p>
            <a:endParaRPr lang="en-US" sz="2400" b="1" dirty="0">
              <a:solidFill>
                <a:srgbClr val="3D3D3D"/>
              </a:solidFill>
              <a:latin typeface="Agency FB" panose="020B0503020202020204" pitchFamily="34" charset="0"/>
              <a:cs typeface="Calibri" panose="020F0502020204030204" pitchFamily="34" charset="0"/>
            </a:endParaRPr>
          </a:p>
          <a:p>
            <a:r>
              <a:rPr lang="en-US" sz="2400" b="1" dirty="0">
                <a:solidFill>
                  <a:srgbClr val="3D3D3D"/>
                </a:solidFill>
                <a:latin typeface="Agency FB" panose="020B0503020202020204" pitchFamily="34" charset="0"/>
                <a:cs typeface="Calibri" panose="020F0502020204030204" pitchFamily="34" charset="0"/>
              </a:rPr>
              <a:t>The number of student living inside the campus is lower.</a:t>
            </a:r>
          </a:p>
          <a:p>
            <a:endParaRPr lang="en-US" sz="2400" b="1" dirty="0">
              <a:solidFill>
                <a:srgbClr val="3D3D3D"/>
              </a:solidFill>
              <a:latin typeface="Agency FB" panose="020B0503020202020204" pitchFamily="34" charset="0"/>
              <a:cs typeface="Calibri" panose="020F0502020204030204" pitchFamily="34" charset="0"/>
            </a:endParaRPr>
          </a:p>
          <a:p>
            <a:r>
              <a:rPr lang="en-US" sz="2400" b="1" dirty="0">
                <a:solidFill>
                  <a:srgbClr val="3D3D3D"/>
                </a:solidFill>
                <a:latin typeface="Agency FB" panose="020B0503020202020204" pitchFamily="34" charset="0"/>
                <a:cs typeface="Calibri" panose="020F0502020204030204" pitchFamily="34" charset="0"/>
              </a:rPr>
              <a:t>Their attrition rates seem to be slightly </a:t>
            </a:r>
            <a:r>
              <a:rPr lang="en-US" sz="2400" b="1">
                <a:solidFill>
                  <a:srgbClr val="3D3D3D"/>
                </a:solidFill>
                <a:latin typeface="Agency FB" panose="020B0503020202020204" pitchFamily="34" charset="0"/>
                <a:cs typeface="Calibri" panose="020F0502020204030204" pitchFamily="34" charset="0"/>
              </a:rPr>
              <a:t>more than </a:t>
            </a:r>
            <a:r>
              <a:rPr lang="en-US" sz="2400" b="1" dirty="0">
                <a:solidFill>
                  <a:srgbClr val="3D3D3D"/>
                </a:solidFill>
                <a:latin typeface="Agency FB" panose="020B0503020202020204" pitchFamily="34" charset="0"/>
                <a:cs typeface="Calibri" panose="020F0502020204030204" pitchFamily="34" charset="0"/>
              </a:rPr>
              <a:t>the students living off campus.</a:t>
            </a:r>
            <a:endParaRPr lang="en-IN" sz="2400" b="1" dirty="0">
              <a:solidFill>
                <a:srgbClr val="3D3D3D"/>
              </a:solidFill>
              <a:latin typeface="Agency FB" panose="020B050302020202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235773FB-4DF3-403D-AB18-C84DDE027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127" y="2160780"/>
            <a:ext cx="5015873" cy="3326984"/>
          </a:xfrm>
        </p:spPr>
      </p:pic>
      <p:sp>
        <p:nvSpPr>
          <p:cNvPr id="2" name="Rectangle 1">
            <a:extLst>
              <a:ext uri="{FF2B5EF4-FFF2-40B4-BE49-F238E27FC236}">
                <a16:creationId xmlns:a16="http://schemas.microsoft.com/office/drawing/2014/main" id="{039A6792-11B7-4BEA-A7F4-358B5045BDA7}"/>
              </a:ext>
            </a:extLst>
          </p:cNvPr>
          <p:cNvSpPr/>
          <p:nvPr/>
        </p:nvSpPr>
        <p:spPr>
          <a:xfrm>
            <a:off x="1989828" y="497754"/>
            <a:ext cx="539295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HOUSING STATUS</a:t>
            </a:r>
          </a:p>
        </p:txBody>
      </p:sp>
    </p:spTree>
    <p:extLst>
      <p:ext uri="{BB962C8B-B14F-4D97-AF65-F5344CB8AC3E}">
        <p14:creationId xmlns:p14="http://schemas.microsoft.com/office/powerpoint/2010/main" val="38034973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1091</TotalTime>
  <Words>1139</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Agency FB</vt:lpstr>
      <vt:lpstr>Arial</vt:lpstr>
      <vt:lpstr>Bahnschrift Light SemiCondensed</vt:lpstr>
      <vt:lpstr>Tw Cen MT</vt:lpstr>
      <vt:lpstr>Wingdings</vt:lpstr>
      <vt:lpstr>Droplet</vt:lpstr>
      <vt:lpstr>Clearwater State University  </vt:lpstr>
      <vt:lpstr>IMPORTANT FEATURES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validation</vt:lpstr>
      <vt:lpstr>PowerPoint Presentation</vt:lpstr>
      <vt:lpstr>PowerPoint Presentation</vt:lpstr>
      <vt:lpstr>Recommend interventions </vt:lpstr>
      <vt:lpstr>Recommend interventions(CONTINUE)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hemangdagha@gmail.com</dc:creator>
  <cp:lastModifiedBy>hemang dagha</cp:lastModifiedBy>
  <cp:revision>29</cp:revision>
  <dcterms:created xsi:type="dcterms:W3CDTF">2021-01-12T14:27:26Z</dcterms:created>
  <dcterms:modified xsi:type="dcterms:W3CDTF">2021-04-06T08:41:26Z</dcterms:modified>
</cp:coreProperties>
</file>