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E0290B-6B40-4823-840E-623E070D340F}">
  <a:tblStyle styleId="{8CE0290B-6B40-4823-840E-623E070D34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e4e5e16c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e4e5e16c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e4e5e16cb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e4e5e16cb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e5c6ac3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e5c6ac3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e4e5e16cb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e4e5e16cb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e6c583c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e6c583c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e6c583c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e6c583c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e6c583ca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e6c583ca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e4e5e16c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e4e5e16c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4e5e16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4e5e16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e4e5e16cb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e4e5e16cb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e4e5e16c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e4e5e16c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e4e5e16c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e4e5e16c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e4e5e16cb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e4e5e16c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e4e5e16cb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e4e5e16cb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e4e5e16cb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e4e5e16cb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github.com/HemangNakarani/31-Project-Canteen-Frontend/blob/main/Assignments/IT314_LABV_Q3_GROUP31.pdf"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HemangNakarani/31-Project-Canteen-Frontend/blob/main/Assignments/Activity_Diagram_Canteenia.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HemangNakarani/31-Project-Canteen-Frontend" TargetMode="External"/><Relationship Id="rId4" Type="http://schemas.openxmlformats.org/officeDocument/2006/relationships/hyperlink" Target="https://github.com/HemangNakarani/Project-Canteen-Backend" TargetMode="External"/><Relationship Id="rId5" Type="http://schemas.openxmlformats.org/officeDocument/2006/relationships/hyperlink" Target="https://canteenia.netlify.app/" TargetMode="External"/><Relationship Id="rId6" Type="http://schemas.openxmlformats.org/officeDocument/2006/relationships/hyperlink" Target="http://canteeniaserverebs-env-1.eba-j4itp8q3.ap-south-1.elasticbeanstalk.com/" TargetMode="External"/><Relationship Id="rId7"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HemangNakarani/31-Project-Canteen-Frontend/blob/main/Assignments/IT314_LabIII_Group31.pdf"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solidFill>
                  <a:srgbClr val="FF0000"/>
                </a:solidFill>
                <a:latin typeface="Verdana"/>
                <a:ea typeface="Verdana"/>
                <a:cs typeface="Verdana"/>
                <a:sym typeface="Verdana"/>
              </a:rPr>
              <a:t>M</a:t>
            </a:r>
            <a:r>
              <a:rPr lang="en" sz="4500">
                <a:latin typeface="Verdana"/>
                <a:ea typeface="Verdana"/>
                <a:cs typeface="Verdana"/>
                <a:sym typeface="Verdana"/>
              </a:rPr>
              <a:t>cDA’s</a:t>
            </a:r>
            <a:endParaRPr sz="4500">
              <a:latin typeface="Verdana"/>
              <a:ea typeface="Verdana"/>
              <a:cs typeface="Verdana"/>
              <a:sym typeface="Verdana"/>
            </a:endParaRPr>
          </a:p>
        </p:txBody>
      </p:sp>
      <p:sp>
        <p:nvSpPr>
          <p:cNvPr id="87" name="Google Shape;87;p13"/>
          <p:cNvSpPr txBox="1"/>
          <p:nvPr>
            <p:ph idx="1" type="subTitle"/>
          </p:nvPr>
        </p:nvSpPr>
        <p:spPr>
          <a:xfrm>
            <a:off x="729450" y="4232675"/>
            <a:ext cx="7801500" cy="6216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0"/>
              </a:spcBef>
              <a:spcAft>
                <a:spcPts val="0"/>
              </a:spcAft>
              <a:buNone/>
            </a:pPr>
            <a:r>
              <a:rPr b="1" lang="en" sz="1800">
                <a:latin typeface="Montserrat"/>
                <a:ea typeface="Montserrat"/>
                <a:cs typeface="Montserrat"/>
                <a:sym typeface="Montserrat"/>
              </a:rPr>
              <a:t>Mentor: Prof. Saurabh Tiwari</a:t>
            </a:r>
            <a:br>
              <a:rPr b="1" lang="en" sz="1800">
                <a:latin typeface="Montserrat"/>
                <a:ea typeface="Montserrat"/>
                <a:cs typeface="Montserrat"/>
                <a:sym typeface="Montserrat"/>
              </a:rPr>
            </a:br>
            <a:r>
              <a:rPr b="1" lang="en" sz="1800">
                <a:latin typeface="Montserrat"/>
                <a:ea typeface="Montserrat"/>
                <a:cs typeface="Montserrat"/>
                <a:sym typeface="Montserrat"/>
              </a:rPr>
              <a:t>Mentor TA: Ami Pandat</a:t>
            </a:r>
            <a:endParaRPr b="1" sz="1800">
              <a:latin typeface="Montserrat"/>
              <a:ea typeface="Montserrat"/>
              <a:cs typeface="Montserrat"/>
              <a:sym typeface="Montserrat"/>
            </a:endParaRPr>
          </a:p>
        </p:txBody>
      </p:sp>
      <p:sp>
        <p:nvSpPr>
          <p:cNvPr id="88" name="Google Shape;88;p13"/>
          <p:cNvSpPr txBox="1"/>
          <p:nvPr/>
        </p:nvSpPr>
        <p:spPr>
          <a:xfrm>
            <a:off x="729450" y="2046700"/>
            <a:ext cx="4671900" cy="68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1"/>
                </a:solidFill>
                <a:latin typeface="Montserrat"/>
                <a:ea typeface="Montserrat"/>
                <a:cs typeface="Montserrat"/>
                <a:sym typeface="Montserrat"/>
              </a:rPr>
              <a:t>Group 31</a:t>
            </a:r>
            <a:endParaRPr b="1" sz="1800">
              <a:solidFill>
                <a:schemeClr val="accent1"/>
              </a:solidFill>
              <a:latin typeface="Montserrat"/>
              <a:ea typeface="Montserrat"/>
              <a:cs typeface="Montserrat"/>
              <a:sym typeface="Montserrat"/>
            </a:endParaRPr>
          </a:p>
          <a:p>
            <a:pPr indent="0" lvl="0" marL="0" rtl="0" algn="l">
              <a:lnSpc>
                <a:spcPct val="90000"/>
              </a:lnSpc>
              <a:spcBef>
                <a:spcPts val="0"/>
              </a:spcBef>
              <a:spcAft>
                <a:spcPts val="0"/>
              </a:spcAft>
              <a:buNone/>
            </a:pPr>
            <a:r>
              <a:rPr b="1" lang="en" sz="1800">
                <a:solidFill>
                  <a:schemeClr val="accent1"/>
                </a:solidFill>
                <a:latin typeface="Montserrat"/>
                <a:ea typeface="Montserrat"/>
                <a:cs typeface="Montserrat"/>
                <a:sym typeface="Montserrat"/>
              </a:rPr>
              <a:t>Canteen Automation</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697425" y="128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StakeHolders and Users</a:t>
            </a:r>
            <a:endParaRPr/>
          </a:p>
        </p:txBody>
      </p:sp>
      <p:sp>
        <p:nvSpPr>
          <p:cNvPr id="151" name="Google Shape;151;p22"/>
          <p:cNvSpPr txBox="1"/>
          <p:nvPr>
            <p:ph idx="1" type="body"/>
          </p:nvPr>
        </p:nvSpPr>
        <p:spPr>
          <a:xfrm>
            <a:off x="623400" y="19789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Montserrat"/>
                <a:ea typeface="Montserrat"/>
                <a:cs typeface="Montserrat"/>
                <a:sym typeface="Montserrat"/>
              </a:rPr>
              <a:t>The Following are the Stakeholders and Users of this application:</a:t>
            </a:r>
            <a:endParaRPr>
              <a:latin typeface="Montserrat"/>
              <a:ea typeface="Montserrat"/>
              <a:cs typeface="Montserrat"/>
              <a:sym typeface="Montserrat"/>
            </a:endParaRPr>
          </a:p>
          <a:p>
            <a:pPr indent="-311150" lvl="0" marL="457200" rtl="0" algn="just">
              <a:spcBef>
                <a:spcPts val="1200"/>
              </a:spcBef>
              <a:spcAft>
                <a:spcPts val="0"/>
              </a:spcAft>
              <a:buSzPts val="1300"/>
              <a:buFont typeface="Montserrat"/>
              <a:buChar char="-"/>
            </a:pPr>
            <a:r>
              <a:rPr lang="en">
                <a:latin typeface="Montserrat"/>
                <a:ea typeface="Montserrat"/>
                <a:cs typeface="Montserrat"/>
                <a:sym typeface="Montserrat"/>
              </a:rPr>
              <a:t>Canteen Staff: [User, Actor]</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Customers: [User,Actor]</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Admin: [User,Actor]</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Tracker Database: [Actor]</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Payment Gateway: [Actor]</a:t>
            </a:r>
            <a:endParaRPr>
              <a:latin typeface="Montserrat"/>
              <a:ea typeface="Montserrat"/>
              <a:cs typeface="Montserrat"/>
              <a:sym typeface="Montserrat"/>
            </a:endParaRPr>
          </a:p>
        </p:txBody>
      </p:sp>
      <p:pic>
        <p:nvPicPr>
          <p:cNvPr descr="Language Arts 1476*1476 transprent Png Free Download - Logo, Text, Symbol.  - CleanPNG / KissPNG" id="152" name="Google Shape;152;p22"/>
          <p:cNvPicPr preferRelativeResize="0"/>
          <p:nvPr/>
        </p:nvPicPr>
        <p:blipFill>
          <a:blip r:embed="rId3">
            <a:alphaModFix amt="80000"/>
          </a:blip>
          <a:stretch>
            <a:fillRect/>
          </a:stretch>
        </p:blipFill>
        <p:spPr>
          <a:xfrm>
            <a:off x="6758150" y="2782650"/>
            <a:ext cx="2166775" cy="216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Model</a:t>
            </a:r>
            <a:endParaRPr/>
          </a:p>
        </p:txBody>
      </p:sp>
      <p:sp>
        <p:nvSpPr>
          <p:cNvPr id="158" name="Google Shape;158;p2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9" name="Google Shape;159;p23"/>
          <p:cNvSpPr txBox="1"/>
          <p:nvPr>
            <p:ph idx="2" type="body"/>
          </p:nvPr>
        </p:nvSpPr>
        <p:spPr>
          <a:xfrm>
            <a:off x="5500275" y="927200"/>
            <a:ext cx="3351000" cy="371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latin typeface="Montserrat"/>
                <a:ea typeface="Montserrat"/>
                <a:cs typeface="Montserrat"/>
                <a:sym typeface="Montserrat"/>
              </a:rPr>
              <a:t>Use Cases</a:t>
            </a:r>
            <a:endParaRPr b="1">
              <a:latin typeface="Montserrat"/>
              <a:ea typeface="Montserrat"/>
              <a:cs typeface="Montserrat"/>
              <a:sym typeface="Montserrat"/>
            </a:endParaRPr>
          </a:p>
          <a:p>
            <a:pPr indent="-311150" lvl="0" marL="457200" rtl="0" algn="l">
              <a:spcBef>
                <a:spcPts val="1200"/>
              </a:spcBef>
              <a:spcAft>
                <a:spcPts val="0"/>
              </a:spcAft>
              <a:buSzPts val="1300"/>
              <a:buFont typeface="Montserrat"/>
              <a:buChar char="●"/>
            </a:pPr>
            <a:r>
              <a:rPr lang="en">
                <a:latin typeface="Montserrat"/>
                <a:ea typeface="Montserrat"/>
                <a:cs typeface="Montserrat"/>
                <a:sym typeface="Montserrat"/>
              </a:rPr>
              <a:t>Login</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Place Order</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Search Product</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Manage Food Items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Update Profile</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Make Payment</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Order Status</a:t>
            </a:r>
            <a:endParaRPr>
              <a:latin typeface="Montserrat"/>
              <a:ea typeface="Montserrat"/>
              <a:cs typeface="Montserrat"/>
              <a:sym typeface="Montserrat"/>
            </a:endParaRPr>
          </a:p>
          <a:p>
            <a:pPr indent="0" lvl="0" marL="0" rtl="0" algn="l">
              <a:spcBef>
                <a:spcPts val="1200"/>
              </a:spcBef>
              <a:spcAft>
                <a:spcPts val="0"/>
              </a:spcAft>
              <a:buNone/>
            </a:pPr>
            <a:r>
              <a:t/>
            </a:r>
            <a:endParaRPr>
              <a:latin typeface="Montserrat"/>
              <a:ea typeface="Montserrat"/>
              <a:cs typeface="Montserrat"/>
              <a:sym typeface="Montserrat"/>
            </a:endParaRPr>
          </a:p>
          <a:p>
            <a:pPr indent="0" lvl="0" marL="0" rtl="0" algn="l">
              <a:spcBef>
                <a:spcPts val="1200"/>
              </a:spcBef>
              <a:spcAft>
                <a:spcPts val="0"/>
              </a:spcAft>
              <a:buNone/>
            </a:pPr>
            <a:r>
              <a:t/>
            </a:r>
            <a:endParaRPr>
              <a:latin typeface="Montserrat"/>
              <a:ea typeface="Montserrat"/>
              <a:cs typeface="Montserrat"/>
              <a:sym typeface="Montserrat"/>
            </a:endParaRPr>
          </a:p>
          <a:p>
            <a:pPr indent="0" lvl="0" marL="1828800" rtl="0" algn="l">
              <a:spcBef>
                <a:spcPts val="1200"/>
              </a:spcBef>
              <a:spcAft>
                <a:spcPts val="0"/>
              </a:spcAft>
              <a:buNone/>
            </a:pPr>
            <a:r>
              <a:t/>
            </a:r>
            <a:endParaRPr>
              <a:latin typeface="Montserrat"/>
              <a:ea typeface="Montserrat"/>
              <a:cs typeface="Montserrat"/>
              <a:sym typeface="Montserrat"/>
            </a:endParaRPr>
          </a:p>
          <a:p>
            <a:pPr indent="0" lvl="0" marL="1828800" rtl="0" algn="l">
              <a:spcBef>
                <a:spcPts val="1200"/>
              </a:spcBef>
              <a:spcAft>
                <a:spcPts val="1200"/>
              </a:spcAft>
              <a:buNone/>
            </a:pPr>
            <a:r>
              <a:rPr lang="en">
                <a:latin typeface="Montserrat"/>
                <a:ea typeface="Montserrat"/>
                <a:cs typeface="Montserrat"/>
                <a:sym typeface="Montserrat"/>
              </a:rPr>
              <a:t>Full Version </a:t>
            </a:r>
            <a:r>
              <a:rPr b="1" lang="en">
                <a:solidFill>
                  <a:schemeClr val="hlink"/>
                </a:solidFill>
                <a:uFill>
                  <a:noFill/>
                </a:uFill>
                <a:latin typeface="Montserrat"/>
                <a:ea typeface="Montserrat"/>
                <a:cs typeface="Montserrat"/>
                <a:sym typeface="Montserrat"/>
                <a:hlinkClick r:id="rId3"/>
              </a:rPr>
              <a:t>Here</a:t>
            </a:r>
            <a:endParaRPr b="1">
              <a:latin typeface="Montserrat"/>
              <a:ea typeface="Montserrat"/>
              <a:cs typeface="Montserrat"/>
              <a:sym typeface="Montserrat"/>
            </a:endParaRPr>
          </a:p>
        </p:txBody>
      </p:sp>
      <p:pic>
        <p:nvPicPr>
          <p:cNvPr id="160" name="Google Shape;160;p23"/>
          <p:cNvPicPr preferRelativeResize="0"/>
          <p:nvPr/>
        </p:nvPicPr>
        <p:blipFill>
          <a:blip r:embed="rId4">
            <a:alphaModFix/>
          </a:blip>
          <a:stretch>
            <a:fillRect/>
          </a:stretch>
        </p:blipFill>
        <p:spPr>
          <a:xfrm>
            <a:off x="167250" y="769675"/>
            <a:ext cx="4968851" cy="4270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7175875" y="3499388"/>
            <a:ext cx="1968126" cy="1686976"/>
          </a:xfrm>
          <a:prstGeom prst="rect">
            <a:avLst/>
          </a:prstGeom>
          <a:noFill/>
          <a:ln>
            <a:noFill/>
          </a:ln>
        </p:spPr>
      </p:pic>
      <p:sp>
        <p:nvSpPr>
          <p:cNvPr id="166" name="Google Shape;166;p24"/>
          <p:cNvSpPr txBox="1"/>
          <p:nvPr>
            <p:ph type="title"/>
          </p:nvPr>
        </p:nvSpPr>
        <p:spPr>
          <a:xfrm>
            <a:off x="727650" y="1259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Prospects</a:t>
            </a:r>
            <a:endParaRPr/>
          </a:p>
        </p:txBody>
      </p:sp>
      <p:sp>
        <p:nvSpPr>
          <p:cNvPr id="167" name="Google Shape;167;p24"/>
          <p:cNvSpPr txBox="1"/>
          <p:nvPr>
            <p:ph idx="1" type="body"/>
          </p:nvPr>
        </p:nvSpPr>
        <p:spPr>
          <a:xfrm>
            <a:off x="729450" y="1853850"/>
            <a:ext cx="7688700" cy="2657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We further plan to </a:t>
            </a:r>
            <a:r>
              <a:rPr lang="en">
                <a:latin typeface="Montserrat"/>
                <a:ea typeface="Montserrat"/>
                <a:cs typeface="Montserrat"/>
                <a:sym typeface="Montserrat"/>
              </a:rPr>
              <a:t>implement</a:t>
            </a:r>
            <a:r>
              <a:rPr lang="en">
                <a:latin typeface="Montserrat"/>
                <a:ea typeface="Montserrat"/>
                <a:cs typeface="Montserrat"/>
                <a:sym typeface="Montserrat"/>
              </a:rPr>
              <a:t> for the users / </a:t>
            </a:r>
            <a:r>
              <a:rPr lang="en">
                <a:latin typeface="Montserrat"/>
                <a:ea typeface="Montserrat"/>
                <a:cs typeface="Montserrat"/>
                <a:sym typeface="Montserrat"/>
              </a:rPr>
              <a:t>customers</a:t>
            </a:r>
            <a:r>
              <a:rPr lang="en">
                <a:latin typeface="Montserrat"/>
                <a:ea typeface="Montserrat"/>
                <a:cs typeface="Montserrat"/>
                <a:sym typeface="Montserrat"/>
              </a:rPr>
              <a:t> to be able to edit </a:t>
            </a:r>
            <a:r>
              <a:rPr lang="en">
                <a:latin typeface="Montserrat"/>
                <a:ea typeface="Montserrat"/>
                <a:cs typeface="Montserrat"/>
                <a:sym typeface="Montserrat"/>
              </a:rPr>
              <a:t>their orders, as in, add / remove items from their present order.</a:t>
            </a:r>
            <a:br>
              <a:rPr lang="en">
                <a:latin typeface="Montserrat"/>
                <a:ea typeface="Montserrat"/>
                <a:cs typeface="Montserrat"/>
                <a:sym typeface="Montserrat"/>
              </a:rPr>
            </a:b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We also plan to implement a coupon feature, where users may avail to some discounts through these coupon codes, as provided by the owner.</a:t>
            </a:r>
            <a:br>
              <a:rPr lang="en">
                <a:latin typeface="Montserrat"/>
                <a:ea typeface="Montserrat"/>
                <a:cs typeface="Montserrat"/>
                <a:sym typeface="Montserrat"/>
              </a:rPr>
            </a:b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More Reliable and Scalable System for Actual Use</a:t>
            </a:r>
            <a:br>
              <a:rPr lang="en">
                <a:latin typeface="Montserrat"/>
                <a:ea typeface="Montserrat"/>
                <a:cs typeface="Montserrat"/>
                <a:sym typeface="Montserrat"/>
              </a:rPr>
            </a:br>
            <a:r>
              <a:rPr lang="en">
                <a:latin typeface="Montserrat"/>
                <a:ea typeface="Montserrat"/>
                <a:cs typeface="Montserrat"/>
                <a:sym typeface="Montserrat"/>
              </a:rPr>
              <a:t> </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Improvement in Algorithm of Ordering Food items on the owner side. </a:t>
            </a:r>
            <a:br>
              <a:rPr lang="en">
                <a:latin typeface="Montserrat"/>
                <a:ea typeface="Montserrat"/>
                <a:cs typeface="Montserrat"/>
                <a:sym typeface="Montserrat"/>
              </a:rPr>
            </a:br>
            <a:r>
              <a:rPr lang="en">
                <a:latin typeface="Montserrat"/>
                <a:ea typeface="Montserrat"/>
                <a:cs typeface="Montserrat"/>
                <a:sym typeface="Montserrat"/>
              </a:rPr>
              <a:t>Which will help speedup the delivery process.</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7650" y="1255175"/>
            <a:ext cx="7688700" cy="5352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Activity Diagram</a:t>
            </a:r>
            <a:endParaRPr/>
          </a:p>
        </p:txBody>
      </p:sp>
      <p:sp>
        <p:nvSpPr>
          <p:cNvPr id="173" name="Google Shape;173;p25"/>
          <p:cNvSpPr txBox="1"/>
          <p:nvPr/>
        </p:nvSpPr>
        <p:spPr>
          <a:xfrm>
            <a:off x="2507450" y="2282425"/>
            <a:ext cx="4371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4400">
                <a:solidFill>
                  <a:srgbClr val="999999"/>
                </a:solidFill>
                <a:latin typeface="Montserrat"/>
                <a:ea typeface="Montserrat"/>
                <a:cs typeface="Montserrat"/>
                <a:sym typeface="Montserrat"/>
              </a:rPr>
              <a:t>See </a:t>
            </a:r>
            <a:r>
              <a:rPr b="1" i="1" lang="en" sz="4400">
                <a:solidFill>
                  <a:schemeClr val="hlink"/>
                </a:solidFill>
                <a:uFill>
                  <a:noFill/>
                </a:uFill>
                <a:latin typeface="Montserrat"/>
                <a:ea typeface="Montserrat"/>
                <a:cs typeface="Montserrat"/>
                <a:sym typeface="Montserrat"/>
                <a:hlinkClick r:id="rId3"/>
              </a:rPr>
              <a:t>Here</a:t>
            </a:r>
            <a:r>
              <a:rPr b="1" i="1" lang="en" sz="4400">
                <a:solidFill>
                  <a:srgbClr val="1C4587"/>
                </a:solidFill>
                <a:latin typeface="Montserrat"/>
                <a:ea typeface="Montserrat"/>
                <a:cs typeface="Montserrat"/>
                <a:sym typeface="Montserrat"/>
              </a:rPr>
              <a:t>👈</a:t>
            </a:r>
            <a:endParaRPr b="1" i="1" sz="4400">
              <a:solidFill>
                <a:srgbClr val="1C4587"/>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7650" y="1252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graphicFrame>
        <p:nvGraphicFramePr>
          <p:cNvPr id="179" name="Google Shape;179;p26"/>
          <p:cNvGraphicFramePr/>
          <p:nvPr/>
        </p:nvGraphicFramePr>
        <p:xfrm>
          <a:off x="952500" y="1787250"/>
          <a:ext cx="3000000" cy="3000000"/>
        </p:xfrm>
        <a:graphic>
          <a:graphicData uri="http://schemas.openxmlformats.org/drawingml/2006/table">
            <a:tbl>
              <a:tblPr>
                <a:noFill/>
                <a:tableStyleId>{8CE0290B-6B40-4823-840E-623E070D340F}</a:tableStyleId>
              </a:tblPr>
              <a:tblGrid>
                <a:gridCol w="2569375"/>
                <a:gridCol w="4669625"/>
              </a:tblGrid>
              <a:tr h="475650">
                <a:tc>
                  <a:txBody>
                    <a:bodyPr/>
                    <a:lstStyle/>
                    <a:p>
                      <a:pPr indent="0" lvl="0" marL="0" rtl="0" algn="l">
                        <a:spcBef>
                          <a:spcPts val="0"/>
                        </a:spcBef>
                        <a:spcAft>
                          <a:spcPts val="0"/>
                        </a:spcAft>
                        <a:buNone/>
                      </a:pPr>
                      <a:r>
                        <a:rPr lang="en" sz="1200">
                          <a:latin typeface="Montserrat"/>
                          <a:ea typeface="Montserrat"/>
                          <a:cs typeface="Montserrat"/>
                          <a:sym typeface="Montserrat"/>
                        </a:rPr>
                        <a:t>Hemang Nakarani - 201801</a:t>
                      </a:r>
                      <a:r>
                        <a:rPr b="1" lang="en" sz="1200">
                          <a:latin typeface="Montserrat"/>
                          <a:ea typeface="Montserrat"/>
                          <a:cs typeface="Montserrat"/>
                          <a:sym typeface="Montserrat"/>
                        </a:rPr>
                        <a:t>158</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Leader, Project Manager</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Management of Infrastructure and Deployments</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Frontend/Backend Development and Documentation.</a:t>
                      </a:r>
                      <a:endParaRPr sz="1200">
                        <a:latin typeface="Montserrat"/>
                        <a:ea typeface="Montserrat"/>
                        <a:cs typeface="Montserrat"/>
                        <a:sym typeface="Montserrat"/>
                      </a:endParaRPr>
                    </a:p>
                  </a:txBody>
                  <a:tcPr marT="91425" marB="91425" marR="91425" marL="91425"/>
                </a:tc>
              </a:tr>
              <a:tr h="47565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Shantanu Tyagi - 201801</a:t>
                      </a:r>
                      <a:r>
                        <a:rPr b="1" lang="en" sz="1200">
                          <a:latin typeface="Montserrat"/>
                          <a:ea typeface="Montserrat"/>
                          <a:cs typeface="Montserrat"/>
                          <a:sym typeface="Montserrat"/>
                        </a:rPr>
                        <a:t>015</a:t>
                      </a:r>
                      <a:endParaRPr b="1" sz="1200">
                        <a:latin typeface="Montserrat"/>
                        <a:ea typeface="Montserrat"/>
                        <a:cs typeface="Montserrat"/>
                        <a:sym typeface="Montserrat"/>
                      </a:endParaRPr>
                    </a:p>
                  </a:txBody>
                  <a:tcPr marT="91425" marB="91425" marR="91425" marL="91425"/>
                </a:tc>
                <a:tc>
                  <a:txBody>
                    <a:bodyPr/>
                    <a:lstStyle/>
                    <a:p>
                      <a:pPr indent="0" lvl="0" marL="0" marR="0" rtl="0" algn="l">
                        <a:lnSpc>
                          <a:spcPct val="115000"/>
                        </a:lnSpc>
                        <a:spcBef>
                          <a:spcPts val="0"/>
                        </a:spcBef>
                        <a:spcAft>
                          <a:spcPts val="0"/>
                        </a:spcAft>
                        <a:buNone/>
                      </a:pPr>
                      <a:r>
                        <a:rPr lang="en" sz="1200">
                          <a:latin typeface="Montserrat"/>
                          <a:ea typeface="Montserrat"/>
                          <a:cs typeface="Montserrat"/>
                          <a:sym typeface="Montserrat"/>
                        </a:rPr>
                        <a:t>Database Model and Schema Development</a:t>
                      </a:r>
                      <a:endParaRPr sz="1200">
                        <a:latin typeface="Montserrat"/>
                        <a:ea typeface="Montserrat"/>
                        <a:cs typeface="Montserrat"/>
                        <a:sym typeface="Montserrat"/>
                      </a:endParaRPr>
                    </a:p>
                    <a:p>
                      <a:pPr indent="0" lvl="0" marL="0" marR="0" rtl="0" algn="l">
                        <a:lnSpc>
                          <a:spcPct val="115000"/>
                        </a:lnSpc>
                        <a:spcBef>
                          <a:spcPts val="0"/>
                        </a:spcBef>
                        <a:spcAft>
                          <a:spcPts val="0"/>
                        </a:spcAft>
                        <a:buNone/>
                      </a:pPr>
                      <a:r>
                        <a:rPr lang="en" sz="1200">
                          <a:latin typeface="Montserrat"/>
                          <a:ea typeface="Montserrat"/>
                          <a:cs typeface="Montserrat"/>
                          <a:sym typeface="Montserrat"/>
                        </a:rPr>
                        <a:t>Development of Backend APIs and Documentation</a:t>
                      </a:r>
                      <a:endParaRPr sz="1200">
                        <a:latin typeface="Montserrat"/>
                        <a:ea typeface="Montserrat"/>
                        <a:cs typeface="Montserrat"/>
                        <a:sym typeface="Montserrat"/>
                      </a:endParaRPr>
                    </a:p>
                  </a:txBody>
                  <a:tcPr marT="91425" marB="91425" marR="91425" marL="91425"/>
                </a:tc>
              </a:tr>
              <a:tr h="47565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Harshil Joshi -201801</a:t>
                      </a:r>
                      <a:r>
                        <a:rPr b="1" lang="en" sz="1200">
                          <a:latin typeface="Montserrat"/>
                          <a:ea typeface="Montserrat"/>
                          <a:cs typeface="Montserrat"/>
                          <a:sym typeface="Montserrat"/>
                        </a:rPr>
                        <a:t>022</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Database Model and Schema Development</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Requirements Elicitation and Documentation</a:t>
                      </a:r>
                      <a:endParaRPr>
                        <a:latin typeface="Montserrat"/>
                        <a:ea typeface="Montserrat"/>
                        <a:cs typeface="Montserrat"/>
                        <a:sym typeface="Montserrat"/>
                      </a:endParaRPr>
                    </a:p>
                  </a:txBody>
                  <a:tcPr marT="91425" marB="91425" marR="91425" marL="91425"/>
                </a:tc>
              </a:tr>
              <a:tr h="45740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Sudhanshu Mishra - 201801</a:t>
                      </a:r>
                      <a:r>
                        <a:rPr b="1" lang="en" sz="1200">
                          <a:latin typeface="Montserrat"/>
                          <a:ea typeface="Montserrat"/>
                          <a:cs typeface="Montserrat"/>
                          <a:sym typeface="Montserrat"/>
                        </a:rPr>
                        <a:t>114</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UI-UX Interface and Graphics Designing</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Development of UI Framework and </a:t>
                      </a:r>
                      <a:r>
                        <a:rPr lang="en" sz="1200">
                          <a:latin typeface="Montserrat"/>
                          <a:ea typeface="Montserrat"/>
                          <a:cs typeface="Montserrat"/>
                          <a:sym typeface="Montserrat"/>
                        </a:rPr>
                        <a:t>Documentation</a:t>
                      </a:r>
                      <a:endParaRPr sz="1200">
                        <a:latin typeface="Montserrat"/>
                        <a:ea typeface="Montserrat"/>
                        <a:cs typeface="Montserrat"/>
                        <a:sym typeface="Montserrat"/>
                      </a:endParaRPr>
                    </a:p>
                  </a:txBody>
                  <a:tcPr marT="91425" marB="91425" marR="91425" marL="91425"/>
                </a:tc>
              </a:tr>
              <a:tr h="45740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Yash Shah - 201801</a:t>
                      </a:r>
                      <a:r>
                        <a:rPr b="1" lang="en" sz="1200">
                          <a:latin typeface="Montserrat"/>
                          <a:ea typeface="Montserrat"/>
                          <a:cs typeface="Montserrat"/>
                          <a:sym typeface="Montserrat"/>
                        </a:rPr>
                        <a:t>131</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Front-End Development and Documentation</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Login and Signup Page Implementation</a:t>
                      </a:r>
                      <a:endParaRPr sz="1200">
                        <a:latin typeface="Montserrat"/>
                        <a:ea typeface="Montserrat"/>
                        <a:cs typeface="Montserrat"/>
                        <a:sym typeface="Montserrat"/>
                      </a:endParaRPr>
                    </a:p>
                  </a:txBody>
                  <a:tcPr marT="91425" marB="91425" marR="91425" marL="91425"/>
                </a:tc>
              </a:tr>
            </a:tbl>
          </a:graphicData>
        </a:graphic>
      </p:graphicFrame>
      <p:pic>
        <p:nvPicPr>
          <p:cNvPr id="180" name="Google Shape;180;p26"/>
          <p:cNvPicPr preferRelativeResize="0"/>
          <p:nvPr/>
        </p:nvPicPr>
        <p:blipFill>
          <a:blip r:embed="rId3">
            <a:alphaModFix/>
          </a:blip>
          <a:stretch>
            <a:fillRect/>
          </a:stretch>
        </p:blipFill>
        <p:spPr>
          <a:xfrm>
            <a:off x="7408675" y="815700"/>
            <a:ext cx="782825" cy="81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7650" y="1265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graphicFrame>
        <p:nvGraphicFramePr>
          <p:cNvPr id="186" name="Google Shape;186;p27"/>
          <p:cNvGraphicFramePr/>
          <p:nvPr/>
        </p:nvGraphicFramePr>
        <p:xfrm>
          <a:off x="952500" y="1751000"/>
          <a:ext cx="3000000" cy="3000000"/>
        </p:xfrm>
        <a:graphic>
          <a:graphicData uri="http://schemas.openxmlformats.org/drawingml/2006/table">
            <a:tbl>
              <a:tblPr>
                <a:noFill/>
                <a:tableStyleId>{8CE0290B-6B40-4823-840E-623E070D340F}</a:tableStyleId>
              </a:tblPr>
              <a:tblGrid>
                <a:gridCol w="2575300"/>
                <a:gridCol w="4663700"/>
              </a:tblGrid>
              <a:tr h="47565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Dharmin Hirapara - 201801</a:t>
                      </a:r>
                      <a:r>
                        <a:rPr b="1" lang="en" sz="1200">
                          <a:latin typeface="Montserrat"/>
                          <a:ea typeface="Montserrat"/>
                          <a:cs typeface="Montserrat"/>
                          <a:sym typeface="Montserrat"/>
                        </a:rPr>
                        <a:t>135</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Front-End Development and Routing Setup</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Cart-Page and Its functionality Implementation</a:t>
                      </a:r>
                      <a:endParaRPr sz="1200">
                        <a:latin typeface="Montserrat"/>
                        <a:ea typeface="Montserrat"/>
                        <a:cs typeface="Montserrat"/>
                        <a:sym typeface="Montserrat"/>
                      </a:endParaRPr>
                    </a:p>
                  </a:txBody>
                  <a:tcPr marT="91425" marB="91425" marR="91425" marL="91425"/>
                </a:tc>
              </a:tr>
              <a:tr h="47565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Sudarshan Kundnani - 201801</a:t>
                      </a:r>
                      <a:r>
                        <a:rPr b="1" lang="en" sz="1200">
                          <a:latin typeface="Montserrat"/>
                          <a:ea typeface="Montserrat"/>
                          <a:cs typeface="Montserrat"/>
                          <a:sym typeface="Montserrat"/>
                        </a:rPr>
                        <a:t>140</a:t>
                      </a:r>
                      <a:endParaRPr b="1" sz="1200">
                        <a:latin typeface="Montserrat"/>
                        <a:ea typeface="Montserrat"/>
                        <a:cs typeface="Montserrat"/>
                        <a:sym typeface="Montserrat"/>
                      </a:endParaRPr>
                    </a:p>
                  </a:txBody>
                  <a:tcPr marT="91425" marB="91425" marR="91425" marL="91425"/>
                </a:tc>
                <a:tc>
                  <a:txBody>
                    <a:bodyPr/>
                    <a:lstStyle/>
                    <a:p>
                      <a:pPr indent="0" lvl="0" marL="0" marR="0" rtl="0" algn="l">
                        <a:lnSpc>
                          <a:spcPct val="115000"/>
                        </a:lnSpc>
                        <a:spcBef>
                          <a:spcPts val="0"/>
                        </a:spcBef>
                        <a:spcAft>
                          <a:spcPts val="0"/>
                        </a:spcAft>
                        <a:buNone/>
                      </a:pPr>
                      <a:r>
                        <a:rPr lang="en" sz="1200">
                          <a:latin typeface="Montserrat"/>
                          <a:ea typeface="Montserrat"/>
                          <a:cs typeface="Montserrat"/>
                          <a:sym typeface="Montserrat"/>
                        </a:rPr>
                        <a:t>Front-End Development</a:t>
                      </a:r>
                      <a:endParaRPr sz="1200">
                        <a:latin typeface="Montserrat"/>
                        <a:ea typeface="Montserrat"/>
                        <a:cs typeface="Montserrat"/>
                        <a:sym typeface="Montserrat"/>
                      </a:endParaRPr>
                    </a:p>
                    <a:p>
                      <a:pPr indent="0" lvl="0" marL="0" marR="0" rtl="0" algn="l">
                        <a:lnSpc>
                          <a:spcPct val="115000"/>
                        </a:lnSpc>
                        <a:spcBef>
                          <a:spcPts val="0"/>
                        </a:spcBef>
                        <a:spcAft>
                          <a:spcPts val="0"/>
                        </a:spcAft>
                        <a:buNone/>
                      </a:pPr>
                      <a:r>
                        <a:rPr lang="en" sz="1200">
                          <a:latin typeface="Montserrat"/>
                          <a:ea typeface="Montserrat"/>
                          <a:cs typeface="Montserrat"/>
                          <a:sym typeface="Montserrat"/>
                        </a:rPr>
                        <a:t>Developed and Implemented User-Profile Page</a:t>
                      </a:r>
                      <a:endParaRPr sz="1200">
                        <a:latin typeface="Montserrat"/>
                        <a:ea typeface="Montserrat"/>
                        <a:cs typeface="Montserrat"/>
                        <a:sym typeface="Montserrat"/>
                      </a:endParaRPr>
                    </a:p>
                    <a:p>
                      <a:pPr indent="0" lvl="0" marL="0" marR="0" rtl="0" algn="l">
                        <a:lnSpc>
                          <a:spcPct val="115000"/>
                        </a:lnSpc>
                        <a:spcBef>
                          <a:spcPts val="0"/>
                        </a:spcBef>
                        <a:spcAft>
                          <a:spcPts val="0"/>
                        </a:spcAft>
                        <a:buNone/>
                      </a:pPr>
                      <a:r>
                        <a:rPr lang="en" sz="1200">
                          <a:latin typeface="Montserrat"/>
                          <a:ea typeface="Montserrat"/>
                          <a:cs typeface="Montserrat"/>
                          <a:sym typeface="Montserrat"/>
                        </a:rPr>
                        <a:t>Managing </a:t>
                      </a:r>
                      <a:r>
                        <a:rPr lang="en" sz="1200">
                          <a:latin typeface="Montserrat"/>
                          <a:ea typeface="Montserrat"/>
                          <a:cs typeface="Montserrat"/>
                          <a:sym typeface="Montserrat"/>
                        </a:rPr>
                        <a:t>Assignments</a:t>
                      </a:r>
                      <a:r>
                        <a:rPr lang="en" sz="1200">
                          <a:latin typeface="Montserrat"/>
                          <a:ea typeface="Montserrat"/>
                          <a:cs typeface="Montserrat"/>
                          <a:sym typeface="Montserrat"/>
                        </a:rPr>
                        <a:t> and Documents</a:t>
                      </a:r>
                      <a:endParaRPr sz="1200">
                        <a:latin typeface="Montserrat"/>
                        <a:ea typeface="Montserrat"/>
                        <a:cs typeface="Montserrat"/>
                        <a:sym typeface="Montserrat"/>
                      </a:endParaRPr>
                    </a:p>
                  </a:txBody>
                  <a:tcPr marT="91425" marB="91425" marR="91425" marL="91425"/>
                </a:tc>
              </a:tr>
              <a:tr h="47565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Urvish Pandya - 201801</a:t>
                      </a:r>
                      <a:r>
                        <a:rPr b="1" lang="en" sz="1200">
                          <a:latin typeface="Montserrat"/>
                          <a:ea typeface="Montserrat"/>
                          <a:cs typeface="Montserrat"/>
                          <a:sym typeface="Montserrat"/>
                        </a:rPr>
                        <a:t>170</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Requirements</a:t>
                      </a:r>
                      <a:r>
                        <a:rPr lang="en" sz="1200">
                          <a:latin typeface="Montserrat"/>
                          <a:ea typeface="Montserrat"/>
                          <a:cs typeface="Montserrat"/>
                          <a:sym typeface="Montserrat"/>
                        </a:rPr>
                        <a:t> Elicitations</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Developed Use Case Model, Working on Front-End Part</a:t>
                      </a:r>
                      <a:endParaRPr sz="1200">
                        <a:latin typeface="Montserrat"/>
                        <a:ea typeface="Montserrat"/>
                        <a:cs typeface="Montserrat"/>
                        <a:sym typeface="Montserrat"/>
                      </a:endParaRPr>
                    </a:p>
                  </a:txBody>
                  <a:tcPr marT="91425" marB="91425" marR="91425" marL="91425"/>
                </a:tc>
              </a:tr>
              <a:tr h="45740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Srinivas Talnikar - 201801</a:t>
                      </a:r>
                      <a:r>
                        <a:rPr b="1" lang="en" sz="1200">
                          <a:latin typeface="Montserrat"/>
                          <a:ea typeface="Montserrat"/>
                          <a:cs typeface="Montserrat"/>
                          <a:sym typeface="Montserrat"/>
                        </a:rPr>
                        <a:t>406</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Front-End Development, </a:t>
                      </a:r>
                      <a:r>
                        <a:rPr lang="en" sz="1200">
                          <a:latin typeface="Montserrat"/>
                          <a:ea typeface="Montserrat"/>
                          <a:cs typeface="Montserrat"/>
                          <a:sym typeface="Montserrat"/>
                        </a:rPr>
                        <a:t>Routing</a:t>
                      </a:r>
                      <a:r>
                        <a:rPr lang="en" sz="1200">
                          <a:latin typeface="Montserrat"/>
                          <a:ea typeface="Montserrat"/>
                          <a:cs typeface="Montserrat"/>
                          <a:sym typeface="Montserrat"/>
                        </a:rPr>
                        <a:t> Setup</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Implemented Canteens Page and Development of Use-Case Model</a:t>
                      </a:r>
                      <a:endParaRPr sz="1200">
                        <a:latin typeface="Montserrat"/>
                        <a:ea typeface="Montserrat"/>
                        <a:cs typeface="Montserrat"/>
                        <a:sym typeface="Montserrat"/>
                      </a:endParaRPr>
                    </a:p>
                  </a:txBody>
                  <a:tcPr marT="91425" marB="91425" marR="91425" marL="91425"/>
                </a:tc>
              </a:tr>
              <a:tr h="45740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Kiran Ravuri - 201801</a:t>
                      </a:r>
                      <a:r>
                        <a:rPr b="1" lang="en" sz="1200">
                          <a:latin typeface="Montserrat"/>
                          <a:ea typeface="Montserrat"/>
                          <a:cs typeface="Montserrat"/>
                          <a:sym typeface="Montserrat"/>
                        </a:rPr>
                        <a:t>421</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t/>
                      </a:r>
                      <a:endParaRPr sz="17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7650" y="1255175"/>
            <a:ext cx="7688700" cy="5352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Assets</a:t>
            </a:r>
            <a:r>
              <a:rPr lang="en"/>
              <a:t> Links</a:t>
            </a:r>
            <a:endParaRPr/>
          </a:p>
        </p:txBody>
      </p:sp>
      <p:sp>
        <p:nvSpPr>
          <p:cNvPr id="192" name="Google Shape;192;p28"/>
          <p:cNvSpPr txBox="1"/>
          <p:nvPr/>
        </p:nvSpPr>
        <p:spPr>
          <a:xfrm>
            <a:off x="778650" y="2071800"/>
            <a:ext cx="7586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Montserrat"/>
                <a:ea typeface="Montserrat"/>
                <a:cs typeface="Montserrat"/>
                <a:sym typeface="Montserrat"/>
              </a:rPr>
              <a:t>Source Codes:</a:t>
            </a:r>
            <a:endParaRPr i="1" sz="1200">
              <a:latin typeface="Montserrat"/>
              <a:ea typeface="Montserrat"/>
              <a:cs typeface="Montserrat"/>
              <a:sym typeface="Montserrat"/>
            </a:endParaRPr>
          </a:p>
          <a:p>
            <a:pPr indent="0" lvl="0" marL="0" rtl="0" algn="l">
              <a:spcBef>
                <a:spcPts val="0"/>
              </a:spcBef>
              <a:spcAft>
                <a:spcPts val="0"/>
              </a:spcAft>
              <a:buNone/>
            </a:pPr>
            <a:r>
              <a:t/>
            </a:r>
            <a:endParaRPr b="1" i="1" sz="1200">
              <a:latin typeface="Montserrat"/>
              <a:ea typeface="Montserrat"/>
              <a:cs typeface="Montserrat"/>
              <a:sym typeface="Montserrat"/>
            </a:endParaRPr>
          </a:p>
          <a:p>
            <a:pPr indent="0" lvl="0" marL="0" rtl="0" algn="l">
              <a:spcBef>
                <a:spcPts val="0"/>
              </a:spcBef>
              <a:spcAft>
                <a:spcPts val="0"/>
              </a:spcAft>
              <a:buNone/>
            </a:pPr>
            <a:r>
              <a:rPr b="1" i="1" lang="en" sz="1200">
                <a:latin typeface="Montserrat"/>
                <a:ea typeface="Montserrat"/>
                <a:cs typeface="Montserrat"/>
                <a:sym typeface="Montserrat"/>
              </a:rPr>
              <a:t>Front End: </a:t>
            </a:r>
            <a:r>
              <a:rPr b="1" i="1" lang="en" sz="1200" u="sng">
                <a:solidFill>
                  <a:schemeClr val="hlink"/>
                </a:solidFill>
                <a:latin typeface="Montserrat"/>
                <a:ea typeface="Montserrat"/>
                <a:cs typeface="Montserrat"/>
                <a:sym typeface="Montserrat"/>
                <a:hlinkClick r:id="rId3"/>
              </a:rPr>
              <a:t>https://github.com/HemangNakarani/31-Project-Canteen-Frontend</a:t>
            </a:r>
            <a:endParaRPr b="1" i="1" sz="1200">
              <a:latin typeface="Montserrat"/>
              <a:ea typeface="Montserrat"/>
              <a:cs typeface="Montserrat"/>
              <a:sym typeface="Montserrat"/>
            </a:endParaRPr>
          </a:p>
          <a:p>
            <a:pPr indent="0" lvl="0" marL="0" rtl="0" algn="l">
              <a:spcBef>
                <a:spcPts val="0"/>
              </a:spcBef>
              <a:spcAft>
                <a:spcPts val="0"/>
              </a:spcAft>
              <a:buNone/>
            </a:pPr>
            <a:r>
              <a:t/>
            </a:r>
            <a:endParaRPr b="1" i="1" sz="1200">
              <a:latin typeface="Montserrat"/>
              <a:ea typeface="Montserrat"/>
              <a:cs typeface="Montserrat"/>
              <a:sym typeface="Montserrat"/>
            </a:endParaRPr>
          </a:p>
          <a:p>
            <a:pPr indent="0" lvl="0" marL="0" rtl="0" algn="l">
              <a:spcBef>
                <a:spcPts val="0"/>
              </a:spcBef>
              <a:spcAft>
                <a:spcPts val="0"/>
              </a:spcAft>
              <a:buNone/>
            </a:pPr>
            <a:r>
              <a:rPr b="1" i="1" lang="en" sz="1200">
                <a:latin typeface="Montserrat"/>
                <a:ea typeface="Montserrat"/>
                <a:cs typeface="Montserrat"/>
                <a:sym typeface="Montserrat"/>
              </a:rPr>
              <a:t>Back End: </a:t>
            </a:r>
            <a:r>
              <a:rPr b="1" i="1" lang="en" sz="1200" u="sng">
                <a:solidFill>
                  <a:schemeClr val="hlink"/>
                </a:solidFill>
                <a:latin typeface="Montserrat"/>
                <a:ea typeface="Montserrat"/>
                <a:cs typeface="Montserrat"/>
                <a:sym typeface="Montserrat"/>
                <a:hlinkClick r:id="rId4"/>
              </a:rPr>
              <a:t>https://github.com/HemangNakarani/Project-Canteen-Backend</a:t>
            </a:r>
            <a:br>
              <a:rPr b="1" i="1" lang="en" sz="1200">
                <a:latin typeface="Montserrat"/>
                <a:ea typeface="Montserrat"/>
                <a:cs typeface="Montserrat"/>
                <a:sym typeface="Montserrat"/>
              </a:rPr>
            </a:br>
            <a:endParaRPr b="1" i="1" sz="1200">
              <a:latin typeface="Montserrat"/>
              <a:ea typeface="Montserrat"/>
              <a:cs typeface="Montserrat"/>
              <a:sym typeface="Montserrat"/>
            </a:endParaRPr>
          </a:p>
          <a:p>
            <a:pPr indent="0" lvl="0" marL="0" rtl="0" algn="l">
              <a:spcBef>
                <a:spcPts val="0"/>
              </a:spcBef>
              <a:spcAft>
                <a:spcPts val="0"/>
              </a:spcAft>
              <a:buNone/>
            </a:pPr>
            <a:r>
              <a:t/>
            </a:r>
            <a:endParaRPr b="1" i="1" sz="1200">
              <a:latin typeface="Montserrat"/>
              <a:ea typeface="Montserrat"/>
              <a:cs typeface="Montserrat"/>
              <a:sym typeface="Montserrat"/>
            </a:endParaRPr>
          </a:p>
          <a:p>
            <a:pPr indent="0" lvl="0" marL="0" rtl="0" algn="l">
              <a:spcBef>
                <a:spcPts val="0"/>
              </a:spcBef>
              <a:spcAft>
                <a:spcPts val="0"/>
              </a:spcAft>
              <a:buNone/>
            </a:pPr>
            <a:r>
              <a:rPr i="1" lang="en" sz="1200">
                <a:latin typeface="Montserrat"/>
                <a:ea typeface="Montserrat"/>
                <a:cs typeface="Montserrat"/>
                <a:sym typeface="Montserrat"/>
              </a:rPr>
              <a:t>Deployed Applications:</a:t>
            </a:r>
            <a:endParaRPr i="1" sz="1200">
              <a:latin typeface="Montserrat"/>
              <a:ea typeface="Montserrat"/>
              <a:cs typeface="Montserrat"/>
              <a:sym typeface="Montserrat"/>
            </a:endParaRPr>
          </a:p>
          <a:p>
            <a:pPr indent="0" lvl="0" marL="0" rtl="0" algn="l">
              <a:spcBef>
                <a:spcPts val="0"/>
              </a:spcBef>
              <a:spcAft>
                <a:spcPts val="0"/>
              </a:spcAft>
              <a:buNone/>
            </a:pPr>
            <a:r>
              <a:t/>
            </a:r>
            <a:endParaRPr i="1" sz="1200">
              <a:latin typeface="Montserrat"/>
              <a:ea typeface="Montserrat"/>
              <a:cs typeface="Montserrat"/>
              <a:sym typeface="Montserrat"/>
            </a:endParaRPr>
          </a:p>
          <a:p>
            <a:pPr indent="0" lvl="0" marL="0" rtl="0" algn="l">
              <a:spcBef>
                <a:spcPts val="0"/>
              </a:spcBef>
              <a:spcAft>
                <a:spcPts val="0"/>
              </a:spcAft>
              <a:buNone/>
            </a:pPr>
            <a:r>
              <a:rPr b="1" i="1" lang="en" sz="1200">
                <a:latin typeface="Montserrat"/>
                <a:ea typeface="Montserrat"/>
                <a:cs typeface="Montserrat"/>
                <a:sym typeface="Montserrat"/>
              </a:rPr>
              <a:t>Front End: </a:t>
            </a:r>
            <a:r>
              <a:rPr b="1" lang="en" sz="1200" u="sng">
                <a:solidFill>
                  <a:schemeClr val="hlink"/>
                </a:solidFill>
                <a:latin typeface="Montserrat"/>
                <a:ea typeface="Montserrat"/>
                <a:cs typeface="Montserrat"/>
                <a:sym typeface="Montserrat"/>
                <a:hlinkClick r:id="rId5"/>
              </a:rPr>
              <a:t>https://canteenia.netlify.app/</a:t>
            </a:r>
            <a:endParaRPr b="1" sz="1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b="1" lang="en" sz="1200">
                <a:latin typeface="Montserrat"/>
                <a:ea typeface="Montserrat"/>
                <a:cs typeface="Montserrat"/>
                <a:sym typeface="Montserrat"/>
              </a:rPr>
              <a:t>Back End: </a:t>
            </a:r>
            <a:r>
              <a:rPr b="1" lang="en" sz="1200" u="sng">
                <a:solidFill>
                  <a:schemeClr val="hlink"/>
                </a:solidFill>
                <a:latin typeface="Montserrat"/>
                <a:ea typeface="Montserrat"/>
                <a:cs typeface="Montserrat"/>
                <a:sym typeface="Montserrat"/>
                <a:hlinkClick r:id="rId6"/>
              </a:rPr>
              <a:t>http://canteeniaserverebs-env-1.eba-j4itp8q3.ap-south-1.elasticbeanstalk.com/</a:t>
            </a:r>
            <a:endParaRPr b="1"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b="1" i="1" sz="1200">
              <a:latin typeface="Montserrat"/>
              <a:ea typeface="Montserrat"/>
              <a:cs typeface="Montserrat"/>
              <a:sym typeface="Montserrat"/>
            </a:endParaRPr>
          </a:p>
          <a:p>
            <a:pPr indent="0" lvl="0" marL="0" rtl="0" algn="l">
              <a:spcBef>
                <a:spcPts val="0"/>
              </a:spcBef>
              <a:spcAft>
                <a:spcPts val="0"/>
              </a:spcAft>
              <a:buNone/>
            </a:pPr>
            <a:r>
              <a:t/>
            </a:r>
            <a:endParaRPr b="1" i="1" sz="1200">
              <a:latin typeface="Montserrat"/>
              <a:ea typeface="Montserrat"/>
              <a:cs typeface="Montserrat"/>
              <a:sym typeface="Montserrat"/>
            </a:endParaRPr>
          </a:p>
        </p:txBody>
      </p:sp>
      <p:pic>
        <p:nvPicPr>
          <p:cNvPr id="193" name="Google Shape;193;p28"/>
          <p:cNvPicPr preferRelativeResize="0"/>
          <p:nvPr/>
        </p:nvPicPr>
        <p:blipFill>
          <a:blip r:embed="rId7">
            <a:alphaModFix/>
          </a:blip>
          <a:stretch>
            <a:fillRect/>
          </a:stretch>
        </p:blipFill>
        <p:spPr>
          <a:xfrm>
            <a:off x="7614647" y="913863"/>
            <a:ext cx="1465050" cy="1217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rgbClr val="FFFFFF"/>
                </a:solidFill>
                <a:latin typeface="Verdana"/>
                <a:ea typeface="Verdana"/>
                <a:cs typeface="Verdana"/>
                <a:sym typeface="Verdana"/>
              </a:rPr>
              <a:t>Problem Statement</a:t>
            </a:r>
            <a:endParaRPr>
              <a:solidFill>
                <a:srgbClr val="FFFFFF"/>
              </a:solidFill>
            </a:endParaRPr>
          </a:p>
        </p:txBody>
      </p:sp>
      <p:sp>
        <p:nvSpPr>
          <p:cNvPr id="94" name="Google Shape;94;p14"/>
          <p:cNvSpPr txBox="1"/>
          <p:nvPr>
            <p:ph idx="1" type="body"/>
          </p:nvPr>
        </p:nvSpPr>
        <p:spPr>
          <a:xfrm>
            <a:off x="677450" y="2164550"/>
            <a:ext cx="7826100" cy="2571900"/>
          </a:xfrm>
          <a:prstGeom prst="rect">
            <a:avLst/>
          </a:prstGeom>
        </p:spPr>
        <p:txBody>
          <a:bodyPr anchorCtr="0" anchor="t" bIns="91425" lIns="91425" spcFirstLastPara="1" rIns="91425" wrap="square" tIns="91425">
            <a:normAutofit fontScale="25000"/>
          </a:bodyPr>
          <a:lstStyle/>
          <a:p>
            <a:pPr indent="-311432" lvl="0" marL="457200" rtl="0" algn="just">
              <a:spcBef>
                <a:spcPts val="0"/>
              </a:spcBef>
              <a:spcAft>
                <a:spcPts val="0"/>
              </a:spcAft>
              <a:buSzPct val="100000"/>
              <a:buFont typeface="Montserrat"/>
              <a:buChar char="●"/>
            </a:pPr>
            <a:r>
              <a:rPr lang="en" sz="5217">
                <a:latin typeface="Montserrat"/>
                <a:ea typeface="Montserrat"/>
                <a:cs typeface="Montserrat"/>
                <a:sym typeface="Montserrat"/>
              </a:rPr>
              <a:t>A technique for ordering food online applicable in any food delivery industry. </a:t>
            </a:r>
            <a:endParaRPr sz="5217">
              <a:latin typeface="Montserrat"/>
              <a:ea typeface="Montserrat"/>
              <a:cs typeface="Montserrat"/>
              <a:sym typeface="Montserrat"/>
            </a:endParaRPr>
          </a:p>
          <a:p>
            <a:pPr indent="-311432" lvl="0" marL="457200" rtl="0" algn="just">
              <a:spcBef>
                <a:spcPts val="0"/>
              </a:spcBef>
              <a:spcAft>
                <a:spcPts val="0"/>
              </a:spcAft>
              <a:buSzPct val="100000"/>
              <a:buFont typeface="Montserrat"/>
              <a:buChar char="●"/>
            </a:pPr>
            <a:r>
              <a:rPr lang="en" sz="5217">
                <a:latin typeface="Montserrat"/>
                <a:ea typeface="Montserrat"/>
                <a:cs typeface="Montserrat"/>
                <a:sym typeface="Montserrat"/>
              </a:rPr>
              <a:t>The main advantage of this system is that it greatly simplifies the ordering process for both, the customer and the canteen. </a:t>
            </a:r>
            <a:endParaRPr sz="5217">
              <a:latin typeface="Montserrat"/>
              <a:ea typeface="Montserrat"/>
              <a:cs typeface="Montserrat"/>
              <a:sym typeface="Montserrat"/>
            </a:endParaRPr>
          </a:p>
          <a:p>
            <a:pPr indent="-311432" lvl="0" marL="457200" rtl="0" algn="just">
              <a:spcBef>
                <a:spcPts val="0"/>
              </a:spcBef>
              <a:spcAft>
                <a:spcPts val="0"/>
              </a:spcAft>
              <a:buSzPct val="100000"/>
              <a:buFont typeface="Montserrat"/>
              <a:buChar char="●"/>
            </a:pPr>
            <a:r>
              <a:rPr lang="en" sz="5217">
                <a:latin typeface="Montserrat"/>
                <a:ea typeface="Montserrat"/>
                <a:cs typeface="Montserrat"/>
                <a:sym typeface="Montserrat"/>
              </a:rPr>
              <a:t>When the customer visits the ordering webpage, they are presented with an interactive and up-to-date menu, complete with all available options and dynamically adjusting prices based on the selected options. </a:t>
            </a:r>
            <a:endParaRPr sz="5217">
              <a:latin typeface="Montserrat"/>
              <a:ea typeface="Montserrat"/>
              <a:cs typeface="Montserrat"/>
              <a:sym typeface="Montserrat"/>
            </a:endParaRPr>
          </a:p>
          <a:p>
            <a:pPr indent="-311432" lvl="0" marL="457200" rtl="0" algn="just">
              <a:spcBef>
                <a:spcPts val="0"/>
              </a:spcBef>
              <a:spcAft>
                <a:spcPts val="0"/>
              </a:spcAft>
              <a:buSzPct val="100000"/>
              <a:buFont typeface="Montserrat"/>
              <a:buChar char="●"/>
            </a:pPr>
            <a:r>
              <a:rPr lang="en" sz="5217">
                <a:latin typeface="Montserrat"/>
                <a:ea typeface="Montserrat"/>
                <a:cs typeface="Montserrat"/>
                <a:sym typeface="Montserrat"/>
              </a:rPr>
              <a:t>After making a selection, the item is then added to their order, which the customer can review the details of at any time before checking out.</a:t>
            </a:r>
            <a:endParaRPr sz="5217">
              <a:latin typeface="Montserrat"/>
              <a:ea typeface="Montserrat"/>
              <a:cs typeface="Montserrat"/>
              <a:sym typeface="Montserrat"/>
            </a:endParaRPr>
          </a:p>
          <a:p>
            <a:pPr indent="-249237" lvl="0" marL="457200" rtl="0" algn="just">
              <a:spcBef>
                <a:spcPts val="0"/>
              </a:spcBef>
              <a:spcAft>
                <a:spcPts val="0"/>
              </a:spcAft>
              <a:buSzPts val="325"/>
              <a:buFont typeface="Montserrat"/>
              <a:buChar char="●"/>
            </a:pPr>
            <a:r>
              <a:rPr lang="en" sz="5217">
                <a:latin typeface="Montserrat"/>
                <a:ea typeface="Montserrat"/>
                <a:cs typeface="Montserrat"/>
                <a:sym typeface="Montserrat"/>
              </a:rPr>
              <a:t>This provides instant visual confirmation of what was selected and </a:t>
            </a:r>
            <a:br>
              <a:rPr lang="en" sz="5217">
                <a:latin typeface="Montserrat"/>
                <a:ea typeface="Montserrat"/>
                <a:cs typeface="Montserrat"/>
                <a:sym typeface="Montserrat"/>
              </a:rPr>
            </a:br>
            <a:r>
              <a:rPr lang="en" sz="5217">
                <a:latin typeface="Montserrat"/>
                <a:ea typeface="Montserrat"/>
                <a:cs typeface="Montserrat"/>
                <a:sym typeface="Montserrat"/>
              </a:rPr>
              <a:t>ensures that items in the order are, in fact, what was intended</a:t>
            </a:r>
            <a:r>
              <a:rPr lang="en" sz="7217">
                <a:latin typeface="Montserrat"/>
                <a:ea typeface="Montserrat"/>
                <a:cs typeface="Montserrat"/>
                <a:sym typeface="Montserrat"/>
              </a:rPr>
              <a:t>.</a:t>
            </a:r>
            <a:endParaRPr/>
          </a:p>
        </p:txBody>
      </p:sp>
      <p:sp>
        <p:nvSpPr>
          <p:cNvPr id="95" name="Google Shape;95;p14"/>
          <p:cNvSpPr txBox="1"/>
          <p:nvPr>
            <p:ph type="title"/>
          </p:nvPr>
        </p:nvSpPr>
        <p:spPr>
          <a:xfrm>
            <a:off x="677450" y="128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M</a:t>
            </a:r>
            <a:r>
              <a:rPr lang="en"/>
              <a:t>cDA’s </a:t>
            </a:r>
            <a:endParaRPr/>
          </a:p>
          <a:p>
            <a:pPr indent="0" lvl="0" marL="0" rtl="0" algn="l">
              <a:spcBef>
                <a:spcPts val="1000"/>
              </a:spcBef>
              <a:spcAft>
                <a:spcPts val="0"/>
              </a:spcAft>
              <a:buNone/>
            </a:pPr>
            <a:r>
              <a:rPr lang="en" sz="1377">
                <a:solidFill>
                  <a:srgbClr val="666666"/>
                </a:solidFill>
              </a:rPr>
              <a:t>Problem Statement</a:t>
            </a:r>
            <a:endParaRPr sz="1377">
              <a:solidFill>
                <a:srgbClr val="666666"/>
              </a:solidFill>
            </a:endParaRPr>
          </a:p>
        </p:txBody>
      </p:sp>
      <p:pic>
        <p:nvPicPr>
          <p:cNvPr id="96" name="Google Shape;96;p14"/>
          <p:cNvPicPr preferRelativeResize="0"/>
          <p:nvPr/>
        </p:nvPicPr>
        <p:blipFill>
          <a:blip r:embed="rId3">
            <a:alphaModFix/>
          </a:blip>
          <a:stretch>
            <a:fillRect/>
          </a:stretch>
        </p:blipFill>
        <p:spPr>
          <a:xfrm>
            <a:off x="6391263" y="2892013"/>
            <a:ext cx="2752725" cy="2752725"/>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77450" y="1341374"/>
            <a:ext cx="7688700" cy="535200"/>
          </a:xfrm>
          <a:prstGeom prst="rect">
            <a:avLst/>
          </a:prstGeom>
        </p:spPr>
        <p:txBody>
          <a:bodyPr anchorCtr="0" anchor="t" bIns="91425" lIns="91425" spcFirstLastPara="1" rIns="91425" wrap="square" tIns="91425">
            <a:normAutofit fontScale="90000"/>
          </a:bodyPr>
          <a:lstStyle/>
          <a:p>
            <a:pPr indent="0" lvl="0" marL="0" rtl="0" algn="l">
              <a:lnSpc>
                <a:spcPct val="80000"/>
              </a:lnSpc>
              <a:spcBef>
                <a:spcPts val="0"/>
              </a:spcBef>
              <a:spcAft>
                <a:spcPts val="0"/>
              </a:spcAft>
              <a:buNone/>
            </a:pPr>
            <a:r>
              <a:rPr lang="en">
                <a:solidFill>
                  <a:srgbClr val="FF0000"/>
                </a:solidFill>
              </a:rPr>
              <a:t>M</a:t>
            </a:r>
            <a:r>
              <a:rPr lang="en"/>
              <a:t>cDA’s</a:t>
            </a:r>
            <a:br>
              <a:rPr lang="en"/>
            </a:br>
            <a:r>
              <a:rPr lang="en" sz="1377">
                <a:solidFill>
                  <a:srgbClr val="666666"/>
                </a:solidFill>
              </a:rPr>
              <a:t>Interface</a:t>
            </a:r>
            <a:r>
              <a:rPr lang="en">
                <a:solidFill>
                  <a:srgbClr val="666666"/>
                </a:solidFill>
              </a:rPr>
              <a:t> </a:t>
            </a:r>
            <a:endParaRPr>
              <a:solidFill>
                <a:srgbClr val="666666"/>
              </a:solidFill>
            </a:endParaRPr>
          </a:p>
        </p:txBody>
      </p:sp>
      <p:sp>
        <p:nvSpPr>
          <p:cNvPr id="102" name="Google Shape;102;p15"/>
          <p:cNvSpPr txBox="1"/>
          <p:nvPr>
            <p:ph idx="1" type="body"/>
          </p:nvPr>
        </p:nvSpPr>
        <p:spPr>
          <a:xfrm>
            <a:off x="677450" y="2143150"/>
            <a:ext cx="7688700" cy="2582400"/>
          </a:xfrm>
          <a:prstGeom prst="rect">
            <a:avLst/>
          </a:prstGeom>
        </p:spPr>
        <p:txBody>
          <a:bodyPr anchorCtr="0" anchor="t" bIns="91425" lIns="91425" spcFirstLastPara="1" rIns="91425" wrap="square" tIns="91425">
            <a:normAutofit fontScale="92500" lnSpcReduction="20000"/>
          </a:bodyPr>
          <a:lstStyle/>
          <a:p>
            <a:pPr indent="-304958" lvl="0" marL="457200" rtl="0" algn="just">
              <a:lnSpc>
                <a:spcPct val="115000"/>
              </a:lnSpc>
              <a:spcBef>
                <a:spcPts val="0"/>
              </a:spcBef>
              <a:spcAft>
                <a:spcPts val="0"/>
              </a:spcAft>
              <a:buSzPct val="100000"/>
              <a:buFont typeface="Montserrat"/>
              <a:buChar char="●"/>
            </a:pPr>
            <a:r>
              <a:rPr b="1" lang="en">
                <a:latin typeface="Montserrat"/>
                <a:ea typeface="Montserrat"/>
                <a:cs typeface="Montserrat"/>
                <a:sym typeface="Montserrat"/>
              </a:rPr>
              <a:t>USER SIDE:</a:t>
            </a:r>
            <a:endParaRPr b="1">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Web Interface for Canteen Owners/Users</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User Can order food anywhere from campus and Owner will get real time update.</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User will be updated with estimated time for order of food.</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Canteen will have to proceed with the orders listed in our web app to increase the delivery speed.</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Canteen owners can set the Food items of the day to show the users.</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User will be shown the most related food items that matches to their taste, So user can easily find out the food item he/she want to eat- ML Part</a:t>
            </a:r>
            <a:br>
              <a:rPr lang="en">
                <a:latin typeface="Montserrat"/>
                <a:ea typeface="Montserrat"/>
                <a:cs typeface="Montserrat"/>
                <a:sym typeface="Montserrat"/>
              </a:rPr>
            </a:b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b="1" lang="en">
                <a:latin typeface="Montserrat"/>
                <a:ea typeface="Montserrat"/>
                <a:cs typeface="Montserrat"/>
                <a:sym typeface="Montserrat"/>
              </a:rPr>
              <a:t>ADMIN SIDE</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Graphical </a:t>
            </a:r>
            <a:r>
              <a:rPr lang="en">
                <a:latin typeface="Montserrat"/>
                <a:ea typeface="Montserrat"/>
                <a:cs typeface="Montserrat"/>
                <a:sym typeface="Montserrat"/>
              </a:rPr>
              <a:t>Visualization</a:t>
            </a:r>
            <a:r>
              <a:rPr lang="en">
                <a:latin typeface="Montserrat"/>
                <a:ea typeface="Montserrat"/>
                <a:cs typeface="Montserrat"/>
                <a:sym typeface="Montserrat"/>
              </a:rPr>
              <a:t> for the data on financial profits concerning different food products. So as to do decide which combination gets you the most profit.</a:t>
            </a:r>
            <a:endParaRPr>
              <a:latin typeface="Montserrat"/>
              <a:ea typeface="Montserrat"/>
              <a:cs typeface="Montserrat"/>
              <a:sym typeface="Montserrat"/>
            </a:endParaRPr>
          </a:p>
        </p:txBody>
      </p:sp>
      <p:pic>
        <p:nvPicPr>
          <p:cNvPr id="103" name="Google Shape;103;p15"/>
          <p:cNvPicPr preferRelativeResize="0"/>
          <p:nvPr/>
        </p:nvPicPr>
        <p:blipFill>
          <a:blip r:embed="rId3">
            <a:alphaModFix/>
          </a:blip>
          <a:stretch>
            <a:fillRect/>
          </a:stretch>
        </p:blipFill>
        <p:spPr>
          <a:xfrm>
            <a:off x="7072325" y="639200"/>
            <a:ext cx="1939525" cy="19395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69225" y="1268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a:t>
            </a:r>
            <a:r>
              <a:rPr lang="en"/>
              <a:t>Requirements</a:t>
            </a:r>
            <a:r>
              <a:rPr lang="en"/>
              <a:t>:-</a:t>
            </a:r>
            <a:endParaRPr/>
          </a:p>
        </p:txBody>
      </p:sp>
      <p:sp>
        <p:nvSpPr>
          <p:cNvPr id="109" name="Google Shape;109;p16"/>
          <p:cNvSpPr txBox="1"/>
          <p:nvPr>
            <p:ph idx="1" type="body"/>
          </p:nvPr>
        </p:nvSpPr>
        <p:spPr>
          <a:xfrm>
            <a:off x="358075" y="1803675"/>
            <a:ext cx="8520600" cy="3405900"/>
          </a:xfrm>
          <a:prstGeom prst="rect">
            <a:avLst/>
          </a:prstGeom>
        </p:spPr>
        <p:txBody>
          <a:bodyPr anchorCtr="0" anchor="t" bIns="91425" lIns="91425" spcFirstLastPara="1" rIns="91425" wrap="square" tIns="91425">
            <a:normAutofit fontScale="70000" lnSpcReduction="10000"/>
          </a:bodyPr>
          <a:lstStyle/>
          <a:p>
            <a:pPr indent="-317500" lvl="0" marL="457200" rtl="0" algn="just">
              <a:spcBef>
                <a:spcPts val="0"/>
              </a:spcBef>
              <a:spcAft>
                <a:spcPts val="0"/>
              </a:spcAft>
              <a:buSzPct val="78431"/>
              <a:buFont typeface="Montserrat"/>
              <a:buChar char="-"/>
            </a:pPr>
            <a:r>
              <a:rPr b="1" lang="en" sz="2550">
                <a:latin typeface="Montserrat"/>
                <a:ea typeface="Montserrat"/>
                <a:cs typeface="Montserrat"/>
                <a:sym typeface="Montserrat"/>
              </a:rPr>
              <a:t>Canteen Owners:</a:t>
            </a:r>
            <a:r>
              <a:rPr b="1" lang="en" sz="2000">
                <a:latin typeface="Montserrat"/>
                <a:ea typeface="Montserrat"/>
                <a:cs typeface="Montserrat"/>
                <a:sym typeface="Montserrat"/>
              </a:rPr>
              <a:t> </a:t>
            </a:r>
            <a:br>
              <a:rPr b="1" lang="en" sz="2000">
                <a:latin typeface="Montserrat"/>
                <a:ea typeface="Montserrat"/>
                <a:cs typeface="Montserrat"/>
                <a:sym typeface="Montserrat"/>
              </a:rPr>
            </a:br>
            <a:endParaRPr b="1" sz="200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Canteen Owners should get the real time orders.</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Canteen Owners should be given the food items in some order to be cooked so that delivery time is reduced. </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Canteen owners can see the list of pending, processing and delivered orders in a GUI so that they can improve their efficiency accordingly with add, update and delete. </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New food articles can be added, while old ones can be deleted. Canteen Owners should be able update the food item available in the canteen. </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Owners can easily change which items will be displayed to the users based on availability and automatically if the items are fixed according to the time of the day. </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Owners can change the description and image of the food article whenever needed</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Canteen owners can see the average rating of their food and also the average rating of that day. </a:t>
            </a:r>
            <a:endParaRPr sz="1850">
              <a:latin typeface="Montserrat"/>
              <a:ea typeface="Montserrat"/>
              <a:cs typeface="Montserrat"/>
              <a:sym typeface="Montserrat"/>
            </a:endParaRPr>
          </a:p>
          <a:p>
            <a:pPr indent="0" lvl="0" marL="457200" rtl="0" algn="just">
              <a:spcBef>
                <a:spcPts val="1200"/>
              </a:spcBef>
              <a:spcAft>
                <a:spcPts val="120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pic>
        <p:nvPicPr>
          <p:cNvPr descr="Business, gear, options, function icon - Download on Iconfinder" id="110" name="Google Shape;110;p16"/>
          <p:cNvPicPr preferRelativeResize="0"/>
          <p:nvPr/>
        </p:nvPicPr>
        <p:blipFill>
          <a:blip r:embed="rId3">
            <a:alphaModFix amt="71000"/>
          </a:blip>
          <a:stretch>
            <a:fillRect/>
          </a:stretch>
        </p:blipFill>
        <p:spPr>
          <a:xfrm>
            <a:off x="7474725" y="551025"/>
            <a:ext cx="1669275" cy="166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68449" y="1267100"/>
            <a:ext cx="4402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116" name="Google Shape;116;p17"/>
          <p:cNvSpPr txBox="1"/>
          <p:nvPr>
            <p:ph idx="1" type="body"/>
          </p:nvPr>
        </p:nvSpPr>
        <p:spPr>
          <a:xfrm>
            <a:off x="451624" y="1807751"/>
            <a:ext cx="7688700" cy="3307500"/>
          </a:xfrm>
          <a:prstGeom prst="rect">
            <a:avLst/>
          </a:prstGeom>
        </p:spPr>
        <p:txBody>
          <a:bodyPr anchorCtr="0" anchor="t" bIns="91425" lIns="91425" spcFirstLastPara="1" rIns="91425" wrap="square" tIns="91425">
            <a:normAutofit fontScale="55000" lnSpcReduction="20000"/>
          </a:bodyPr>
          <a:lstStyle/>
          <a:p>
            <a:pPr indent="-345323" lvl="0" marL="457200" rtl="0" algn="just">
              <a:spcBef>
                <a:spcPts val="0"/>
              </a:spcBef>
              <a:spcAft>
                <a:spcPts val="0"/>
              </a:spcAft>
              <a:buSzPct val="100000"/>
              <a:buFont typeface="Montserrat"/>
              <a:buChar char="-"/>
            </a:pPr>
            <a:r>
              <a:rPr b="1" lang="en" sz="3342">
                <a:latin typeface="Montserrat"/>
                <a:ea typeface="Montserrat"/>
                <a:cs typeface="Montserrat"/>
                <a:sym typeface="Montserrat"/>
              </a:rPr>
              <a:t>Canteen Users:</a:t>
            </a:r>
            <a:r>
              <a:rPr lang="en" sz="3342">
                <a:latin typeface="Montserrat"/>
                <a:ea typeface="Montserrat"/>
                <a:cs typeface="Montserrat"/>
                <a:sym typeface="Montserrat"/>
              </a:rPr>
              <a:t> </a:t>
            </a:r>
            <a:br>
              <a:rPr lang="en" sz="3342">
                <a:latin typeface="Montserrat"/>
                <a:ea typeface="Montserrat"/>
                <a:cs typeface="Montserrat"/>
                <a:sym typeface="Montserrat"/>
              </a:rPr>
            </a:br>
            <a:endParaRPr sz="3342">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Users can create, manage, log into their accounts. </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Customers of the canteen should order food from any of the canteens. </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Customers shall be notified after confirmation of order, and get real time updates when food is arrived or about to be prepared. Users will receive order confirmation along with estimated cooking time.</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At the time of delivery or pickup the customer needs to prove his/her identity, for that they will be provided some code or QR code at the time of order. </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Customers should be able to review the food and the canteen. - Customers should be able to see the status of their orders. </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Customers can choose room delivery or pickup from the canteen option.</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 Customers should get E-menus for every canteen. </a:t>
            </a:r>
            <a:endParaRPr sz="2500">
              <a:latin typeface="Montserrat"/>
              <a:ea typeface="Montserrat"/>
              <a:cs typeface="Montserrat"/>
              <a:sym typeface="Montserrat"/>
            </a:endParaRPr>
          </a:p>
          <a:p>
            <a:pPr indent="0" lvl="0" marL="0" rtl="0" algn="just">
              <a:spcBef>
                <a:spcPts val="1200"/>
              </a:spcBef>
              <a:spcAft>
                <a:spcPts val="1200"/>
              </a:spcAft>
              <a:buNone/>
            </a:pPr>
            <a:r>
              <a:t/>
            </a:r>
            <a:endParaRPr/>
          </a:p>
        </p:txBody>
      </p:sp>
      <p:pic>
        <p:nvPicPr>
          <p:cNvPr descr="Function icon - Free download on Iconfinder" id="117" name="Google Shape;117;p17"/>
          <p:cNvPicPr preferRelativeResize="0"/>
          <p:nvPr/>
        </p:nvPicPr>
        <p:blipFill rotWithShape="1">
          <a:blip r:embed="rId3">
            <a:alphaModFix amt="63000"/>
          </a:blip>
          <a:srcRect b="0" l="0" r="0" t="0"/>
          <a:stretch/>
        </p:blipFill>
        <p:spPr>
          <a:xfrm>
            <a:off x="7342825" y="1267100"/>
            <a:ext cx="999300" cy="897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29100" y="127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123" name="Google Shape;123;p18"/>
          <p:cNvSpPr txBox="1"/>
          <p:nvPr>
            <p:ph idx="1" type="body"/>
          </p:nvPr>
        </p:nvSpPr>
        <p:spPr>
          <a:xfrm>
            <a:off x="629100" y="2058800"/>
            <a:ext cx="7688700" cy="2749200"/>
          </a:xfrm>
          <a:prstGeom prst="rect">
            <a:avLst/>
          </a:prstGeom>
        </p:spPr>
        <p:txBody>
          <a:bodyPr anchorCtr="0" anchor="t" bIns="91425" lIns="91425" spcFirstLastPara="1" rIns="91425" wrap="square" tIns="91425">
            <a:normAutofit/>
          </a:bodyPr>
          <a:lstStyle/>
          <a:p>
            <a:pPr indent="-311150" lvl="0" marL="457200" rtl="0" algn="just">
              <a:lnSpc>
                <a:spcPct val="95000"/>
              </a:lnSpc>
              <a:spcBef>
                <a:spcPts val="0"/>
              </a:spcBef>
              <a:spcAft>
                <a:spcPts val="0"/>
              </a:spcAft>
              <a:buSzPts val="1300"/>
              <a:buFont typeface="Montserrat"/>
              <a:buChar char="-"/>
            </a:pPr>
            <a:r>
              <a:rPr lang="en">
                <a:latin typeface="Montserrat"/>
                <a:ea typeface="Montserrat"/>
                <a:cs typeface="Montserrat"/>
                <a:sym typeface="Montserrat"/>
              </a:rPr>
              <a:t>Users can give advanced orders for food for any time of the day. Will add a feature to set reminders to the Counters for the same.</a:t>
            </a:r>
            <a:endParaRPr>
              <a:latin typeface="Montserrat"/>
              <a:ea typeface="Montserrat"/>
              <a:cs typeface="Montserrat"/>
              <a:sym typeface="Montserrat"/>
            </a:endParaRPr>
          </a:p>
          <a:p>
            <a:pPr indent="-311150" lvl="0" marL="457200" rtl="0" algn="just">
              <a:lnSpc>
                <a:spcPct val="95000"/>
              </a:lnSpc>
              <a:spcBef>
                <a:spcPts val="0"/>
              </a:spcBef>
              <a:spcAft>
                <a:spcPts val="0"/>
              </a:spcAft>
              <a:buSzPts val="1300"/>
              <a:buFont typeface="Montserrat"/>
              <a:buChar char="-"/>
            </a:pPr>
            <a:r>
              <a:rPr lang="en">
                <a:latin typeface="Montserrat"/>
                <a:ea typeface="Montserrat"/>
                <a:cs typeface="Montserrat"/>
                <a:sym typeface="Montserrat"/>
              </a:rPr>
              <a:t>The user will be able to customize or decide for themselves how and what they want to add to their order/ food.</a:t>
            </a:r>
            <a:endParaRPr>
              <a:latin typeface="Montserrat"/>
              <a:ea typeface="Montserrat"/>
              <a:cs typeface="Montserrat"/>
              <a:sym typeface="Montserrat"/>
            </a:endParaRPr>
          </a:p>
          <a:p>
            <a:pPr indent="-311150" lvl="0" marL="457200" rtl="0" algn="just">
              <a:lnSpc>
                <a:spcPct val="95000"/>
              </a:lnSpc>
              <a:spcBef>
                <a:spcPts val="0"/>
              </a:spcBef>
              <a:spcAft>
                <a:spcPts val="0"/>
              </a:spcAft>
              <a:buSzPts val="1300"/>
              <a:buFont typeface="Montserrat"/>
              <a:buChar char="-"/>
            </a:pPr>
            <a:r>
              <a:rPr lang="en">
                <a:latin typeface="Montserrat"/>
                <a:ea typeface="Montserrat"/>
                <a:cs typeface="Montserrat"/>
                <a:sym typeface="Montserrat"/>
              </a:rPr>
              <a:t>Sales for each day and month so that recommendations can be optimised. Predict items most frequently during specific hours. </a:t>
            </a:r>
            <a:endParaRPr>
              <a:latin typeface="Montserrat"/>
              <a:ea typeface="Montserrat"/>
              <a:cs typeface="Montserrat"/>
              <a:sym typeface="Montserrat"/>
            </a:endParaRPr>
          </a:p>
          <a:p>
            <a:pPr indent="-311150" lvl="0" marL="457200" rtl="0" algn="just">
              <a:lnSpc>
                <a:spcPct val="95000"/>
              </a:lnSpc>
              <a:spcBef>
                <a:spcPts val="0"/>
              </a:spcBef>
              <a:spcAft>
                <a:spcPts val="0"/>
              </a:spcAft>
              <a:buSzPts val="1300"/>
              <a:buFont typeface="Montserrat"/>
              <a:buChar char="-"/>
            </a:pPr>
            <a:r>
              <a:rPr lang="en">
                <a:latin typeface="Montserrat"/>
                <a:ea typeface="Montserrat"/>
                <a:cs typeface="Montserrat"/>
                <a:sym typeface="Montserrat"/>
              </a:rPr>
              <a:t>Account Book to keep a record of the due payments. The money will be automatically deducted at the end of the Month if the user enables the facility.</a:t>
            </a:r>
            <a:endParaRPr>
              <a:latin typeface="Montserrat"/>
              <a:ea typeface="Montserrat"/>
              <a:cs typeface="Montserrat"/>
              <a:sym typeface="Montserrat"/>
            </a:endParaRPr>
          </a:p>
          <a:p>
            <a:pPr indent="-311150" lvl="0" marL="457200" rtl="0" algn="just">
              <a:lnSpc>
                <a:spcPct val="95000"/>
              </a:lnSpc>
              <a:spcBef>
                <a:spcPts val="0"/>
              </a:spcBef>
              <a:spcAft>
                <a:spcPts val="0"/>
              </a:spcAft>
              <a:buSzPts val="1300"/>
              <a:buFont typeface="Montserrat"/>
              <a:buChar char="-"/>
            </a:pPr>
            <a:r>
              <a:rPr lang="en">
                <a:latin typeface="Montserrat"/>
                <a:ea typeface="Montserrat"/>
                <a:cs typeface="Montserrat"/>
                <a:sym typeface="Montserrat"/>
              </a:rPr>
              <a:t>Paying money regularly may be a hassle for some, so we will provide a feature of accounting in which the transactions will be recorded and money will automatically be deducted at the end of the Month or as the counter owners demand. </a:t>
            </a:r>
            <a:endParaRPr>
              <a:latin typeface="Montserrat"/>
              <a:ea typeface="Montserrat"/>
              <a:cs typeface="Montserrat"/>
              <a:sym typeface="Montserrat"/>
            </a:endParaRPr>
          </a:p>
        </p:txBody>
      </p:sp>
      <p:pic>
        <p:nvPicPr>
          <p:cNvPr descr="Function Icons - 1,166 free vector icons" id="124" name="Google Shape;124;p18"/>
          <p:cNvPicPr preferRelativeResize="0"/>
          <p:nvPr/>
        </p:nvPicPr>
        <p:blipFill>
          <a:blip r:embed="rId3">
            <a:alphaModFix/>
          </a:blip>
          <a:stretch>
            <a:fillRect/>
          </a:stretch>
        </p:blipFill>
        <p:spPr>
          <a:xfrm>
            <a:off x="7098600" y="595525"/>
            <a:ext cx="1219200" cy="121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624050" y="1280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Requirements</a:t>
            </a:r>
            <a:endParaRPr/>
          </a:p>
        </p:txBody>
      </p:sp>
      <p:sp>
        <p:nvSpPr>
          <p:cNvPr id="130" name="Google Shape;130;p19"/>
          <p:cNvSpPr txBox="1"/>
          <p:nvPr>
            <p:ph idx="1" type="body"/>
          </p:nvPr>
        </p:nvSpPr>
        <p:spPr>
          <a:xfrm>
            <a:off x="675925" y="1993575"/>
            <a:ext cx="7688700" cy="2849400"/>
          </a:xfrm>
          <a:prstGeom prst="rect">
            <a:avLst/>
          </a:prstGeom>
        </p:spPr>
        <p:txBody>
          <a:bodyPr anchorCtr="0" anchor="t" bIns="91425" lIns="91425" spcFirstLastPara="1" rIns="91425" wrap="square" tIns="91425">
            <a:normAutofit fontScale="40000"/>
          </a:bodyPr>
          <a:lstStyle/>
          <a:p>
            <a:pPr indent="-311150" lvl="0" marL="457200" rtl="0" algn="just">
              <a:spcBef>
                <a:spcPts val="0"/>
              </a:spcBef>
              <a:spcAft>
                <a:spcPts val="0"/>
              </a:spcAft>
              <a:buSzPct val="100000"/>
              <a:buFont typeface="Montserrat"/>
              <a:buChar char="●"/>
            </a:pPr>
            <a:r>
              <a:rPr lang="en" sz="3250">
                <a:latin typeface="Montserrat"/>
                <a:ea typeface="Montserrat"/>
                <a:cs typeface="Montserrat"/>
                <a:sym typeface="Montserrat"/>
              </a:rPr>
              <a:t>Users should Access the system using the secret token provided. So a Canteen owner should not have access to the data of total users, and vice versa for users.</a:t>
            </a:r>
            <a:endParaRPr sz="3250">
              <a:latin typeface="Montserrat"/>
              <a:ea typeface="Montserrat"/>
              <a:cs typeface="Montserrat"/>
              <a:sym typeface="Montserrat"/>
            </a:endParaRPr>
          </a:p>
          <a:p>
            <a:pPr indent="-311150" lvl="0" marL="457200" rtl="0" algn="just">
              <a:spcBef>
                <a:spcPts val="0"/>
              </a:spcBef>
              <a:spcAft>
                <a:spcPts val="0"/>
              </a:spcAft>
              <a:buSzPct val="100000"/>
              <a:buFont typeface="Montserrat"/>
              <a:buChar char="●"/>
            </a:pPr>
            <a:r>
              <a:rPr lang="en" sz="3250">
                <a:latin typeface="Montserrat"/>
                <a:ea typeface="Montserrat"/>
                <a:cs typeface="Montserrat"/>
                <a:sym typeface="Montserrat"/>
              </a:rPr>
              <a:t>Payments will be through a secure portal.</a:t>
            </a:r>
            <a:endParaRPr sz="3250">
              <a:latin typeface="Montserrat"/>
              <a:ea typeface="Montserrat"/>
              <a:cs typeface="Montserrat"/>
              <a:sym typeface="Montserrat"/>
            </a:endParaRPr>
          </a:p>
          <a:p>
            <a:pPr indent="-311150" lvl="0" marL="457200" rtl="0" algn="just">
              <a:spcBef>
                <a:spcPts val="0"/>
              </a:spcBef>
              <a:spcAft>
                <a:spcPts val="0"/>
              </a:spcAft>
              <a:buSzPct val="100000"/>
              <a:buFont typeface="Montserrat"/>
              <a:buChar char="●"/>
            </a:pPr>
            <a:r>
              <a:rPr lang="en" sz="3250">
                <a:latin typeface="Montserrat"/>
                <a:ea typeface="Montserrat"/>
                <a:cs typeface="Montserrat"/>
                <a:sym typeface="Montserrat"/>
              </a:rPr>
              <a:t>Users will not have to wait for too long for their food to be prepared(Estimated time), The database should be able to handle  multiple and simultaneous users.</a:t>
            </a:r>
            <a:endParaRPr sz="3250">
              <a:latin typeface="Montserrat"/>
              <a:ea typeface="Montserrat"/>
              <a:cs typeface="Montserrat"/>
              <a:sym typeface="Montserrat"/>
            </a:endParaRPr>
          </a:p>
          <a:p>
            <a:pPr indent="-311150" lvl="0" marL="457200" rtl="0" algn="just">
              <a:spcBef>
                <a:spcPts val="0"/>
              </a:spcBef>
              <a:spcAft>
                <a:spcPts val="0"/>
              </a:spcAft>
              <a:buClr>
                <a:srgbClr val="FFFFFF"/>
              </a:buClr>
              <a:buSzPct val="100000"/>
              <a:buChar char="●"/>
            </a:pPr>
            <a:r>
              <a:rPr lang="en" sz="3250">
                <a:latin typeface="Montserrat"/>
                <a:ea typeface="Montserrat"/>
                <a:cs typeface="Montserrat"/>
                <a:sym typeface="Montserrat"/>
              </a:rPr>
              <a:t>There will be 5000 requests supported for a day</a:t>
            </a:r>
            <a:r>
              <a:rPr lang="en" sz="3250">
                <a:solidFill>
                  <a:srgbClr val="FFFFFF"/>
                </a:solidFill>
                <a:latin typeface="Montserrat"/>
                <a:ea typeface="Montserrat"/>
                <a:cs typeface="Montserrat"/>
                <a:sym typeface="Montserrat"/>
              </a:rPr>
              <a:t>. </a:t>
            </a:r>
            <a:endParaRPr sz="3250">
              <a:solidFill>
                <a:srgbClr val="FFFFFF"/>
              </a:solidFill>
              <a:latin typeface="Montserrat"/>
              <a:ea typeface="Montserrat"/>
              <a:cs typeface="Montserrat"/>
              <a:sym typeface="Montserrat"/>
            </a:endParaRPr>
          </a:p>
          <a:p>
            <a:pPr indent="-311150" lvl="0" marL="457200" rtl="0" algn="just">
              <a:spcBef>
                <a:spcPts val="0"/>
              </a:spcBef>
              <a:spcAft>
                <a:spcPts val="0"/>
              </a:spcAft>
              <a:buSzPct val="100000"/>
              <a:buFont typeface="Montserrat"/>
              <a:buChar char="●"/>
            </a:pPr>
            <a:r>
              <a:rPr lang="en" sz="3250">
                <a:latin typeface="Montserrat"/>
                <a:ea typeface="Montserrat"/>
                <a:cs typeface="Montserrat"/>
                <a:sym typeface="Montserrat"/>
              </a:rPr>
              <a:t>The service will be available for the duration of the entire day.</a:t>
            </a:r>
            <a:endParaRPr sz="3250">
              <a:latin typeface="Montserrat"/>
              <a:ea typeface="Montserrat"/>
              <a:cs typeface="Montserrat"/>
              <a:sym typeface="Montserrat"/>
            </a:endParaRPr>
          </a:p>
          <a:p>
            <a:pPr indent="-311150" lvl="0" marL="457200" rtl="0" algn="just">
              <a:spcBef>
                <a:spcPts val="0"/>
              </a:spcBef>
              <a:spcAft>
                <a:spcPts val="0"/>
              </a:spcAft>
              <a:buSzPct val="100000"/>
              <a:buFont typeface="Montserrat"/>
              <a:buChar char="●"/>
            </a:pPr>
            <a:r>
              <a:rPr lang="en" sz="3250">
                <a:latin typeface="Montserrat"/>
                <a:ea typeface="Montserrat"/>
                <a:cs typeface="Montserrat"/>
                <a:sym typeface="Montserrat"/>
              </a:rPr>
              <a:t>Since different types of people will interact with this process so our project should be very easy for them to understand. Users can navigate through pages of application.</a:t>
            </a:r>
            <a:endParaRPr sz="3250">
              <a:latin typeface="Montserrat"/>
              <a:ea typeface="Montserrat"/>
              <a:cs typeface="Montserrat"/>
              <a:sym typeface="Montserrat"/>
            </a:endParaRPr>
          </a:p>
          <a:p>
            <a:pPr indent="0" lvl="0" marL="457200" rtl="0" algn="just">
              <a:spcBef>
                <a:spcPts val="0"/>
              </a:spcBef>
              <a:spcAft>
                <a:spcPts val="0"/>
              </a:spcAft>
              <a:buNone/>
            </a:pPr>
            <a:r>
              <a:t/>
            </a:r>
            <a:endParaRPr sz="1500">
              <a:latin typeface="Montserrat"/>
              <a:ea typeface="Montserrat"/>
              <a:cs typeface="Montserrat"/>
              <a:sym typeface="Montserrat"/>
            </a:endParaRPr>
          </a:p>
          <a:p>
            <a:pPr indent="0" lvl="0" marL="45720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457200" rtl="0" algn="just">
              <a:spcBef>
                <a:spcPts val="0"/>
              </a:spcBef>
              <a:spcAft>
                <a:spcPts val="0"/>
              </a:spcAft>
              <a:buNone/>
            </a:pPr>
            <a:r>
              <a:t/>
            </a:r>
            <a:endParaRPr sz="1500"/>
          </a:p>
          <a:p>
            <a:pPr indent="0" lvl="0" marL="457200" rtl="0" algn="just">
              <a:spcBef>
                <a:spcPts val="0"/>
              </a:spcBef>
              <a:spcAft>
                <a:spcPts val="0"/>
              </a:spcAft>
              <a:buNone/>
            </a:pPr>
            <a:r>
              <a:t/>
            </a:r>
            <a:endParaRPr sz="1900"/>
          </a:p>
        </p:txBody>
      </p:sp>
      <p:pic>
        <p:nvPicPr>
          <p:cNvPr id="131" name="Google Shape;131;p19"/>
          <p:cNvPicPr preferRelativeResize="0"/>
          <p:nvPr/>
        </p:nvPicPr>
        <p:blipFill>
          <a:blip r:embed="rId3">
            <a:alphaModFix/>
          </a:blip>
          <a:stretch>
            <a:fillRect/>
          </a:stretch>
        </p:blipFill>
        <p:spPr>
          <a:xfrm>
            <a:off x="7627050" y="476625"/>
            <a:ext cx="1516951" cy="1516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 type="body"/>
          </p:nvPr>
        </p:nvSpPr>
        <p:spPr>
          <a:xfrm>
            <a:off x="727650" y="1656150"/>
            <a:ext cx="7688700" cy="2573400"/>
          </a:xfrm>
          <a:prstGeom prst="rect">
            <a:avLst/>
          </a:prstGeom>
        </p:spPr>
        <p:txBody>
          <a:bodyPr anchorCtr="0" anchor="t" bIns="91425" lIns="91425" spcFirstLastPara="1" rIns="91425" wrap="square" tIns="91425">
            <a:normAutofit fontScale="92500" lnSpcReduction="20000"/>
          </a:bodyPr>
          <a:lstStyle/>
          <a:p>
            <a:pPr indent="-316706" lvl="0" marL="457200" rtl="0" algn="just">
              <a:spcBef>
                <a:spcPts val="0"/>
              </a:spcBef>
              <a:spcAft>
                <a:spcPts val="0"/>
              </a:spcAft>
              <a:buSzPct val="100000"/>
              <a:buFont typeface="Montserrat"/>
              <a:buChar char="●"/>
            </a:pPr>
            <a:r>
              <a:rPr lang="en" sz="1500">
                <a:latin typeface="Montserrat"/>
                <a:ea typeface="Montserrat"/>
                <a:cs typeface="Montserrat"/>
                <a:sym typeface="Montserrat"/>
              </a:rPr>
              <a:t>Cross-platform portability should be implemented independent of the OS or device.</a:t>
            </a:r>
            <a:endParaRPr sz="1500">
              <a:latin typeface="Montserrat"/>
              <a:ea typeface="Montserrat"/>
              <a:cs typeface="Montserrat"/>
              <a:sym typeface="Montserrat"/>
            </a:endParaRPr>
          </a:p>
          <a:p>
            <a:pPr indent="-316706" lvl="0" marL="457200" rtl="0" algn="just">
              <a:spcBef>
                <a:spcPts val="0"/>
              </a:spcBef>
              <a:spcAft>
                <a:spcPts val="0"/>
              </a:spcAft>
              <a:buSzPct val="100000"/>
              <a:buFont typeface="Montserrat"/>
              <a:buChar char="●"/>
            </a:pPr>
            <a:r>
              <a:rPr lang="en" sz="1500">
                <a:latin typeface="Montserrat"/>
                <a:ea typeface="Montserrat"/>
                <a:cs typeface="Montserrat"/>
                <a:sym typeface="Montserrat"/>
              </a:rPr>
              <a:t>It should be convenient for people who have limited time and faster than physically ordering the food.</a:t>
            </a:r>
            <a:endParaRPr sz="1500">
              <a:latin typeface="Montserrat"/>
              <a:ea typeface="Montserrat"/>
              <a:cs typeface="Montserrat"/>
              <a:sym typeface="Montserrat"/>
            </a:endParaRPr>
          </a:p>
          <a:p>
            <a:pPr indent="-316706" lvl="0" marL="457200" rtl="0" algn="just">
              <a:spcBef>
                <a:spcPts val="0"/>
              </a:spcBef>
              <a:spcAft>
                <a:spcPts val="0"/>
              </a:spcAft>
              <a:buSzPct val="100000"/>
              <a:buFont typeface="Montserrat"/>
              <a:buChar char="●"/>
            </a:pPr>
            <a:r>
              <a:rPr lang="en" sz="1500">
                <a:latin typeface="Montserrat"/>
                <a:ea typeface="Montserrat"/>
                <a:cs typeface="Montserrat"/>
                <a:sym typeface="Montserrat"/>
              </a:rPr>
              <a:t>There will be atomicity in every transaction.</a:t>
            </a:r>
            <a:endParaRPr sz="1500">
              <a:latin typeface="Montserrat"/>
              <a:ea typeface="Montserrat"/>
              <a:cs typeface="Montserrat"/>
              <a:sym typeface="Montserrat"/>
            </a:endParaRPr>
          </a:p>
          <a:p>
            <a:pPr indent="-316706" lvl="0" marL="457200" rtl="0" algn="just">
              <a:spcBef>
                <a:spcPts val="0"/>
              </a:spcBef>
              <a:spcAft>
                <a:spcPts val="0"/>
              </a:spcAft>
              <a:buSzPct val="100000"/>
              <a:buFont typeface="Montserrat"/>
              <a:buChar char="●"/>
            </a:pPr>
            <a:r>
              <a:rPr lang="en" sz="1500">
                <a:latin typeface="Montserrat"/>
                <a:ea typeface="Montserrat"/>
                <a:cs typeface="Montserrat"/>
                <a:sym typeface="Montserrat"/>
              </a:rPr>
              <a:t>Graphical Visualization for the data on financial profits concerning different food products.</a:t>
            </a:r>
            <a:endParaRPr sz="1500">
              <a:latin typeface="Montserrat"/>
              <a:ea typeface="Montserrat"/>
              <a:cs typeface="Montserrat"/>
              <a:sym typeface="Montserrat"/>
            </a:endParaRPr>
          </a:p>
          <a:p>
            <a:pPr indent="-316706" lvl="0" marL="457200" rtl="0" algn="just">
              <a:spcBef>
                <a:spcPts val="0"/>
              </a:spcBef>
              <a:spcAft>
                <a:spcPts val="0"/>
              </a:spcAft>
              <a:buSzPct val="100000"/>
              <a:buFont typeface="Montserrat"/>
              <a:buChar char="●"/>
            </a:pPr>
            <a:r>
              <a:rPr lang="en" sz="1500">
                <a:latin typeface="Montserrat"/>
                <a:ea typeface="Montserrat"/>
                <a:cs typeface="Montserrat"/>
                <a:sym typeface="Montserrat"/>
              </a:rPr>
              <a:t>Limited Access for festival counters and customers.</a:t>
            </a:r>
            <a:endParaRPr sz="1500">
              <a:latin typeface="Montserrat"/>
              <a:ea typeface="Montserrat"/>
              <a:cs typeface="Montserrat"/>
              <a:sym typeface="Montserrat"/>
            </a:endParaRPr>
          </a:p>
          <a:p>
            <a:pPr indent="0" lvl="0" marL="457200" rtl="0" algn="just">
              <a:spcBef>
                <a:spcPts val="0"/>
              </a:spcBef>
              <a:spcAft>
                <a:spcPts val="0"/>
              </a:spcAft>
              <a:buNone/>
            </a:pPr>
            <a:r>
              <a:t/>
            </a:r>
            <a:endParaRPr sz="1500"/>
          </a:p>
          <a:p>
            <a:pPr indent="0" lvl="0" marL="457200" rtl="0" algn="just">
              <a:spcBef>
                <a:spcPts val="0"/>
              </a:spcBef>
              <a:spcAft>
                <a:spcPts val="0"/>
              </a:spcAft>
              <a:buNone/>
            </a:pPr>
            <a:r>
              <a:t/>
            </a:r>
            <a:endParaRPr sz="2700"/>
          </a:p>
          <a:p>
            <a:pPr indent="0" lvl="0" marL="0" rtl="0" algn="just">
              <a:spcBef>
                <a:spcPts val="0"/>
              </a:spcBef>
              <a:spcAft>
                <a:spcPts val="1200"/>
              </a:spcAft>
              <a:buNone/>
            </a:pPr>
            <a:r>
              <a:t/>
            </a:r>
            <a:endParaRPr/>
          </a:p>
        </p:txBody>
      </p:sp>
      <p:sp>
        <p:nvSpPr>
          <p:cNvPr id="137" name="Google Shape;137;p20"/>
          <p:cNvSpPr txBox="1"/>
          <p:nvPr/>
        </p:nvSpPr>
        <p:spPr>
          <a:xfrm>
            <a:off x="4864900" y="4629150"/>
            <a:ext cx="4125600" cy="400200"/>
          </a:xfrm>
          <a:prstGeom prst="rect">
            <a:avLst/>
          </a:prstGeom>
          <a:noFill/>
          <a:ln>
            <a:noFill/>
          </a:ln>
        </p:spPr>
        <p:txBody>
          <a:bodyPr anchorCtr="0" anchor="t" bIns="91425" lIns="91425" spcFirstLastPara="1" rIns="91425" wrap="square" tIns="91425">
            <a:spAutoFit/>
          </a:bodyPr>
          <a:lstStyle/>
          <a:p>
            <a:pPr indent="0" lvl="0" marL="2286000" rtl="0" algn="l">
              <a:spcBef>
                <a:spcPts val="0"/>
              </a:spcBef>
              <a:spcAft>
                <a:spcPts val="0"/>
              </a:spcAft>
              <a:buNone/>
            </a:pPr>
            <a:r>
              <a:rPr lang="en">
                <a:latin typeface="Montserrat"/>
                <a:ea typeface="Montserrat"/>
                <a:cs typeface="Montserrat"/>
                <a:sym typeface="Montserrat"/>
              </a:rPr>
              <a:t>Full Version</a:t>
            </a:r>
            <a:r>
              <a:rPr b="1" lang="en">
                <a:latin typeface="Montserrat"/>
                <a:ea typeface="Montserrat"/>
                <a:cs typeface="Montserrat"/>
                <a:sym typeface="Montserrat"/>
              </a:rPr>
              <a:t> </a:t>
            </a:r>
            <a:r>
              <a:rPr b="1" lang="en">
                <a:solidFill>
                  <a:schemeClr val="hlink"/>
                </a:solidFill>
                <a:uFill>
                  <a:noFill/>
                </a:uFill>
                <a:latin typeface="Montserrat"/>
                <a:ea typeface="Montserrat"/>
                <a:cs typeface="Montserrat"/>
                <a:sym typeface="Montserrat"/>
                <a:hlinkClick r:id="rId3"/>
              </a:rPr>
              <a:t>Here</a:t>
            </a:r>
            <a:endParaRPr b="1">
              <a:latin typeface="Montserrat"/>
              <a:ea typeface="Montserrat"/>
              <a:cs typeface="Montserrat"/>
              <a:sym typeface="Montserrat"/>
            </a:endParaRPr>
          </a:p>
        </p:txBody>
      </p:sp>
      <p:pic>
        <p:nvPicPr>
          <p:cNvPr descr="scalability – CRT Cloud" id="138" name="Google Shape;138;p20"/>
          <p:cNvPicPr preferRelativeResize="0"/>
          <p:nvPr/>
        </p:nvPicPr>
        <p:blipFill rotWithShape="1">
          <a:blip r:embed="rId4">
            <a:alphaModFix/>
          </a:blip>
          <a:srcRect b="14973" l="0" r="0" t="0"/>
          <a:stretch/>
        </p:blipFill>
        <p:spPr>
          <a:xfrm>
            <a:off x="929175" y="3762450"/>
            <a:ext cx="2224125" cy="118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683250" y="127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Elicitation Techniques</a:t>
            </a:r>
            <a:endParaRPr/>
          </a:p>
        </p:txBody>
      </p:sp>
      <p:sp>
        <p:nvSpPr>
          <p:cNvPr id="144" name="Google Shape;144;p21"/>
          <p:cNvSpPr txBox="1"/>
          <p:nvPr>
            <p:ph idx="1" type="body"/>
          </p:nvPr>
        </p:nvSpPr>
        <p:spPr>
          <a:xfrm>
            <a:off x="528725" y="1885950"/>
            <a:ext cx="8103300" cy="3032400"/>
          </a:xfrm>
          <a:prstGeom prst="rect">
            <a:avLst/>
          </a:prstGeom>
        </p:spPr>
        <p:txBody>
          <a:bodyPr anchorCtr="0" anchor="t" bIns="91425" lIns="91425" spcFirstLastPara="1" rIns="91425" wrap="square" tIns="91425">
            <a:normAutofit lnSpcReduction="10000"/>
          </a:bodyPr>
          <a:lstStyle/>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Brainstorming</a:t>
            </a:r>
            <a:r>
              <a:rPr lang="en">
                <a:latin typeface="Montserrat"/>
                <a:ea typeface="Montserrat"/>
                <a:cs typeface="Montserrat"/>
                <a:sym typeface="Montserrat"/>
              </a:rPr>
              <a:t> </a:t>
            </a:r>
            <a:endParaRPr>
              <a:latin typeface="Montserrat"/>
              <a:ea typeface="Montserrat"/>
              <a:cs typeface="Montserrat"/>
              <a:sym typeface="Montserrat"/>
            </a:endParaRPr>
          </a:p>
          <a:p>
            <a:pPr indent="-307975" lvl="1" marL="914400" rtl="0" algn="just">
              <a:spcBef>
                <a:spcPts val="0"/>
              </a:spcBef>
              <a:spcAft>
                <a:spcPts val="0"/>
              </a:spcAft>
              <a:buSzPts val="1250"/>
              <a:buFont typeface="Montserrat"/>
              <a:buChar char="○"/>
            </a:pPr>
            <a:r>
              <a:rPr lang="en" sz="1250">
                <a:latin typeface="Montserrat"/>
                <a:ea typeface="Montserrat"/>
                <a:cs typeface="Montserrat"/>
                <a:sym typeface="Montserrat"/>
              </a:rPr>
              <a:t>A meeting was held and different ideas were heard out and expressed in the form of a healthy discussion.</a:t>
            </a:r>
            <a:endParaRPr sz="1250">
              <a:latin typeface="Montserrat"/>
              <a:ea typeface="Montserrat"/>
              <a:cs typeface="Montserrat"/>
              <a:sym typeface="Montserrat"/>
            </a:endParaRPr>
          </a:p>
          <a:p>
            <a:pPr indent="-307975" lvl="1" marL="914400" rtl="0" algn="just">
              <a:spcBef>
                <a:spcPts val="0"/>
              </a:spcBef>
              <a:spcAft>
                <a:spcPts val="0"/>
              </a:spcAft>
              <a:buSzPts val="1250"/>
              <a:buFont typeface="Montserrat"/>
              <a:buChar char="○"/>
            </a:pPr>
            <a:r>
              <a:rPr lang="en" sz="1250">
                <a:latin typeface="Montserrat"/>
                <a:ea typeface="Montserrat"/>
                <a:cs typeface="Montserrat"/>
                <a:sym typeface="Montserrat"/>
              </a:rPr>
              <a:t>The main Features of the application were kept.</a:t>
            </a:r>
            <a:endParaRPr sz="1250">
              <a:latin typeface="Montserrat"/>
              <a:ea typeface="Montserrat"/>
              <a:cs typeface="Montserrat"/>
              <a:sym typeface="Montserrat"/>
            </a:endParaRPr>
          </a:p>
          <a:p>
            <a:pPr indent="-307975" lvl="1" marL="914400" rtl="0" algn="just">
              <a:spcBef>
                <a:spcPts val="0"/>
              </a:spcBef>
              <a:spcAft>
                <a:spcPts val="0"/>
              </a:spcAft>
              <a:buSzPts val="1250"/>
              <a:buFont typeface="Montserrat"/>
              <a:buChar char="○"/>
            </a:pPr>
            <a:r>
              <a:rPr lang="en" sz="1250">
                <a:latin typeface="Montserrat"/>
                <a:ea typeface="Montserrat"/>
                <a:cs typeface="Montserrat"/>
                <a:sym typeface="Montserrat"/>
              </a:rPr>
              <a:t>The main issues/ hurdles were identified and tasks were assigned accordingl</a:t>
            </a:r>
            <a:r>
              <a:rPr lang="en" sz="1250">
                <a:latin typeface="Montserrat"/>
                <a:ea typeface="Montserrat"/>
                <a:cs typeface="Montserrat"/>
                <a:sym typeface="Montserrat"/>
              </a:rPr>
              <a:t>y</a:t>
            </a:r>
            <a:endParaRPr sz="125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Use Cases</a:t>
            </a:r>
            <a:endParaRPr>
              <a:latin typeface="Montserrat"/>
              <a:ea typeface="Montserrat"/>
              <a:cs typeface="Montserrat"/>
              <a:sym typeface="Montserrat"/>
            </a:endParaRPr>
          </a:p>
          <a:p>
            <a:pPr indent="-298450" lvl="1" marL="914400" rtl="0" algn="just">
              <a:spcBef>
                <a:spcPts val="0"/>
              </a:spcBef>
              <a:spcAft>
                <a:spcPts val="0"/>
              </a:spcAft>
              <a:buSzPts val="1100"/>
              <a:buFont typeface="Montserrat"/>
              <a:buChar char="○"/>
            </a:pPr>
            <a:r>
              <a:rPr lang="en">
                <a:latin typeface="Montserrat"/>
                <a:ea typeface="Montserrat"/>
                <a:cs typeface="Montserrat"/>
                <a:sym typeface="Montserrat"/>
              </a:rPr>
              <a:t>We did use case modelling to understand how different components will interact with each other and their responses in accordance with the requirements</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Analysis of existing systems</a:t>
            </a:r>
            <a:endParaRPr>
              <a:latin typeface="Montserrat"/>
              <a:ea typeface="Montserrat"/>
              <a:cs typeface="Montserrat"/>
              <a:sym typeface="Montserrat"/>
            </a:endParaRPr>
          </a:p>
          <a:p>
            <a:pPr indent="-298450" lvl="1" marL="914400" rtl="0" algn="just">
              <a:spcBef>
                <a:spcPts val="0"/>
              </a:spcBef>
              <a:spcAft>
                <a:spcPts val="0"/>
              </a:spcAft>
              <a:buSzPts val="1100"/>
              <a:buFont typeface="Montserrat"/>
              <a:buChar char="○"/>
            </a:pPr>
            <a:r>
              <a:rPr lang="en">
                <a:latin typeface="Montserrat"/>
                <a:ea typeface="Montserrat"/>
                <a:cs typeface="Montserrat"/>
                <a:sym typeface="Montserrat"/>
              </a:rPr>
              <a:t>We looked up for existing systems and went through their SRS and other documentation to get a better idea about the requirements</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Interviewing/ Questionnaires</a:t>
            </a:r>
            <a:endParaRPr>
              <a:latin typeface="Montserrat"/>
              <a:ea typeface="Montserrat"/>
              <a:cs typeface="Montserrat"/>
              <a:sym typeface="Montserrat"/>
            </a:endParaRPr>
          </a:p>
          <a:p>
            <a:pPr indent="-298450" lvl="1" marL="914400" rtl="0" algn="just">
              <a:spcBef>
                <a:spcPts val="0"/>
              </a:spcBef>
              <a:spcAft>
                <a:spcPts val="0"/>
              </a:spcAft>
              <a:buSzPts val="1100"/>
              <a:buFont typeface="Montserrat"/>
              <a:buChar char="○"/>
            </a:pPr>
            <a:r>
              <a:rPr lang="en">
                <a:latin typeface="Montserrat"/>
                <a:ea typeface="Montserrat"/>
                <a:cs typeface="Montserrat"/>
                <a:sym typeface="Montserrat"/>
              </a:rPr>
              <a:t>We internally conducted surveys of our friends and family to better understand the needs and functionalities.</a:t>
            </a:r>
            <a:endParaRPr>
              <a:latin typeface="Montserrat"/>
              <a:ea typeface="Montserrat"/>
              <a:cs typeface="Montserrat"/>
              <a:sym typeface="Montserrat"/>
            </a:endParaRPr>
          </a:p>
        </p:txBody>
      </p:sp>
      <p:pic>
        <p:nvPicPr>
          <p:cNvPr descr="Green Leaf Logo clipart - Green, Yellow, Text, transparent clip art" id="145" name="Google Shape;145;p21"/>
          <p:cNvPicPr preferRelativeResize="0"/>
          <p:nvPr/>
        </p:nvPicPr>
        <p:blipFill>
          <a:blip r:embed="rId3">
            <a:alphaModFix amt="68000"/>
          </a:blip>
          <a:stretch>
            <a:fillRect/>
          </a:stretch>
        </p:blipFill>
        <p:spPr>
          <a:xfrm>
            <a:off x="7511675" y="606125"/>
            <a:ext cx="1471600" cy="147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