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55AF-5B3F-B081-9833-6C83299DC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11A40-0454-0AB7-B84F-7BE3B19B2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44EC54-BAB5-36B6-54AE-268556F79996}"/>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5" name="Footer Placeholder 4">
            <a:extLst>
              <a:ext uri="{FF2B5EF4-FFF2-40B4-BE49-F238E27FC236}">
                <a16:creationId xmlns:a16="http://schemas.microsoft.com/office/drawing/2014/main" id="{C7A4720C-9AF2-DCF6-B288-417B78C62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2D993-D3EC-567C-2E03-323FBEA8FB2D}"/>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12065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E45E-9508-A3D3-4A39-8D1F13D05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96FF92-140F-D29B-75C4-026BFC177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8621D-1E04-160D-3A89-02D9F6686591}"/>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5" name="Footer Placeholder 4">
            <a:extLst>
              <a:ext uri="{FF2B5EF4-FFF2-40B4-BE49-F238E27FC236}">
                <a16:creationId xmlns:a16="http://schemas.microsoft.com/office/drawing/2014/main" id="{97764752-7560-EC8C-1FB9-E052CAB3F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22733-EF81-DC60-E9BC-0FC2308698B7}"/>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274924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549FF-2052-2713-60CB-93B98F896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8B91C-53B1-69B8-E376-1F9E536256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E3AF2-B611-577E-A78C-B64730A661B4}"/>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5" name="Footer Placeholder 4">
            <a:extLst>
              <a:ext uri="{FF2B5EF4-FFF2-40B4-BE49-F238E27FC236}">
                <a16:creationId xmlns:a16="http://schemas.microsoft.com/office/drawing/2014/main" id="{1683733F-6D63-5AC2-8686-A9C3C456D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F151B-CEF0-5A36-FF1F-B0FBEDA4D461}"/>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176370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8B64-47CD-6131-346F-1108D0079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2A7D7-E9E0-D524-0ABF-831D356A3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83590-9813-E5B8-AA86-2CA3D7586899}"/>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5" name="Footer Placeholder 4">
            <a:extLst>
              <a:ext uri="{FF2B5EF4-FFF2-40B4-BE49-F238E27FC236}">
                <a16:creationId xmlns:a16="http://schemas.microsoft.com/office/drawing/2014/main" id="{33CE8162-ABC5-82C9-696B-2E0CF2F05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AF67D-689F-F1B2-8B49-BF377ADD1D63}"/>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187692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43AE-671F-1E9D-0BFC-0593FCC01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55415-3636-0B8D-703D-CA6D4C716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108E4-BA02-A3D9-AA11-0E3B82E632CC}"/>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5" name="Footer Placeholder 4">
            <a:extLst>
              <a:ext uri="{FF2B5EF4-FFF2-40B4-BE49-F238E27FC236}">
                <a16:creationId xmlns:a16="http://schemas.microsoft.com/office/drawing/2014/main" id="{BCE485E2-A12C-6E3D-A3D3-105F3CE00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5D33C-7666-F5C7-11BC-83DED231B8A0}"/>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336767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4F5A-1C3D-6381-EC36-C3953372F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AA1BA-0AD6-9FF9-404B-7578DCF03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25F54-DE6E-ACC0-6473-683CBD971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A3EF3-BF53-3D25-DF7D-66B1B04DF026}"/>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6" name="Footer Placeholder 5">
            <a:extLst>
              <a:ext uri="{FF2B5EF4-FFF2-40B4-BE49-F238E27FC236}">
                <a16:creationId xmlns:a16="http://schemas.microsoft.com/office/drawing/2014/main" id="{DEC177C2-02BC-4409-6351-873E224FB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3DC90-F36A-B68F-D1B1-B04825A11E7A}"/>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299605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028B-5BDF-4017-EE47-67D3E51AB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E04CD4-9382-90AC-AC1A-BECB61780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EA559B-778F-600B-A25D-E9CD348FEA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9E4CFE-C3C5-9C1D-82A0-B86D34BF1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8A00E-0F3A-CA30-3791-4FFFCD5AC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C370E8-20C9-787F-826C-B8FDFF00152E}"/>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8" name="Footer Placeholder 7">
            <a:extLst>
              <a:ext uri="{FF2B5EF4-FFF2-40B4-BE49-F238E27FC236}">
                <a16:creationId xmlns:a16="http://schemas.microsoft.com/office/drawing/2014/main" id="{6D847733-762D-4B6D-2D83-EC4A430AB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2E1785-EB08-DCB5-CA08-D79A07B0313D}"/>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290437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987A-79E6-C3D8-E1FE-E13224A23D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D696FA-8186-5579-CB6D-4E4B6C25483A}"/>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4" name="Footer Placeholder 3">
            <a:extLst>
              <a:ext uri="{FF2B5EF4-FFF2-40B4-BE49-F238E27FC236}">
                <a16:creationId xmlns:a16="http://schemas.microsoft.com/office/drawing/2014/main" id="{951E065E-36F3-A536-453F-211DBCBBFC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8E39C-2A61-12EA-E7F3-885B565C120A}"/>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61401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EADF8-42F0-6281-407B-1BABAE6BBCF2}"/>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3" name="Footer Placeholder 2">
            <a:extLst>
              <a:ext uri="{FF2B5EF4-FFF2-40B4-BE49-F238E27FC236}">
                <a16:creationId xmlns:a16="http://schemas.microsoft.com/office/drawing/2014/main" id="{27EF8161-4D97-D780-F7D7-F0989F8CA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7488B5-A02D-E385-2588-FB21EF0F31A0}"/>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400117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4309-F688-769B-0662-C7451D181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036D4-0710-2635-E41C-60E0FE569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D4161-2303-142B-144B-86DFB495D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9E16B-A9B5-3E1A-C54A-E94A2269EB78}"/>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6" name="Footer Placeholder 5">
            <a:extLst>
              <a:ext uri="{FF2B5EF4-FFF2-40B4-BE49-F238E27FC236}">
                <a16:creationId xmlns:a16="http://schemas.microsoft.com/office/drawing/2014/main" id="{02878C59-482C-0506-68C6-C44FC38E2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F9FED-D5B3-FA76-0535-E3B0DA224520}"/>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94473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A8CB-5A03-FFF8-835F-A043E0EE1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569978-61AE-599E-B470-8C39E44E4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A20152-EB49-4B17-3A1C-D149DC126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B920D-58B0-C679-6821-77A0FA5FC812}"/>
              </a:ext>
            </a:extLst>
          </p:cNvPr>
          <p:cNvSpPr>
            <a:spLocks noGrp="1"/>
          </p:cNvSpPr>
          <p:nvPr>
            <p:ph type="dt" sz="half" idx="10"/>
          </p:nvPr>
        </p:nvSpPr>
        <p:spPr/>
        <p:txBody>
          <a:bodyPr/>
          <a:lstStyle/>
          <a:p>
            <a:fld id="{11742326-6B4A-4E49-BD11-EB72A2759C3F}" type="datetimeFigureOut">
              <a:rPr lang="en-US" smtClean="0"/>
              <a:t>5/2/2024</a:t>
            </a:fld>
            <a:endParaRPr lang="en-US"/>
          </a:p>
        </p:txBody>
      </p:sp>
      <p:sp>
        <p:nvSpPr>
          <p:cNvPr id="6" name="Footer Placeholder 5">
            <a:extLst>
              <a:ext uri="{FF2B5EF4-FFF2-40B4-BE49-F238E27FC236}">
                <a16:creationId xmlns:a16="http://schemas.microsoft.com/office/drawing/2014/main" id="{15875388-6382-52DD-2E6B-FB3E123E5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C0794-06A8-F9EF-3F6A-5DB9ADB69106}"/>
              </a:ext>
            </a:extLst>
          </p:cNvPr>
          <p:cNvSpPr>
            <a:spLocks noGrp="1"/>
          </p:cNvSpPr>
          <p:nvPr>
            <p:ph type="sldNum" sz="quarter" idx="12"/>
          </p:nvPr>
        </p:nvSpPr>
        <p:spPr/>
        <p:txBody>
          <a:bodyPr/>
          <a:lstStyle/>
          <a:p>
            <a:fld id="{4CBDE598-6F45-4040-97FC-E0ECB5DA193A}" type="slidenum">
              <a:rPr lang="en-US" smtClean="0"/>
              <a:t>‹#›</a:t>
            </a:fld>
            <a:endParaRPr lang="en-US"/>
          </a:p>
        </p:txBody>
      </p:sp>
    </p:spTree>
    <p:extLst>
      <p:ext uri="{BB962C8B-B14F-4D97-AF65-F5344CB8AC3E}">
        <p14:creationId xmlns:p14="http://schemas.microsoft.com/office/powerpoint/2010/main" val="354157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2713C-E418-7F9D-EDC7-20688FF50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37FBF9-B1F0-3E7A-ACD7-5FA5357A4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DCD2D-9A12-607D-64E8-D77B09AEE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42326-6B4A-4E49-BD11-EB72A2759C3F}" type="datetimeFigureOut">
              <a:rPr lang="en-US" smtClean="0"/>
              <a:t>5/2/2024</a:t>
            </a:fld>
            <a:endParaRPr lang="en-US"/>
          </a:p>
        </p:txBody>
      </p:sp>
      <p:sp>
        <p:nvSpPr>
          <p:cNvPr id="5" name="Footer Placeholder 4">
            <a:extLst>
              <a:ext uri="{FF2B5EF4-FFF2-40B4-BE49-F238E27FC236}">
                <a16:creationId xmlns:a16="http://schemas.microsoft.com/office/drawing/2014/main" id="{3EECAC4A-0B84-3728-C09A-2460DC488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F357D4-4B79-83AE-3872-B568F0A9D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DE598-6F45-4040-97FC-E0ECB5DA193A}" type="slidenum">
              <a:rPr lang="en-US" smtClean="0"/>
              <a:t>‹#›</a:t>
            </a:fld>
            <a:endParaRPr lang="en-US"/>
          </a:p>
        </p:txBody>
      </p:sp>
    </p:spTree>
    <p:extLst>
      <p:ext uri="{BB962C8B-B14F-4D97-AF65-F5344CB8AC3E}">
        <p14:creationId xmlns:p14="http://schemas.microsoft.com/office/powerpoint/2010/main" val="111500909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DA06-5A3F-D3FC-70F8-276A78B0F33F}"/>
              </a:ext>
            </a:extLst>
          </p:cNvPr>
          <p:cNvSpPr>
            <a:spLocks noGrp="1"/>
          </p:cNvSpPr>
          <p:nvPr>
            <p:ph type="ctrTitle"/>
          </p:nvPr>
        </p:nvSpPr>
        <p:spPr/>
        <p:txBody>
          <a:bodyPr>
            <a:normAutofit fontScale="90000"/>
          </a:bodyPr>
          <a:lstStyle/>
          <a:p>
            <a:r>
              <a:rPr lang="en-US" dirty="0"/>
              <a:t>Anomaly Detection in Credit Card Transactions Presentation</a:t>
            </a:r>
          </a:p>
        </p:txBody>
      </p:sp>
      <p:sp>
        <p:nvSpPr>
          <p:cNvPr id="3" name="Subtitle 2">
            <a:extLst>
              <a:ext uri="{FF2B5EF4-FFF2-40B4-BE49-F238E27FC236}">
                <a16:creationId xmlns:a16="http://schemas.microsoft.com/office/drawing/2014/main" id="{5C57C3B3-9EDD-150A-37E9-12A8FE48368B}"/>
              </a:ext>
            </a:extLst>
          </p:cNvPr>
          <p:cNvSpPr>
            <a:spLocks noGrp="1"/>
          </p:cNvSpPr>
          <p:nvPr>
            <p:ph type="subTitle" idx="1"/>
          </p:nvPr>
        </p:nvSpPr>
        <p:spPr/>
        <p:txBody>
          <a:bodyPr/>
          <a:lstStyle/>
          <a:p>
            <a:r>
              <a:rPr lang="en-US" dirty="0"/>
              <a:t>Presented by Hemanga Mazumdar</a:t>
            </a:r>
          </a:p>
        </p:txBody>
      </p:sp>
    </p:spTree>
    <p:extLst>
      <p:ext uri="{BB962C8B-B14F-4D97-AF65-F5344CB8AC3E}">
        <p14:creationId xmlns:p14="http://schemas.microsoft.com/office/powerpoint/2010/main" val="264742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90A7-8878-7190-0ACB-7E8F07200C43}"/>
              </a:ext>
            </a:extLst>
          </p:cNvPr>
          <p:cNvSpPr>
            <a:spLocks noGrp="1"/>
          </p:cNvSpPr>
          <p:nvPr>
            <p:ph type="title"/>
          </p:nvPr>
        </p:nvSpPr>
        <p:spPr/>
        <p:txBody>
          <a:bodyPr>
            <a:normAutofit/>
          </a:bodyPr>
          <a:lstStyle/>
          <a:p>
            <a:pPr algn="ctr"/>
            <a:r>
              <a:rPr lang="en-US" sz="4800" b="1" dirty="0"/>
              <a:t>INDEX</a:t>
            </a:r>
          </a:p>
        </p:txBody>
      </p:sp>
      <p:sp>
        <p:nvSpPr>
          <p:cNvPr id="3" name="Content Placeholder 2">
            <a:extLst>
              <a:ext uri="{FF2B5EF4-FFF2-40B4-BE49-F238E27FC236}">
                <a16:creationId xmlns:a16="http://schemas.microsoft.com/office/drawing/2014/main" id="{C5446DD5-4CF8-A17D-9CAC-7FCA020EC2D9}"/>
              </a:ext>
            </a:extLst>
          </p:cNvPr>
          <p:cNvSpPr>
            <a:spLocks noGrp="1"/>
          </p:cNvSpPr>
          <p:nvPr>
            <p:ph idx="1"/>
          </p:nvPr>
        </p:nvSpPr>
        <p:spPr/>
        <p:txBody>
          <a:bodyPr/>
          <a:lstStyle/>
          <a:p>
            <a:r>
              <a:rPr lang="en-US" dirty="0"/>
              <a:t>1  Introduction </a:t>
            </a:r>
          </a:p>
          <a:p>
            <a:r>
              <a:rPr lang="en-US" dirty="0"/>
              <a:t>2 Overview of project </a:t>
            </a:r>
          </a:p>
          <a:p>
            <a:r>
              <a:rPr lang="en-US" dirty="0"/>
              <a:t>3 Consolidated Dashboard </a:t>
            </a:r>
          </a:p>
          <a:p>
            <a:r>
              <a:rPr lang="en-US" dirty="0"/>
              <a:t>4 Key Findings </a:t>
            </a:r>
          </a:p>
          <a:p>
            <a:r>
              <a:rPr lang="en-US" dirty="0"/>
              <a:t>5 Charts and Graphs </a:t>
            </a:r>
          </a:p>
          <a:p>
            <a:r>
              <a:rPr lang="en-US" dirty="0"/>
              <a:t>6 Recommendations </a:t>
            </a:r>
          </a:p>
        </p:txBody>
      </p:sp>
    </p:spTree>
    <p:extLst>
      <p:ext uri="{BB962C8B-B14F-4D97-AF65-F5344CB8AC3E}">
        <p14:creationId xmlns:p14="http://schemas.microsoft.com/office/powerpoint/2010/main" val="419251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3D1C-1753-6441-8E61-E9E5FB671B8F}"/>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88B68405-073E-259B-EDB5-C488C39910AC}"/>
              </a:ext>
            </a:extLst>
          </p:cNvPr>
          <p:cNvSpPr>
            <a:spLocks noGrp="1"/>
          </p:cNvSpPr>
          <p:nvPr>
            <p:ph idx="1"/>
          </p:nvPr>
        </p:nvSpPr>
        <p:spPr/>
        <p:txBody>
          <a:bodyPr/>
          <a:lstStyle/>
          <a:p>
            <a:pPr marL="0" indent="0">
              <a:buNone/>
            </a:pPr>
            <a:r>
              <a:rPr lang="en-US" dirty="0"/>
              <a:t>The aim of this presentation is to provide an understanding of the insights related to credit card transactions in real life. The goal is to provide you with a comprehensive overview of day to day credit card transactions and recommend or suggest methods to keep fraudulent credit card transactions in check. </a:t>
            </a:r>
          </a:p>
        </p:txBody>
      </p:sp>
    </p:spTree>
    <p:extLst>
      <p:ext uri="{BB962C8B-B14F-4D97-AF65-F5344CB8AC3E}">
        <p14:creationId xmlns:p14="http://schemas.microsoft.com/office/powerpoint/2010/main" val="47991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ADA1-6ECC-233F-D440-05D63824BE9E}"/>
              </a:ext>
            </a:extLst>
          </p:cNvPr>
          <p:cNvSpPr>
            <a:spLocks noGrp="1"/>
          </p:cNvSpPr>
          <p:nvPr>
            <p:ph type="title"/>
          </p:nvPr>
        </p:nvSpPr>
        <p:spPr/>
        <p:txBody>
          <a:bodyPr/>
          <a:lstStyle/>
          <a:p>
            <a:pPr algn="ctr"/>
            <a:r>
              <a:rPr lang="en-US" dirty="0"/>
              <a:t>PROJECT OVERVIEW </a:t>
            </a:r>
          </a:p>
        </p:txBody>
      </p:sp>
      <p:sp>
        <p:nvSpPr>
          <p:cNvPr id="3" name="Content Placeholder 2">
            <a:extLst>
              <a:ext uri="{FF2B5EF4-FFF2-40B4-BE49-F238E27FC236}">
                <a16:creationId xmlns:a16="http://schemas.microsoft.com/office/drawing/2014/main" id="{7B4492D5-5A04-3334-9088-43CB6DC8C03C}"/>
              </a:ext>
            </a:extLst>
          </p:cNvPr>
          <p:cNvSpPr>
            <a:spLocks noGrp="1"/>
          </p:cNvSpPr>
          <p:nvPr>
            <p:ph idx="1"/>
          </p:nvPr>
        </p:nvSpPr>
        <p:spPr/>
        <p:txBody>
          <a:bodyPr/>
          <a:lstStyle/>
          <a:p>
            <a:pPr>
              <a:buFont typeface="Wingdings" panose="05000000000000000000" pitchFamily="2" charset="2"/>
              <a:buChar char="q"/>
            </a:pPr>
            <a:r>
              <a:rPr lang="en-US" dirty="0"/>
              <a:t>Total number of credit card transactions done monthly and yearly </a:t>
            </a:r>
          </a:p>
          <a:p>
            <a:pPr>
              <a:buFont typeface="Wingdings" panose="05000000000000000000" pitchFamily="2" charset="2"/>
              <a:buChar char="q"/>
            </a:pPr>
            <a:endParaRPr lang="en-US" dirty="0"/>
          </a:p>
          <a:p>
            <a:pPr>
              <a:buFont typeface="Wingdings" panose="05000000000000000000" pitchFamily="2" charset="2"/>
              <a:buChar char="q"/>
            </a:pPr>
            <a:r>
              <a:rPr lang="en-US" dirty="0"/>
              <a:t>The total amount of credit card transactions, both normal and fraud </a:t>
            </a:r>
          </a:p>
          <a:p>
            <a:pPr>
              <a:buFont typeface="Wingdings" panose="05000000000000000000" pitchFamily="2" charset="2"/>
              <a:buChar char="q"/>
            </a:pPr>
            <a:endParaRPr lang="en-US" dirty="0"/>
          </a:p>
          <a:p>
            <a:pPr>
              <a:buFont typeface="Wingdings" panose="05000000000000000000" pitchFamily="2" charset="2"/>
              <a:buChar char="q"/>
            </a:pPr>
            <a:r>
              <a:rPr lang="en-US" dirty="0"/>
              <a:t>Compare fraud credit card transactions with normal credit card transactions </a:t>
            </a:r>
          </a:p>
        </p:txBody>
      </p:sp>
    </p:spTree>
    <p:extLst>
      <p:ext uri="{BB962C8B-B14F-4D97-AF65-F5344CB8AC3E}">
        <p14:creationId xmlns:p14="http://schemas.microsoft.com/office/powerpoint/2010/main" val="341525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2D97-7DC5-5CA3-7715-091CD9F3EB1E}"/>
              </a:ext>
            </a:extLst>
          </p:cNvPr>
          <p:cNvSpPr>
            <a:spLocks noGrp="1"/>
          </p:cNvSpPr>
          <p:nvPr>
            <p:ph type="title"/>
          </p:nvPr>
        </p:nvSpPr>
        <p:spPr>
          <a:xfrm>
            <a:off x="838200" y="365125"/>
            <a:ext cx="10515600" cy="421259"/>
          </a:xfrm>
        </p:spPr>
        <p:txBody>
          <a:bodyPr>
            <a:normAutofit fontScale="90000"/>
          </a:bodyPr>
          <a:lstStyle/>
          <a:p>
            <a:r>
              <a:rPr lang="en-US" b="1" dirty="0">
                <a:solidFill>
                  <a:schemeClr val="tx2"/>
                </a:solidFill>
              </a:rPr>
              <a:t>A BROADER LOOK…..</a:t>
            </a:r>
          </a:p>
        </p:txBody>
      </p:sp>
      <p:pic>
        <p:nvPicPr>
          <p:cNvPr id="5" name="Content Placeholder 4">
            <a:extLst>
              <a:ext uri="{FF2B5EF4-FFF2-40B4-BE49-F238E27FC236}">
                <a16:creationId xmlns:a16="http://schemas.microsoft.com/office/drawing/2014/main" id="{3FDF6CBC-0379-454A-6EA3-884ADCEBF8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869984"/>
            <a:ext cx="12024360" cy="5878287"/>
          </a:xfrm>
        </p:spPr>
      </p:pic>
    </p:spTree>
    <p:extLst>
      <p:ext uri="{BB962C8B-B14F-4D97-AF65-F5344CB8AC3E}">
        <p14:creationId xmlns:p14="http://schemas.microsoft.com/office/powerpoint/2010/main" val="254161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ABFC-F971-2B58-1C49-80B70EA48052}"/>
              </a:ext>
            </a:extLst>
          </p:cNvPr>
          <p:cNvSpPr>
            <a:spLocks noGrp="1"/>
          </p:cNvSpPr>
          <p:nvPr>
            <p:ph type="title"/>
          </p:nvPr>
        </p:nvSpPr>
        <p:spPr>
          <a:xfrm>
            <a:off x="838200" y="365126"/>
            <a:ext cx="10515600" cy="315912"/>
          </a:xfrm>
        </p:spPr>
        <p:txBody>
          <a:bodyPr>
            <a:normAutofit fontScale="90000"/>
          </a:bodyPr>
          <a:lstStyle/>
          <a:p>
            <a:r>
              <a:rPr lang="en-US" sz="3200" dirty="0">
                <a:solidFill>
                  <a:srgbClr val="0070C0"/>
                </a:solidFill>
              </a:rPr>
              <a:t>KEY FINDINGS </a:t>
            </a:r>
          </a:p>
        </p:txBody>
      </p:sp>
      <p:pic>
        <p:nvPicPr>
          <p:cNvPr id="5" name="Content Placeholder 4">
            <a:extLst>
              <a:ext uri="{FF2B5EF4-FFF2-40B4-BE49-F238E27FC236}">
                <a16:creationId xmlns:a16="http://schemas.microsoft.com/office/drawing/2014/main" id="{57F60096-D214-6354-A863-25EAEE5C6C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730" y="779021"/>
            <a:ext cx="4701947" cy="2512819"/>
          </a:xfrm>
        </p:spPr>
      </p:pic>
      <p:sp>
        <p:nvSpPr>
          <p:cNvPr id="7" name="TextBox 6">
            <a:extLst>
              <a:ext uri="{FF2B5EF4-FFF2-40B4-BE49-F238E27FC236}">
                <a16:creationId xmlns:a16="http://schemas.microsoft.com/office/drawing/2014/main" id="{AB07E3FC-4B6C-62DC-ECA5-BB6EECC0E9AE}"/>
              </a:ext>
            </a:extLst>
          </p:cNvPr>
          <p:cNvSpPr txBox="1"/>
          <p:nvPr/>
        </p:nvSpPr>
        <p:spPr>
          <a:xfrm>
            <a:off x="7086601" y="429768"/>
            <a:ext cx="4974336" cy="1938992"/>
          </a:xfrm>
          <a:prstGeom prst="rect">
            <a:avLst/>
          </a:prstGeom>
          <a:noFill/>
        </p:spPr>
        <p:txBody>
          <a:bodyPr wrap="square" rtlCol="0">
            <a:spAutoFit/>
          </a:bodyPr>
          <a:lstStyle/>
          <a:p>
            <a:r>
              <a:rPr lang="en-US" sz="2400" dirty="0">
                <a:solidFill>
                  <a:schemeClr val="bg2">
                    <a:lumMod val="25000"/>
                  </a:schemeClr>
                </a:solidFill>
              </a:rPr>
              <a:t>The percentage of fraud credit card transactions was a mere 0.6%, compared to the percentage of normal credit card transactions, which is 99.94%.</a:t>
            </a:r>
          </a:p>
        </p:txBody>
      </p:sp>
      <p:pic>
        <p:nvPicPr>
          <p:cNvPr id="9" name="Graphic 8" descr="Line arrow: Straight with solid fill">
            <a:extLst>
              <a:ext uri="{FF2B5EF4-FFF2-40B4-BE49-F238E27FC236}">
                <a16:creationId xmlns:a16="http://schemas.microsoft.com/office/drawing/2014/main" id="{4D800C25-289E-511E-243B-04282F4A9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5382768" y="681038"/>
            <a:ext cx="1557528" cy="1557528"/>
          </a:xfrm>
          <a:prstGeom prst="rect">
            <a:avLst/>
          </a:prstGeom>
        </p:spPr>
      </p:pic>
      <p:pic>
        <p:nvPicPr>
          <p:cNvPr id="13" name="Graphic 12" descr="Line arrow: Straight with solid fill">
            <a:extLst>
              <a:ext uri="{FF2B5EF4-FFF2-40B4-BE49-F238E27FC236}">
                <a16:creationId xmlns:a16="http://schemas.microsoft.com/office/drawing/2014/main" id="{AE9BD0CE-1C46-6C58-D4B4-8E2CD3625A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9352" y="4014216"/>
            <a:ext cx="1433525" cy="1252728"/>
          </a:xfrm>
          <a:prstGeom prst="rect">
            <a:avLst/>
          </a:prstGeom>
        </p:spPr>
      </p:pic>
      <p:sp>
        <p:nvSpPr>
          <p:cNvPr id="15" name="TextBox 14">
            <a:extLst>
              <a:ext uri="{FF2B5EF4-FFF2-40B4-BE49-F238E27FC236}">
                <a16:creationId xmlns:a16="http://schemas.microsoft.com/office/drawing/2014/main" id="{FB91ADF4-9B12-7F35-A21F-56052F720FAB}"/>
              </a:ext>
            </a:extLst>
          </p:cNvPr>
          <p:cNvSpPr txBox="1"/>
          <p:nvPr/>
        </p:nvSpPr>
        <p:spPr>
          <a:xfrm>
            <a:off x="301752" y="3730752"/>
            <a:ext cx="2898648" cy="2308324"/>
          </a:xfrm>
          <a:prstGeom prst="rect">
            <a:avLst/>
          </a:prstGeom>
          <a:noFill/>
        </p:spPr>
        <p:txBody>
          <a:bodyPr wrap="square" rtlCol="0">
            <a:spAutoFit/>
          </a:bodyPr>
          <a:lstStyle/>
          <a:p>
            <a:r>
              <a:rPr lang="en-US" dirty="0"/>
              <a:t>The total number of credit card transactions was 631 lakh, out of which 383 were fraud. The highest normal transaction amount stands at 6.42M, while the highest fraudulent transaction amount stands at 10M. </a:t>
            </a:r>
          </a:p>
        </p:txBody>
      </p:sp>
      <p:pic>
        <p:nvPicPr>
          <p:cNvPr id="17" name="Picture 16">
            <a:extLst>
              <a:ext uri="{FF2B5EF4-FFF2-40B4-BE49-F238E27FC236}">
                <a16:creationId xmlns:a16="http://schemas.microsoft.com/office/drawing/2014/main" id="{03D2E811-225C-EAC5-EA57-B0198657E2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554478"/>
            <a:ext cx="5964936" cy="4202938"/>
          </a:xfrm>
          <a:prstGeom prst="rect">
            <a:avLst/>
          </a:prstGeom>
        </p:spPr>
      </p:pic>
    </p:spTree>
    <p:extLst>
      <p:ext uri="{BB962C8B-B14F-4D97-AF65-F5344CB8AC3E}">
        <p14:creationId xmlns:p14="http://schemas.microsoft.com/office/powerpoint/2010/main" val="260597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CA0B-D779-C069-549B-7AA6916CF9F9}"/>
              </a:ext>
            </a:extLst>
          </p:cNvPr>
          <p:cNvSpPr>
            <a:spLocks noGrp="1"/>
          </p:cNvSpPr>
          <p:nvPr>
            <p:ph type="title"/>
          </p:nvPr>
        </p:nvSpPr>
        <p:spPr/>
        <p:txBody>
          <a:bodyPr/>
          <a:lstStyle/>
          <a:p>
            <a:pPr algn="ctr"/>
            <a:r>
              <a:rPr lang="en-US" dirty="0"/>
              <a:t>RECOMMENDATIONS </a:t>
            </a:r>
          </a:p>
        </p:txBody>
      </p:sp>
      <p:sp>
        <p:nvSpPr>
          <p:cNvPr id="3" name="Content Placeholder 2">
            <a:extLst>
              <a:ext uri="{FF2B5EF4-FFF2-40B4-BE49-F238E27FC236}">
                <a16:creationId xmlns:a16="http://schemas.microsoft.com/office/drawing/2014/main" id="{227BB6CB-2EE7-484C-5386-C8E194A3AD2E}"/>
              </a:ext>
            </a:extLst>
          </p:cNvPr>
          <p:cNvSpPr>
            <a:spLocks noGrp="1"/>
          </p:cNvSpPr>
          <p:nvPr>
            <p:ph idx="1"/>
          </p:nvPr>
        </p:nvSpPr>
        <p:spPr/>
        <p:txBody>
          <a:bodyPr/>
          <a:lstStyle/>
          <a:p>
            <a:r>
              <a:rPr lang="en-US" dirty="0"/>
              <a:t>A METHOD LIKE ONE TIME PASSWORD TO COMPLETE TRANSACTIONS AMOUNTING OVER 6M. </a:t>
            </a:r>
          </a:p>
          <a:p>
            <a:r>
              <a:rPr lang="en-US" dirty="0"/>
              <a:t>FREQUENT MONITORING OF TRANSACTIONS DONE AFTER HOUR 32, AS IT CAN BE SEEN THAT TRANSACTIONS INCREASE AFTER THIS HOUR.</a:t>
            </a:r>
          </a:p>
          <a:p>
            <a:endParaRPr lang="en-US" dirty="0"/>
          </a:p>
        </p:txBody>
      </p:sp>
    </p:spTree>
    <p:extLst>
      <p:ext uri="{BB962C8B-B14F-4D97-AF65-F5344CB8AC3E}">
        <p14:creationId xmlns:p14="http://schemas.microsoft.com/office/powerpoint/2010/main" val="3699238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222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Anomaly Detection in Credit Card Transactions Presentation</vt:lpstr>
      <vt:lpstr>INDEX</vt:lpstr>
      <vt:lpstr>Introduction</vt:lpstr>
      <vt:lpstr>PROJECT OVERVIEW </vt:lpstr>
      <vt:lpstr>A BROADER LOOK…..</vt:lpstr>
      <vt:lpstr>KEY FINDINGS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Credit Card Transactions Presentation</dc:title>
  <dc:creator>ANWESH MAZUMDAR</dc:creator>
  <cp:lastModifiedBy>ANWESH MAZUMDAR</cp:lastModifiedBy>
  <cp:revision>1</cp:revision>
  <dcterms:created xsi:type="dcterms:W3CDTF">2024-05-02T07:03:54Z</dcterms:created>
  <dcterms:modified xsi:type="dcterms:W3CDTF">2024-05-02T07:54:50Z</dcterms:modified>
</cp:coreProperties>
</file>