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2d6d57690a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2d6d57690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d6d57690a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d6d57690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d6d57690a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d6d57690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2d6d57690a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2d6d57690a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d6d57690a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d6d57690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d6d57690a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d6d57690a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d6d57690a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d6d57690a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1" name="Google Shape;11;p2"/>
          <p:cNvSpPr txBox="1">
            <a:spLocks noGrp="1"/>
          </p:cNvSpPr>
          <p:nvPr>
            <p:ph type="subTitle" idx="1"/>
          </p:nvPr>
        </p:nvSpPr>
        <p:spPr>
          <a:xfrm>
            <a:off x="311700" y="2362825"/>
            <a:ext cx="8520600" cy="2052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US" sz="4000" b="1" dirty="0"/>
              <a:t>EROOR501</a:t>
            </a:r>
            <a:endParaRPr sz="4000" b="1" dirty="0"/>
          </a:p>
        </p:txBody>
      </p:sp>
      <p:sp>
        <p:nvSpPr>
          <p:cNvPr id="60" name="Google Shape;60;p15"/>
          <p:cNvSpPr txBox="1">
            <a:spLocks noGrp="1"/>
          </p:cNvSpPr>
          <p:nvPr>
            <p:ph type="subTitle" idx="1"/>
          </p:nvPr>
        </p:nvSpPr>
        <p:spPr>
          <a:xfrm>
            <a:off x="311700" y="236282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Devam Srivastava</a:t>
            </a:r>
          </a:p>
          <a:p>
            <a:pPr marL="0" lvl="0" indent="0" algn="ctr" rtl="0">
              <a:spcBef>
                <a:spcPts val="0"/>
              </a:spcBef>
              <a:spcAft>
                <a:spcPts val="0"/>
              </a:spcAft>
              <a:buNone/>
            </a:pPr>
            <a:r>
              <a:rPr lang="en-US" sz="2500" dirty="0" err="1"/>
              <a:t>Hemangi</a:t>
            </a:r>
            <a:r>
              <a:rPr lang="en-US" sz="2500" dirty="0"/>
              <a:t> </a:t>
            </a:r>
            <a:r>
              <a:rPr lang="en-US" sz="2500" dirty="0" err="1"/>
              <a:t>Rudhankar</a:t>
            </a:r>
            <a:endParaRPr lang="en-US" sz="2500" dirty="0"/>
          </a:p>
          <a:p>
            <a:pPr marL="0" lvl="0" indent="0" algn="ctr" rtl="0">
              <a:spcBef>
                <a:spcPts val="0"/>
              </a:spcBef>
              <a:spcAft>
                <a:spcPts val="0"/>
              </a:spcAft>
              <a:buNone/>
            </a:pPr>
            <a:r>
              <a:rPr lang="en-US" sz="2500" dirty="0"/>
              <a:t>Aryan Saini</a:t>
            </a:r>
          </a:p>
          <a:p>
            <a:pPr marL="0" lvl="0" indent="0" algn="ctr" rtl="0">
              <a:spcBef>
                <a:spcPts val="0"/>
              </a:spcBef>
              <a:spcAft>
                <a:spcPts val="0"/>
              </a:spcAft>
              <a:buNone/>
            </a:pPr>
            <a:r>
              <a:rPr lang="en-US" dirty="0"/>
              <a:t>Yash Trivedi</a:t>
            </a:r>
            <a:endParaRPr lang="en-US" sz="250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ctrTitle"/>
          </p:nvPr>
        </p:nvSpPr>
        <p:spPr>
          <a:xfrm>
            <a:off x="2257509" y="1097739"/>
            <a:ext cx="4628981" cy="57046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dirty="0"/>
              <a:t>Problem</a:t>
            </a:r>
            <a:r>
              <a:rPr lang="en-GB" sz="3000" dirty="0"/>
              <a:t> </a:t>
            </a:r>
            <a:r>
              <a:rPr lang="en-GB" dirty="0"/>
              <a:t>Statement</a:t>
            </a:r>
            <a:r>
              <a:rPr lang="en-GB" sz="3000" dirty="0"/>
              <a:t> </a:t>
            </a:r>
            <a:endParaRPr sz="3000" dirty="0"/>
          </a:p>
        </p:txBody>
      </p:sp>
      <p:sp>
        <p:nvSpPr>
          <p:cNvPr id="66" name="Google Shape;66;p16"/>
          <p:cNvSpPr txBox="1">
            <a:spLocks noGrp="1"/>
          </p:cNvSpPr>
          <p:nvPr>
            <p:ph type="subTitle" idx="1"/>
          </p:nvPr>
        </p:nvSpPr>
        <p:spPr>
          <a:xfrm>
            <a:off x="2766847" y="1877226"/>
            <a:ext cx="6286169" cy="1849492"/>
          </a:xfrm>
          <a:prstGeom prst="rect">
            <a:avLst/>
          </a:prstGeom>
          <a:noFill/>
        </p:spPr>
        <p:txBody>
          <a:bodyPr spcFirstLastPara="1" wrap="square" lIns="91425" tIns="91425" rIns="91425" bIns="91425" anchor="ctr" anchorCtr="0">
            <a:normAutofit fontScale="85000" lnSpcReduction="20000"/>
          </a:bodyPr>
          <a:lstStyle/>
          <a:p>
            <a:pPr marL="0" lvl="0" indent="0" algn="ctr" rtl="0">
              <a:spcBef>
                <a:spcPts val="0"/>
              </a:spcBef>
              <a:spcAft>
                <a:spcPts val="0"/>
              </a:spcAft>
              <a:buNone/>
            </a:pPr>
            <a:endParaRPr lang="en-US" sz="2500" dirty="0">
              <a:solidFill>
                <a:schemeClr val="tx1"/>
              </a:solidFill>
              <a:latin typeface="Cambria" panose="02040503050406030204" pitchFamily="18" charset="0"/>
            </a:endParaRPr>
          </a:p>
          <a:p>
            <a:pPr marL="0" lvl="0" indent="0" algn="ctr" rtl="0">
              <a:spcBef>
                <a:spcPts val="0"/>
              </a:spcBef>
              <a:spcAft>
                <a:spcPts val="0"/>
              </a:spcAft>
              <a:buNone/>
            </a:pPr>
            <a:endParaRPr lang="en-US" dirty="0">
              <a:solidFill>
                <a:schemeClr val="tx1"/>
              </a:solidFill>
              <a:latin typeface="Cambria" panose="02040503050406030204" pitchFamily="18" charset="0"/>
            </a:endParaRPr>
          </a:p>
          <a:p>
            <a:pPr marL="0" indent="0" algn="just"/>
            <a:r>
              <a:rPr lang="en-IN" dirty="0">
                <a:solidFill>
                  <a:schemeClr val="tx1"/>
                </a:solidFill>
                <a:effectLst/>
                <a:latin typeface="Cambria" panose="02040503050406030204" pitchFamily="18" charset="0"/>
              </a:rPr>
              <a:t>Carbon emissions from human activities cause climate change and its adverse impacts on the planet and its inhabitants, necessitating immediate action to reduce and ultimately eliminate these emissions.</a:t>
            </a:r>
          </a:p>
        </p:txBody>
      </p:sp>
      <p:pic>
        <p:nvPicPr>
          <p:cNvPr id="3074" name="Picture 2" descr="What Does It Mean to Be Carbon Negative?">
            <a:extLst>
              <a:ext uri="{FF2B5EF4-FFF2-40B4-BE49-F238E27FC236}">
                <a16:creationId xmlns:a16="http://schemas.microsoft.com/office/drawing/2014/main" id="{1C42EE2D-0805-B72E-5F9B-A37767073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4" y="2698087"/>
            <a:ext cx="2254469" cy="81815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6;p16">
            <a:extLst>
              <a:ext uri="{FF2B5EF4-FFF2-40B4-BE49-F238E27FC236}">
                <a16:creationId xmlns:a16="http://schemas.microsoft.com/office/drawing/2014/main" id="{CC8549D4-1BE0-48E5-2307-CAB9AB2FCEEB}"/>
              </a:ext>
            </a:extLst>
          </p:cNvPr>
          <p:cNvSpPr txBox="1">
            <a:spLocks/>
          </p:cNvSpPr>
          <p:nvPr/>
        </p:nvSpPr>
        <p:spPr>
          <a:xfrm>
            <a:off x="1812052" y="1877226"/>
            <a:ext cx="5337610" cy="3266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500"/>
              <a:buFont typeface="Arial"/>
              <a:buNone/>
              <a:defRPr sz="25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en-US" sz="3000" dirty="0">
                <a:solidFill>
                  <a:schemeClr val="tx1"/>
                </a:solidFill>
                <a:latin typeface="Cambria" panose="02040503050406030204" pitchFamily="18" charset="0"/>
              </a:rPr>
              <a:t>Carbon Negative Emission</a:t>
            </a:r>
            <a:endParaRPr lang="en-IN" sz="3000" dirty="0">
              <a:solidFill>
                <a:schemeClr val="tx1"/>
              </a:solidFill>
              <a:latin typeface="Cambria" panose="020405030504060302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4098" name="Picture 2" descr="Net-zero, carbon-neutral, carbon-negative ... confused by all the carbon  jargon? Then read this">
            <a:extLst>
              <a:ext uri="{FF2B5EF4-FFF2-40B4-BE49-F238E27FC236}">
                <a16:creationId xmlns:a16="http://schemas.microsoft.com/office/drawing/2014/main" id="{919DCBC1-AF3F-4C82-AE51-0EFE3AAB8B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942"/>
          <a:stretch/>
        </p:blipFill>
        <p:spPr bwMode="auto">
          <a:xfrm>
            <a:off x="378373" y="2190128"/>
            <a:ext cx="1906094" cy="1311786"/>
          </a:xfrm>
          <a:prstGeom prst="rect">
            <a:avLst/>
          </a:prstGeom>
          <a:noFill/>
          <a:extLst>
            <a:ext uri="{909E8E84-426E-40DD-AFC4-6F175D3DCCD1}">
              <a14:hiddenFill xmlns:a14="http://schemas.microsoft.com/office/drawing/2010/main">
                <a:solidFill>
                  <a:srgbClr val="FFFFFF"/>
                </a:solidFill>
              </a14:hiddenFill>
            </a:ext>
          </a:extLst>
        </p:spPr>
      </p:pic>
      <p:sp>
        <p:nvSpPr>
          <p:cNvPr id="71" name="Google Shape;71;p17"/>
          <p:cNvSpPr txBox="1">
            <a:spLocks noGrp="1"/>
          </p:cNvSpPr>
          <p:nvPr>
            <p:ph type="ctrTitle"/>
          </p:nvPr>
        </p:nvSpPr>
        <p:spPr>
          <a:xfrm>
            <a:off x="2481268" y="1059885"/>
            <a:ext cx="4181464" cy="705853"/>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sz="3600" dirty="0"/>
              <a:t>Solution Statement</a:t>
            </a:r>
            <a:endParaRPr sz="3600" dirty="0"/>
          </a:p>
        </p:txBody>
      </p:sp>
      <p:sp>
        <p:nvSpPr>
          <p:cNvPr id="72" name="Google Shape;72;p17"/>
          <p:cNvSpPr txBox="1">
            <a:spLocks noGrp="1"/>
          </p:cNvSpPr>
          <p:nvPr>
            <p:ph type="subTitle" idx="1"/>
          </p:nvPr>
        </p:nvSpPr>
        <p:spPr>
          <a:xfrm>
            <a:off x="2648606" y="2094812"/>
            <a:ext cx="6183685" cy="20526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z="2100" dirty="0">
                <a:solidFill>
                  <a:schemeClr val="tx1"/>
                </a:solidFill>
                <a:latin typeface="Cambria" panose="02040503050406030204" pitchFamily="18" charset="0"/>
              </a:rPr>
              <a:t>To achieve carbon negative emissions, it is important to reduce greenhouse gas emissions first, as this will reduce the amount of CO2 that needs to be removed. This can be done through measures such as promoting the use of renewable energy, implementing energy efficiency measures, and reducing waste.</a:t>
            </a: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8"/>
          <p:cNvSpPr txBox="1">
            <a:spLocks noGrp="1"/>
          </p:cNvSpPr>
          <p:nvPr>
            <p:ph type="ctrTitle"/>
          </p:nvPr>
        </p:nvSpPr>
        <p:spPr>
          <a:xfrm>
            <a:off x="1976769" y="886363"/>
            <a:ext cx="5190458" cy="902922"/>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dirty="0"/>
              <a:t>Tech Stacks </a:t>
            </a:r>
            <a:endParaRPr sz="3600" dirty="0"/>
          </a:p>
        </p:txBody>
      </p:sp>
      <p:sp>
        <p:nvSpPr>
          <p:cNvPr id="78" name="Google Shape;78;p18"/>
          <p:cNvSpPr txBox="1">
            <a:spLocks noGrp="1"/>
          </p:cNvSpPr>
          <p:nvPr>
            <p:ph type="subTitle" idx="1"/>
          </p:nvPr>
        </p:nvSpPr>
        <p:spPr>
          <a:xfrm>
            <a:off x="2044805" y="1900125"/>
            <a:ext cx="8520600" cy="2052600"/>
          </a:xfrm>
          <a:prstGeom prst="rect">
            <a:avLst/>
          </a:prstGeom>
        </p:spPr>
        <p:txBody>
          <a:bodyPr spcFirstLastPara="1" wrap="square" lIns="91425" tIns="91425" rIns="91425" bIns="91425" anchor="ctr" anchorCtr="0">
            <a:noAutofit/>
          </a:bodyPr>
          <a:lstStyle/>
          <a:p>
            <a:pPr marL="342900" lvl="0" algn="l" rtl="0">
              <a:lnSpc>
                <a:spcPct val="150000"/>
              </a:lnSpc>
              <a:spcBef>
                <a:spcPts val="0"/>
              </a:spcBef>
              <a:spcAft>
                <a:spcPts val="0"/>
              </a:spcAft>
              <a:buFont typeface="Arial" panose="020B0604020202020204" pitchFamily="34" charset="0"/>
              <a:buChar char="•"/>
            </a:pPr>
            <a:r>
              <a:rPr lang="en-US" sz="2100" dirty="0">
                <a:solidFill>
                  <a:schemeClr val="tx1"/>
                </a:solidFill>
              </a:rPr>
              <a:t> HTML</a:t>
            </a:r>
          </a:p>
          <a:p>
            <a:pPr marL="342900" lvl="0" algn="l" rtl="0">
              <a:lnSpc>
                <a:spcPct val="150000"/>
              </a:lnSpc>
              <a:spcBef>
                <a:spcPts val="0"/>
              </a:spcBef>
              <a:spcAft>
                <a:spcPts val="0"/>
              </a:spcAft>
              <a:buFont typeface="Arial" panose="020B0604020202020204" pitchFamily="34" charset="0"/>
              <a:buChar char="•"/>
            </a:pPr>
            <a:r>
              <a:rPr lang="en-US" sz="2100" dirty="0">
                <a:solidFill>
                  <a:schemeClr val="tx1"/>
                </a:solidFill>
              </a:rPr>
              <a:t>CSS</a:t>
            </a:r>
          </a:p>
          <a:p>
            <a:pPr marL="342900" lvl="0" algn="l" rtl="0">
              <a:lnSpc>
                <a:spcPct val="150000"/>
              </a:lnSpc>
              <a:spcBef>
                <a:spcPts val="0"/>
              </a:spcBef>
              <a:spcAft>
                <a:spcPts val="0"/>
              </a:spcAft>
              <a:buFont typeface="Arial" panose="020B0604020202020204" pitchFamily="34" charset="0"/>
              <a:buChar char="•"/>
            </a:pPr>
            <a:r>
              <a:rPr lang="en-US" sz="2100" dirty="0">
                <a:solidFill>
                  <a:schemeClr val="tx1"/>
                </a:solidFill>
              </a:rPr>
              <a:t>JAVASCRIPT </a:t>
            </a:r>
            <a:endParaRPr sz="2100" dirty="0">
              <a:solidFill>
                <a:schemeClr val="tx1"/>
              </a:solidFill>
            </a:endParaRPr>
          </a:p>
        </p:txBody>
      </p:sp>
      <p:sp>
        <p:nvSpPr>
          <p:cNvPr id="2" name="Rectangle: Top Corners Snipped 72">
            <a:extLst>
              <a:ext uri="{FF2B5EF4-FFF2-40B4-BE49-F238E27FC236}">
                <a16:creationId xmlns:a16="http://schemas.microsoft.com/office/drawing/2014/main" id="{DAE04195-79CE-94E9-458E-415ED0F3D3F8}"/>
              </a:ext>
            </a:extLst>
          </p:cNvPr>
          <p:cNvSpPr/>
          <p:nvPr/>
        </p:nvSpPr>
        <p:spPr>
          <a:xfrm>
            <a:off x="2214389" y="1711406"/>
            <a:ext cx="4573329" cy="309673"/>
          </a:xfrm>
          <a:prstGeom prst="snip2SameRect">
            <a:avLst>
              <a:gd name="adj1" fmla="val 50000"/>
              <a:gd name="adj2" fmla="val 0"/>
            </a:avLst>
          </a:prstGeom>
          <a:gradFill>
            <a:gsLst>
              <a:gs pos="19000">
                <a:schemeClr val="tx1"/>
              </a:gs>
              <a:gs pos="80000">
                <a:schemeClr val="tx1">
                  <a:lumMod val="85000"/>
                  <a:lumOff val="15000"/>
                </a:schemeClr>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a:extLst>
              <a:ext uri="{FF2B5EF4-FFF2-40B4-BE49-F238E27FC236}">
                <a16:creationId xmlns:a16="http://schemas.microsoft.com/office/drawing/2014/main" id="{35B1E36F-1FD6-7BBB-2E32-838B1DED3176}"/>
              </a:ext>
            </a:extLst>
          </p:cNvPr>
          <p:cNvSpPr txBox="1"/>
          <p:nvPr/>
        </p:nvSpPr>
        <p:spPr>
          <a:xfrm>
            <a:off x="3901963" y="1698361"/>
            <a:ext cx="1198180" cy="307777"/>
          </a:xfrm>
          <a:prstGeom prst="rect">
            <a:avLst/>
          </a:prstGeom>
          <a:noFill/>
        </p:spPr>
        <p:txBody>
          <a:bodyPr wrap="square" rtlCol="0">
            <a:spAutoFit/>
          </a:bodyPr>
          <a:lstStyle/>
          <a:p>
            <a:r>
              <a:rPr lang="en-US" dirty="0">
                <a:solidFill>
                  <a:schemeClr val="bg1"/>
                </a:solidFill>
              </a:rPr>
              <a:t>SOFTWARE</a:t>
            </a:r>
          </a:p>
        </p:txBody>
      </p:sp>
      <p:pic>
        <p:nvPicPr>
          <p:cNvPr id="5" name="Picture 2" descr="P92 IT Solutions - HTML, CSS and JavaScript">
            <a:extLst>
              <a:ext uri="{FF2B5EF4-FFF2-40B4-BE49-F238E27FC236}">
                <a16:creationId xmlns:a16="http://schemas.microsoft.com/office/drawing/2014/main" id="{BE423814-C2A7-AB57-9A71-78E3C7632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60" t="-10229" r="12605"/>
          <a:stretch/>
        </p:blipFill>
        <p:spPr bwMode="auto">
          <a:xfrm>
            <a:off x="4233589" y="2436228"/>
            <a:ext cx="1733107" cy="686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ctrTitle"/>
          </p:nvPr>
        </p:nvSpPr>
        <p:spPr>
          <a:xfrm>
            <a:off x="108557" y="418027"/>
            <a:ext cx="8926885"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dirty="0"/>
              <a:t>Wireframing/Architecture of the project flow</a:t>
            </a:r>
            <a:endParaRPr sz="3600" dirty="0"/>
          </a:p>
        </p:txBody>
      </p:sp>
      <p:sp>
        <p:nvSpPr>
          <p:cNvPr id="84" name="Google Shape;84;p19"/>
          <p:cNvSpPr txBox="1">
            <a:spLocks noGrp="1"/>
          </p:cNvSpPr>
          <p:nvPr>
            <p:ph type="subTitle" idx="1"/>
          </p:nvPr>
        </p:nvSpPr>
        <p:spPr>
          <a:xfrm>
            <a:off x="311700" y="2362825"/>
            <a:ext cx="85206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500" dirty="0"/>
          </a:p>
        </p:txBody>
      </p:sp>
      <p:pic>
        <p:nvPicPr>
          <p:cNvPr id="3" name="Picture 2">
            <a:extLst>
              <a:ext uri="{FF2B5EF4-FFF2-40B4-BE49-F238E27FC236}">
                <a16:creationId xmlns:a16="http://schemas.microsoft.com/office/drawing/2014/main" id="{1871B132-B69F-79D3-7B30-F14AE80C2B51}"/>
              </a:ext>
            </a:extLst>
          </p:cNvPr>
          <p:cNvPicPr>
            <a:picLocks noChangeAspect="1"/>
          </p:cNvPicPr>
          <p:nvPr/>
        </p:nvPicPr>
        <p:blipFill>
          <a:blip r:embed="rId3"/>
          <a:stretch>
            <a:fillRect/>
          </a:stretch>
        </p:blipFill>
        <p:spPr>
          <a:xfrm>
            <a:off x="311700" y="1938297"/>
            <a:ext cx="4292984" cy="2261526"/>
          </a:xfrm>
          <a:prstGeom prst="rect">
            <a:avLst/>
          </a:prstGeom>
        </p:spPr>
      </p:pic>
      <p:pic>
        <p:nvPicPr>
          <p:cNvPr id="2052" name="Picture 4" descr="Climate Change Mitigation: Role of Social Cost of Carbon - Alliance for an  Energy Efficient Economy">
            <a:extLst>
              <a:ext uri="{FF2B5EF4-FFF2-40B4-BE49-F238E27FC236}">
                <a16:creationId xmlns:a16="http://schemas.microsoft.com/office/drawing/2014/main" id="{C0C1893C-E66B-FA2C-2397-1421A0E56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5790" y="1938298"/>
            <a:ext cx="4341259" cy="2261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0"/>
          <p:cNvSpPr txBox="1">
            <a:spLocks noGrp="1"/>
          </p:cNvSpPr>
          <p:nvPr>
            <p:ph type="ctrTitle"/>
          </p:nvPr>
        </p:nvSpPr>
        <p:spPr>
          <a:xfrm>
            <a:off x="311700" y="313086"/>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dirty="0"/>
              <a:t>Future Scope of the Project </a:t>
            </a:r>
            <a:endParaRPr sz="3600" dirty="0"/>
          </a:p>
        </p:txBody>
      </p:sp>
      <p:sp>
        <p:nvSpPr>
          <p:cNvPr id="90" name="Google Shape;90;p20"/>
          <p:cNvSpPr txBox="1">
            <a:spLocks noGrp="1"/>
          </p:cNvSpPr>
          <p:nvPr>
            <p:ph type="subTitle" idx="1"/>
          </p:nvPr>
        </p:nvSpPr>
        <p:spPr>
          <a:xfrm>
            <a:off x="1805151" y="1875239"/>
            <a:ext cx="5533697" cy="1947041"/>
          </a:xfrm>
          <a:prstGeom prst="rect">
            <a:avLst/>
          </a:prstGeom>
        </p:spPr>
        <p:txBody>
          <a:bodyPr spcFirstLastPara="1" wrap="square" lIns="91425" tIns="91425" rIns="91425" bIns="91425" anchor="ctr" anchorCtr="0">
            <a:noAutofit/>
          </a:bodyPr>
          <a:lstStyle/>
          <a:p>
            <a:pPr marL="342900" algn="just">
              <a:buFont typeface="Arial" panose="020B0604020202020204" pitchFamily="34" charset="0"/>
              <a:buChar char="•"/>
            </a:pPr>
            <a:r>
              <a:rPr lang="en-IN" sz="2100" dirty="0">
                <a:solidFill>
                  <a:schemeClr val="tx1"/>
                </a:solidFill>
                <a:effectLst/>
                <a:latin typeface="Helvetica Neue" panose="02000503000000020004" pitchFamily="2" charset="0"/>
              </a:rPr>
              <a:t>Integration with smart home devices</a:t>
            </a:r>
          </a:p>
          <a:p>
            <a:pPr marL="342900" algn="just">
              <a:buFont typeface="Arial" panose="020B0604020202020204" pitchFamily="34" charset="0"/>
              <a:buChar char="•"/>
            </a:pPr>
            <a:r>
              <a:rPr lang="en-IN" sz="2100" dirty="0">
                <a:solidFill>
                  <a:schemeClr val="tx1"/>
                </a:solidFill>
                <a:effectLst/>
                <a:latin typeface="Helvetica Neue" panose="02000503000000020004" pitchFamily="2" charset="0"/>
              </a:rPr>
              <a:t>Use in corporate sustainability reporting</a:t>
            </a:r>
          </a:p>
          <a:p>
            <a:pPr marL="342900" algn="just">
              <a:buFont typeface="Arial" panose="020B0604020202020204" pitchFamily="34" charset="0"/>
              <a:buChar char="•"/>
            </a:pPr>
            <a:r>
              <a:rPr lang="en-IN" sz="2100" dirty="0">
                <a:solidFill>
                  <a:schemeClr val="tx1"/>
                </a:solidFill>
                <a:effectLst/>
                <a:latin typeface="Helvetica Neue" panose="02000503000000020004" pitchFamily="2" charset="0"/>
              </a:rPr>
              <a:t>Integration with transportation apps</a:t>
            </a:r>
          </a:p>
          <a:p>
            <a:pPr marL="342900" algn="just">
              <a:buFont typeface="Arial" panose="020B0604020202020204" pitchFamily="34" charset="0"/>
              <a:buChar char="•"/>
            </a:pPr>
            <a:r>
              <a:rPr lang="en-IN" sz="2100" dirty="0">
                <a:solidFill>
                  <a:schemeClr val="tx1"/>
                </a:solidFill>
                <a:effectLst/>
                <a:latin typeface="Helvetica Neue" panose="02000503000000020004" pitchFamily="2" charset="0"/>
              </a:rPr>
              <a:t>Adoption by governments</a:t>
            </a:r>
          </a:p>
          <a:p>
            <a:pPr marL="342900" algn="just">
              <a:buFont typeface="Arial" panose="020B0604020202020204" pitchFamily="34" charset="0"/>
              <a:buChar char="•"/>
            </a:pPr>
            <a:r>
              <a:rPr lang="en-IN" sz="2100" dirty="0">
                <a:solidFill>
                  <a:schemeClr val="tx1"/>
                </a:solidFill>
                <a:effectLst/>
                <a:latin typeface="Helvetica Neue" panose="02000503000000020004" pitchFamily="2" charset="0"/>
              </a:rPr>
              <a:t>Integration with blockchain technology</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Tree>
  </p:cSld>
  <p:clrMapOvr>
    <a:masterClrMapping/>
  </p:clrMapOvr>
  <p:transition spd="slow">
    <p:randomBar dir="vert"/>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140</Words>
  <Application>Microsoft Macintosh PowerPoint</Application>
  <PresentationFormat>On-screen Show (16:9)</PresentationFormat>
  <Paragraphs>24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Cambria</vt:lpstr>
      <vt:lpstr>Helvetica Neue</vt:lpstr>
      <vt:lpstr>Simple Light</vt:lpstr>
      <vt:lpstr>PowerPoint Presentation</vt:lpstr>
      <vt:lpstr>EROOR501</vt:lpstr>
      <vt:lpstr>Problem Statement </vt:lpstr>
      <vt:lpstr>Solution Statement</vt:lpstr>
      <vt:lpstr>Tech Stacks </vt:lpstr>
      <vt:lpstr>Wireframing/Architecture of the project flow</vt:lpstr>
      <vt:lpstr>Future Scope of the 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cp:revision>
  <dcterms:modified xsi:type="dcterms:W3CDTF">2023-04-22T13:22:24Z</dcterms:modified>
</cp:coreProperties>
</file>