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1455"/>
  </p:normalViewPr>
  <p:slideViewPr>
    <p:cSldViewPr>
      <p:cViewPr varScale="1">
        <p:scale>
          <a:sx n="119" d="100"/>
          <a:sy n="119" d="100"/>
        </p:scale>
        <p:origin x="41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" y="1216596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5" y="0"/>
                </a:moveTo>
                <a:lnTo>
                  <a:pt x="0" y="0"/>
                </a:lnTo>
                <a:lnTo>
                  <a:pt x="0" y="673455"/>
                </a:lnTo>
                <a:lnTo>
                  <a:pt x="195855" y="673455"/>
                </a:lnTo>
                <a:lnTo>
                  <a:pt x="195855" y="0"/>
                </a:lnTo>
                <a:close/>
              </a:path>
            </a:pathLst>
          </a:custGeom>
          <a:solidFill>
            <a:srgbClr val="0F9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67836" y="1216596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5" y="0"/>
                </a:moveTo>
                <a:lnTo>
                  <a:pt x="0" y="0"/>
                </a:lnTo>
                <a:lnTo>
                  <a:pt x="0" y="673455"/>
                </a:lnTo>
                <a:lnTo>
                  <a:pt x="195855" y="673455"/>
                </a:lnTo>
                <a:lnTo>
                  <a:pt x="195855" y="0"/>
                </a:lnTo>
                <a:close/>
              </a:path>
            </a:pathLst>
          </a:custGeom>
          <a:solidFill>
            <a:srgbClr val="0F9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5669" y="1216596"/>
            <a:ext cx="104775" cy="673735"/>
          </a:xfrm>
          <a:custGeom>
            <a:avLst/>
            <a:gdLst/>
            <a:ahLst/>
            <a:cxnLst/>
            <a:rect l="l" t="t" r="r" b="b"/>
            <a:pathLst>
              <a:path w="104775" h="673735">
                <a:moveTo>
                  <a:pt x="0" y="673455"/>
                </a:moveTo>
                <a:lnTo>
                  <a:pt x="104409" y="673455"/>
                </a:lnTo>
                <a:lnTo>
                  <a:pt x="104409" y="0"/>
                </a:lnTo>
                <a:lnTo>
                  <a:pt x="0" y="0"/>
                </a:lnTo>
                <a:lnTo>
                  <a:pt x="0" y="673455"/>
                </a:lnTo>
                <a:close/>
              </a:path>
            </a:pathLst>
          </a:custGeom>
          <a:solidFill>
            <a:srgbClr val="0F9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9872" y="600455"/>
            <a:ext cx="11189208" cy="21762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7378" y="355598"/>
            <a:ext cx="10417243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2399" y="2504440"/>
            <a:ext cx="9935210" cy="317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C23629@qmul.ac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78" y="613956"/>
            <a:ext cx="10908030" cy="118622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60350" rIns="0" bIns="0" rtlCol="0">
            <a:spAutoFit/>
          </a:bodyPr>
          <a:lstStyle/>
          <a:p>
            <a:pPr marL="494665" marR="1948180">
              <a:lnSpc>
                <a:spcPts val="3600"/>
              </a:lnSpc>
              <a:spcBef>
                <a:spcPts val="2050"/>
              </a:spcBef>
            </a:pPr>
            <a:r>
              <a:rPr sz="3400" spc="-250" dirty="0">
                <a:latin typeface="Trebuchet MS"/>
                <a:cs typeface="Trebuchet MS"/>
              </a:rPr>
              <a:t>Title:</a:t>
            </a:r>
            <a:r>
              <a:rPr sz="3400" spc="-335" dirty="0">
                <a:latin typeface="Trebuchet MS"/>
                <a:cs typeface="Trebuchet MS"/>
              </a:rPr>
              <a:t> </a:t>
            </a:r>
            <a:r>
              <a:rPr lang="en-GB" sz="3400" b="0" spc="-114" dirty="0">
                <a:latin typeface="Times New Roman" panose="02020603050405020304" pitchFamily="18" charset="0"/>
                <a:cs typeface="Trebuchet MS"/>
              </a:rPr>
              <a:t>Enhanced Sarcasm Detection Using Hybrid CNN and Multi-Source Embeddings</a:t>
            </a:r>
            <a:endParaRPr sz="3400" dirty="0">
              <a:latin typeface="Times New Roman" panose="02020603050405020304" pitchFamily="18" charset="0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3768" y="3562603"/>
            <a:ext cx="6179820" cy="18542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0029" algn="l"/>
              </a:tabLst>
            </a:pPr>
            <a:r>
              <a:rPr sz="2400" b="1" spc="-50" dirty="0">
                <a:latin typeface="Trebuchet MS"/>
                <a:cs typeface="Trebuchet MS"/>
              </a:rPr>
              <a:t>Subtitle:</a:t>
            </a:r>
            <a:r>
              <a:rPr sz="2400" b="1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Liberation Sans"/>
                <a:cs typeface="Liberation Sans"/>
              </a:rPr>
              <a:t>MSc</a:t>
            </a:r>
            <a:r>
              <a:rPr sz="2400" spc="-135" dirty="0">
                <a:latin typeface="Liberation Sans"/>
                <a:cs typeface="Liberation Sans"/>
              </a:rPr>
              <a:t> </a:t>
            </a:r>
            <a:r>
              <a:rPr sz="2400" spc="-114" dirty="0">
                <a:latin typeface="Liberation Sans"/>
                <a:cs typeface="Liberation Sans"/>
              </a:rPr>
              <a:t>Big</a:t>
            </a:r>
            <a:r>
              <a:rPr sz="2400" spc="-140" dirty="0">
                <a:latin typeface="Liberation Sans"/>
                <a:cs typeface="Liberation Sans"/>
              </a:rPr>
              <a:t> </a:t>
            </a:r>
            <a:r>
              <a:rPr sz="2400" spc="-50" dirty="0">
                <a:latin typeface="Liberation Sans"/>
                <a:cs typeface="Liberation Sans"/>
              </a:rPr>
              <a:t>Data</a:t>
            </a:r>
            <a:r>
              <a:rPr sz="2400" spc="-140" dirty="0">
                <a:latin typeface="Liberation Sans"/>
                <a:cs typeface="Liberation Sans"/>
              </a:rPr>
              <a:t> </a:t>
            </a:r>
            <a:r>
              <a:rPr sz="2400" spc="-10" dirty="0">
                <a:latin typeface="Liberation Sans"/>
                <a:cs typeface="Liberation Sans"/>
              </a:rPr>
              <a:t>Science</a:t>
            </a:r>
            <a:endParaRPr sz="2400" dirty="0">
              <a:latin typeface="Liberation Sans"/>
              <a:cs typeface="Liberation Sans"/>
            </a:endParaRPr>
          </a:p>
          <a:p>
            <a:pPr marL="240029" indent="-227329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0029" algn="l"/>
              </a:tabLst>
            </a:pPr>
            <a:r>
              <a:rPr sz="2400" b="1" dirty="0">
                <a:latin typeface="Trebuchet MS"/>
                <a:cs typeface="Trebuchet MS"/>
              </a:rPr>
              <a:t>Name:</a:t>
            </a:r>
            <a:r>
              <a:rPr sz="2400" b="1" spc="-19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Liberation Sans"/>
                <a:cs typeface="Liberation Sans"/>
              </a:rPr>
              <a:t>Hemanjali</a:t>
            </a:r>
            <a:r>
              <a:rPr sz="2400" spc="-130" dirty="0">
                <a:latin typeface="Liberation Sans"/>
                <a:cs typeface="Liberation Sans"/>
              </a:rPr>
              <a:t> </a:t>
            </a:r>
            <a:r>
              <a:rPr sz="2400" spc="-20" dirty="0">
                <a:latin typeface="Liberation Sans"/>
                <a:cs typeface="Liberation Sans"/>
              </a:rPr>
              <a:t>Adini</a:t>
            </a:r>
            <a:endParaRPr sz="2400" dirty="0">
              <a:latin typeface="Liberation Sans"/>
              <a:cs typeface="Liberation Sans"/>
            </a:endParaRPr>
          </a:p>
          <a:p>
            <a:pPr marL="240029" indent="-227329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0029" algn="l"/>
              </a:tabLst>
            </a:pPr>
            <a:r>
              <a:rPr sz="2400" b="1" spc="-55" dirty="0">
                <a:latin typeface="Trebuchet MS"/>
                <a:cs typeface="Trebuchet MS"/>
              </a:rPr>
              <a:t>Institution:</a:t>
            </a:r>
            <a:r>
              <a:rPr sz="2400" b="1" spc="-16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Liberation Sans"/>
                <a:cs typeface="Liberation Sans"/>
              </a:rPr>
              <a:t>Ǫueen</a:t>
            </a:r>
            <a:r>
              <a:rPr sz="2400" spc="-120" dirty="0">
                <a:latin typeface="Liberation Sans"/>
                <a:cs typeface="Liberation Sans"/>
              </a:rPr>
              <a:t> </a:t>
            </a:r>
            <a:r>
              <a:rPr sz="2400" spc="-75" dirty="0">
                <a:latin typeface="Liberation Sans"/>
                <a:cs typeface="Liberation Sans"/>
              </a:rPr>
              <a:t>Mary</a:t>
            </a:r>
            <a:r>
              <a:rPr sz="2400" spc="-114" dirty="0">
                <a:latin typeface="Liberation Sans"/>
                <a:cs typeface="Liberation Sans"/>
              </a:rPr>
              <a:t> </a:t>
            </a:r>
            <a:r>
              <a:rPr sz="2400" spc="-45" dirty="0">
                <a:latin typeface="Liberation Sans"/>
                <a:cs typeface="Liberation Sans"/>
              </a:rPr>
              <a:t>University</a:t>
            </a:r>
            <a:r>
              <a:rPr sz="2400" spc="-120" dirty="0">
                <a:latin typeface="Liberation Sans"/>
                <a:cs typeface="Liberation Sans"/>
              </a:rPr>
              <a:t> </a:t>
            </a:r>
            <a:r>
              <a:rPr sz="2400" dirty="0">
                <a:latin typeface="Liberation Sans"/>
                <a:cs typeface="Liberation Sans"/>
              </a:rPr>
              <a:t>of</a:t>
            </a:r>
            <a:r>
              <a:rPr sz="2400" spc="-120" dirty="0">
                <a:latin typeface="Liberation Sans"/>
                <a:cs typeface="Liberation Sans"/>
              </a:rPr>
              <a:t> </a:t>
            </a:r>
            <a:r>
              <a:rPr sz="2400" spc="-10" dirty="0">
                <a:latin typeface="Liberation Sans"/>
                <a:cs typeface="Liberation Sans"/>
              </a:rPr>
              <a:t>London</a:t>
            </a:r>
            <a:endParaRPr sz="2400" dirty="0">
              <a:latin typeface="Liberation Sans"/>
              <a:cs typeface="Liberation Sans"/>
            </a:endParaRPr>
          </a:p>
          <a:p>
            <a:pPr marL="240029" indent="-227329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0029" algn="l"/>
              </a:tabLst>
            </a:pPr>
            <a:r>
              <a:rPr sz="2400" b="1" spc="-20" dirty="0">
                <a:latin typeface="Trebuchet MS"/>
                <a:cs typeface="Trebuchet MS"/>
              </a:rPr>
              <a:t>Contact:</a:t>
            </a:r>
            <a:r>
              <a:rPr sz="2400" b="1" spc="-16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Liberation Sans"/>
                <a:cs typeface="Liberation Sans"/>
                <a:hlinkClick r:id="rId2"/>
              </a:rPr>
              <a:t>EC23629@qmul.ac.uk</a:t>
            </a:r>
            <a:endParaRPr sz="2400" dirty="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193" y="6485312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10515605" y="0"/>
                </a:moveTo>
                <a:lnTo>
                  <a:pt x="0" y="1"/>
                </a:lnTo>
              </a:path>
            </a:pathLst>
          </a:custGeom>
          <a:ln w="57150">
            <a:solidFill>
              <a:srgbClr val="0F9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78" y="613956"/>
            <a:ext cx="10908030" cy="18942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50495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1185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3768" y="3162808"/>
            <a:ext cx="9547860" cy="23876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300" b="1" dirty="0">
                <a:latin typeface="Times New Roman"/>
                <a:cs typeface="Times New Roman"/>
              </a:rPr>
              <a:t>Importance</a:t>
            </a:r>
            <a:r>
              <a:rPr sz="1300" b="1" spc="-5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-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Sarcasm</a:t>
            </a:r>
            <a:r>
              <a:rPr sz="1300" b="1" spc="-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Detection</a:t>
            </a:r>
            <a:r>
              <a:rPr sz="1300" b="1" spc="-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in</a:t>
            </a:r>
            <a:r>
              <a:rPr sz="1300" b="1" spc="-45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NLP:</a:t>
            </a:r>
            <a:endParaRPr sz="1300">
              <a:latin typeface="Times New Roman"/>
              <a:cs typeface="Times New Roman"/>
            </a:endParaRPr>
          </a:p>
          <a:p>
            <a:pPr marL="241300" marR="94615" indent="-228600">
              <a:lnSpc>
                <a:spcPts val="139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sz="1300" dirty="0">
                <a:latin typeface="Times New Roman"/>
                <a:cs typeface="Times New Roman"/>
              </a:rPr>
              <a:t>Sarcasm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detection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is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critical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NLP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improving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sentiment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analysis,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conversational</a:t>
            </a:r>
            <a:r>
              <a:rPr sz="1300" spc="-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AI,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content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moderation.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Misinterpreting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sarcastic </a:t>
            </a:r>
            <a:r>
              <a:rPr sz="1300" dirty="0">
                <a:latin typeface="Times New Roman"/>
                <a:cs typeface="Times New Roman"/>
              </a:rPr>
              <a:t>remarks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can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lead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inaccurate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sentiment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predictions,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especially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social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media,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customer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service,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opinion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mining.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300" b="1" dirty="0">
                <a:latin typeface="Times New Roman"/>
                <a:cs typeface="Times New Roman"/>
              </a:rPr>
              <a:t>Challenges</a:t>
            </a:r>
            <a:r>
              <a:rPr sz="1300" b="1" spc="-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in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Detecting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Sarcasm:</a:t>
            </a:r>
            <a:endParaRPr sz="13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9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sz="1300" dirty="0">
                <a:latin typeface="Times New Roman"/>
                <a:cs typeface="Times New Roman"/>
              </a:rPr>
              <a:t>Sarcasm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often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subtle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relies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non-</a:t>
            </a:r>
            <a:r>
              <a:rPr sz="1300" dirty="0">
                <a:latin typeface="Times New Roman"/>
                <a:cs typeface="Times New Roman"/>
              </a:rPr>
              <a:t>verbal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cues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like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tone,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body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language,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context,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which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missing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</a:t>
            </a:r>
            <a:r>
              <a:rPr sz="1300" spc="-10" dirty="0">
                <a:latin typeface="Times New Roman"/>
                <a:cs typeface="Times New Roman"/>
              </a:rPr>
              <a:t> text-</a:t>
            </a:r>
            <a:r>
              <a:rPr sz="1300" dirty="0">
                <a:latin typeface="Times New Roman"/>
                <a:cs typeface="Times New Roman"/>
              </a:rPr>
              <a:t>based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communication. </a:t>
            </a:r>
            <a:r>
              <a:rPr sz="1300" dirty="0">
                <a:latin typeface="Times New Roman"/>
                <a:cs typeface="Times New Roman"/>
              </a:rPr>
              <a:t>Sarcastic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statements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closely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resemble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non-</a:t>
            </a:r>
            <a:r>
              <a:rPr sz="1300" dirty="0">
                <a:latin typeface="Times New Roman"/>
                <a:cs typeface="Times New Roman"/>
              </a:rPr>
              <a:t>sarcastic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ones,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leading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difficulties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accurate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detection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by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standard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NLP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models.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300" b="1" dirty="0">
                <a:latin typeface="Times New Roman"/>
                <a:cs typeface="Times New Roman"/>
              </a:rPr>
              <a:t>Project</a:t>
            </a:r>
            <a:r>
              <a:rPr sz="1300" b="1" spc="-6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Goal:</a:t>
            </a:r>
            <a:endParaRPr sz="1300">
              <a:latin typeface="Times New Roman"/>
              <a:cs typeface="Times New Roman"/>
            </a:endParaRPr>
          </a:p>
          <a:p>
            <a:pPr marL="241300" marR="157480" indent="-228600">
              <a:lnSpc>
                <a:spcPts val="14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goal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this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project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is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develop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model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that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enhances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sarcasm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detection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integrating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content-</a:t>
            </a:r>
            <a:r>
              <a:rPr sz="1300" dirty="0">
                <a:latin typeface="Times New Roman"/>
                <a:cs typeface="Times New Roman"/>
              </a:rPr>
              <a:t>based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10" dirty="0">
                <a:latin typeface="Times New Roman"/>
                <a:cs typeface="Times New Roman"/>
              </a:rPr>
              <a:t> context-</a:t>
            </a:r>
            <a:r>
              <a:rPr sz="1300" dirty="0">
                <a:latin typeface="Times New Roman"/>
                <a:cs typeface="Times New Roman"/>
              </a:rPr>
              <a:t>based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features.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By </a:t>
            </a:r>
            <a:r>
              <a:rPr sz="1300" dirty="0">
                <a:latin typeface="Times New Roman"/>
                <a:cs typeface="Times New Roman"/>
              </a:rPr>
              <a:t>leveraging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multiple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embedding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techniques,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model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aims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capture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nuanced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nature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sarcastic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language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more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effectively.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193" y="6485312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10515605" y="0"/>
                </a:moveTo>
                <a:lnTo>
                  <a:pt x="0" y="1"/>
                </a:lnTo>
              </a:path>
            </a:pathLst>
          </a:custGeom>
          <a:ln w="57150">
            <a:solidFill>
              <a:srgbClr val="0F9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78" y="613956"/>
            <a:ext cx="10908030" cy="18942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99390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1570"/>
              </a:spcBef>
            </a:pPr>
            <a:r>
              <a:rPr sz="4800" dirty="0"/>
              <a:t>Challenges</a:t>
            </a:r>
            <a:r>
              <a:rPr sz="4800" spc="-125" dirty="0"/>
              <a:t> </a:t>
            </a:r>
            <a:r>
              <a:rPr sz="4800" dirty="0"/>
              <a:t>in</a:t>
            </a:r>
            <a:r>
              <a:rPr sz="4800" spc="-110" dirty="0"/>
              <a:t> </a:t>
            </a:r>
            <a:r>
              <a:rPr sz="4800" dirty="0"/>
              <a:t>Sarcasm</a:t>
            </a:r>
            <a:r>
              <a:rPr sz="4800" spc="-114" dirty="0"/>
              <a:t> </a:t>
            </a:r>
            <a:r>
              <a:rPr sz="4800" spc="-10" dirty="0"/>
              <a:t>Detection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23768" y="2766567"/>
            <a:ext cx="9777095" cy="317754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300" b="1" dirty="0">
                <a:latin typeface="Times New Roman"/>
                <a:cs typeface="Times New Roman"/>
              </a:rPr>
              <a:t>Capturing</a:t>
            </a:r>
            <a:r>
              <a:rPr sz="1300" b="1" spc="-4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Non-</a:t>
            </a:r>
            <a:r>
              <a:rPr sz="1300" b="1" dirty="0">
                <a:latin typeface="Times New Roman"/>
                <a:cs typeface="Times New Roman"/>
              </a:rPr>
              <a:t>Lexical</a:t>
            </a:r>
            <a:r>
              <a:rPr sz="1300" b="1" spc="-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-4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Non-</a:t>
            </a:r>
            <a:r>
              <a:rPr sz="1300" b="1" dirty="0">
                <a:latin typeface="Times New Roman"/>
                <a:cs typeface="Times New Roman"/>
              </a:rPr>
              <a:t>Syntactic</a:t>
            </a:r>
            <a:r>
              <a:rPr sz="1300" b="1" spc="-40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Cues</a:t>
            </a:r>
            <a:endParaRPr sz="1300">
              <a:latin typeface="Times New Roman"/>
              <a:cs typeface="Times New Roman"/>
            </a:endParaRPr>
          </a:p>
          <a:p>
            <a:pPr marL="241300" marR="35560" indent="-228600">
              <a:lnSpc>
                <a:spcPts val="142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1300" dirty="0">
                <a:latin typeface="Times New Roman"/>
                <a:cs typeface="Times New Roman"/>
              </a:rPr>
              <a:t>Sarcasm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often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depends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cues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beyond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simple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word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choice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or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grammar.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includes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subtle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indicators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like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tone,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context,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intention,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which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are </a:t>
            </a:r>
            <a:r>
              <a:rPr sz="1300" dirty="0">
                <a:latin typeface="Times New Roman"/>
                <a:cs typeface="Times New Roman"/>
              </a:rPr>
              <a:t>difficult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traditional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NLP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models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identify.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Without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these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cues,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detecting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sarcasm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text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highly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challenging.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300" b="1" dirty="0">
                <a:latin typeface="Times New Roman"/>
                <a:cs typeface="Times New Roman"/>
              </a:rPr>
              <a:t>Recognizing</a:t>
            </a:r>
            <a:r>
              <a:rPr sz="1300" b="1" spc="-6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Situational</a:t>
            </a:r>
            <a:r>
              <a:rPr sz="1300" b="1" spc="-6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Irony</a:t>
            </a:r>
            <a:r>
              <a:rPr sz="1300" b="1" spc="-5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-6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Inferred</a:t>
            </a:r>
            <a:r>
              <a:rPr sz="1300" b="1" spc="-5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Meanings</a:t>
            </a:r>
            <a:endParaRPr sz="1300">
              <a:latin typeface="Times New Roman"/>
              <a:cs typeface="Times New Roman"/>
            </a:endParaRPr>
          </a:p>
          <a:p>
            <a:pPr marL="241300" marR="83820" indent="-228600">
              <a:lnSpc>
                <a:spcPts val="139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sz="1300" dirty="0">
                <a:latin typeface="Times New Roman"/>
                <a:cs typeface="Times New Roman"/>
              </a:rPr>
              <a:t>Sarcastic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statements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frequently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involve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irony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or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implied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meanings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that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differ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from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literal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interpretation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words.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This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makes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it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hard</a:t>
            </a:r>
            <a:r>
              <a:rPr sz="1300" spc="-25" dirty="0">
                <a:latin typeface="Times New Roman"/>
                <a:cs typeface="Times New Roman"/>
              </a:rPr>
              <a:t> for </a:t>
            </a:r>
            <a:r>
              <a:rPr sz="1300" dirty="0">
                <a:latin typeface="Times New Roman"/>
                <a:cs typeface="Times New Roman"/>
              </a:rPr>
              <a:t>models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understand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sarcasm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without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ability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discern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hidden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intentions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or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speaker’s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true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intent.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300" b="1" dirty="0">
                <a:latin typeface="Times New Roman"/>
                <a:cs typeface="Times New Roman"/>
              </a:rPr>
              <a:t>Maintaining</a:t>
            </a:r>
            <a:r>
              <a:rPr sz="1300" b="1" spc="-6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Consistent</a:t>
            </a:r>
            <a:r>
              <a:rPr sz="1300" b="1" spc="-6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Discourse</a:t>
            </a:r>
            <a:r>
              <a:rPr sz="1300" b="1" spc="-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Context</a:t>
            </a:r>
            <a:endParaRPr sz="13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9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sz="1300" dirty="0">
                <a:latin typeface="Times New Roman"/>
                <a:cs typeface="Times New Roman"/>
              </a:rPr>
              <a:t>Sarcasm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often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emerges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within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longer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conversations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or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exchanges,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requiring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model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maintain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context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across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multiple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sentences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or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turns.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This </a:t>
            </a:r>
            <a:r>
              <a:rPr sz="1300" dirty="0">
                <a:latin typeface="Times New Roman"/>
                <a:cs typeface="Times New Roman"/>
              </a:rPr>
              <a:t>poses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challenge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as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model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must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track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flow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dialogue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interpret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relationship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between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statements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accurately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detect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sarcasm.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300" b="1" spc="-10" dirty="0">
                <a:latin typeface="Times New Roman"/>
                <a:cs typeface="Times New Roman"/>
              </a:rPr>
              <a:t>Dynamic</a:t>
            </a:r>
            <a:r>
              <a:rPr sz="1300" b="1" spc="-7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Adaptation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to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User-</a:t>
            </a:r>
            <a:r>
              <a:rPr sz="1300" b="1" dirty="0">
                <a:latin typeface="Times New Roman"/>
                <a:cs typeface="Times New Roman"/>
              </a:rPr>
              <a:t>Specific</a:t>
            </a:r>
            <a:r>
              <a:rPr sz="1300" b="1" spc="-10" dirty="0">
                <a:latin typeface="Times New Roman"/>
                <a:cs typeface="Times New Roman"/>
              </a:rPr>
              <a:t> Linguistic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Traits</a:t>
            </a:r>
            <a:endParaRPr sz="1300">
              <a:latin typeface="Times New Roman"/>
              <a:cs typeface="Times New Roman"/>
            </a:endParaRPr>
          </a:p>
          <a:p>
            <a:pPr marL="241300" marR="225425" indent="-228600">
              <a:lnSpc>
                <a:spcPts val="14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1300" dirty="0">
                <a:latin typeface="Times New Roman"/>
                <a:cs typeface="Times New Roman"/>
              </a:rPr>
              <a:t>Different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individuals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express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sarcasm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unique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ways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based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their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personal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communication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style.</a:t>
            </a:r>
            <a:r>
              <a:rPr sz="1300" spc="-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-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static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model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struggles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accommodate </a:t>
            </a:r>
            <a:r>
              <a:rPr sz="1300" dirty="0">
                <a:latin typeface="Times New Roman"/>
                <a:cs typeface="Times New Roman"/>
              </a:rPr>
              <a:t>this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variability,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making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necessary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develop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dynamic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systems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that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adapt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user-</a:t>
            </a:r>
            <a:r>
              <a:rPr sz="1300" dirty="0">
                <a:latin typeface="Times New Roman"/>
                <a:cs typeface="Times New Roman"/>
              </a:rPr>
              <a:t>specific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linguistic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traits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patterns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real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time.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193" y="6485312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10515605" y="0"/>
                </a:moveTo>
                <a:lnTo>
                  <a:pt x="0" y="1"/>
                </a:lnTo>
              </a:path>
            </a:pathLst>
          </a:custGeom>
          <a:ln w="57150">
            <a:solidFill>
              <a:srgbClr val="0F9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78" y="613956"/>
            <a:ext cx="10908030" cy="18942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56260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4380"/>
              </a:spcBef>
            </a:pPr>
            <a:r>
              <a:rPr sz="4800" b="0" spc="-10" dirty="0">
                <a:latin typeface="Times New Roman"/>
                <a:cs typeface="Times New Roman"/>
              </a:rPr>
              <a:t>Methodology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4313" y="2688843"/>
            <a:ext cx="9779000" cy="3262629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000" b="1" dirty="0">
                <a:latin typeface="Times New Roman"/>
                <a:cs typeface="Times New Roman"/>
              </a:rPr>
              <a:t>Dataset: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Self-</a:t>
            </a:r>
            <a:r>
              <a:rPr sz="1000" b="1" dirty="0">
                <a:latin typeface="Times New Roman"/>
                <a:cs typeface="Times New Roman"/>
              </a:rPr>
              <a:t>Annotated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Reddit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Corpus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(SARC)</a:t>
            </a:r>
            <a:endParaRPr sz="1000">
              <a:latin typeface="Times New Roman"/>
              <a:cs typeface="Times New Roman"/>
            </a:endParaRPr>
          </a:p>
          <a:p>
            <a:pPr marL="241300" marR="403225" indent="-228600">
              <a:lnSpc>
                <a:spcPct val="66000"/>
              </a:lnSpc>
              <a:spcBef>
                <a:spcPts val="1105"/>
              </a:spcBef>
              <a:buFont typeface="Arial"/>
              <a:buChar char="•"/>
              <a:tabLst>
                <a:tab pos="241300" algn="l"/>
              </a:tabLst>
            </a:pPr>
            <a:r>
              <a:rPr sz="1000" dirty="0">
                <a:latin typeface="Times New Roman"/>
                <a:cs typeface="Times New Roman"/>
              </a:rPr>
              <a:t>Used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SARC,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rich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dataset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with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over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million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comments,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labelled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sarcastic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non-</a:t>
            </a:r>
            <a:r>
              <a:rPr sz="1000" dirty="0">
                <a:latin typeface="Times New Roman"/>
                <a:cs typeface="Times New Roman"/>
              </a:rPr>
              <a:t>sarcastic.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dataset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also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includes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valuable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metadata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such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subreddit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categories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user </a:t>
            </a:r>
            <a:r>
              <a:rPr sz="1000" dirty="0">
                <a:latin typeface="Times New Roman"/>
                <a:cs typeface="Times New Roman"/>
              </a:rPr>
              <a:t>engagement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metrics,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which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provide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additional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context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enhance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sarcasm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detection.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000" b="1" spc="-10" dirty="0">
                <a:latin typeface="Times New Roman"/>
                <a:cs typeface="Times New Roman"/>
              </a:rPr>
              <a:t>Pre-</a:t>
            </a:r>
            <a:r>
              <a:rPr sz="1000" b="1" dirty="0">
                <a:latin typeface="Times New Roman"/>
                <a:cs typeface="Times New Roman"/>
              </a:rPr>
              <a:t>processing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&amp;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Embedding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Generation</a:t>
            </a:r>
            <a:endParaRPr sz="10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660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1000" b="1" dirty="0">
                <a:latin typeface="Times New Roman"/>
                <a:cs typeface="Times New Roman"/>
              </a:rPr>
              <a:t>Text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Cleaning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&amp;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Tokenization: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raw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data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underwent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thorough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cleaning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standardization,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including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lowercase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conversion,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special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character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removal,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tokenization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into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smaller units.</a:t>
            </a:r>
            <a:endParaRPr sz="1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</a:tabLst>
            </a:pPr>
            <a:r>
              <a:rPr sz="1000" b="1" dirty="0">
                <a:latin typeface="Times New Roman"/>
                <a:cs typeface="Times New Roman"/>
              </a:rPr>
              <a:t>Generated</a:t>
            </a:r>
            <a:r>
              <a:rPr sz="1000" b="1" spc="-4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Embeddings:</a:t>
            </a:r>
            <a:endParaRPr sz="1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755015" algn="l"/>
              </a:tabLst>
            </a:pPr>
            <a:r>
              <a:rPr sz="1000" b="1" dirty="0">
                <a:latin typeface="Times New Roman"/>
                <a:cs typeface="Times New Roman"/>
              </a:rPr>
              <a:t>Stylometric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Embeddings: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Captured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unique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writing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styles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reflect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user-</a:t>
            </a:r>
            <a:r>
              <a:rPr sz="1100" dirty="0">
                <a:latin typeface="Times New Roman"/>
                <a:cs typeface="Times New Roman"/>
              </a:rPr>
              <a:t>specific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linguistic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traits.</a:t>
            </a:r>
            <a:endParaRPr sz="1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755015" algn="l"/>
              </a:tabLst>
            </a:pPr>
            <a:r>
              <a:rPr sz="1000" b="1" dirty="0">
                <a:latin typeface="Times New Roman"/>
                <a:cs typeface="Times New Roman"/>
              </a:rPr>
              <a:t>Personality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Embeddings: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Extracted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from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personality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essays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incorporate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behavioral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traits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into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model.</a:t>
            </a:r>
            <a:endParaRPr sz="1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755015" algn="l"/>
              </a:tabLst>
            </a:pPr>
            <a:r>
              <a:rPr sz="1000" b="1" dirty="0">
                <a:latin typeface="Times New Roman"/>
                <a:cs typeface="Times New Roman"/>
              </a:rPr>
              <a:t>Discourse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Embeddings: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Focused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understanding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broader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conversational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context,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generated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using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BERTopic.</a:t>
            </a:r>
            <a:endParaRPr sz="1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755015" algn="l"/>
              </a:tabLst>
            </a:pPr>
            <a:r>
              <a:rPr sz="1000" b="1" dirty="0">
                <a:latin typeface="Times New Roman"/>
                <a:cs typeface="Times New Roman"/>
              </a:rPr>
              <a:t>Content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Embeddings: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Focused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semantic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meaning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text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structure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capture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essence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comments.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000" b="1" dirty="0">
                <a:latin typeface="Times New Roman"/>
                <a:cs typeface="Times New Roman"/>
              </a:rPr>
              <a:t>BERT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&amp;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BERTopic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for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Embedding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Generation</a:t>
            </a:r>
            <a:endParaRPr sz="1000">
              <a:latin typeface="Times New Roman"/>
              <a:cs typeface="Times New Roman"/>
            </a:endParaRPr>
          </a:p>
          <a:p>
            <a:pPr marL="241300" marR="114935" indent="-228600">
              <a:lnSpc>
                <a:spcPct val="6800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sz="1000" dirty="0">
                <a:latin typeface="Times New Roman"/>
                <a:cs typeface="Times New Roman"/>
              </a:rPr>
              <a:t>BERT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(Bidirectional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Encoder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Representations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from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Transformers)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was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utilized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generate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contextual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embeddings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that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capture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nuances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language,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while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BERTopic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helped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extract discourse-</a:t>
            </a:r>
            <a:r>
              <a:rPr sz="1000" dirty="0">
                <a:latin typeface="Times New Roman"/>
                <a:cs typeface="Times New Roman"/>
              </a:rPr>
              <a:t>level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insights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from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conversation.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000" b="1" dirty="0">
                <a:latin typeface="Times New Roman"/>
                <a:cs typeface="Times New Roman"/>
              </a:rPr>
              <a:t>Embedding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Fusion</a:t>
            </a:r>
            <a:r>
              <a:rPr sz="1000" b="1" spc="-3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with</a:t>
            </a:r>
            <a:r>
              <a:rPr sz="1000" b="1" spc="-3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Autoencoder</a:t>
            </a:r>
            <a:endParaRPr sz="1000">
              <a:latin typeface="Times New Roman"/>
              <a:cs typeface="Times New Roman"/>
            </a:endParaRPr>
          </a:p>
          <a:p>
            <a:pPr marL="241300" marR="433705" indent="-228600">
              <a:lnSpc>
                <a:spcPct val="74000"/>
              </a:lnSpc>
              <a:spcBef>
                <a:spcPts val="910"/>
              </a:spcBef>
              <a:buFont typeface="Arial"/>
              <a:buChar char="•"/>
              <a:tabLst>
                <a:tab pos="241300" algn="l"/>
              </a:tabLst>
            </a:pPr>
            <a:r>
              <a:rPr sz="1000" dirty="0">
                <a:latin typeface="Times New Roman"/>
                <a:cs typeface="Times New Roman"/>
              </a:rPr>
              <a:t>An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autoencoder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model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was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employed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merge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various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embeddings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into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unified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representation.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autoencoder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compressed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high-</a:t>
            </a:r>
            <a:r>
              <a:rPr sz="1000" dirty="0">
                <a:latin typeface="Times New Roman"/>
                <a:cs typeface="Times New Roman"/>
              </a:rPr>
              <a:t>dimensional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embeddings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into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lower- </a:t>
            </a:r>
            <a:r>
              <a:rPr sz="1000" dirty="0">
                <a:latin typeface="Times New Roman"/>
                <a:cs typeface="Times New Roman"/>
              </a:rPr>
              <a:t>dimensional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latent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space,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retaining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most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essential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information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while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minimizing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redundancy,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enabling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more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effective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model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for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sarcasm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detection.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193" y="6485312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10515605" y="0"/>
                </a:moveTo>
                <a:lnTo>
                  <a:pt x="0" y="1"/>
                </a:lnTo>
              </a:path>
            </a:pathLst>
          </a:custGeom>
          <a:ln w="57150">
            <a:solidFill>
              <a:srgbClr val="0F9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100" dirty="0"/>
              <a:t>Hybrid</a:t>
            </a:r>
            <a:r>
              <a:rPr sz="4100" spc="-45" dirty="0"/>
              <a:t> </a:t>
            </a:r>
            <a:r>
              <a:rPr sz="4100" spc="-10" dirty="0"/>
              <a:t>Model</a:t>
            </a:r>
            <a:r>
              <a:rPr sz="4100" spc="-250" dirty="0"/>
              <a:t> </a:t>
            </a:r>
            <a:r>
              <a:rPr sz="4100" spc="-10" dirty="0"/>
              <a:t>Architecture</a:t>
            </a:r>
            <a:endParaRPr sz="410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2703" y="2026079"/>
            <a:ext cx="11524615" cy="4740910"/>
            <a:chOff x="-1" y="1998840"/>
            <a:chExt cx="11524615" cy="4740910"/>
          </a:xfrm>
        </p:grpSpPr>
        <p:sp>
          <p:nvSpPr>
            <p:cNvPr id="4" name="object 4"/>
            <p:cNvSpPr/>
            <p:nvPr/>
          </p:nvSpPr>
          <p:spPr>
            <a:xfrm>
              <a:off x="-1" y="1998840"/>
              <a:ext cx="11454765" cy="782320"/>
            </a:xfrm>
            <a:custGeom>
              <a:avLst/>
              <a:gdLst/>
              <a:ahLst/>
              <a:cxnLst/>
              <a:rect l="l" t="t" r="r" b="b"/>
              <a:pathLst>
                <a:path w="11454765" h="782319">
                  <a:moveTo>
                    <a:pt x="11454589" y="0"/>
                  </a:moveTo>
                  <a:lnTo>
                    <a:pt x="0" y="0"/>
                  </a:lnTo>
                  <a:lnTo>
                    <a:pt x="0" y="781710"/>
                  </a:lnTo>
                  <a:lnTo>
                    <a:pt x="11454589" y="781710"/>
                  </a:lnTo>
                  <a:lnTo>
                    <a:pt x="11454589" y="0"/>
                  </a:lnTo>
                  <a:close/>
                </a:path>
              </a:pathLst>
            </a:custGeom>
            <a:solidFill>
              <a:srgbClr val="0F9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88463"/>
              <a:ext cx="11524488" cy="45506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2203081"/>
              <a:ext cx="11383645" cy="4268470"/>
            </a:xfrm>
            <a:custGeom>
              <a:avLst/>
              <a:gdLst/>
              <a:ahLst/>
              <a:cxnLst/>
              <a:rect l="l" t="t" r="r" b="b"/>
              <a:pathLst>
                <a:path w="11383645" h="4268470">
                  <a:moveTo>
                    <a:pt x="11383365" y="0"/>
                  </a:moveTo>
                  <a:lnTo>
                    <a:pt x="0" y="0"/>
                  </a:lnTo>
                  <a:lnTo>
                    <a:pt x="0" y="4267988"/>
                  </a:lnTo>
                  <a:lnTo>
                    <a:pt x="11383365" y="4267988"/>
                  </a:lnTo>
                  <a:lnTo>
                    <a:pt x="113833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490590" y="1998370"/>
            <a:ext cx="6204585" cy="2781300"/>
            <a:chOff x="5490590" y="1998370"/>
            <a:chExt cx="6204585" cy="278130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0590" y="2780068"/>
              <a:ext cx="5731586" cy="199932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1542699" y="1998370"/>
              <a:ext cx="152400" cy="782320"/>
            </a:xfrm>
            <a:custGeom>
              <a:avLst/>
              <a:gdLst/>
              <a:ahLst/>
              <a:cxnLst/>
              <a:rect l="l" t="t" r="r" b="b"/>
              <a:pathLst>
                <a:path w="152400" h="782319">
                  <a:moveTo>
                    <a:pt x="152374" y="0"/>
                  </a:moveTo>
                  <a:lnTo>
                    <a:pt x="0" y="0"/>
                  </a:lnTo>
                  <a:lnTo>
                    <a:pt x="0" y="781697"/>
                  </a:lnTo>
                  <a:lnTo>
                    <a:pt x="152374" y="781697"/>
                  </a:lnTo>
                  <a:lnTo>
                    <a:pt x="152374" y="0"/>
                  </a:lnTo>
                  <a:close/>
                </a:path>
              </a:pathLst>
            </a:custGeom>
            <a:solidFill>
              <a:srgbClr val="0F9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7184171-268E-83D6-042E-BD61DEF5532B}"/>
              </a:ext>
            </a:extLst>
          </p:cNvPr>
          <p:cNvSpPr txBox="1"/>
          <p:nvPr/>
        </p:nvSpPr>
        <p:spPr>
          <a:xfrm>
            <a:off x="300757" y="2215440"/>
            <a:ext cx="5214477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 for Initial Feature Extraction</a:t>
            </a:r>
            <a:endParaRPr lang="en-GB" sz="1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 processes text bidirectionally, capturing the relationships between words within the entire sentence which is crucial for sarcasm detection..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Embeddings are fed into CNN layers and multi-head attention for advanced feature extraction.</a:t>
            </a:r>
          </a:p>
          <a:p>
            <a:pPr algn="l"/>
            <a:r>
              <a:rPr lang="en-GB" sz="1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Fine-Tuning BERT</a:t>
            </a:r>
            <a:endParaRPr lang="en-GB" sz="1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 is fine-tuned during training to adapt its pre-trained knowledge for sarcasm detection.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Fine-tuning enhances the model’s ability to capture nuanced language specific to sarcasm. Alternatively, BERT can be frozen to reduce computational load.</a:t>
            </a:r>
          </a:p>
          <a:p>
            <a:pPr algn="l"/>
            <a:r>
              <a:rPr lang="en-GB" sz="1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 and Multi-Head Attention</a:t>
            </a:r>
            <a:endParaRPr lang="en-GB" sz="1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 Layers: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Extract local patterns from BERT embeddings, such as n-grams and word combinations indicative of sarcasm.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Multi-Head Attention: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Focuses on different parts of the text simultaneously, capturing complex relationships between words, crucial for understanding sarcasm.</a:t>
            </a:r>
          </a:p>
          <a:p>
            <a:pPr algn="l"/>
            <a:r>
              <a:rPr lang="en-GB" sz="1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Layer Normalization &amp; Fully Connected Layers</a:t>
            </a:r>
            <a:endParaRPr lang="en-GB" sz="1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Layer Normalization: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Stabilizes training by normalizing outputs from the attention layers.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Layers: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Perform final classification, determining whether the text is sarcastic or not.</a:t>
            </a:r>
          </a:p>
          <a:p>
            <a:pPr algn="l"/>
            <a:r>
              <a:rPr lang="en-GB" sz="1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 &amp; Output Layer</a:t>
            </a:r>
            <a:endParaRPr lang="en-GB" sz="1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Layer: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Reduces the dimensionality by summarizing the most critical information for classification.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Layer: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Produces final probabilities for each class, delivering the sarcasm prediction.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" y="1062850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5" y="0"/>
                </a:moveTo>
                <a:lnTo>
                  <a:pt x="0" y="0"/>
                </a:lnTo>
                <a:lnTo>
                  <a:pt x="0" y="673455"/>
                </a:lnTo>
                <a:lnTo>
                  <a:pt x="195855" y="673455"/>
                </a:lnTo>
                <a:lnTo>
                  <a:pt x="195855" y="0"/>
                </a:lnTo>
                <a:close/>
              </a:path>
            </a:pathLst>
          </a:custGeom>
          <a:solidFill>
            <a:srgbClr val="0F9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7836" y="1062850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5" y="0"/>
                </a:moveTo>
                <a:lnTo>
                  <a:pt x="0" y="0"/>
                </a:lnTo>
                <a:lnTo>
                  <a:pt x="0" y="673455"/>
                </a:lnTo>
                <a:lnTo>
                  <a:pt x="195855" y="673455"/>
                </a:lnTo>
                <a:lnTo>
                  <a:pt x="195855" y="0"/>
                </a:lnTo>
                <a:close/>
              </a:path>
            </a:pathLst>
          </a:custGeom>
          <a:solidFill>
            <a:srgbClr val="0F9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9872" y="643127"/>
            <a:ext cx="5953125" cy="1713230"/>
            <a:chOff x="499872" y="643127"/>
            <a:chExt cx="5953125" cy="1713230"/>
          </a:xfrm>
        </p:grpSpPr>
        <p:sp>
          <p:nvSpPr>
            <p:cNvPr id="5" name="object 5"/>
            <p:cNvSpPr/>
            <p:nvPr/>
          </p:nvSpPr>
          <p:spPr>
            <a:xfrm>
              <a:off x="535669" y="1062850"/>
              <a:ext cx="104775" cy="673735"/>
            </a:xfrm>
            <a:custGeom>
              <a:avLst/>
              <a:gdLst/>
              <a:ahLst/>
              <a:cxnLst/>
              <a:rect l="l" t="t" r="r" b="b"/>
              <a:pathLst>
                <a:path w="104775" h="673735">
                  <a:moveTo>
                    <a:pt x="0" y="673455"/>
                  </a:moveTo>
                  <a:lnTo>
                    <a:pt x="104410" y="673455"/>
                  </a:lnTo>
                  <a:lnTo>
                    <a:pt x="104410" y="0"/>
                  </a:lnTo>
                  <a:lnTo>
                    <a:pt x="0" y="0"/>
                  </a:lnTo>
                  <a:lnTo>
                    <a:pt x="0" y="673455"/>
                  </a:lnTo>
                  <a:close/>
                </a:path>
              </a:pathLst>
            </a:custGeom>
            <a:solidFill>
              <a:srgbClr val="0F9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872" y="643127"/>
              <a:ext cx="5952744" cy="171297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0080" y="656145"/>
            <a:ext cx="5673090" cy="14319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6230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2490"/>
              </a:spcBef>
            </a:pPr>
            <a:r>
              <a:rPr sz="4800" spc="-10" dirty="0"/>
              <a:t>Results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1123768" y="2409952"/>
            <a:ext cx="4830445" cy="34671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300" b="1" dirty="0">
                <a:latin typeface="Times New Roman"/>
                <a:cs typeface="Times New Roman"/>
              </a:rPr>
              <a:t>Best</a:t>
            </a:r>
            <a:r>
              <a:rPr sz="1300" b="1" spc="-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Performance:</a:t>
            </a:r>
            <a:r>
              <a:rPr sz="1300" b="1" spc="-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Personality</a:t>
            </a:r>
            <a:r>
              <a:rPr sz="1300" b="1" spc="-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+</a:t>
            </a:r>
            <a:r>
              <a:rPr sz="1300" b="1" spc="-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Content</a:t>
            </a:r>
            <a:r>
              <a:rPr sz="1300" b="1" spc="-4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Embeddings</a:t>
            </a:r>
            <a:endParaRPr sz="1300">
              <a:latin typeface="Times New Roman"/>
              <a:cs typeface="Times New Roman"/>
            </a:endParaRPr>
          </a:p>
          <a:p>
            <a:pPr marL="240665" indent="-227965">
              <a:lnSpc>
                <a:spcPts val="1475"/>
              </a:lnSpc>
              <a:spcBef>
                <a:spcPts val="840"/>
              </a:spcBef>
              <a:buFont typeface="Arial"/>
              <a:buChar char="•"/>
              <a:tabLst>
                <a:tab pos="240665" algn="l"/>
              </a:tabLst>
            </a:pPr>
            <a:r>
              <a:rPr sz="1300" dirty="0">
                <a:latin typeface="Times New Roman"/>
                <a:cs typeface="Times New Roman"/>
              </a:rPr>
              <a:t>Achieved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highest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accuracy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69.24%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ROC-</a:t>
            </a:r>
            <a:r>
              <a:rPr sz="1300" dirty="0">
                <a:latin typeface="Times New Roman"/>
                <a:cs typeface="Times New Roman"/>
              </a:rPr>
              <a:t>AUC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score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of</a:t>
            </a:r>
            <a:endParaRPr sz="1300">
              <a:latin typeface="Times New Roman"/>
              <a:cs typeface="Times New Roman"/>
            </a:endParaRPr>
          </a:p>
          <a:p>
            <a:pPr marL="241300" marR="44450">
              <a:lnSpc>
                <a:spcPct val="90000"/>
              </a:lnSpc>
              <a:spcBef>
                <a:spcPts val="70"/>
              </a:spcBef>
            </a:pPr>
            <a:r>
              <a:rPr sz="1300" dirty="0">
                <a:latin typeface="Times New Roman"/>
                <a:cs typeface="Times New Roman"/>
              </a:rPr>
              <a:t>0.74.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This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combination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proved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most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effective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detecting </a:t>
            </a:r>
            <a:r>
              <a:rPr sz="1300" dirty="0">
                <a:latin typeface="Times New Roman"/>
                <a:cs typeface="Times New Roman"/>
              </a:rPr>
              <a:t>sarcasm,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highlighting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crucial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role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integrating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personality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traits </a:t>
            </a:r>
            <a:r>
              <a:rPr sz="1300" dirty="0">
                <a:latin typeface="Times New Roman"/>
                <a:cs typeface="Times New Roman"/>
              </a:rPr>
              <a:t>with </a:t>
            </a:r>
            <a:r>
              <a:rPr sz="1300" spc="-10" dirty="0">
                <a:latin typeface="Times New Roman"/>
                <a:cs typeface="Times New Roman"/>
              </a:rPr>
              <a:t>content-</a:t>
            </a:r>
            <a:r>
              <a:rPr sz="1300" dirty="0">
                <a:latin typeface="Times New Roman"/>
                <a:cs typeface="Times New Roman"/>
              </a:rPr>
              <a:t>based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features.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b="1" dirty="0">
                <a:latin typeface="Times New Roman"/>
                <a:cs typeface="Times New Roman"/>
              </a:rPr>
              <a:t>Fusion</a:t>
            </a:r>
            <a:r>
              <a:rPr sz="1300" b="1" spc="-4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Modal</a:t>
            </a:r>
            <a:endParaRPr sz="1300">
              <a:latin typeface="Times New Roman"/>
              <a:cs typeface="Times New Roman"/>
            </a:endParaRPr>
          </a:p>
          <a:p>
            <a:pPr marL="241300" marR="503555" indent="-228600">
              <a:lnSpc>
                <a:spcPct val="897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Fusion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Model,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which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combines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Stylometric,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Personality, </a:t>
            </a:r>
            <a:r>
              <a:rPr sz="1300" dirty="0">
                <a:latin typeface="Times New Roman"/>
                <a:cs typeface="Times New Roman"/>
              </a:rPr>
              <a:t>Discourse,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Content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embeddings,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also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delivered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strong performance.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This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comprehensive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approach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captures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multiple </a:t>
            </a:r>
            <a:r>
              <a:rPr sz="1300" dirty="0">
                <a:latin typeface="Times New Roman"/>
                <a:cs typeface="Times New Roman"/>
              </a:rPr>
              <a:t>aspects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sarcastic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communication,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leading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robust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results.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b="1" dirty="0">
                <a:latin typeface="Times New Roman"/>
                <a:cs typeface="Times New Roman"/>
              </a:rPr>
              <a:t>Without</a:t>
            </a:r>
            <a:r>
              <a:rPr sz="1300" b="1" spc="-7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Personality</a:t>
            </a:r>
            <a:r>
              <a:rPr sz="1300" b="1" spc="-6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Embeddings</a:t>
            </a:r>
            <a:endParaRPr sz="1300">
              <a:latin typeface="Times New Roman"/>
              <a:cs typeface="Times New Roman"/>
            </a:endParaRPr>
          </a:p>
          <a:p>
            <a:pPr marL="241300" marR="89535" indent="-228600">
              <a:lnSpc>
                <a:spcPct val="9180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</a:tabLst>
            </a:pPr>
            <a:r>
              <a:rPr sz="1300" dirty="0">
                <a:latin typeface="Times New Roman"/>
                <a:cs typeface="Times New Roman"/>
              </a:rPr>
              <a:t>Models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that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excluded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personality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embeddings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performed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noticeably </a:t>
            </a:r>
            <a:r>
              <a:rPr sz="1300" dirty="0">
                <a:latin typeface="Times New Roman"/>
                <a:cs typeface="Times New Roman"/>
              </a:rPr>
              <a:t>worse.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This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underlines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importance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personality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insights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in </a:t>
            </a:r>
            <a:r>
              <a:rPr sz="1300" dirty="0">
                <a:latin typeface="Times New Roman"/>
                <a:cs typeface="Times New Roman"/>
              </a:rPr>
              <a:t>sarcasm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detection,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demonstrating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that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personality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traits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are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key</a:t>
            </a:r>
            <a:r>
              <a:rPr sz="1300" spc="-25" dirty="0">
                <a:latin typeface="Times New Roman"/>
                <a:cs typeface="Times New Roman"/>
              </a:rPr>
              <a:t> to </a:t>
            </a:r>
            <a:r>
              <a:rPr sz="1300" dirty="0">
                <a:latin typeface="Times New Roman"/>
                <a:cs typeface="Times New Roman"/>
              </a:rPr>
              <a:t>understanding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subtleties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sarcastic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language.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38193" y="594359"/>
            <a:ext cx="10655935" cy="5926455"/>
            <a:chOff x="838193" y="594359"/>
            <a:chExt cx="10655935" cy="59264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4536" y="594359"/>
              <a:ext cx="4919472" cy="58765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716293" y="608406"/>
              <a:ext cx="4638040" cy="5593715"/>
            </a:xfrm>
            <a:custGeom>
              <a:avLst/>
              <a:gdLst/>
              <a:ahLst/>
              <a:cxnLst/>
              <a:rect l="l" t="t" r="r" b="b"/>
              <a:pathLst>
                <a:path w="4638040" h="5593715">
                  <a:moveTo>
                    <a:pt x="4637506" y="0"/>
                  </a:moveTo>
                  <a:lnTo>
                    <a:pt x="0" y="0"/>
                  </a:lnTo>
                  <a:lnTo>
                    <a:pt x="0" y="5593438"/>
                  </a:lnTo>
                  <a:lnTo>
                    <a:pt x="4637506" y="5593438"/>
                  </a:lnTo>
                  <a:lnTo>
                    <a:pt x="46375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30491" y="3015703"/>
              <a:ext cx="4223245" cy="88687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38193" y="6492239"/>
              <a:ext cx="10515600" cy="0"/>
            </a:xfrm>
            <a:custGeom>
              <a:avLst/>
              <a:gdLst/>
              <a:ahLst/>
              <a:cxnLst/>
              <a:rect l="l" t="t" r="r" b="b"/>
              <a:pathLst>
                <a:path w="10515600">
                  <a:moveTo>
                    <a:pt x="10515605" y="0"/>
                  </a:moveTo>
                  <a:lnTo>
                    <a:pt x="0" y="1"/>
                  </a:lnTo>
                </a:path>
              </a:pathLst>
            </a:custGeom>
            <a:ln w="57150">
              <a:solidFill>
                <a:srgbClr val="0F9E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" y="1998370"/>
            <a:ext cx="11695430" cy="4622165"/>
            <a:chOff x="-1" y="1998370"/>
            <a:chExt cx="11695430" cy="4622165"/>
          </a:xfrm>
        </p:grpSpPr>
        <p:sp>
          <p:nvSpPr>
            <p:cNvPr id="4" name="object 4"/>
            <p:cNvSpPr/>
            <p:nvPr/>
          </p:nvSpPr>
          <p:spPr>
            <a:xfrm>
              <a:off x="0" y="1998370"/>
              <a:ext cx="11695430" cy="782320"/>
            </a:xfrm>
            <a:custGeom>
              <a:avLst/>
              <a:gdLst/>
              <a:ahLst/>
              <a:cxnLst/>
              <a:rect l="l" t="t" r="r" b="b"/>
              <a:pathLst>
                <a:path w="11695430" h="782319">
                  <a:moveTo>
                    <a:pt x="11454587" y="469"/>
                  </a:moveTo>
                  <a:lnTo>
                    <a:pt x="0" y="469"/>
                  </a:lnTo>
                  <a:lnTo>
                    <a:pt x="0" y="782180"/>
                  </a:lnTo>
                  <a:lnTo>
                    <a:pt x="11454587" y="782180"/>
                  </a:lnTo>
                  <a:lnTo>
                    <a:pt x="11454587" y="469"/>
                  </a:lnTo>
                  <a:close/>
                </a:path>
                <a:path w="11695430" h="782319">
                  <a:moveTo>
                    <a:pt x="11695074" y="0"/>
                  </a:moveTo>
                  <a:lnTo>
                    <a:pt x="11542700" y="0"/>
                  </a:lnTo>
                  <a:lnTo>
                    <a:pt x="11542700" y="781697"/>
                  </a:lnTo>
                  <a:lnTo>
                    <a:pt x="11695074" y="781697"/>
                  </a:lnTo>
                  <a:lnTo>
                    <a:pt x="11695074" y="0"/>
                  </a:lnTo>
                  <a:close/>
                </a:path>
              </a:pathLst>
            </a:custGeom>
            <a:solidFill>
              <a:srgbClr val="0F9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88464"/>
              <a:ext cx="11524488" cy="443179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2203081"/>
              <a:ext cx="11383645" cy="4148454"/>
            </a:xfrm>
            <a:custGeom>
              <a:avLst/>
              <a:gdLst/>
              <a:ahLst/>
              <a:cxnLst/>
              <a:rect l="l" t="t" r="r" b="b"/>
              <a:pathLst>
                <a:path w="11383645" h="4148454">
                  <a:moveTo>
                    <a:pt x="11383365" y="0"/>
                  </a:moveTo>
                  <a:lnTo>
                    <a:pt x="0" y="0"/>
                  </a:lnTo>
                  <a:lnTo>
                    <a:pt x="0" y="4147841"/>
                  </a:lnTo>
                  <a:lnTo>
                    <a:pt x="11383365" y="4147841"/>
                  </a:lnTo>
                  <a:lnTo>
                    <a:pt x="113833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/>
              <a:t>Enhanced</a:t>
            </a:r>
            <a:r>
              <a:rPr spc="-55" dirty="0"/>
              <a:t> </a:t>
            </a:r>
            <a:r>
              <a:rPr dirty="0"/>
              <a:t>Sarcasm</a:t>
            </a:r>
            <a:r>
              <a:rPr spc="-50" dirty="0"/>
              <a:t> </a:t>
            </a:r>
            <a:r>
              <a:rPr dirty="0"/>
              <a:t>Detection</a:t>
            </a:r>
            <a:r>
              <a:rPr spc="-50" dirty="0"/>
              <a:t> </a:t>
            </a:r>
            <a:r>
              <a:rPr spc="-10" dirty="0"/>
              <a:t>through</a:t>
            </a:r>
            <a:r>
              <a:rPr spc="-50" dirty="0"/>
              <a:t> </a:t>
            </a:r>
            <a:r>
              <a:rPr dirty="0"/>
              <a:t>Embedding</a:t>
            </a:r>
            <a:r>
              <a:rPr spc="-50" dirty="0"/>
              <a:t> </a:t>
            </a:r>
            <a:r>
              <a:rPr spc="-10" dirty="0"/>
              <a:t>Integration</a:t>
            </a:r>
          </a:p>
          <a:p>
            <a:pPr marL="241300" marR="5080" indent="-228600">
              <a:lnSpc>
                <a:spcPts val="139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b="0" dirty="0">
                <a:latin typeface="Times New Roman"/>
                <a:cs typeface="Times New Roman"/>
              </a:rPr>
              <a:t>Combining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multiple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embedding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techniques—</a:t>
            </a:r>
            <a:r>
              <a:rPr b="0" dirty="0">
                <a:latin typeface="Times New Roman"/>
                <a:cs typeface="Times New Roman"/>
              </a:rPr>
              <a:t>Stylometric,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Personality,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Discourse,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Content—</a:t>
            </a:r>
            <a:r>
              <a:rPr b="0" dirty="0">
                <a:latin typeface="Times New Roman"/>
                <a:cs typeface="Times New Roman"/>
              </a:rPr>
              <a:t>led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to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improved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sarcasm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detection.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This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approach </a:t>
            </a:r>
            <a:r>
              <a:rPr b="0" dirty="0">
                <a:latin typeface="Times New Roman"/>
                <a:cs typeface="Times New Roman"/>
              </a:rPr>
              <a:t>allows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model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to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capture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both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linguistic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behavioural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nuances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that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are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often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missed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by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traditional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methods.</a:t>
            </a: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/>
              <a:t>Significant</a:t>
            </a:r>
            <a:r>
              <a:rPr spc="-20" dirty="0"/>
              <a:t> </a:t>
            </a:r>
            <a:r>
              <a:rPr dirty="0"/>
              <a:t>Impact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Personality</a:t>
            </a:r>
            <a:r>
              <a:rPr spc="-45" dirty="0"/>
              <a:t> </a:t>
            </a:r>
            <a:r>
              <a:rPr spc="-10" dirty="0"/>
              <a:t>Traits</a:t>
            </a:r>
          </a:p>
          <a:p>
            <a:pPr marL="241300" marR="710565" indent="-228600">
              <a:lnSpc>
                <a:spcPts val="14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b="0" dirty="0">
                <a:latin typeface="Times New Roman"/>
                <a:cs typeface="Times New Roman"/>
              </a:rPr>
              <a:t>Personality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traits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were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key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factor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boosting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accuracy.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inclusion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personality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embeddings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provided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deeper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insight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into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sarcastic </a:t>
            </a:r>
            <a:r>
              <a:rPr b="0" dirty="0">
                <a:latin typeface="Times New Roman"/>
                <a:cs typeface="Times New Roman"/>
              </a:rPr>
              <a:t>communication,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demonstrating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importance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understanding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individual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behind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text.</a:t>
            </a: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/>
              <a:t>Fusion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Diverse</a:t>
            </a:r>
            <a:r>
              <a:rPr spc="-30" dirty="0"/>
              <a:t> </a:t>
            </a:r>
            <a:r>
              <a:rPr spc="-10" dirty="0"/>
              <a:t>Embeddings</a:t>
            </a:r>
          </a:p>
          <a:p>
            <a:pPr marL="241300" marR="534035" indent="-228600">
              <a:lnSpc>
                <a:spcPts val="139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fusion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various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embeddings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successfully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captured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multiple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layers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sarcastic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communication,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including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tone,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style,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context, </a:t>
            </a:r>
            <a:r>
              <a:rPr b="0" dirty="0">
                <a:latin typeface="Times New Roman"/>
                <a:cs typeface="Times New Roman"/>
              </a:rPr>
              <a:t>resulting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more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accurate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predictions.</a:t>
            </a: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pc="-10" dirty="0"/>
              <a:t>Future</a:t>
            </a:r>
            <a:r>
              <a:rPr spc="-30" dirty="0"/>
              <a:t> </a:t>
            </a:r>
            <a:r>
              <a:rPr spc="-20" dirty="0"/>
              <a:t>Work</a:t>
            </a:r>
          </a:p>
          <a:p>
            <a:pPr marL="241300" marR="242570" indent="-228600">
              <a:lnSpc>
                <a:spcPts val="139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b="0" dirty="0">
                <a:latin typeface="Times New Roman"/>
                <a:cs typeface="Times New Roman"/>
              </a:rPr>
              <a:t>Future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research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could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explore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advanced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contextual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embeddings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improve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real-</a:t>
            </a:r>
            <a:r>
              <a:rPr b="0" dirty="0">
                <a:latin typeface="Times New Roman"/>
                <a:cs typeface="Times New Roman"/>
              </a:rPr>
              <a:t>time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deployment.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This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could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make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sarcasm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detection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models </a:t>
            </a:r>
            <a:r>
              <a:rPr b="0" dirty="0">
                <a:latin typeface="Times New Roman"/>
                <a:cs typeface="Times New Roman"/>
              </a:rPr>
              <a:t>even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more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effective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applicable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to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real-</a:t>
            </a:r>
            <a:r>
              <a:rPr b="0" dirty="0">
                <a:latin typeface="Times New Roman"/>
                <a:cs typeface="Times New Roman"/>
              </a:rPr>
              <a:t>world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scenarios,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such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as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social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media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monitoring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or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customer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service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applications.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1090</Words>
  <Application>Microsoft Macintosh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Liberation Sans</vt:lpstr>
      <vt:lpstr>Times New Roman</vt:lpstr>
      <vt:lpstr>Trebuchet MS</vt:lpstr>
      <vt:lpstr>Office Theme</vt:lpstr>
      <vt:lpstr>Title: Enhanced Sarcasm Detection Using Hybrid CNN and Multi-Source Embeddings</vt:lpstr>
      <vt:lpstr>Introduction</vt:lpstr>
      <vt:lpstr>Challenges in Sarcasm Detection</vt:lpstr>
      <vt:lpstr>Methodology</vt:lpstr>
      <vt:lpstr>Hybrid Model Architecture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Enhanced Sarcasm Detection Using Hybrid CNN and Multi-Source Embeddings</dc:title>
  <cp:lastModifiedBy>Hemanjali Adini</cp:lastModifiedBy>
  <cp:revision>1</cp:revision>
  <dcterms:created xsi:type="dcterms:W3CDTF">2024-08-22T17:07:11Z</dcterms:created>
  <dcterms:modified xsi:type="dcterms:W3CDTF">2024-08-22T23:34:10Z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2024-08-22T00:00:00Z</vt:filetime>
  </property>
  <property fmtid="{D5CDD505-2E9C-101B-9397-08002B2CF9AE}" pid="3" name="LastSaved">
    <vt:filetime>2024-08-22T00:00:00Z</vt:filetime>
  </property>
  <property fmtid="{D5CDD505-2E9C-101B-9397-08002B2CF9AE}" pid="4" name="Producer">
    <vt:lpwstr>3-Heights(TM) PDF Security Shell 4.8.25.2 (http://www.pdf-tools.com)</vt:lpwstr>
  </property>
</Properties>
</file>