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2" r:id="rId9"/>
    <p:sldId id="285" r:id="rId10"/>
    <p:sldId id="294" r:id="rId11"/>
    <p:sldId id="295" r:id="rId12"/>
    <p:sldId id="296" r:id="rId13"/>
    <p:sldId id="288" r:id="rId14"/>
    <p:sldId id="290"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E33B4-7936-4A69-B6F8-CBD93A66766D}" v="8" dt="2024-01-16T05:42:47.43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solidFill>
                  <a:srgbClr val="92D050"/>
                </a:solidFill>
              </a:rPr>
              <a:t>Life Organics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044410"/>
            <a:ext cx="3493008" cy="878908"/>
          </a:xfrm>
        </p:spPr>
        <p:txBody>
          <a:bodyPr/>
          <a:lstStyle/>
          <a:p>
            <a:r>
              <a:rPr lang="en-US" dirty="0"/>
              <a:t>Aakash Kamboj</a:t>
            </a:r>
          </a:p>
          <a:p>
            <a:r>
              <a:rPr lang="en-US" dirty="0"/>
              <a:t>Hemanshu </a:t>
            </a:r>
            <a:r>
              <a:rPr lang="en-US" dirty="0" err="1"/>
              <a:t>Dharmik</a:t>
            </a:r>
            <a:endParaRPr lang="en-US" dirty="0"/>
          </a:p>
          <a:p>
            <a:r>
              <a:rPr lang="en-US" dirty="0"/>
              <a:t>Jatin Rai</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7328" y="296100"/>
            <a:ext cx="8165592" cy="768096"/>
          </a:xfrm>
        </p:spPr>
        <p:txBody>
          <a:bodyPr/>
          <a:lstStyle/>
          <a:p>
            <a:r>
              <a:rPr lang="en-US" dirty="0"/>
              <a:t>Future Scope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F391BF32-2CD7-F852-BF89-8BBF3150F8D1}"/>
              </a:ext>
            </a:extLst>
          </p:cNvPr>
          <p:cNvSpPr>
            <a:spLocks noGrp="1"/>
          </p:cNvSpPr>
          <p:nvPr>
            <p:ph sz="half" idx="2"/>
          </p:nvPr>
        </p:nvSpPr>
        <p:spPr>
          <a:xfrm>
            <a:off x="3579368" y="1225296"/>
            <a:ext cx="8165592" cy="5336604"/>
          </a:xfrm>
        </p:spPr>
        <p:txBody>
          <a:bodyPr/>
          <a:lstStyle/>
          <a:p>
            <a:pPr algn="l">
              <a:buFont typeface="+mj-lt"/>
              <a:buAutoNum type="arabicPeriod"/>
            </a:pPr>
            <a:r>
              <a:rPr lang="en-US" sz="2000" b="1" i="0" dirty="0">
                <a:solidFill>
                  <a:srgbClr val="374151"/>
                </a:solidFill>
                <a:effectLst/>
                <a:latin typeface="Söhne"/>
              </a:rPr>
              <a:t>Mobile Application Development:</a:t>
            </a:r>
            <a:endParaRPr lang="en-US" sz="20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Developing a dedicated mobile application for Life Organics can enhance the accessibility for users who prefer shopping on their mobile devices. This move aligns with the increasing trend of mobile commerce and provides a more convenient shopping experience.</a:t>
            </a:r>
          </a:p>
          <a:p>
            <a:pPr algn="l">
              <a:buFont typeface="+mj-lt"/>
              <a:buAutoNum type="arabicPeriod"/>
            </a:pPr>
            <a:r>
              <a:rPr lang="en-US" sz="2000" b="1" i="0" dirty="0">
                <a:solidFill>
                  <a:srgbClr val="374151"/>
                </a:solidFill>
                <a:effectLst/>
                <a:latin typeface="Söhne"/>
              </a:rPr>
              <a:t>Personalized Customer Experience:</a:t>
            </a:r>
            <a:endParaRPr lang="en-US" sz="20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Implementing advanced analytics and machine learning algorithms can enable Life Organics to offer personalized recommendations based on customer preferences and purchase history. This can enhance customer satisfaction and increase the likelihood of repeat business.</a:t>
            </a:r>
          </a:p>
          <a:p>
            <a:endParaRPr lang="en-IN" dirty="0"/>
          </a:p>
        </p:txBody>
      </p:sp>
    </p:spTree>
    <p:extLst>
      <p:ext uri="{BB962C8B-B14F-4D97-AF65-F5344CB8AC3E}">
        <p14:creationId xmlns:p14="http://schemas.microsoft.com/office/powerpoint/2010/main" val="3170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88112" y="162561"/>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66928" y="770126"/>
            <a:ext cx="11236960" cy="5122673"/>
          </a:xfrm>
        </p:spPr>
        <p:txBody>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Söhne"/>
              </a:rPr>
              <a:t>In conclusion, Life Organics isn't just a website; it's a commitment to your well-being and a sustainable future. As we've journeyed through the essence of Life Organics – from premium organic produce to cutting-edge technologies powering our platform – it's evident that our mission extends beyond commerce.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Söhne"/>
              </a:rPr>
              <a:t>Life Organics is about embracing a lifestyle that values health, supports sustainable practices, and connects individuals to the pure goodness of nature. With a seamless online experience crafted with ASP.NET, HTML, JSON, and SQL, we strive to make organic living accessible, enjoyable, and rewarding.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Söhne"/>
              </a:rPr>
              <a:t>As we step into the future, envision a Life Organics that transcends boundaries, resonates globally, and continually evolves with technology and customer expectations. Your trust in us fuels our commitment to excellence, and together, we're cultivating a community that values not just what's on the plate but the impact it has on the planet and our lives.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Söhne"/>
              </a:rPr>
              <a:t>Thank you for joining us on this organic odyssey. Life Organics - Nourishing Lives Through Nature. Your journey to wellness starts here.</a:t>
            </a:r>
          </a:p>
          <a:p>
            <a:endParaRPr lang="en-US" dirty="0"/>
          </a:p>
        </p:txBody>
      </p:sp>
      <p:sp>
        <p:nvSpPr>
          <p:cNvPr id="9" name="Rectangle 4">
            <a:extLst>
              <a:ext uri="{FF2B5EF4-FFF2-40B4-BE49-F238E27FC236}">
                <a16:creationId xmlns:a16="http://schemas.microsoft.com/office/drawing/2014/main" id="{611FEEE0-D6B4-E6A3-C7FF-C04B8EA81F24}"/>
              </a:ext>
            </a:extLst>
          </p:cNvPr>
          <p:cNvSpPr>
            <a:spLocks noChangeArrowheads="1"/>
          </p:cNvSpPr>
          <p:nvPr/>
        </p:nvSpPr>
        <p:spPr bwMode="auto">
          <a:xfrm>
            <a:off x="0" y="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​Technologies Used</a:t>
            </a:r>
          </a:p>
          <a:p>
            <a:r>
              <a:rPr lang="en-US" dirty="0"/>
              <a:t>Functionalities </a:t>
            </a:r>
          </a:p>
          <a:p>
            <a:r>
              <a:rPr lang="en-US" dirty="0"/>
              <a:t>​Future Scope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400" b="0" i="0" dirty="0">
                <a:solidFill>
                  <a:srgbClr val="374151"/>
                </a:solidFill>
                <a:effectLst/>
                <a:latin typeface="Söhne"/>
              </a:rPr>
              <a:t>Life Organics is an e-commerce platform meticulously crafted using cutting-edge technologies, including ASP.NET, HTML, JSON, and SQL. Our commitment to delivering a seamless online shopping experience is reflected in the robust architecture and user-friendly interface of our website.</a:t>
            </a:r>
            <a:endParaRPr lang="en-US" sz="2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50160" y="71831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33040" y="1869440"/>
            <a:ext cx="6725920" cy="6952488"/>
          </a:xfrm>
        </p:spPr>
        <p:txBody>
          <a:bodyPr/>
          <a:lstStyle/>
          <a:p>
            <a:pPr marL="342900" indent="-342900" algn="l">
              <a:buFont typeface="Arial" panose="020B0604020202020204" pitchFamily="34" charset="0"/>
              <a:buChar char="•"/>
            </a:pPr>
            <a:r>
              <a:rPr lang="en-US" sz="2000" b="1" i="0" dirty="0">
                <a:solidFill>
                  <a:srgbClr val="374151"/>
                </a:solidFill>
                <a:effectLst/>
                <a:latin typeface="Söhne"/>
              </a:rPr>
              <a:t>Provide Access to Premium Organic Produce:</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1800" b="0" i="0" dirty="0">
                <a:solidFill>
                  <a:srgbClr val="374151"/>
                </a:solidFill>
                <a:effectLst/>
                <a:latin typeface="Söhne"/>
              </a:rPr>
              <a:t>Offer a diverse range of high-quality organic fruits and vegetables to customers, ensuring they have easy access to fresh, wholesome, and pesticide-free produce.</a:t>
            </a:r>
          </a:p>
          <a:p>
            <a:pPr marL="342900" indent="-342900" algn="l">
              <a:buFont typeface="Arial" panose="020B0604020202020204" pitchFamily="34" charset="0"/>
              <a:buChar char="•"/>
            </a:pPr>
            <a:r>
              <a:rPr lang="en-US" sz="2000" b="1" i="0" dirty="0">
                <a:solidFill>
                  <a:srgbClr val="374151"/>
                </a:solidFill>
                <a:effectLst/>
                <a:latin typeface="Söhne"/>
              </a:rPr>
              <a:t>Seamless User Experience:</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1800" b="0" i="0" dirty="0">
                <a:solidFill>
                  <a:srgbClr val="374151"/>
                </a:solidFill>
                <a:effectLst/>
                <a:latin typeface="Söhne"/>
              </a:rPr>
              <a:t>Deliver a user-friendly and intuitive online shopping experience through a well-designed website. The use of ASP.NET, HTML, JSON, and SQL aims to ensure smooth navigation, secure transactions, and a hassle-free customer journey.</a:t>
            </a:r>
          </a:p>
          <a:p>
            <a:pPr marL="342900" indent="-342900" algn="l">
              <a:buFont typeface="Arial" panose="020B0604020202020204" pitchFamily="34" charset="0"/>
              <a:buChar char="•"/>
            </a:pPr>
            <a:r>
              <a:rPr lang="en-US" sz="2000" b="1" i="0" dirty="0">
                <a:solidFill>
                  <a:srgbClr val="374151"/>
                </a:solidFill>
                <a:effectLst/>
                <a:latin typeface="Söhne"/>
              </a:rPr>
              <a:t>Promote Health and Well-being:</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1800" b="0" i="0" dirty="0">
                <a:solidFill>
                  <a:srgbClr val="374151"/>
                </a:solidFill>
                <a:effectLst/>
                <a:latin typeface="Söhne"/>
              </a:rPr>
              <a:t>Prioritize the health of customers by offering organic products that are free from harmful chemicals and pesticides. Educate and create awareness about the benefits of consuming organic produce for overall well-being.</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734560" y="1473200"/>
            <a:ext cx="6939280" cy="5496560"/>
          </a:xfrm>
        </p:spPr>
        <p:txBody>
          <a:bodyPr/>
          <a:lstStyle/>
          <a:p>
            <a:pPr marL="342900" indent="-342900" algn="l">
              <a:buFont typeface="Arial" panose="020B0604020202020204" pitchFamily="34" charset="0"/>
              <a:buChar char="•"/>
            </a:pPr>
            <a:r>
              <a:rPr lang="en-US" b="1" i="0" dirty="0">
                <a:solidFill>
                  <a:srgbClr val="374151"/>
                </a:solidFill>
                <a:effectLst/>
                <a:latin typeface="Söhne"/>
              </a:rPr>
              <a:t>Technological Innovation:</a:t>
            </a:r>
            <a:endParaRPr lang="en-US" b="0" i="0" dirty="0">
              <a:solidFill>
                <a:srgbClr val="374151"/>
              </a:solidFill>
              <a:effectLst/>
              <a:latin typeface="Söhne"/>
            </a:endParaRPr>
          </a:p>
          <a:p>
            <a:pPr marL="800100" lvl="1" indent="-342900"/>
            <a:r>
              <a:rPr lang="en-US" b="0" i="0" dirty="0">
                <a:solidFill>
                  <a:srgbClr val="374151"/>
                </a:solidFill>
                <a:effectLst/>
                <a:latin typeface="Söhne"/>
              </a:rPr>
              <a:t>Leverage modern technologies, such as ASP.NET, HTML, JSON, and SQL, to stay at the forefront of e-commerce excellence. Constantly update and enhance the website to adapt to emerging trends and technological advancements.</a:t>
            </a:r>
          </a:p>
          <a:p>
            <a:pPr marL="342900" indent="-342900" algn="l">
              <a:buFont typeface="Arial" panose="020B0604020202020204" pitchFamily="34" charset="0"/>
              <a:buChar char="•"/>
            </a:pPr>
            <a:r>
              <a:rPr lang="en-US" b="1" i="0" dirty="0">
                <a:solidFill>
                  <a:srgbClr val="374151"/>
                </a:solidFill>
                <a:effectLst/>
                <a:latin typeface="Söhne"/>
              </a:rPr>
              <a:t>Support Sustainable Farming:</a:t>
            </a:r>
            <a:endParaRPr lang="en-US" b="0" i="0" dirty="0">
              <a:solidFill>
                <a:srgbClr val="374151"/>
              </a:solidFill>
              <a:effectLst/>
              <a:latin typeface="Söhne"/>
            </a:endParaRPr>
          </a:p>
          <a:p>
            <a:pPr marL="800100" lvl="1" indent="-342900"/>
            <a:r>
              <a:rPr lang="en-US" b="0" i="0" dirty="0">
                <a:solidFill>
                  <a:srgbClr val="374151"/>
                </a:solidFill>
                <a:effectLst/>
                <a:latin typeface="Söhne"/>
              </a:rPr>
              <a:t>Advocate for and support sustainable farming practices by sourcing produce from certified organic farms. Contribute to environmental conservation and promote ethical agricultural methods.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74320" y="1197579"/>
            <a:ext cx="10671048" cy="768096"/>
          </a:xfrm>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320456" y="5044924"/>
            <a:ext cx="2598737" cy="1109662"/>
          </a:xfrm>
        </p:spPr>
        <p:txBody>
          <a:bodyPr/>
          <a:lstStyle/>
          <a:p>
            <a:r>
              <a:rPr lang="en-US" dirty="0"/>
              <a:t>Jatin</a:t>
            </a:r>
          </a:p>
        </p:txBody>
      </p:sp>
      <p:sp>
        <p:nvSpPr>
          <p:cNvPr id="24" name="Text Placeholder 23">
            <a:extLst>
              <a:ext uri="{FF2B5EF4-FFF2-40B4-BE49-F238E27FC236}">
                <a16:creationId xmlns:a16="http://schemas.microsoft.com/office/drawing/2014/main" id="{F13C862D-11DC-166F-E410-83289F73E363}"/>
              </a:ext>
            </a:extLst>
          </p:cNvPr>
          <p:cNvSpPr>
            <a:spLocks noGrp="1"/>
          </p:cNvSpPr>
          <p:nvPr>
            <p:ph type="body" sz="quarter" idx="18"/>
          </p:nvPr>
        </p:nvSpPr>
        <p:spPr/>
        <p:txBody>
          <a:bodyPr/>
          <a:lstStyle/>
          <a:p>
            <a:endParaRPr lang="en-IN"/>
          </a:p>
        </p:txBody>
      </p:sp>
      <p:sp>
        <p:nvSpPr>
          <p:cNvPr id="26" name="Text Placeholder 25">
            <a:extLst>
              <a:ext uri="{FF2B5EF4-FFF2-40B4-BE49-F238E27FC236}">
                <a16:creationId xmlns:a16="http://schemas.microsoft.com/office/drawing/2014/main" id="{71EC988C-5A78-F661-7337-0F859EEBA870}"/>
              </a:ext>
            </a:extLst>
          </p:cNvPr>
          <p:cNvSpPr>
            <a:spLocks noGrp="1"/>
          </p:cNvSpPr>
          <p:nvPr>
            <p:ph type="body" sz="quarter" idx="16"/>
          </p:nvPr>
        </p:nvSpPr>
        <p:spPr>
          <a:xfrm>
            <a:off x="3822192" y="5010790"/>
            <a:ext cx="2598737" cy="1109662"/>
          </a:xfrm>
        </p:spPr>
        <p:txBody>
          <a:bodyPr/>
          <a:lstStyle/>
          <a:p>
            <a:r>
              <a:rPr lang="en-US" dirty="0"/>
              <a:t>Hemanshu</a:t>
            </a:r>
            <a:endParaRPr lang="en-IN" dirty="0"/>
          </a:p>
        </p:txBody>
      </p:sp>
      <p:sp>
        <p:nvSpPr>
          <p:cNvPr id="28" name="Text Placeholder 27">
            <a:extLst>
              <a:ext uri="{FF2B5EF4-FFF2-40B4-BE49-F238E27FC236}">
                <a16:creationId xmlns:a16="http://schemas.microsoft.com/office/drawing/2014/main" id="{843CB9A8-6E62-99CF-FCBC-B3469A41190E}"/>
              </a:ext>
            </a:extLst>
          </p:cNvPr>
          <p:cNvSpPr>
            <a:spLocks noGrp="1"/>
          </p:cNvSpPr>
          <p:nvPr>
            <p:ph type="body" sz="quarter" idx="15"/>
          </p:nvPr>
        </p:nvSpPr>
        <p:spPr/>
        <p:txBody>
          <a:bodyPr/>
          <a:lstStyle/>
          <a:p>
            <a:endParaRPr lang="en-IN"/>
          </a:p>
        </p:txBody>
      </p:sp>
      <p:sp>
        <p:nvSpPr>
          <p:cNvPr id="30" name="Text Placeholder 29">
            <a:extLst>
              <a:ext uri="{FF2B5EF4-FFF2-40B4-BE49-F238E27FC236}">
                <a16:creationId xmlns:a16="http://schemas.microsoft.com/office/drawing/2014/main" id="{E3A18BA7-6CCB-1938-A678-D28C5D2623A5}"/>
              </a:ext>
            </a:extLst>
          </p:cNvPr>
          <p:cNvSpPr>
            <a:spLocks noGrp="1"/>
          </p:cNvSpPr>
          <p:nvPr>
            <p:ph type="body" sz="quarter" idx="14"/>
          </p:nvPr>
        </p:nvSpPr>
        <p:spPr/>
        <p:txBody>
          <a:bodyPr/>
          <a:lstStyle/>
          <a:p>
            <a:r>
              <a:rPr lang="en-US" dirty="0"/>
              <a:t>Aakash</a:t>
            </a:r>
            <a:endParaRPr lang="en-IN" dirty="0"/>
          </a:p>
        </p:txBody>
      </p:sp>
      <p:pic>
        <p:nvPicPr>
          <p:cNvPr id="38" name="Picture Placeholder 37" descr="A person with a beard wearing a lanyard&#10;&#10;Description automatically generated">
            <a:extLst>
              <a:ext uri="{FF2B5EF4-FFF2-40B4-BE49-F238E27FC236}">
                <a16:creationId xmlns:a16="http://schemas.microsoft.com/office/drawing/2014/main" id="{4C542142-C9E4-7B49-1C41-A427AFC6CC02}"/>
              </a:ext>
            </a:extLst>
          </p:cNvPr>
          <p:cNvPicPr>
            <a:picLocks noGrp="1" noChangeAspect="1"/>
          </p:cNvPicPr>
          <p:nvPr>
            <p:ph type="pic" sz="quarter" idx="20"/>
          </p:nvPr>
        </p:nvPicPr>
        <p:blipFill>
          <a:blip r:embed="rId2"/>
          <a:srcRect t="12477" b="12477"/>
          <a:stretch>
            <a:fillRect/>
          </a:stretch>
        </p:blipFill>
        <p:spPr>
          <a:xfrm>
            <a:off x="7320456" y="2427860"/>
            <a:ext cx="2595562" cy="2597150"/>
          </a:xfrm>
        </p:spPr>
      </p:pic>
      <p:pic>
        <p:nvPicPr>
          <p:cNvPr id="42" name="Picture Placeholder 41" descr="A person with glasses and beard&#10;&#10;Description automatically generated">
            <a:extLst>
              <a:ext uri="{FF2B5EF4-FFF2-40B4-BE49-F238E27FC236}">
                <a16:creationId xmlns:a16="http://schemas.microsoft.com/office/drawing/2014/main" id="{42B20B1F-8615-D81F-099A-8C099ECD1E49}"/>
              </a:ext>
            </a:extLst>
          </p:cNvPr>
          <p:cNvPicPr>
            <a:picLocks noGrp="1" noChangeAspect="1"/>
          </p:cNvPicPr>
          <p:nvPr>
            <p:ph type="pic" sz="quarter" idx="13"/>
          </p:nvPr>
        </p:nvPicPr>
        <p:blipFill>
          <a:blip r:embed="rId3"/>
          <a:srcRect t="12500" b="12500"/>
          <a:stretch>
            <a:fillRect/>
          </a:stretch>
        </p:blipFill>
        <p:spPr>
          <a:xfrm>
            <a:off x="755730" y="2392023"/>
            <a:ext cx="2596896" cy="2596896"/>
          </a:xfrm>
        </p:spPr>
      </p:pic>
      <p:pic>
        <p:nvPicPr>
          <p:cNvPr id="46" name="Picture Placeholder 45" descr="A person wearing glasses and a lanyard&#10;&#10;Description automatically generated">
            <a:extLst>
              <a:ext uri="{FF2B5EF4-FFF2-40B4-BE49-F238E27FC236}">
                <a16:creationId xmlns:a16="http://schemas.microsoft.com/office/drawing/2014/main" id="{8E71C132-5239-EB15-DF84-2BEC2F4AECE3}"/>
              </a:ext>
            </a:extLst>
          </p:cNvPr>
          <p:cNvPicPr>
            <a:picLocks noGrp="1" noChangeAspect="1"/>
          </p:cNvPicPr>
          <p:nvPr>
            <p:ph type="pic" sz="quarter" idx="17"/>
          </p:nvPr>
        </p:nvPicPr>
        <p:blipFill>
          <a:blip r:embed="rId4"/>
          <a:srcRect t="12500" b="12500"/>
          <a:stretch>
            <a:fillRect/>
          </a:stretch>
        </p:blipFill>
        <p:spPr>
          <a:xfrm>
            <a:off x="3796617" y="2418017"/>
            <a:ext cx="2596896" cy="2596896"/>
          </a:xfrm>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FCDA-3205-F7AD-F5F8-F50012DF49A5}"/>
              </a:ext>
            </a:extLst>
          </p:cNvPr>
          <p:cNvSpPr>
            <a:spLocks noGrp="1"/>
          </p:cNvSpPr>
          <p:nvPr>
            <p:ph type="title"/>
          </p:nvPr>
        </p:nvSpPr>
        <p:spPr>
          <a:xfrm>
            <a:off x="5031232" y="418592"/>
            <a:ext cx="7013448" cy="1627632"/>
          </a:xfrm>
        </p:spPr>
        <p:txBody>
          <a:bodyPr/>
          <a:lstStyle/>
          <a:p>
            <a:r>
              <a:rPr lang="en-US" dirty="0"/>
              <a:t>Technologies used</a:t>
            </a:r>
            <a:endParaRPr lang="en-IN" dirty="0"/>
          </a:p>
        </p:txBody>
      </p:sp>
      <p:sp>
        <p:nvSpPr>
          <p:cNvPr id="4" name="Text Placeholder 3">
            <a:extLst>
              <a:ext uri="{FF2B5EF4-FFF2-40B4-BE49-F238E27FC236}">
                <a16:creationId xmlns:a16="http://schemas.microsoft.com/office/drawing/2014/main" id="{61A2BA0B-5CE5-5E86-0AF2-22902B87839E}"/>
              </a:ext>
            </a:extLst>
          </p:cNvPr>
          <p:cNvSpPr>
            <a:spLocks noGrp="1"/>
          </p:cNvSpPr>
          <p:nvPr>
            <p:ph type="body" sz="quarter" idx="13"/>
          </p:nvPr>
        </p:nvSpPr>
        <p:spPr>
          <a:xfrm>
            <a:off x="4755898" y="1308608"/>
            <a:ext cx="6511542" cy="4665472"/>
          </a:xfrm>
        </p:spPr>
        <p:txBody>
          <a:bodyPr/>
          <a:lstStyle/>
          <a:p>
            <a:pPr algn="l"/>
            <a:r>
              <a:rPr lang="en-US" b="1" i="0" dirty="0">
                <a:solidFill>
                  <a:srgbClr val="374151"/>
                </a:solidFill>
                <a:effectLst/>
                <a:latin typeface="Söhne"/>
              </a:rPr>
              <a:t>. </a:t>
            </a:r>
            <a:r>
              <a:rPr lang="en-US" sz="2000" b="1" i="0" dirty="0">
                <a:solidFill>
                  <a:srgbClr val="374151"/>
                </a:solidFill>
                <a:effectLst/>
                <a:latin typeface="Söhne"/>
              </a:rPr>
              <a:t>ASP.NET (Active Server Pages .NET):</a:t>
            </a:r>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Definition:</a:t>
            </a:r>
            <a:r>
              <a:rPr lang="en-US" sz="2000" b="0" i="0" dirty="0">
                <a:solidFill>
                  <a:srgbClr val="374151"/>
                </a:solidFill>
                <a:effectLst/>
                <a:latin typeface="Söhne"/>
              </a:rPr>
              <a:t> ASP.NET is a web development framework developed by Microsoft for building dynamic web applications and services.</a:t>
            </a:r>
          </a:p>
          <a:p>
            <a:pPr algn="l">
              <a:buFont typeface="Arial" panose="020B0604020202020204" pitchFamily="34" charset="0"/>
              <a:buChar char="•"/>
            </a:pPr>
            <a:r>
              <a:rPr lang="en-US" sz="2000" b="1" i="0" dirty="0">
                <a:solidFill>
                  <a:srgbClr val="374151"/>
                </a:solidFill>
                <a:effectLst/>
                <a:latin typeface="Söhne"/>
              </a:rPr>
              <a:t>Key Features: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Server-side scripting for creating dynamic web pages.</a:t>
            </a:r>
          </a:p>
          <a:p>
            <a:pPr marL="742950" lvl="1" indent="-285750" algn="l">
              <a:buFont typeface="Arial" panose="020B0604020202020204" pitchFamily="34" charset="0"/>
              <a:buChar char="•"/>
            </a:pPr>
            <a:r>
              <a:rPr lang="en-US" sz="2000" b="0" i="0" dirty="0">
                <a:solidFill>
                  <a:srgbClr val="374151"/>
                </a:solidFill>
                <a:effectLst/>
                <a:latin typeface="Söhne"/>
              </a:rPr>
              <a:t>Supports a variety of programming languages like C# and VB.NET.</a:t>
            </a:r>
          </a:p>
          <a:p>
            <a:pPr marL="742950" lvl="1" indent="-285750" algn="l">
              <a:buFont typeface="Arial" panose="020B0604020202020204" pitchFamily="34" charset="0"/>
              <a:buChar char="•"/>
            </a:pPr>
            <a:r>
              <a:rPr lang="en-US" sz="2000" b="0" i="0" dirty="0">
                <a:solidFill>
                  <a:srgbClr val="374151"/>
                </a:solidFill>
                <a:effectLst/>
                <a:latin typeface="Söhne"/>
              </a:rPr>
              <a:t>Provides a rich set of tools and libraries for building scalable and robust web applications.</a:t>
            </a:r>
          </a:p>
          <a:p>
            <a:pPr marL="742950" lvl="1" indent="-285750" algn="l">
              <a:buFont typeface="Arial" panose="020B0604020202020204" pitchFamily="34" charset="0"/>
              <a:buChar char="•"/>
            </a:pPr>
            <a:r>
              <a:rPr lang="en-US" sz="2000" b="0" i="0" dirty="0">
                <a:solidFill>
                  <a:srgbClr val="374151"/>
                </a:solidFill>
                <a:effectLst/>
                <a:latin typeface="Söhne"/>
              </a:rPr>
              <a:t>Enables the development of interactive, data-driven websites.</a:t>
            </a:r>
          </a:p>
          <a:p>
            <a:pPr algn="l"/>
            <a:endParaRPr lang="en-IN" dirty="0"/>
          </a:p>
        </p:txBody>
      </p:sp>
      <p:sp>
        <p:nvSpPr>
          <p:cNvPr id="6" name="Slide Number Placeholder 5">
            <a:extLst>
              <a:ext uri="{FF2B5EF4-FFF2-40B4-BE49-F238E27FC236}">
                <a16:creationId xmlns:a16="http://schemas.microsoft.com/office/drawing/2014/main" id="{5205C486-2B21-7CF0-7F23-903421024D9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5001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7FFCF0-DCEB-76AE-E4D0-0B4C8F8B05BE}"/>
              </a:ext>
            </a:extLst>
          </p:cNvPr>
          <p:cNvSpPr>
            <a:spLocks noGrp="1"/>
          </p:cNvSpPr>
          <p:nvPr>
            <p:ph type="body" sz="quarter" idx="13"/>
          </p:nvPr>
        </p:nvSpPr>
        <p:spPr>
          <a:xfrm>
            <a:off x="4663440" y="122555"/>
            <a:ext cx="7152640" cy="6735445"/>
          </a:xfrm>
        </p:spPr>
        <p:txBody>
          <a:bodyPr/>
          <a:lstStyle/>
          <a:p>
            <a:pPr algn="l"/>
            <a:r>
              <a:rPr lang="en-US" sz="2000" b="1" i="0" dirty="0">
                <a:solidFill>
                  <a:srgbClr val="374151"/>
                </a:solidFill>
                <a:effectLst/>
                <a:latin typeface="Söhne"/>
              </a:rPr>
              <a:t>JSON (JavaScript Object Notation):</a:t>
            </a:r>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Definition:</a:t>
            </a:r>
            <a:r>
              <a:rPr lang="en-US" sz="2000" b="0" i="0" dirty="0">
                <a:solidFill>
                  <a:srgbClr val="374151"/>
                </a:solidFill>
                <a:effectLst/>
                <a:latin typeface="Söhne"/>
              </a:rPr>
              <a:t> JSON is a lightweight data interchange format that is easy for humans to read and write, and easy for machines to parse and generate.</a:t>
            </a:r>
          </a:p>
          <a:p>
            <a:pPr algn="l">
              <a:buFont typeface="Arial" panose="020B0604020202020204" pitchFamily="34" charset="0"/>
              <a:buChar char="•"/>
            </a:pPr>
            <a:r>
              <a:rPr lang="en-US" sz="2000" b="1" i="0" dirty="0">
                <a:solidFill>
                  <a:srgbClr val="374151"/>
                </a:solidFill>
                <a:effectLst/>
                <a:latin typeface="Söhne"/>
              </a:rPr>
              <a:t>Key Features: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Syntax is based on JavaScript, making it easy for programmers to understand.</a:t>
            </a:r>
          </a:p>
          <a:p>
            <a:pPr marL="742950" lvl="1" indent="-285750" algn="l">
              <a:buFont typeface="Arial" panose="020B0604020202020204" pitchFamily="34" charset="0"/>
              <a:buChar char="•"/>
            </a:pPr>
            <a:r>
              <a:rPr lang="en-US" sz="2000" b="0" i="0" dirty="0">
                <a:solidFill>
                  <a:srgbClr val="374151"/>
                </a:solidFill>
                <a:effectLst/>
                <a:latin typeface="Söhne"/>
              </a:rPr>
              <a:t>Commonly used for data exchange between a server and a web application.</a:t>
            </a:r>
          </a:p>
          <a:p>
            <a:pPr marL="742950" lvl="1" indent="-285750" algn="l">
              <a:buFont typeface="Arial" panose="020B0604020202020204" pitchFamily="34" charset="0"/>
              <a:buChar char="•"/>
            </a:pPr>
            <a:r>
              <a:rPr lang="en-US" sz="2000" b="0" i="0" dirty="0">
                <a:solidFill>
                  <a:srgbClr val="374151"/>
                </a:solidFill>
                <a:effectLst/>
                <a:latin typeface="Söhne"/>
              </a:rPr>
              <a:t>Supports key-value pairs and arrays, providing a flexible and easy-to-parse structure.</a:t>
            </a:r>
          </a:p>
          <a:p>
            <a:pPr marL="742950" lvl="1" indent="-285750" algn="l">
              <a:buFont typeface="Arial" panose="020B0604020202020204" pitchFamily="34" charset="0"/>
              <a:buChar char="•"/>
            </a:pPr>
            <a:r>
              <a:rPr lang="en-US" sz="2000" b="0" i="0" dirty="0">
                <a:solidFill>
                  <a:srgbClr val="374151"/>
                </a:solidFill>
                <a:effectLst/>
                <a:latin typeface="Söhne"/>
              </a:rPr>
              <a:t>Widely adopted for representing structured data in various programming languages</a:t>
            </a:r>
            <a:r>
              <a:rPr lang="en-US" b="0" i="0" dirty="0">
                <a:solidFill>
                  <a:srgbClr val="374151"/>
                </a:solidFill>
                <a:effectLst/>
                <a:latin typeface="Söhne"/>
              </a:rPr>
              <a:t>.</a:t>
            </a:r>
          </a:p>
          <a:p>
            <a:pPr algn="l"/>
            <a:r>
              <a:rPr lang="en-US" b="1" i="0" dirty="0">
                <a:solidFill>
                  <a:srgbClr val="374151"/>
                </a:solidFill>
                <a:effectLst/>
                <a:latin typeface="Söhne"/>
              </a:rPr>
              <a:t>3. </a:t>
            </a:r>
            <a:r>
              <a:rPr lang="en-US" sz="2000" b="1" i="0" dirty="0">
                <a:solidFill>
                  <a:srgbClr val="374151"/>
                </a:solidFill>
                <a:effectLst/>
                <a:latin typeface="Söhne"/>
              </a:rPr>
              <a:t>SQL (Structured Query Language):</a:t>
            </a:r>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Definition:</a:t>
            </a:r>
            <a:r>
              <a:rPr lang="en-US" sz="2000" b="0" i="0" dirty="0">
                <a:solidFill>
                  <a:srgbClr val="374151"/>
                </a:solidFill>
                <a:effectLst/>
                <a:latin typeface="Söhne"/>
              </a:rPr>
              <a:t> SQL is a domain-specific language used for managing and manipulating relational databases.</a:t>
            </a:r>
          </a:p>
          <a:p>
            <a:pPr algn="l">
              <a:buFont typeface="Arial" panose="020B0604020202020204" pitchFamily="34" charset="0"/>
              <a:buChar char="•"/>
            </a:pPr>
            <a:r>
              <a:rPr lang="en-US" sz="2000" b="1" i="0" dirty="0">
                <a:solidFill>
                  <a:srgbClr val="374151"/>
                </a:solidFill>
                <a:effectLst/>
                <a:latin typeface="Söhne"/>
              </a:rPr>
              <a:t>Key Features: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Allows users to define, query, and manipulate data in relational databases.</a:t>
            </a:r>
          </a:p>
          <a:p>
            <a:pPr marL="457200" lvl="1" indent="0" algn="l">
              <a:buNone/>
            </a:pPr>
            <a:endParaRPr lang="en-US" b="0" i="0" dirty="0">
              <a:solidFill>
                <a:srgbClr val="374151"/>
              </a:solidFill>
              <a:effectLst/>
              <a:latin typeface="Söhne"/>
            </a:endParaRPr>
          </a:p>
          <a:p>
            <a:endParaRPr lang="en-IN" dirty="0"/>
          </a:p>
        </p:txBody>
      </p:sp>
      <p:sp>
        <p:nvSpPr>
          <p:cNvPr id="6" name="Slide Number Placeholder 5">
            <a:extLst>
              <a:ext uri="{FF2B5EF4-FFF2-40B4-BE49-F238E27FC236}">
                <a16:creationId xmlns:a16="http://schemas.microsoft.com/office/drawing/2014/main" id="{A68B5CCA-8404-3A85-B1D3-A8C8894D86C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7025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4277BD-9A7E-3FE2-A4D6-58B43CF3DD88}"/>
              </a:ext>
            </a:extLst>
          </p:cNvPr>
          <p:cNvSpPr>
            <a:spLocks noGrp="1"/>
          </p:cNvSpPr>
          <p:nvPr>
            <p:ph type="body" sz="quarter" idx="13"/>
          </p:nvPr>
        </p:nvSpPr>
        <p:spPr>
          <a:xfrm>
            <a:off x="4897120" y="894715"/>
            <a:ext cx="6593840" cy="5089525"/>
          </a:xfrm>
        </p:spPr>
        <p:txBody>
          <a:bodyPr/>
          <a:lstStyle/>
          <a:p>
            <a:pPr marL="742950" lvl="1" indent="-285750" algn="l">
              <a:buFont typeface="Arial" panose="020B0604020202020204" pitchFamily="34" charset="0"/>
              <a:buChar char="•"/>
            </a:pPr>
            <a:r>
              <a:rPr lang="en-US" sz="2000" b="0" i="0" dirty="0">
                <a:solidFill>
                  <a:srgbClr val="374151"/>
                </a:solidFill>
                <a:effectLst/>
                <a:latin typeface="Söhne"/>
              </a:rPr>
              <a:t>Standardized language with variations like MySQL, PostgreSQL, and Microsoft SQL Server.</a:t>
            </a:r>
          </a:p>
          <a:p>
            <a:pPr marL="742950" lvl="1" indent="-285750" algn="l">
              <a:buFont typeface="Arial" panose="020B0604020202020204" pitchFamily="34" charset="0"/>
              <a:buChar char="•"/>
            </a:pPr>
            <a:r>
              <a:rPr lang="en-US" sz="2000" b="0" i="0" dirty="0">
                <a:solidFill>
                  <a:srgbClr val="374151"/>
                </a:solidFill>
                <a:effectLst/>
                <a:latin typeface="Söhne"/>
              </a:rPr>
              <a:t>Common operations include SELECT (querying data), INSERT (adding new data), UPDATE (modifying data), and DELETE (removing data).</a:t>
            </a:r>
          </a:p>
          <a:p>
            <a:pPr marL="742950" lvl="1" indent="-285750" algn="l">
              <a:buFont typeface="Arial" panose="020B0604020202020204" pitchFamily="34" charset="0"/>
              <a:buChar char="•"/>
            </a:pPr>
            <a:r>
              <a:rPr lang="en-US" sz="2000" b="0" i="0" dirty="0">
                <a:solidFill>
                  <a:srgbClr val="374151"/>
                </a:solidFill>
                <a:effectLst/>
                <a:latin typeface="Söhne"/>
              </a:rPr>
              <a:t>Integral for data-driven applications and systems that rely on organized, structured data storage</a:t>
            </a:r>
            <a:endParaRPr lang="en-IN" sz="2000" dirty="0"/>
          </a:p>
        </p:txBody>
      </p:sp>
      <p:sp>
        <p:nvSpPr>
          <p:cNvPr id="6" name="Slide Number Placeholder 5">
            <a:extLst>
              <a:ext uri="{FF2B5EF4-FFF2-40B4-BE49-F238E27FC236}">
                <a16:creationId xmlns:a16="http://schemas.microsoft.com/office/drawing/2014/main" id="{FA06EE74-4F32-B232-DAA7-BC1D8A744357}"/>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39640882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4D977553E264498E016E3ECA7E969C" ma:contentTypeVersion="0" ma:contentTypeDescription="Create a new document." ma:contentTypeScope="" ma:versionID="9a94d703144134fcd75a6f5ed7facdc7">
  <xsd:schema xmlns:xsd="http://www.w3.org/2001/XMLSchema" xmlns:xs="http://www.w3.org/2001/XMLSchema" xmlns:p="http://schemas.microsoft.com/office/2006/metadata/properties" targetNamespace="http://schemas.microsoft.com/office/2006/metadata/properties" ma:root="true" ma:fieldsID="d5f4e1c98d9b16d217dd9377c73f5ad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B24EEB7-2ED1-4CE4-B312-FAE02DA6F8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{31668537-2228-4F62-A6E8-C311382C396E}tf78438558_win32</Template>
  <TotalTime>63</TotalTime>
  <Words>868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Söhne</vt:lpstr>
      <vt:lpstr>Office Theme</vt:lpstr>
      <vt:lpstr>Life Organics </vt:lpstr>
      <vt:lpstr>AGENDA</vt:lpstr>
      <vt:lpstr>Introduction</vt:lpstr>
      <vt:lpstr>PRIMARY GOALS</vt:lpstr>
      <vt:lpstr>PowerPoint Presentation</vt:lpstr>
      <vt:lpstr>MEET OUR TEAM</vt:lpstr>
      <vt:lpstr>Technologies used</vt:lpstr>
      <vt:lpstr>PowerPoint Presentation</vt:lpstr>
      <vt:lpstr>PowerPoint Presentation</vt:lpstr>
      <vt:lpstr>PLAN FOR PRODUCT LAUNCH </vt:lpstr>
      <vt:lpstr>Future Scope </vt:lpstr>
      <vt:lpstr>SUMMARY </vt:lpstr>
      <vt:lpstr>THANK YOU</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Organics</dc:title>
  <dc:subject/>
  <dc:creator>Aakash Kamboj</dc:creator>
  <cp:lastModifiedBy>Aakash Kamboj</cp:lastModifiedBy>
  <cp:revision>2</cp:revision>
  <dcterms:created xsi:type="dcterms:W3CDTF">2024-01-16T04:39:08Z</dcterms:created>
  <dcterms:modified xsi:type="dcterms:W3CDTF">2024-01-16T05:42:50Z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0x010100D74D977553E264498E016E3ECA7E969C</vt:lpwstr>
  </property>
  <property fmtid="{D5CDD505-2E9C-101B-9397-08002B2CF9AE}" pid="3" name="MediaServiceImageTags">
    <vt:lpwstr/>
  </property>
</Properties>
</file>