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0"/>
  </p:notesMasterIdLst>
  <p:sldIdLst>
    <p:sldId id="256" r:id="rId2"/>
    <p:sldId id="257" r:id="rId3"/>
    <p:sldId id="263" r:id="rId4"/>
    <p:sldId id="264" r:id="rId5"/>
    <p:sldId id="258" r:id="rId6"/>
    <p:sldId id="259" r:id="rId7"/>
    <p:sldId id="260" r:id="rId8"/>
    <p:sldId id="262" r:id="rId9"/>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2F105-D487-4212-B74C-DD56C19B7E16}" v="5" dt="2023-10-17T18:06:47.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SHU PATIL" userId="b9b75cc54165d58b" providerId="LiveId" clId="{E012F105-D487-4212-B74C-DD56C19B7E16}"/>
    <pc:docChg chg="undo custSel addSld delSld modSld">
      <pc:chgData name="HEMANSHU PATIL" userId="b9b75cc54165d58b" providerId="LiveId" clId="{E012F105-D487-4212-B74C-DD56C19B7E16}" dt="2023-10-17T18:07:11.036" v="105" actId="2696"/>
      <pc:docMkLst>
        <pc:docMk/>
      </pc:docMkLst>
      <pc:sldChg chg="modSp mod">
        <pc:chgData name="HEMANSHU PATIL" userId="b9b75cc54165d58b" providerId="LiveId" clId="{E012F105-D487-4212-B74C-DD56C19B7E16}" dt="2023-10-17T17:53:26.122" v="4" actId="1076"/>
        <pc:sldMkLst>
          <pc:docMk/>
          <pc:sldMk cId="0" sldId="256"/>
        </pc:sldMkLst>
        <pc:spChg chg="mod">
          <ac:chgData name="HEMANSHU PATIL" userId="b9b75cc54165d58b" providerId="LiveId" clId="{E012F105-D487-4212-B74C-DD56C19B7E16}" dt="2023-10-17T17:53:26.122" v="4" actId="1076"/>
          <ac:spMkLst>
            <pc:docMk/>
            <pc:sldMk cId="0" sldId="256"/>
            <ac:spMk id="4" creationId="{00000000-0000-0000-0000-000000000000}"/>
          </ac:spMkLst>
        </pc:spChg>
        <pc:picChg chg="mod modCrop">
          <ac:chgData name="HEMANSHU PATIL" userId="b9b75cc54165d58b" providerId="LiveId" clId="{E012F105-D487-4212-B74C-DD56C19B7E16}" dt="2023-10-17T17:53:21.570" v="3" actId="14100"/>
          <ac:picMkLst>
            <pc:docMk/>
            <pc:sldMk cId="0" sldId="256"/>
            <ac:picMk id="9" creationId="{00000000-0000-0000-0000-000000000000}"/>
          </ac:picMkLst>
        </pc:picChg>
      </pc:sldChg>
      <pc:sldChg chg="modSp mod">
        <pc:chgData name="HEMANSHU PATIL" userId="b9b75cc54165d58b" providerId="LiveId" clId="{E012F105-D487-4212-B74C-DD56C19B7E16}" dt="2023-10-17T17:59:19.002" v="30" actId="12"/>
        <pc:sldMkLst>
          <pc:docMk/>
          <pc:sldMk cId="0" sldId="257"/>
        </pc:sldMkLst>
        <pc:spChg chg="mod">
          <ac:chgData name="HEMANSHU PATIL" userId="b9b75cc54165d58b" providerId="LiveId" clId="{E012F105-D487-4212-B74C-DD56C19B7E16}" dt="2023-10-17T17:58:43.641" v="24" actId="1076"/>
          <ac:spMkLst>
            <pc:docMk/>
            <pc:sldMk cId="0" sldId="257"/>
            <ac:spMk id="3" creationId="{00000000-0000-0000-0000-000000000000}"/>
          </ac:spMkLst>
        </pc:spChg>
        <pc:spChg chg="mod">
          <ac:chgData name="HEMANSHU PATIL" userId="b9b75cc54165d58b" providerId="LiveId" clId="{E012F105-D487-4212-B74C-DD56C19B7E16}" dt="2023-10-17T17:59:19.002" v="30" actId="12"/>
          <ac:spMkLst>
            <pc:docMk/>
            <pc:sldMk cId="0" sldId="257"/>
            <ac:spMk id="4" creationId="{00000000-0000-0000-0000-000000000000}"/>
          </ac:spMkLst>
        </pc:spChg>
        <pc:spChg chg="mod">
          <ac:chgData name="HEMANSHU PATIL" userId="b9b75cc54165d58b" providerId="LiveId" clId="{E012F105-D487-4212-B74C-DD56C19B7E16}" dt="2023-10-17T17:59:00.939" v="25" actId="1076"/>
          <ac:spMkLst>
            <pc:docMk/>
            <pc:sldMk cId="0" sldId="257"/>
            <ac:spMk id="5" creationId="{00000000-0000-0000-0000-000000000000}"/>
          </ac:spMkLst>
        </pc:spChg>
      </pc:sldChg>
      <pc:sldChg chg="modSp mod">
        <pc:chgData name="HEMANSHU PATIL" userId="b9b75cc54165d58b" providerId="LiveId" clId="{E012F105-D487-4212-B74C-DD56C19B7E16}" dt="2023-10-17T18:03:07.185" v="51" actId="1076"/>
        <pc:sldMkLst>
          <pc:docMk/>
          <pc:sldMk cId="0" sldId="258"/>
        </pc:sldMkLst>
        <pc:spChg chg="mod">
          <ac:chgData name="HEMANSHU PATIL" userId="b9b75cc54165d58b" providerId="LiveId" clId="{E012F105-D487-4212-B74C-DD56C19B7E16}" dt="2023-10-17T17:54:16.528" v="6" actId="1076"/>
          <ac:spMkLst>
            <pc:docMk/>
            <pc:sldMk cId="0" sldId="258"/>
            <ac:spMk id="3" creationId="{00000000-0000-0000-0000-000000000000}"/>
          </ac:spMkLst>
        </pc:spChg>
        <pc:spChg chg="mod">
          <ac:chgData name="HEMANSHU PATIL" userId="b9b75cc54165d58b" providerId="LiveId" clId="{E012F105-D487-4212-B74C-DD56C19B7E16}" dt="2023-10-17T18:03:07.185" v="51" actId="1076"/>
          <ac:spMkLst>
            <pc:docMk/>
            <pc:sldMk cId="0" sldId="258"/>
            <ac:spMk id="4" creationId="{00000000-0000-0000-0000-000000000000}"/>
          </ac:spMkLst>
        </pc:spChg>
      </pc:sldChg>
      <pc:sldChg chg="del">
        <pc:chgData name="HEMANSHU PATIL" userId="b9b75cc54165d58b" providerId="LiveId" clId="{E012F105-D487-4212-B74C-DD56C19B7E16}" dt="2023-10-17T17:55:17.726" v="7" actId="2696"/>
        <pc:sldMkLst>
          <pc:docMk/>
          <pc:sldMk cId="0" sldId="261"/>
        </pc:sldMkLst>
      </pc:sldChg>
      <pc:sldChg chg="delSp modSp add mod">
        <pc:chgData name="HEMANSHU PATIL" userId="b9b75cc54165d58b" providerId="LiveId" clId="{E012F105-D487-4212-B74C-DD56C19B7E16}" dt="2023-10-17T18:04:10.078" v="103" actId="14100"/>
        <pc:sldMkLst>
          <pc:docMk/>
          <pc:sldMk cId="3344537539" sldId="264"/>
        </pc:sldMkLst>
        <pc:spChg chg="mod">
          <ac:chgData name="HEMANSHU PATIL" userId="b9b75cc54165d58b" providerId="LiveId" clId="{E012F105-D487-4212-B74C-DD56C19B7E16}" dt="2023-10-17T18:03:49.397" v="99" actId="14100"/>
          <ac:spMkLst>
            <pc:docMk/>
            <pc:sldMk cId="3344537539" sldId="264"/>
            <ac:spMk id="4" creationId="{00000000-0000-0000-0000-000000000000}"/>
          </ac:spMkLst>
        </pc:spChg>
        <pc:spChg chg="mod">
          <ac:chgData name="HEMANSHU PATIL" userId="b9b75cc54165d58b" providerId="LiveId" clId="{E012F105-D487-4212-B74C-DD56C19B7E16}" dt="2023-10-17T18:04:10.078" v="103" actId="14100"/>
          <ac:spMkLst>
            <pc:docMk/>
            <pc:sldMk cId="3344537539" sldId="264"/>
            <ac:spMk id="5" creationId="{00000000-0000-0000-0000-000000000000}"/>
          </ac:spMkLst>
        </pc:spChg>
        <pc:picChg chg="del">
          <ac:chgData name="HEMANSHU PATIL" userId="b9b75cc54165d58b" providerId="LiveId" clId="{E012F105-D487-4212-B74C-DD56C19B7E16}" dt="2023-10-17T18:01:17.765" v="32" actId="478"/>
          <ac:picMkLst>
            <pc:docMk/>
            <pc:sldMk cId="3344537539" sldId="264"/>
            <ac:picMk id="6" creationId="{00000000-0000-0000-0000-000000000000}"/>
          </ac:picMkLst>
        </pc:picChg>
      </pc:sldChg>
      <pc:sldChg chg="new del">
        <pc:chgData name="HEMANSHU PATIL" userId="b9b75cc54165d58b" providerId="LiveId" clId="{E012F105-D487-4212-B74C-DD56C19B7E16}" dt="2023-10-17T18:07:11.036" v="105" actId="2696"/>
        <pc:sldMkLst>
          <pc:docMk/>
          <pc:sldMk cId="60519483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1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53896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3520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10/17/2023</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4FAB73BC-B049-4115-A692-8D63A059BFB8}" type="slidenum">
              <a:rPr lang="en-US" smtClean="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394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5564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88933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1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193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575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3079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0494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566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21008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902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C7616CA0-919D-4A49-9C8A-62FDFB3A5183}" type="datetimeFigureOut">
              <a:rPr lang="en-US" smtClean="0"/>
              <a:t>10/17/2023</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15053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90298CD5-6C1E-4009-B41F-6DF62E31D3BE}" type="datetimeFigureOut">
              <a:rPr lang="en-US" smtClean="0"/>
              <a:pPr/>
              <a:t>10/17/2023</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66084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1198"/>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5929307" y="2865001"/>
            <a:ext cx="7477601" cy="2499598"/>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Future Trends in Mobile Application Development in Flutter</a:t>
            </a:r>
            <a:endParaRPr lang="en-US" sz="5249" dirty="0"/>
          </a:p>
        </p:txBody>
      </p:sp>
      <p:pic>
        <p:nvPicPr>
          <p:cNvPr id="9" name="Image 1" descr="preencoded.png"/>
          <p:cNvPicPr>
            <a:picLocks noChangeAspect="1"/>
          </p:cNvPicPr>
          <p:nvPr/>
        </p:nvPicPr>
        <p:blipFill rotWithShape="1">
          <a:blip r:embed="rId4"/>
          <a:srcRect l="17276" t="-2152" b="-1"/>
          <a:stretch/>
        </p:blipFill>
        <p:spPr>
          <a:xfrm>
            <a:off x="0" y="-178420"/>
            <a:ext cx="4705815" cy="84692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1734276"/>
            <a:ext cx="5577840" cy="694373"/>
          </a:xfrm>
          <a:prstGeom prst="rect">
            <a:avLst/>
          </a:prstGeom>
          <a:noFill/>
          <a:ln/>
        </p:spPr>
        <p:txBody>
          <a:bodyPr wrap="none" rtlCol="0" anchor="t"/>
          <a:lstStyle/>
          <a:p>
            <a:pPr>
              <a:lnSpc>
                <a:spcPts val="5468"/>
              </a:lnSpc>
            </a:pPr>
            <a:r>
              <a:rPr lang="en-US" sz="4374" dirty="0">
                <a:solidFill>
                  <a:srgbClr val="312F2B"/>
                </a:solidFill>
                <a:latin typeface="Gelasio" pitchFamily="34" charset="0"/>
                <a:ea typeface="Gelasio" pitchFamily="34" charset="-122"/>
                <a:cs typeface="Gelasio" pitchFamily="34" charset="-120"/>
              </a:rPr>
              <a:t>Introduction to Flutter</a:t>
            </a:r>
            <a:endParaRPr lang="en-US" sz="4374" dirty="0"/>
          </a:p>
        </p:txBody>
      </p:sp>
      <p:sp>
        <p:nvSpPr>
          <p:cNvPr id="5" name="Text 2"/>
          <p:cNvSpPr/>
          <p:nvPr/>
        </p:nvSpPr>
        <p:spPr>
          <a:xfrm>
            <a:off x="833199" y="3632524"/>
            <a:ext cx="7477601" cy="286408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Flutter is an open-source software development kit (SDK) created by Google that has gained immense popularity in the world of mobile application development. This toolkit empowers developers to build natively compiled applications for mobile, web, and desktop from a single codebase. Flutter is renowned for its fast development, expressive and flexible user interfaces, and the ability to create applications that run flawlessly on multiple platforms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288"/>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1353383"/>
            <a:ext cx="55778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History of Flutter</a:t>
            </a:r>
            <a:endParaRPr lang="en-US" sz="4374" dirty="0"/>
          </a:p>
        </p:txBody>
      </p:sp>
      <p:sp>
        <p:nvSpPr>
          <p:cNvPr id="5" name="Text 2"/>
          <p:cNvSpPr/>
          <p:nvPr/>
        </p:nvSpPr>
        <p:spPr>
          <a:xfrm>
            <a:off x="833199" y="2582998"/>
            <a:ext cx="7538224" cy="428206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Flutter is an open-source UI software development kit created by Google and was officially released in 2018. Its roots can be traced back to a Google project called "Sky," which aimed to create a portable framework for building applications. After going through alpha and beta stages, Flutter reached its 1.0 stable release in December 2018, signifying its readiness for production use. In the years following, Flutter expanded its capabilities to support web and desktop platforms, and it continued to receive regular updates to improve performance, quality, and developer tools. With its unique features like hot-reload and the ability to build apps for multiple platforms from a single codebase, Flutter has gained widespread popularity among developers for cross-platform application development.</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extLst>
      <p:ext uri="{BB962C8B-B14F-4D97-AF65-F5344CB8AC3E}">
        <p14:creationId xmlns:p14="http://schemas.microsoft.com/office/powerpoint/2010/main" val="174322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288"/>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1353383"/>
            <a:ext cx="846127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Future Trends In Mobile Application</a:t>
            </a:r>
            <a:endParaRPr lang="en-US" sz="4374" dirty="0"/>
          </a:p>
        </p:txBody>
      </p:sp>
      <p:sp>
        <p:nvSpPr>
          <p:cNvPr id="5" name="Text 2"/>
          <p:cNvSpPr/>
          <p:nvPr/>
        </p:nvSpPr>
        <p:spPr>
          <a:xfrm>
            <a:off x="833199" y="2582997"/>
            <a:ext cx="8044584" cy="416504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future of mobile application development with Flutter is poised for innovation and expansion. Trends include increased integration with web and desktop platforms, AI and ML capabilities, AR and VR support, improved state management, IoT application development, and potential integration with emerging platforms like Fuchsia OS. Furthermore, the focus is expected to shift towards enhancing security, performance optimization, fostering a robust community and ecosystem, improving localization, and prioritizing accessibility. As technology evolves, Flutter developers should remain agile and adapt to these emerging trends to create cutting-edge mobile applications.</a:t>
            </a:r>
            <a:endParaRPr lang="en-US" sz="1750" dirty="0"/>
          </a:p>
        </p:txBody>
      </p:sp>
    </p:spTree>
    <p:extLst>
      <p:ext uri="{BB962C8B-B14F-4D97-AF65-F5344CB8AC3E}">
        <p14:creationId xmlns:p14="http://schemas.microsoft.com/office/powerpoint/2010/main" val="334453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0407"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106752" y="1116687"/>
            <a:ext cx="10497709"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Advantages of Flutter for Mobile App Development</a:t>
            </a:r>
            <a:endParaRPr lang="en-US" sz="4374" dirty="0"/>
          </a:p>
        </p:txBody>
      </p:sp>
      <p:sp>
        <p:nvSpPr>
          <p:cNvPr id="5" name="Shape 2"/>
          <p:cNvSpPr/>
          <p:nvPr/>
        </p:nvSpPr>
        <p:spPr>
          <a:xfrm>
            <a:off x="2037993" y="3622119"/>
            <a:ext cx="3370064" cy="2818328"/>
          </a:xfrm>
          <a:prstGeom prst="roundRect">
            <a:avLst>
              <a:gd name="adj" fmla="val 3548"/>
            </a:avLst>
          </a:prstGeom>
          <a:solidFill>
            <a:srgbClr val="E8E8E3"/>
          </a:solidFill>
          <a:ln w="13811">
            <a:solidFill>
              <a:srgbClr val="D1D1C7"/>
            </a:solidFill>
            <a:prstDash val="solid"/>
          </a:ln>
        </p:spPr>
        <p:txBody>
          <a:bodyPr/>
          <a:lstStyle/>
          <a:p>
            <a:endParaRPr lang="en-IN"/>
          </a:p>
        </p:txBody>
      </p:sp>
      <p:sp>
        <p:nvSpPr>
          <p:cNvPr id="6" name="Text 3"/>
          <p:cNvSpPr/>
          <p:nvPr/>
        </p:nvSpPr>
        <p:spPr>
          <a:xfrm>
            <a:off x="2273975" y="385810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Fast Development</a:t>
            </a:r>
            <a:endParaRPr lang="en-US" sz="2187" dirty="0"/>
          </a:p>
        </p:txBody>
      </p:sp>
      <p:sp>
        <p:nvSpPr>
          <p:cNvPr id="7" name="Text 4"/>
          <p:cNvSpPr/>
          <p:nvPr/>
        </p:nvSpPr>
        <p:spPr>
          <a:xfrm>
            <a:off x="2273975" y="4427458"/>
            <a:ext cx="289810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Flutter's hot reload feature enables quick iteration and experimentation, reducing development time significantly.</a:t>
            </a:r>
            <a:endParaRPr lang="en-US" sz="1750" dirty="0"/>
          </a:p>
        </p:txBody>
      </p:sp>
      <p:sp>
        <p:nvSpPr>
          <p:cNvPr id="8" name="Shape 5"/>
          <p:cNvSpPr/>
          <p:nvPr/>
        </p:nvSpPr>
        <p:spPr>
          <a:xfrm>
            <a:off x="5630228" y="3622119"/>
            <a:ext cx="3370064" cy="2818328"/>
          </a:xfrm>
          <a:prstGeom prst="roundRect">
            <a:avLst>
              <a:gd name="adj" fmla="val 3548"/>
            </a:avLst>
          </a:prstGeom>
          <a:solidFill>
            <a:srgbClr val="E8E8E3"/>
          </a:solidFill>
          <a:ln w="13811">
            <a:solidFill>
              <a:srgbClr val="D1D1C7"/>
            </a:solidFill>
            <a:prstDash val="solid"/>
          </a:ln>
        </p:spPr>
        <p:txBody>
          <a:bodyPr/>
          <a:lstStyle/>
          <a:p>
            <a:endParaRPr lang="en-IN"/>
          </a:p>
        </p:txBody>
      </p:sp>
      <p:sp>
        <p:nvSpPr>
          <p:cNvPr id="9" name="Text 6"/>
          <p:cNvSpPr/>
          <p:nvPr/>
        </p:nvSpPr>
        <p:spPr>
          <a:xfrm>
            <a:off x="5866209" y="3858101"/>
            <a:ext cx="241554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Native Performance</a:t>
            </a:r>
            <a:endParaRPr lang="en-US" sz="2187" dirty="0"/>
          </a:p>
        </p:txBody>
      </p:sp>
      <p:sp>
        <p:nvSpPr>
          <p:cNvPr id="10" name="Text 7"/>
          <p:cNvSpPr/>
          <p:nvPr/>
        </p:nvSpPr>
        <p:spPr>
          <a:xfrm>
            <a:off x="5866209" y="4427458"/>
            <a:ext cx="2898100"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Flutter compiles to native code, providing near-native performance and a smooth user experience.</a:t>
            </a:r>
            <a:endParaRPr lang="en-US" sz="1750" dirty="0"/>
          </a:p>
        </p:txBody>
      </p:sp>
      <p:sp>
        <p:nvSpPr>
          <p:cNvPr id="11" name="Shape 8"/>
          <p:cNvSpPr/>
          <p:nvPr/>
        </p:nvSpPr>
        <p:spPr>
          <a:xfrm>
            <a:off x="9222462" y="3622119"/>
            <a:ext cx="3370064" cy="2818328"/>
          </a:xfrm>
          <a:prstGeom prst="roundRect">
            <a:avLst>
              <a:gd name="adj" fmla="val 3548"/>
            </a:avLst>
          </a:prstGeom>
          <a:solidFill>
            <a:srgbClr val="E8E8E3"/>
          </a:solidFill>
          <a:ln w="13811">
            <a:solidFill>
              <a:srgbClr val="D1D1C7"/>
            </a:solidFill>
            <a:prstDash val="solid"/>
          </a:ln>
        </p:spPr>
        <p:txBody>
          <a:bodyPr/>
          <a:lstStyle/>
          <a:p>
            <a:endParaRPr lang="en-IN"/>
          </a:p>
        </p:txBody>
      </p:sp>
      <p:sp>
        <p:nvSpPr>
          <p:cNvPr id="12" name="Text 9"/>
          <p:cNvSpPr/>
          <p:nvPr/>
        </p:nvSpPr>
        <p:spPr>
          <a:xfrm>
            <a:off x="9458444" y="385810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Rich UI</a:t>
            </a:r>
            <a:endParaRPr lang="en-US" sz="2187" dirty="0"/>
          </a:p>
        </p:txBody>
      </p:sp>
      <p:sp>
        <p:nvSpPr>
          <p:cNvPr id="13" name="Text 10"/>
          <p:cNvSpPr/>
          <p:nvPr/>
        </p:nvSpPr>
        <p:spPr>
          <a:xfrm>
            <a:off x="9458444" y="4427458"/>
            <a:ext cx="289810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Flutter offers a wide range of customizable widgets, allowing developers to create stunning and consistent user interfaces.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287965" y="674280"/>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Future Trends in Mobile App Development</a:t>
            </a:r>
            <a:endParaRPr lang="en-US" sz="4374" dirty="0"/>
          </a:p>
        </p:txBody>
      </p:sp>
      <p:sp>
        <p:nvSpPr>
          <p:cNvPr id="5" name="Shape 2"/>
          <p:cNvSpPr/>
          <p:nvPr/>
        </p:nvSpPr>
        <p:spPr>
          <a:xfrm>
            <a:off x="7293053" y="2484953"/>
            <a:ext cx="45719" cy="4870609"/>
          </a:xfrm>
          <a:prstGeom prst="rect">
            <a:avLst/>
          </a:prstGeom>
          <a:solidFill>
            <a:srgbClr val="D1D1C7"/>
          </a:solidFill>
          <a:ln/>
        </p:spPr>
        <p:txBody>
          <a:bodyPr/>
          <a:lstStyle/>
          <a:p>
            <a:endParaRPr lang="en-IN"/>
          </a:p>
        </p:txBody>
      </p:sp>
      <p:sp>
        <p:nvSpPr>
          <p:cNvPr id="6" name="Shape 3"/>
          <p:cNvSpPr/>
          <p:nvPr/>
        </p:nvSpPr>
        <p:spPr>
          <a:xfrm>
            <a:off x="7565172" y="2886254"/>
            <a:ext cx="777597" cy="44410"/>
          </a:xfrm>
          <a:prstGeom prst="rect">
            <a:avLst/>
          </a:prstGeom>
          <a:solidFill>
            <a:srgbClr val="D1D1C7"/>
          </a:solidFill>
          <a:ln/>
        </p:spPr>
        <p:txBody>
          <a:bodyPr/>
          <a:lstStyle/>
          <a:p>
            <a:endParaRPr lang="en-IN"/>
          </a:p>
        </p:txBody>
      </p:sp>
      <p:sp>
        <p:nvSpPr>
          <p:cNvPr id="7" name="Shape 4"/>
          <p:cNvSpPr/>
          <p:nvPr/>
        </p:nvSpPr>
        <p:spPr>
          <a:xfrm>
            <a:off x="7065228" y="2658547"/>
            <a:ext cx="499943" cy="499943"/>
          </a:xfrm>
          <a:prstGeom prst="roundRect">
            <a:avLst>
              <a:gd name="adj" fmla="val 20000"/>
            </a:avLst>
          </a:prstGeom>
          <a:solidFill>
            <a:srgbClr val="E8E8E3"/>
          </a:solidFill>
          <a:ln w="13811">
            <a:solidFill>
              <a:srgbClr val="D1D1C7"/>
            </a:solidFill>
            <a:prstDash val="solid"/>
          </a:ln>
        </p:spPr>
        <p:txBody>
          <a:bodyPr/>
          <a:lstStyle/>
          <a:p>
            <a:endParaRPr lang="en-IN" dirty="0"/>
          </a:p>
        </p:txBody>
      </p:sp>
      <p:sp>
        <p:nvSpPr>
          <p:cNvPr id="8" name="Text 5"/>
          <p:cNvSpPr/>
          <p:nvPr/>
        </p:nvSpPr>
        <p:spPr>
          <a:xfrm>
            <a:off x="7242750" y="2700218"/>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8537258" y="2707124"/>
            <a:ext cx="362712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Machine Learning Integration</a:t>
            </a:r>
            <a:endParaRPr lang="en-US" sz="2187" dirty="0"/>
          </a:p>
        </p:txBody>
      </p:sp>
      <p:sp>
        <p:nvSpPr>
          <p:cNvPr id="10" name="Text 7"/>
          <p:cNvSpPr/>
          <p:nvPr/>
        </p:nvSpPr>
        <p:spPr>
          <a:xfrm>
            <a:off x="8537258" y="3276481"/>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Mobile apps leveraging machine learning algorithms will become more prevalent, providing personalized and intelligent user experiences.</a:t>
            </a:r>
            <a:endParaRPr lang="en-US" sz="1750" dirty="0"/>
          </a:p>
        </p:txBody>
      </p:sp>
      <p:sp>
        <p:nvSpPr>
          <p:cNvPr id="11" name="Shape 8"/>
          <p:cNvSpPr/>
          <p:nvPr/>
        </p:nvSpPr>
        <p:spPr>
          <a:xfrm>
            <a:off x="6287631" y="3997107"/>
            <a:ext cx="777597" cy="44410"/>
          </a:xfrm>
          <a:prstGeom prst="rect">
            <a:avLst/>
          </a:prstGeom>
          <a:solidFill>
            <a:srgbClr val="D1D1C7"/>
          </a:solidFill>
          <a:ln/>
        </p:spPr>
        <p:txBody>
          <a:bodyPr/>
          <a:lstStyle/>
          <a:p>
            <a:endParaRPr lang="en-IN"/>
          </a:p>
        </p:txBody>
      </p:sp>
      <p:sp>
        <p:nvSpPr>
          <p:cNvPr id="12" name="Shape 9"/>
          <p:cNvSpPr/>
          <p:nvPr/>
        </p:nvSpPr>
        <p:spPr>
          <a:xfrm>
            <a:off x="7065228" y="3769400"/>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3" name="Text 10"/>
          <p:cNvSpPr/>
          <p:nvPr/>
        </p:nvSpPr>
        <p:spPr>
          <a:xfrm>
            <a:off x="7219890" y="3811072"/>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3784283" y="3817977"/>
            <a:ext cx="2308860"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Augmented Reality</a:t>
            </a:r>
            <a:endParaRPr lang="en-US" sz="2187" dirty="0"/>
          </a:p>
        </p:txBody>
      </p:sp>
      <p:sp>
        <p:nvSpPr>
          <p:cNvPr id="15" name="Text 12"/>
          <p:cNvSpPr/>
          <p:nvPr/>
        </p:nvSpPr>
        <p:spPr>
          <a:xfrm>
            <a:off x="2037993" y="4387334"/>
            <a:ext cx="4055150" cy="1421606"/>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With the increasing popularity of AR technology, mobile apps will incorporate augmented reality features to enhance user interactions.</a:t>
            </a:r>
            <a:endParaRPr lang="en-US" sz="1750" dirty="0"/>
          </a:p>
        </p:txBody>
      </p:sp>
      <p:sp>
        <p:nvSpPr>
          <p:cNvPr id="16" name="Shape 13"/>
          <p:cNvSpPr/>
          <p:nvPr/>
        </p:nvSpPr>
        <p:spPr>
          <a:xfrm>
            <a:off x="7565172" y="5543729"/>
            <a:ext cx="777597" cy="44410"/>
          </a:xfrm>
          <a:prstGeom prst="rect">
            <a:avLst/>
          </a:prstGeom>
          <a:solidFill>
            <a:srgbClr val="D1D1C7"/>
          </a:solidFill>
          <a:ln/>
        </p:spPr>
        <p:txBody>
          <a:bodyPr/>
          <a:lstStyle/>
          <a:p>
            <a:endParaRPr lang="en-IN"/>
          </a:p>
        </p:txBody>
      </p:sp>
      <p:sp>
        <p:nvSpPr>
          <p:cNvPr id="17" name="Shape 14"/>
          <p:cNvSpPr/>
          <p:nvPr/>
        </p:nvSpPr>
        <p:spPr>
          <a:xfrm>
            <a:off x="7065228" y="5316022"/>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8" name="Text 15"/>
          <p:cNvSpPr/>
          <p:nvPr/>
        </p:nvSpPr>
        <p:spPr>
          <a:xfrm>
            <a:off x="7223700" y="5357693"/>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8537258" y="5364599"/>
            <a:ext cx="288798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Internet of Things (IoT)</a:t>
            </a:r>
            <a:endParaRPr lang="en-US" sz="2187" dirty="0"/>
          </a:p>
        </p:txBody>
      </p:sp>
      <p:sp>
        <p:nvSpPr>
          <p:cNvPr id="20" name="Text 17"/>
          <p:cNvSpPr/>
          <p:nvPr/>
        </p:nvSpPr>
        <p:spPr>
          <a:xfrm>
            <a:off x="8537258" y="5933956"/>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Mobile apps will play a critical role in controlling and monitoring IoT devices, enabling seamless integration between devices and apps.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1079540"/>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Integration with Other Technologies</a:t>
            </a:r>
            <a:endParaRPr lang="en-US" sz="4374" dirty="0"/>
          </a:p>
        </p:txBody>
      </p:sp>
      <p:sp>
        <p:nvSpPr>
          <p:cNvPr id="5" name="Shape 2"/>
          <p:cNvSpPr/>
          <p:nvPr/>
        </p:nvSpPr>
        <p:spPr>
          <a:xfrm>
            <a:off x="833199" y="2975134"/>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6" name="Text 3"/>
          <p:cNvSpPr/>
          <p:nvPr/>
        </p:nvSpPr>
        <p:spPr>
          <a:xfrm>
            <a:off x="1010722" y="3016806"/>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1555313" y="3051453"/>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Blockchain</a:t>
            </a:r>
            <a:endParaRPr lang="en-US" sz="2187" dirty="0"/>
          </a:p>
        </p:txBody>
      </p:sp>
      <p:sp>
        <p:nvSpPr>
          <p:cNvPr id="8" name="Text 5"/>
          <p:cNvSpPr/>
          <p:nvPr/>
        </p:nvSpPr>
        <p:spPr>
          <a:xfrm>
            <a:off x="1555313" y="3620810"/>
            <a:ext cx="2905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Mobile apps will integrate blockchain technology for secure transactions, data storage, and decentralized applications.</a:t>
            </a:r>
            <a:endParaRPr lang="en-US" sz="1750" dirty="0"/>
          </a:p>
        </p:txBody>
      </p:sp>
      <p:sp>
        <p:nvSpPr>
          <p:cNvPr id="9" name="Shape 6"/>
          <p:cNvSpPr/>
          <p:nvPr/>
        </p:nvSpPr>
        <p:spPr>
          <a:xfrm>
            <a:off x="4683085" y="2975134"/>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0" name="Text 7"/>
          <p:cNvSpPr/>
          <p:nvPr/>
        </p:nvSpPr>
        <p:spPr>
          <a:xfrm>
            <a:off x="4837748" y="3016806"/>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5405199" y="3051453"/>
            <a:ext cx="25374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Artificial Intelligence</a:t>
            </a:r>
            <a:endParaRPr lang="en-US" sz="2187" dirty="0"/>
          </a:p>
        </p:txBody>
      </p:sp>
      <p:sp>
        <p:nvSpPr>
          <p:cNvPr id="12" name="Text 9"/>
          <p:cNvSpPr/>
          <p:nvPr/>
        </p:nvSpPr>
        <p:spPr>
          <a:xfrm>
            <a:off x="5405199" y="3620810"/>
            <a:ext cx="2905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AI-powered mobile apps will offer advanced functionality such as voice recognition, natural language processing, and intelligent chatbots.</a:t>
            </a:r>
            <a:endParaRPr lang="en-US" sz="1750" dirty="0"/>
          </a:p>
        </p:txBody>
      </p:sp>
      <p:sp>
        <p:nvSpPr>
          <p:cNvPr id="13" name="Shape 10"/>
          <p:cNvSpPr/>
          <p:nvPr/>
        </p:nvSpPr>
        <p:spPr>
          <a:xfrm>
            <a:off x="833199" y="5793581"/>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4" name="Text 11"/>
          <p:cNvSpPr/>
          <p:nvPr/>
        </p:nvSpPr>
        <p:spPr>
          <a:xfrm>
            <a:off x="991672" y="5835253"/>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1555313" y="5869900"/>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Cloud Computing</a:t>
            </a:r>
            <a:endParaRPr lang="en-US" sz="2187" dirty="0"/>
          </a:p>
        </p:txBody>
      </p:sp>
      <p:sp>
        <p:nvSpPr>
          <p:cNvPr id="16" name="Text 13"/>
          <p:cNvSpPr/>
          <p:nvPr/>
        </p:nvSpPr>
        <p:spPr>
          <a:xfrm>
            <a:off x="1555313" y="6439257"/>
            <a:ext cx="67554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Mobile apps will leverage cloud computing for scalability, storage, and real-time synchronization across multiple devices.</a:t>
            </a:r>
            <a:endParaRPr lang="en-US" sz="1750"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3332644" y="3767613"/>
            <a:ext cx="2478713" cy="694373"/>
          </a:xfrm>
          <a:prstGeom prst="rect">
            <a:avLst/>
          </a:prstGeom>
          <a:noFill/>
          <a:ln/>
        </p:spPr>
        <p:txBody>
          <a:bodyPr wrap="none" rtlCol="0" anchor="t"/>
          <a:lstStyle/>
          <a:p>
            <a:pPr marL="0" indent="0">
              <a:lnSpc>
                <a:spcPts val="5468"/>
              </a:lnSpc>
              <a:buNone/>
            </a:pPr>
            <a:r>
              <a:rPr lang="en-US" sz="5400" dirty="0">
                <a:solidFill>
                  <a:srgbClr val="312F2B"/>
                </a:solidFill>
                <a:latin typeface="Gelasio" pitchFamily="34" charset="0"/>
                <a:ea typeface="Gelasio" pitchFamily="34" charset="-122"/>
                <a:cs typeface="Gelasio" pitchFamily="34" charset="-120"/>
              </a:rPr>
              <a:t>Thank You</a:t>
            </a:r>
            <a:endParaRPr lang="en-US" sz="540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TotalTime>
  <Words>547</Words>
  <Application>Microsoft Office PowerPoint</Application>
  <PresentationFormat>Custom</PresentationFormat>
  <Paragraphs>43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Gelasio</vt:lpstr>
      <vt:lpstr>Gill Sans MT</vt:lpstr>
      <vt:lpstr>Lato</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HEMANSHU PATIL</cp:lastModifiedBy>
  <cp:revision>3</cp:revision>
  <dcterms:created xsi:type="dcterms:W3CDTF">2023-10-14T09:31:29Z</dcterms:created>
  <dcterms:modified xsi:type="dcterms:W3CDTF">2023-10-17T18:07:19Z</dcterms:modified>
</cp:coreProperties>
</file>