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DM Sans" pitchFamily="2" charset="0"/>
      <p:regular r:id="rId20"/>
    </p:embeddedFont>
    <p:embeddedFont>
      <p:font typeface="DM Sans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sp>
        <p:nvSpPr>
          <p:cNvPr id="2" name="Freeform 2"/>
          <p:cNvSpPr/>
          <p:nvPr/>
        </p:nvSpPr>
        <p:spPr>
          <a:xfrm>
            <a:off x="10865513" y="1699308"/>
            <a:ext cx="9340321" cy="10766940"/>
          </a:xfrm>
          <a:custGeom>
            <a:avLst/>
            <a:gdLst/>
            <a:ahLst/>
            <a:cxnLst/>
            <a:rect l="l" t="t" r="r" b="b"/>
            <a:pathLst>
              <a:path w="9340321" h="10766940">
                <a:moveTo>
                  <a:pt x="0" y="0"/>
                </a:moveTo>
                <a:lnTo>
                  <a:pt x="9340320" y="0"/>
                </a:lnTo>
                <a:lnTo>
                  <a:pt x="9340320" y="10766940"/>
                </a:lnTo>
                <a:lnTo>
                  <a:pt x="0" y="10766940"/>
                </a:lnTo>
                <a:lnTo>
                  <a:pt x="0" y="0"/>
                </a:lnTo>
                <a:close/>
              </a:path>
            </a:pathLst>
          </a:custGeom>
          <a:blipFill>
            <a:blip r:embed="rId2"/>
            <a:stretch>
              <a:fillRect/>
            </a:stretch>
          </a:blipFill>
        </p:spPr>
      </p:sp>
      <p:sp>
        <p:nvSpPr>
          <p:cNvPr id="3" name="TextBox 3"/>
          <p:cNvSpPr txBox="1"/>
          <p:nvPr/>
        </p:nvSpPr>
        <p:spPr>
          <a:xfrm>
            <a:off x="1415563" y="1708833"/>
            <a:ext cx="8318990" cy="5143500"/>
          </a:xfrm>
          <a:prstGeom prst="rect">
            <a:avLst/>
          </a:prstGeom>
        </p:spPr>
        <p:txBody>
          <a:bodyPr lIns="0" tIns="0" rIns="0" bIns="0" rtlCol="0" anchor="t">
            <a:spAutoFit/>
          </a:bodyPr>
          <a:lstStyle/>
          <a:p>
            <a:pPr>
              <a:lnSpc>
                <a:spcPts val="10199"/>
              </a:lnSpc>
            </a:pPr>
            <a:r>
              <a:rPr lang="en-US" sz="8499">
                <a:solidFill>
                  <a:srgbClr val="292929"/>
                </a:solidFill>
                <a:latin typeface="DM Sans Bold"/>
              </a:rPr>
              <a:t>Chat app using Flutter and Firebase DB.</a:t>
            </a:r>
          </a:p>
          <a:p>
            <a:pPr>
              <a:lnSpc>
                <a:spcPts val="10200"/>
              </a:lnSpc>
            </a:pPr>
            <a:endParaRPr lang="en-US" sz="8499">
              <a:solidFill>
                <a:srgbClr val="292929"/>
              </a:solidFill>
              <a:latin typeface="DM Sans Bold"/>
            </a:endParaRPr>
          </a:p>
        </p:txBody>
      </p:sp>
      <p:sp>
        <p:nvSpPr>
          <p:cNvPr id="4" name="TextBox 4"/>
          <p:cNvSpPr txBox="1"/>
          <p:nvPr/>
        </p:nvSpPr>
        <p:spPr>
          <a:xfrm>
            <a:off x="1415563" y="7570445"/>
            <a:ext cx="6452090" cy="438785"/>
          </a:xfrm>
          <a:prstGeom prst="rect">
            <a:avLst/>
          </a:prstGeom>
        </p:spPr>
        <p:txBody>
          <a:bodyPr lIns="0" tIns="0" rIns="0" bIns="0" rtlCol="0" anchor="t">
            <a:spAutoFit/>
          </a:bodyPr>
          <a:lstStyle/>
          <a:p>
            <a:pPr>
              <a:lnSpc>
                <a:spcPts val="3640"/>
              </a:lnSpc>
            </a:pPr>
            <a:r>
              <a:rPr lang="en-US" sz="2600">
                <a:solidFill>
                  <a:srgbClr val="292929"/>
                </a:solidFill>
                <a:latin typeface="DM Sans Bold"/>
              </a:rPr>
              <a:t>Innovaters++</a:t>
            </a:r>
          </a:p>
        </p:txBody>
      </p:sp>
      <p:sp>
        <p:nvSpPr>
          <p:cNvPr id="5" name="TextBox 5"/>
          <p:cNvSpPr txBox="1"/>
          <p:nvPr/>
        </p:nvSpPr>
        <p:spPr>
          <a:xfrm>
            <a:off x="1415563" y="8198437"/>
            <a:ext cx="6452090" cy="389255"/>
          </a:xfrm>
          <a:prstGeom prst="rect">
            <a:avLst/>
          </a:prstGeom>
        </p:spPr>
        <p:txBody>
          <a:bodyPr lIns="0" tIns="0" rIns="0" bIns="0" rtlCol="0" anchor="t">
            <a:spAutoFit/>
          </a:bodyPr>
          <a:lstStyle/>
          <a:p>
            <a:pPr>
              <a:lnSpc>
                <a:spcPts val="3219"/>
              </a:lnSpc>
            </a:pPr>
            <a:r>
              <a:rPr lang="en-US" sz="2300">
                <a:solidFill>
                  <a:srgbClr val="292929"/>
                </a:solidFill>
                <a:latin typeface="DM Sans"/>
              </a:rPr>
              <a:t>Hemanshu Patil</a:t>
            </a:r>
          </a:p>
        </p:txBody>
      </p:sp>
      <p:sp>
        <p:nvSpPr>
          <p:cNvPr id="6" name="TextBox 6"/>
          <p:cNvSpPr txBox="1"/>
          <p:nvPr/>
        </p:nvSpPr>
        <p:spPr>
          <a:xfrm>
            <a:off x="1415563" y="8704556"/>
            <a:ext cx="6452090" cy="389255"/>
          </a:xfrm>
          <a:prstGeom prst="rect">
            <a:avLst/>
          </a:prstGeom>
        </p:spPr>
        <p:txBody>
          <a:bodyPr lIns="0" tIns="0" rIns="0" bIns="0" rtlCol="0" anchor="t">
            <a:spAutoFit/>
          </a:bodyPr>
          <a:lstStyle/>
          <a:p>
            <a:pPr>
              <a:lnSpc>
                <a:spcPts val="3219"/>
              </a:lnSpc>
            </a:pPr>
            <a:r>
              <a:rPr lang="en-US" sz="2300">
                <a:solidFill>
                  <a:srgbClr val="292929"/>
                </a:solidFill>
                <a:latin typeface="DM Sans"/>
              </a:rPr>
              <a:t>Nikhil Sonawane</a:t>
            </a:r>
          </a:p>
        </p:txBody>
      </p:sp>
      <p:sp>
        <p:nvSpPr>
          <p:cNvPr id="7" name="TextBox 7"/>
          <p:cNvSpPr txBox="1"/>
          <p:nvPr/>
        </p:nvSpPr>
        <p:spPr>
          <a:xfrm>
            <a:off x="1415563" y="9210675"/>
            <a:ext cx="6452090" cy="389255"/>
          </a:xfrm>
          <a:prstGeom prst="rect">
            <a:avLst/>
          </a:prstGeom>
        </p:spPr>
        <p:txBody>
          <a:bodyPr lIns="0" tIns="0" rIns="0" bIns="0" rtlCol="0" anchor="t">
            <a:spAutoFit/>
          </a:bodyPr>
          <a:lstStyle/>
          <a:p>
            <a:pPr>
              <a:lnSpc>
                <a:spcPts val="3219"/>
              </a:lnSpc>
            </a:pPr>
            <a:r>
              <a:rPr lang="en-US" sz="2300">
                <a:solidFill>
                  <a:srgbClr val="292929"/>
                </a:solidFill>
                <a:latin typeface="DM Sans"/>
              </a:rPr>
              <a:t>Saurabh Jare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863021" y="1103165"/>
            <a:ext cx="4083886" cy="8080671"/>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292929"/>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t="-1273" b="-1273"/>
              </a:stretch>
            </a:blip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DF6"/>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DF6"/>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92929"/>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92929"/>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92929"/>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92929"/>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FEAD2"/>
            </a:solidFill>
          </p:spPr>
        </p:sp>
      </p:grpSp>
      <p:grpSp>
        <p:nvGrpSpPr>
          <p:cNvPr id="12" name="Group 12"/>
          <p:cNvGrpSpPr/>
          <p:nvPr/>
        </p:nvGrpSpPr>
        <p:grpSpPr>
          <a:xfrm>
            <a:off x="1028700" y="2472475"/>
            <a:ext cx="8885993" cy="4759325"/>
            <a:chOff x="0" y="0"/>
            <a:chExt cx="11847991" cy="6345767"/>
          </a:xfrm>
        </p:grpSpPr>
        <p:sp>
          <p:nvSpPr>
            <p:cNvPr id="13" name="TextBox 13"/>
            <p:cNvSpPr txBox="1"/>
            <p:nvPr/>
          </p:nvSpPr>
          <p:spPr>
            <a:xfrm>
              <a:off x="0" y="-9525"/>
              <a:ext cx="10817992" cy="708025"/>
            </a:xfrm>
            <a:prstGeom prst="rect">
              <a:avLst/>
            </a:prstGeom>
          </p:spPr>
          <p:txBody>
            <a:bodyPr lIns="0" tIns="0" rIns="0" bIns="0" rtlCol="0" anchor="t">
              <a:spAutoFit/>
            </a:bodyPr>
            <a:lstStyle/>
            <a:p>
              <a:pPr marL="755650" lvl="1" indent="-377825">
                <a:lnSpc>
                  <a:spcPts val="4200"/>
                </a:lnSpc>
                <a:buFont typeface="Arial"/>
                <a:buChar char="•"/>
              </a:pPr>
              <a:r>
                <a:rPr lang="en-US" sz="3500">
                  <a:solidFill>
                    <a:srgbClr val="292929"/>
                  </a:solidFill>
                  <a:latin typeface="DM Sans Bold"/>
                </a:rPr>
                <a:t>Home Screen</a:t>
              </a:r>
            </a:p>
          </p:txBody>
        </p:sp>
        <p:sp>
          <p:nvSpPr>
            <p:cNvPr id="14" name="TextBox 14"/>
            <p:cNvSpPr txBox="1"/>
            <p:nvPr/>
          </p:nvSpPr>
          <p:spPr>
            <a:xfrm>
              <a:off x="1029999" y="1311275"/>
              <a:ext cx="10817992" cy="5034492"/>
            </a:xfrm>
            <a:prstGeom prst="rect">
              <a:avLst/>
            </a:prstGeom>
          </p:spPr>
          <p:txBody>
            <a:bodyPr lIns="0" tIns="0" rIns="0" bIns="0" rtlCol="0" anchor="t">
              <a:spAutoFit/>
            </a:bodyPr>
            <a:lstStyle/>
            <a:p>
              <a:pPr marL="539749" lvl="1" indent="-269875" algn="just">
                <a:lnSpc>
                  <a:spcPts val="6249"/>
                </a:lnSpc>
                <a:buFont typeface="Arial"/>
                <a:buChar char="•"/>
              </a:pPr>
              <a:r>
                <a:rPr lang="en-US" sz="2499">
                  <a:solidFill>
                    <a:srgbClr val="292929"/>
                  </a:solidFill>
                  <a:latin typeface="DM Sans"/>
                </a:rPr>
                <a:t>Serves as app's main interface.</a:t>
              </a:r>
            </a:p>
            <a:p>
              <a:pPr marL="539749" lvl="1" indent="-269875" algn="just">
                <a:lnSpc>
                  <a:spcPts val="6249"/>
                </a:lnSpc>
                <a:buFont typeface="Arial"/>
                <a:buChar char="•"/>
              </a:pPr>
              <a:r>
                <a:rPr lang="en-US" sz="2499">
                  <a:solidFill>
                    <a:srgbClr val="292929"/>
                  </a:solidFill>
                  <a:latin typeface="DM Sans"/>
                </a:rPr>
                <a:t>Displays essential content or options.</a:t>
              </a:r>
            </a:p>
            <a:p>
              <a:pPr marL="539749" lvl="1" indent="-269875" algn="just">
                <a:lnSpc>
                  <a:spcPts val="6249"/>
                </a:lnSpc>
                <a:buFont typeface="Arial"/>
                <a:buChar char="•"/>
              </a:pPr>
              <a:r>
                <a:rPr lang="en-US" sz="2499">
                  <a:solidFill>
                    <a:srgbClr val="292929"/>
                  </a:solidFill>
                  <a:latin typeface="DM Sans"/>
                </a:rPr>
                <a:t>Navigates to various app sections.</a:t>
              </a:r>
            </a:p>
            <a:p>
              <a:pPr marL="539749" lvl="1" indent="-269875" algn="just">
                <a:lnSpc>
                  <a:spcPts val="6249"/>
                </a:lnSpc>
                <a:buFont typeface="Arial"/>
                <a:buChar char="•"/>
              </a:pPr>
              <a:r>
                <a:rPr lang="en-US" sz="2499">
                  <a:solidFill>
                    <a:srgbClr val="292929"/>
                  </a:solidFill>
                  <a:latin typeface="DM Sans"/>
                </a:rPr>
                <a:t>Often customizable to user preferences.</a:t>
              </a:r>
            </a:p>
            <a:p>
              <a:pPr marL="539749" lvl="1" indent="-269875" algn="just">
                <a:lnSpc>
                  <a:spcPts val="6249"/>
                </a:lnSpc>
                <a:buFont typeface="Arial"/>
                <a:buChar char="•"/>
              </a:pPr>
              <a:r>
                <a:rPr lang="en-US" sz="2499">
                  <a:solidFill>
                    <a:srgbClr val="292929"/>
                  </a:solidFill>
                  <a:latin typeface="DM Sans"/>
                </a:rPr>
                <a:t>Central hub for app functionality.</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863021" y="1103165"/>
            <a:ext cx="4083886" cy="8080671"/>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292929"/>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t="-1273" b="-1273"/>
              </a:stretch>
            </a:blip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DF6"/>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DF6"/>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92929"/>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92929"/>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92929"/>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92929"/>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FEAD2"/>
            </a:solidFill>
          </p:spPr>
        </p:sp>
      </p:grpSp>
      <p:grpSp>
        <p:nvGrpSpPr>
          <p:cNvPr id="12" name="Group 12"/>
          <p:cNvGrpSpPr/>
          <p:nvPr/>
        </p:nvGrpSpPr>
        <p:grpSpPr>
          <a:xfrm>
            <a:off x="1028700" y="2472475"/>
            <a:ext cx="8885993" cy="4759325"/>
            <a:chOff x="0" y="0"/>
            <a:chExt cx="11847991" cy="6345767"/>
          </a:xfrm>
        </p:grpSpPr>
        <p:sp>
          <p:nvSpPr>
            <p:cNvPr id="13" name="TextBox 13"/>
            <p:cNvSpPr txBox="1"/>
            <p:nvPr/>
          </p:nvSpPr>
          <p:spPr>
            <a:xfrm>
              <a:off x="0" y="-9525"/>
              <a:ext cx="10817992" cy="708025"/>
            </a:xfrm>
            <a:prstGeom prst="rect">
              <a:avLst/>
            </a:prstGeom>
          </p:spPr>
          <p:txBody>
            <a:bodyPr lIns="0" tIns="0" rIns="0" bIns="0" rtlCol="0" anchor="t">
              <a:spAutoFit/>
            </a:bodyPr>
            <a:lstStyle/>
            <a:p>
              <a:pPr marL="755650" lvl="1" indent="-377825">
                <a:lnSpc>
                  <a:spcPts val="4200"/>
                </a:lnSpc>
                <a:buFont typeface="Arial"/>
                <a:buChar char="•"/>
              </a:pPr>
              <a:r>
                <a:rPr lang="en-US" sz="3500">
                  <a:solidFill>
                    <a:srgbClr val="292929"/>
                  </a:solidFill>
                  <a:latin typeface="DM Sans Bold"/>
                </a:rPr>
                <a:t>Chat Screen</a:t>
              </a:r>
            </a:p>
          </p:txBody>
        </p:sp>
        <p:sp>
          <p:nvSpPr>
            <p:cNvPr id="14" name="TextBox 14"/>
            <p:cNvSpPr txBox="1"/>
            <p:nvPr/>
          </p:nvSpPr>
          <p:spPr>
            <a:xfrm>
              <a:off x="1029999" y="1311275"/>
              <a:ext cx="10817992" cy="5034492"/>
            </a:xfrm>
            <a:prstGeom prst="rect">
              <a:avLst/>
            </a:prstGeom>
          </p:spPr>
          <p:txBody>
            <a:bodyPr lIns="0" tIns="0" rIns="0" bIns="0" rtlCol="0" anchor="t">
              <a:spAutoFit/>
            </a:bodyPr>
            <a:lstStyle/>
            <a:p>
              <a:pPr marL="539749" lvl="1" indent="-269875" algn="just">
                <a:lnSpc>
                  <a:spcPts val="6249"/>
                </a:lnSpc>
                <a:buFont typeface="Arial"/>
                <a:buChar char="•"/>
              </a:pPr>
              <a:r>
                <a:rPr lang="en-US" sz="2499">
                  <a:solidFill>
                    <a:srgbClr val="292929"/>
                  </a:solidFill>
                  <a:latin typeface="DM Sans"/>
                </a:rPr>
                <a:t>Shows conversation threads.</a:t>
              </a:r>
            </a:p>
            <a:p>
              <a:pPr marL="539749" lvl="1" indent="-269875" algn="just">
                <a:lnSpc>
                  <a:spcPts val="6249"/>
                </a:lnSpc>
                <a:buFont typeface="Arial"/>
                <a:buChar char="•"/>
              </a:pPr>
              <a:r>
                <a:rPr lang="en-US" sz="2499">
                  <a:solidFill>
                    <a:srgbClr val="292929"/>
                  </a:solidFill>
                  <a:latin typeface="DM Sans"/>
                </a:rPr>
                <a:t>Displays messages sent and received.</a:t>
              </a:r>
            </a:p>
            <a:p>
              <a:pPr marL="539749" lvl="1" indent="-269875" algn="just">
                <a:lnSpc>
                  <a:spcPts val="6249"/>
                </a:lnSpc>
                <a:buFont typeface="Arial"/>
                <a:buChar char="•"/>
              </a:pPr>
              <a:r>
                <a:rPr lang="en-US" sz="2499">
                  <a:solidFill>
                    <a:srgbClr val="292929"/>
                  </a:solidFill>
                  <a:latin typeface="DM Sans"/>
                </a:rPr>
                <a:t>Supports multimedia sharing.</a:t>
              </a:r>
            </a:p>
            <a:p>
              <a:pPr marL="539749" lvl="1" indent="-269875" algn="just">
                <a:lnSpc>
                  <a:spcPts val="6249"/>
                </a:lnSpc>
                <a:buFont typeface="Arial"/>
                <a:buChar char="•"/>
              </a:pPr>
              <a:r>
                <a:rPr lang="en-US" sz="2499">
                  <a:solidFill>
                    <a:srgbClr val="292929"/>
                  </a:solidFill>
                  <a:latin typeface="DM Sans"/>
                </a:rPr>
                <a:t>Offers options for interaction (e.g., emojis).</a:t>
              </a:r>
            </a:p>
            <a:p>
              <a:pPr marL="539749" lvl="1" indent="-269875" algn="just">
                <a:lnSpc>
                  <a:spcPts val="6249"/>
                </a:lnSpc>
                <a:buFont typeface="Arial"/>
                <a:buChar char="•"/>
              </a:pPr>
              <a:r>
                <a:rPr lang="en-US" sz="2499">
                  <a:solidFill>
                    <a:srgbClr val="292929"/>
                  </a:solidFill>
                  <a:latin typeface="DM Sans"/>
                </a:rPr>
                <a:t>Facilitates real-time communication.</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863021" y="1103165"/>
            <a:ext cx="4083886" cy="8080671"/>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292929"/>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t="-1273" b="-1273"/>
              </a:stretch>
            </a:blip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DF6"/>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DF6"/>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92929"/>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92929"/>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92929"/>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92929"/>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FEAD2"/>
            </a:solidFill>
          </p:spPr>
        </p:sp>
      </p:grpSp>
      <p:grpSp>
        <p:nvGrpSpPr>
          <p:cNvPr id="12" name="Group 12"/>
          <p:cNvGrpSpPr/>
          <p:nvPr/>
        </p:nvGrpSpPr>
        <p:grpSpPr>
          <a:xfrm>
            <a:off x="1028700" y="2472475"/>
            <a:ext cx="8885993" cy="4759325"/>
            <a:chOff x="0" y="0"/>
            <a:chExt cx="11847991" cy="6345767"/>
          </a:xfrm>
        </p:grpSpPr>
        <p:sp>
          <p:nvSpPr>
            <p:cNvPr id="13" name="TextBox 13"/>
            <p:cNvSpPr txBox="1"/>
            <p:nvPr/>
          </p:nvSpPr>
          <p:spPr>
            <a:xfrm>
              <a:off x="0" y="-9525"/>
              <a:ext cx="10817992" cy="708025"/>
            </a:xfrm>
            <a:prstGeom prst="rect">
              <a:avLst/>
            </a:prstGeom>
          </p:spPr>
          <p:txBody>
            <a:bodyPr lIns="0" tIns="0" rIns="0" bIns="0" rtlCol="0" anchor="t">
              <a:spAutoFit/>
            </a:bodyPr>
            <a:lstStyle/>
            <a:p>
              <a:pPr marL="755650" lvl="1" indent="-377825">
                <a:lnSpc>
                  <a:spcPts val="4200"/>
                </a:lnSpc>
                <a:buFont typeface="Arial"/>
                <a:buChar char="•"/>
              </a:pPr>
              <a:r>
                <a:rPr lang="en-US" sz="3500">
                  <a:solidFill>
                    <a:srgbClr val="292929"/>
                  </a:solidFill>
                  <a:latin typeface="DM Sans Bold"/>
                </a:rPr>
                <a:t>Voice Call Screen</a:t>
              </a:r>
            </a:p>
          </p:txBody>
        </p:sp>
        <p:sp>
          <p:nvSpPr>
            <p:cNvPr id="14" name="TextBox 14"/>
            <p:cNvSpPr txBox="1"/>
            <p:nvPr/>
          </p:nvSpPr>
          <p:spPr>
            <a:xfrm>
              <a:off x="1029999" y="1311275"/>
              <a:ext cx="10817992" cy="5034492"/>
            </a:xfrm>
            <a:prstGeom prst="rect">
              <a:avLst/>
            </a:prstGeom>
          </p:spPr>
          <p:txBody>
            <a:bodyPr lIns="0" tIns="0" rIns="0" bIns="0" rtlCol="0" anchor="t">
              <a:spAutoFit/>
            </a:bodyPr>
            <a:lstStyle/>
            <a:p>
              <a:pPr marL="539749" lvl="1" indent="-269875" algn="just">
                <a:lnSpc>
                  <a:spcPts val="6249"/>
                </a:lnSpc>
                <a:buFont typeface="Arial"/>
                <a:buChar char="•"/>
              </a:pPr>
              <a:r>
                <a:rPr lang="en-US" sz="2499">
                  <a:solidFill>
                    <a:srgbClr val="292929"/>
                  </a:solidFill>
                  <a:latin typeface="DM Sans"/>
                </a:rPr>
                <a:t>Initiates and ends calls.</a:t>
              </a:r>
            </a:p>
            <a:p>
              <a:pPr marL="539749" lvl="1" indent="-269875" algn="just">
                <a:lnSpc>
                  <a:spcPts val="6249"/>
                </a:lnSpc>
                <a:buFont typeface="Arial"/>
                <a:buChar char="•"/>
              </a:pPr>
              <a:r>
                <a:rPr lang="en-US" sz="2499">
                  <a:solidFill>
                    <a:srgbClr val="292929"/>
                  </a:solidFill>
                  <a:latin typeface="DM Sans"/>
                </a:rPr>
                <a:t>Displays caller's information.</a:t>
              </a:r>
            </a:p>
            <a:p>
              <a:pPr marL="539749" lvl="1" indent="-269875" algn="just">
                <a:lnSpc>
                  <a:spcPts val="6249"/>
                </a:lnSpc>
                <a:buFont typeface="Arial"/>
                <a:buChar char="•"/>
              </a:pPr>
              <a:r>
                <a:rPr lang="en-US" sz="2499">
                  <a:solidFill>
                    <a:srgbClr val="292929"/>
                  </a:solidFill>
                  <a:latin typeface="DM Sans"/>
                </a:rPr>
                <a:t>Shows call duration and options.</a:t>
              </a:r>
            </a:p>
            <a:p>
              <a:pPr marL="539749" lvl="1" indent="-269875" algn="just">
                <a:lnSpc>
                  <a:spcPts val="6249"/>
                </a:lnSpc>
                <a:buFont typeface="Arial"/>
                <a:buChar char="•"/>
              </a:pPr>
              <a:r>
                <a:rPr lang="en-US" sz="2499">
                  <a:solidFill>
                    <a:srgbClr val="292929"/>
                  </a:solidFill>
                  <a:latin typeface="DM Sans"/>
                </a:rPr>
                <a:t>Provides mute and speaker controls.</a:t>
              </a:r>
            </a:p>
            <a:p>
              <a:pPr marL="539749" lvl="1" indent="-269875" algn="just">
                <a:lnSpc>
                  <a:spcPts val="6249"/>
                </a:lnSpc>
                <a:buFont typeface="Arial"/>
                <a:buChar char="•"/>
              </a:pPr>
              <a:r>
                <a:rPr lang="en-US" sz="2499">
                  <a:solidFill>
                    <a:srgbClr val="292929"/>
                  </a:solidFill>
                  <a:latin typeface="DM Sans"/>
                </a:rPr>
                <a:t>Allows for seamless conversation.</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863021" y="1103165"/>
            <a:ext cx="4083886" cy="8080671"/>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292929"/>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t="-1273" b="-1273"/>
              </a:stretch>
            </a:blip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DF6"/>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DF6"/>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92929"/>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92929"/>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92929"/>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92929"/>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FEAD2"/>
            </a:solidFill>
          </p:spPr>
        </p:sp>
      </p:grpSp>
      <p:grpSp>
        <p:nvGrpSpPr>
          <p:cNvPr id="12" name="Group 12"/>
          <p:cNvGrpSpPr/>
          <p:nvPr/>
        </p:nvGrpSpPr>
        <p:grpSpPr>
          <a:xfrm>
            <a:off x="1028700" y="2472475"/>
            <a:ext cx="8885993" cy="4759325"/>
            <a:chOff x="0" y="0"/>
            <a:chExt cx="11847991" cy="6345767"/>
          </a:xfrm>
        </p:grpSpPr>
        <p:sp>
          <p:nvSpPr>
            <p:cNvPr id="13" name="TextBox 13"/>
            <p:cNvSpPr txBox="1"/>
            <p:nvPr/>
          </p:nvSpPr>
          <p:spPr>
            <a:xfrm>
              <a:off x="0" y="-9525"/>
              <a:ext cx="10817992" cy="708025"/>
            </a:xfrm>
            <a:prstGeom prst="rect">
              <a:avLst/>
            </a:prstGeom>
          </p:spPr>
          <p:txBody>
            <a:bodyPr lIns="0" tIns="0" rIns="0" bIns="0" rtlCol="0" anchor="t">
              <a:spAutoFit/>
            </a:bodyPr>
            <a:lstStyle/>
            <a:p>
              <a:pPr marL="755650" lvl="1" indent="-377825">
                <a:lnSpc>
                  <a:spcPts val="4200"/>
                </a:lnSpc>
                <a:buFont typeface="Arial"/>
                <a:buChar char="•"/>
              </a:pPr>
              <a:r>
                <a:rPr lang="en-US" sz="3500">
                  <a:solidFill>
                    <a:srgbClr val="292929"/>
                  </a:solidFill>
                  <a:latin typeface="DM Sans Bold"/>
                </a:rPr>
                <a:t>Profile Screen</a:t>
              </a:r>
            </a:p>
          </p:txBody>
        </p:sp>
        <p:sp>
          <p:nvSpPr>
            <p:cNvPr id="14" name="TextBox 14"/>
            <p:cNvSpPr txBox="1"/>
            <p:nvPr/>
          </p:nvSpPr>
          <p:spPr>
            <a:xfrm>
              <a:off x="1029999" y="1311275"/>
              <a:ext cx="10817992" cy="5034492"/>
            </a:xfrm>
            <a:prstGeom prst="rect">
              <a:avLst/>
            </a:prstGeom>
          </p:spPr>
          <p:txBody>
            <a:bodyPr lIns="0" tIns="0" rIns="0" bIns="0" rtlCol="0" anchor="t">
              <a:spAutoFit/>
            </a:bodyPr>
            <a:lstStyle/>
            <a:p>
              <a:pPr marL="539749" lvl="1" indent="-269875" algn="just">
                <a:lnSpc>
                  <a:spcPts val="6249"/>
                </a:lnSpc>
                <a:buFont typeface="Arial"/>
                <a:buChar char="•"/>
              </a:pPr>
              <a:r>
                <a:rPr lang="en-US" sz="2499">
                  <a:solidFill>
                    <a:srgbClr val="292929"/>
                  </a:solidFill>
                  <a:latin typeface="DM Sans"/>
                </a:rPr>
                <a:t>Displays user information.</a:t>
              </a:r>
            </a:p>
            <a:p>
              <a:pPr marL="539749" lvl="1" indent="-269875" algn="just">
                <a:lnSpc>
                  <a:spcPts val="6249"/>
                </a:lnSpc>
                <a:buFont typeface="Arial"/>
                <a:buChar char="•"/>
              </a:pPr>
              <a:r>
                <a:rPr lang="en-US" sz="2499">
                  <a:solidFill>
                    <a:srgbClr val="292929"/>
                  </a:solidFill>
                  <a:latin typeface="DM Sans"/>
                </a:rPr>
                <a:t>Allows profile customization.</a:t>
              </a:r>
            </a:p>
            <a:p>
              <a:pPr marL="539749" lvl="1" indent="-269875" algn="just">
                <a:lnSpc>
                  <a:spcPts val="6249"/>
                </a:lnSpc>
                <a:buFont typeface="Arial"/>
                <a:buChar char="•"/>
              </a:pPr>
              <a:r>
                <a:rPr lang="en-US" sz="2499">
                  <a:solidFill>
                    <a:srgbClr val="292929"/>
                  </a:solidFill>
                  <a:latin typeface="DM Sans"/>
                </a:rPr>
                <a:t>Shows account settings.</a:t>
              </a:r>
            </a:p>
            <a:p>
              <a:pPr marL="539749" lvl="1" indent="-269875" algn="just">
                <a:lnSpc>
                  <a:spcPts val="6249"/>
                </a:lnSpc>
                <a:buFont typeface="Arial"/>
                <a:buChar char="•"/>
              </a:pPr>
              <a:r>
                <a:rPr lang="en-US" sz="2499">
                  <a:solidFill>
                    <a:srgbClr val="292929"/>
                  </a:solidFill>
                  <a:latin typeface="DM Sans"/>
                </a:rPr>
                <a:t>Provides options for updates.</a:t>
              </a:r>
            </a:p>
            <a:p>
              <a:pPr marL="539749" lvl="1" indent="-269875" algn="just">
                <a:lnSpc>
                  <a:spcPts val="6249"/>
                </a:lnSpc>
                <a:buFont typeface="Arial"/>
                <a:buChar char="•"/>
              </a:pPr>
              <a:r>
                <a:rPr lang="en-US" sz="2499">
                  <a:solidFill>
                    <a:srgbClr val="292929"/>
                  </a:solidFill>
                  <a:latin typeface="DM Sans"/>
                </a:rPr>
                <a:t>Manages preferences and personal details.</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sp>
        <p:nvSpPr>
          <p:cNvPr id="2" name="TextBox 2"/>
          <p:cNvSpPr txBox="1"/>
          <p:nvPr/>
        </p:nvSpPr>
        <p:spPr>
          <a:xfrm>
            <a:off x="6674547" y="4563434"/>
            <a:ext cx="4938907" cy="1160132"/>
          </a:xfrm>
          <a:prstGeom prst="rect">
            <a:avLst/>
          </a:prstGeom>
        </p:spPr>
        <p:txBody>
          <a:bodyPr lIns="0" tIns="0" rIns="0" bIns="0" rtlCol="0" anchor="t">
            <a:spAutoFit/>
          </a:bodyPr>
          <a:lstStyle/>
          <a:p>
            <a:pPr algn="ctr">
              <a:lnSpc>
                <a:spcPts val="9279"/>
              </a:lnSpc>
              <a:spcBef>
                <a:spcPct val="0"/>
              </a:spcBef>
            </a:pPr>
            <a:r>
              <a:rPr lang="en-US" sz="7733">
                <a:solidFill>
                  <a:srgbClr val="000000"/>
                </a:solidFill>
                <a:latin typeface="DM Sans Bold"/>
              </a:rPr>
              <a:t>Thank You</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sp>
        <p:nvSpPr>
          <p:cNvPr id="2" name="TextBox 2"/>
          <p:cNvSpPr txBox="1"/>
          <p:nvPr/>
        </p:nvSpPr>
        <p:spPr>
          <a:xfrm>
            <a:off x="1550591" y="1464309"/>
            <a:ext cx="6834301" cy="1295400"/>
          </a:xfrm>
          <a:prstGeom prst="rect">
            <a:avLst/>
          </a:prstGeom>
        </p:spPr>
        <p:txBody>
          <a:bodyPr lIns="0" tIns="0" rIns="0" bIns="0" rtlCol="0" anchor="t">
            <a:spAutoFit/>
          </a:bodyPr>
          <a:lstStyle/>
          <a:p>
            <a:pPr>
              <a:lnSpc>
                <a:spcPts val="10200"/>
              </a:lnSpc>
            </a:pPr>
            <a:r>
              <a:rPr lang="en-US" sz="8500">
                <a:solidFill>
                  <a:srgbClr val="292929"/>
                </a:solidFill>
                <a:latin typeface="DM Sans Bold"/>
              </a:rPr>
              <a:t>Introduction</a:t>
            </a:r>
          </a:p>
        </p:txBody>
      </p:sp>
      <p:sp>
        <p:nvSpPr>
          <p:cNvPr id="3" name="TextBox 3"/>
          <p:cNvSpPr txBox="1"/>
          <p:nvPr/>
        </p:nvSpPr>
        <p:spPr>
          <a:xfrm>
            <a:off x="1550591" y="4251325"/>
            <a:ext cx="14026600" cy="173672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292929"/>
                </a:solidFill>
                <a:latin typeface="DM Sans"/>
              </a:rPr>
              <a:t>Flutter is Google’s portable UI toolkit for crafting beautiful, natively compiled applications for mobile, web, and desktop from a single codebase. Flutter works with existing code, is used by developers and organizations around the world, and is free and open source.</a:t>
            </a:r>
          </a:p>
          <a:p>
            <a:pPr>
              <a:lnSpc>
                <a:spcPts val="3500"/>
              </a:lnSpc>
            </a:pPr>
            <a:endParaRPr lang="en-US" sz="2499">
              <a:solidFill>
                <a:srgbClr val="292929"/>
              </a:solidFill>
              <a:latin typeface="DM Sans"/>
            </a:endParaRPr>
          </a:p>
        </p:txBody>
      </p:sp>
      <p:sp>
        <p:nvSpPr>
          <p:cNvPr id="4" name="TextBox 4"/>
          <p:cNvSpPr txBox="1"/>
          <p:nvPr/>
        </p:nvSpPr>
        <p:spPr>
          <a:xfrm>
            <a:off x="1550591" y="6688594"/>
            <a:ext cx="14026600" cy="173672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292929"/>
                </a:solidFill>
                <a:latin typeface="DM Sans"/>
              </a:rPr>
              <a:t>Flutter is different than most other options for building mobile apps because it doesn’t rely on web browser technology nor the set of widgets that ship with each device. Instead, Flutter uses its own high-performance rendering engine to draw widgets.</a:t>
            </a:r>
          </a:p>
          <a:p>
            <a:pPr>
              <a:lnSpc>
                <a:spcPts val="3500"/>
              </a:lnSpc>
            </a:pPr>
            <a:endParaRPr lang="en-US" sz="2499">
              <a:solidFill>
                <a:srgbClr val="292929"/>
              </a:solidFill>
              <a:latin typeface="DM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sp>
        <p:nvSpPr>
          <p:cNvPr id="2" name="TextBox 2"/>
          <p:cNvSpPr txBox="1"/>
          <p:nvPr/>
        </p:nvSpPr>
        <p:spPr>
          <a:xfrm>
            <a:off x="1550591" y="1464309"/>
            <a:ext cx="6834301" cy="1295400"/>
          </a:xfrm>
          <a:prstGeom prst="rect">
            <a:avLst/>
          </a:prstGeom>
        </p:spPr>
        <p:txBody>
          <a:bodyPr lIns="0" tIns="0" rIns="0" bIns="0" rtlCol="0" anchor="t">
            <a:spAutoFit/>
          </a:bodyPr>
          <a:lstStyle/>
          <a:p>
            <a:pPr>
              <a:lnSpc>
                <a:spcPts val="10200"/>
              </a:lnSpc>
            </a:pPr>
            <a:r>
              <a:rPr lang="en-US" sz="8500">
                <a:solidFill>
                  <a:srgbClr val="292929"/>
                </a:solidFill>
                <a:latin typeface="DM Sans Bold"/>
              </a:rPr>
              <a:t>Advantages</a:t>
            </a:r>
          </a:p>
        </p:txBody>
      </p:sp>
      <p:sp>
        <p:nvSpPr>
          <p:cNvPr id="3" name="TextBox 3"/>
          <p:cNvSpPr txBox="1"/>
          <p:nvPr/>
        </p:nvSpPr>
        <p:spPr>
          <a:xfrm>
            <a:off x="1550591" y="3100358"/>
            <a:ext cx="14026600" cy="6137275"/>
          </a:xfrm>
          <a:prstGeom prst="rect">
            <a:avLst/>
          </a:prstGeom>
        </p:spPr>
        <p:txBody>
          <a:bodyPr lIns="0" tIns="0" rIns="0" bIns="0" rtlCol="0" anchor="t">
            <a:spAutoFit/>
          </a:bodyPr>
          <a:lstStyle/>
          <a:p>
            <a:pPr marL="539749" lvl="1" indent="-269875">
              <a:lnSpc>
                <a:spcPts val="4474"/>
              </a:lnSpc>
              <a:buFont typeface="Arial"/>
              <a:buChar char="•"/>
            </a:pPr>
            <a:r>
              <a:rPr lang="en-US" sz="2499" spc="22">
                <a:solidFill>
                  <a:srgbClr val="292929"/>
                </a:solidFill>
                <a:latin typeface="DM Sans"/>
              </a:rPr>
              <a:t>Cross-platform Operations: Apps made with flutter can be operated on both the platform (iOS and Android). There is no need for reconfigurations and redesigning.</a:t>
            </a:r>
          </a:p>
          <a:p>
            <a:pPr marL="539749" lvl="1" indent="-269875">
              <a:lnSpc>
                <a:spcPts val="4474"/>
              </a:lnSpc>
              <a:buFont typeface="Arial"/>
              <a:buChar char="•"/>
            </a:pPr>
            <a:r>
              <a:rPr lang="en-US" sz="2499" spc="22">
                <a:solidFill>
                  <a:srgbClr val="292929"/>
                </a:solidFill>
                <a:latin typeface="DM Sans"/>
              </a:rPr>
              <a:t>Less Need of Developers: This can be advantageous for the companies, as they require a smaller number of developers and the app can also work on both the platforms. </a:t>
            </a:r>
          </a:p>
          <a:p>
            <a:pPr marL="539749" lvl="1" indent="-269875">
              <a:lnSpc>
                <a:spcPts val="4474"/>
              </a:lnSpc>
              <a:buFont typeface="Arial"/>
              <a:buChar char="•"/>
            </a:pPr>
            <a:r>
              <a:rPr lang="en-US" sz="2499" spc="22">
                <a:solidFill>
                  <a:srgbClr val="292929"/>
                </a:solidFill>
                <a:latin typeface="DM Sans"/>
              </a:rPr>
              <a:t>Less Development Cost: Since there are a smaller number of developers needed, the cost incurred for the development of the app also reduces. </a:t>
            </a:r>
          </a:p>
          <a:p>
            <a:pPr marL="539749" lvl="1" indent="-269875">
              <a:lnSpc>
                <a:spcPts val="4474"/>
              </a:lnSpc>
              <a:buFont typeface="Arial"/>
              <a:buChar char="•"/>
            </a:pPr>
            <a:r>
              <a:rPr lang="en-US" sz="2499" spc="22">
                <a:solidFill>
                  <a:srgbClr val="292929"/>
                </a:solidFill>
                <a:latin typeface="DM Sans"/>
              </a:rPr>
              <a:t>Time Constraint: The time required to launch the app into the market, also reduces as only a single app has to be made, which would work independently of the platform. </a:t>
            </a:r>
          </a:p>
          <a:p>
            <a:pPr marL="539749" lvl="1" indent="-269875">
              <a:lnSpc>
                <a:spcPts val="4474"/>
              </a:lnSpc>
              <a:buFont typeface="Arial"/>
              <a:buChar char="•"/>
            </a:pPr>
            <a:r>
              <a:rPr lang="en-US" sz="2499" spc="22">
                <a:solidFill>
                  <a:srgbClr val="292929"/>
                </a:solidFill>
                <a:latin typeface="DM Sans"/>
              </a:rPr>
              <a:t>Powerful Design: Flutter mobile framework is the latest in the market, and this helps to create a very powerful app design with minimum efforts.</a:t>
            </a:r>
          </a:p>
          <a:p>
            <a:pPr>
              <a:lnSpc>
                <a:spcPts val="4475"/>
              </a:lnSpc>
            </a:pPr>
            <a:endParaRPr lang="en-US" sz="2499" spc="22">
              <a:solidFill>
                <a:srgbClr val="292929"/>
              </a:solidFill>
              <a:latin typeface="DM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sp>
        <p:nvSpPr>
          <p:cNvPr id="2" name="TextBox 2"/>
          <p:cNvSpPr txBox="1"/>
          <p:nvPr/>
        </p:nvSpPr>
        <p:spPr>
          <a:xfrm>
            <a:off x="1550591" y="1464309"/>
            <a:ext cx="11693021" cy="1295400"/>
          </a:xfrm>
          <a:prstGeom prst="rect">
            <a:avLst/>
          </a:prstGeom>
        </p:spPr>
        <p:txBody>
          <a:bodyPr lIns="0" tIns="0" rIns="0" bIns="0" rtlCol="0" anchor="t">
            <a:spAutoFit/>
          </a:bodyPr>
          <a:lstStyle/>
          <a:p>
            <a:pPr>
              <a:lnSpc>
                <a:spcPts val="10200"/>
              </a:lnSpc>
            </a:pPr>
            <a:r>
              <a:rPr lang="en-US" sz="8500">
                <a:solidFill>
                  <a:srgbClr val="292929"/>
                </a:solidFill>
                <a:latin typeface="DM Sans Bold"/>
              </a:rPr>
              <a:t>What is Firebase ?</a:t>
            </a:r>
          </a:p>
        </p:txBody>
      </p:sp>
      <p:sp>
        <p:nvSpPr>
          <p:cNvPr id="3" name="TextBox 3"/>
          <p:cNvSpPr txBox="1"/>
          <p:nvPr/>
        </p:nvSpPr>
        <p:spPr>
          <a:xfrm>
            <a:off x="1550591" y="4251325"/>
            <a:ext cx="14026600" cy="173672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292929"/>
                </a:solidFill>
                <a:latin typeface="DM Sans"/>
              </a:rPr>
              <a:t>The Firebase Realtime Database is a cloud-hosted NoSQL database that lets organizations store and sync data in real time across all of their users' devices. This makes it easy to build apps that are always up to date, even when users are offline.</a:t>
            </a:r>
          </a:p>
          <a:p>
            <a:pPr>
              <a:lnSpc>
                <a:spcPts val="3500"/>
              </a:lnSpc>
            </a:pPr>
            <a:endParaRPr lang="en-US" sz="2499">
              <a:solidFill>
                <a:srgbClr val="292929"/>
              </a:solidFill>
              <a:latin typeface="DM Sans"/>
            </a:endParaRPr>
          </a:p>
        </p:txBody>
      </p:sp>
      <p:sp>
        <p:nvSpPr>
          <p:cNvPr id="4" name="TextBox 4"/>
          <p:cNvSpPr txBox="1"/>
          <p:nvPr/>
        </p:nvSpPr>
        <p:spPr>
          <a:xfrm>
            <a:off x="1550591" y="6250444"/>
            <a:ext cx="14026600" cy="261302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292929"/>
                </a:solidFill>
                <a:latin typeface="DM Sans"/>
              </a:rPr>
              <a:t>Firebase is a product of Google which helps developers to build, manage, and grow their apps easily. It helps developers to build their apps faster and in a more secure way. No programming is required on the firebase side which makes it easy to use its features more efficiently. It provides services to android, ios, web, and unity. It provides cloud storage. It uses NoSQL for the database for the storage of data.</a:t>
            </a:r>
          </a:p>
          <a:p>
            <a:pPr>
              <a:lnSpc>
                <a:spcPts val="3500"/>
              </a:lnSpc>
            </a:pPr>
            <a:endParaRPr lang="en-US" sz="2499">
              <a:solidFill>
                <a:srgbClr val="292929"/>
              </a:solidFill>
              <a:latin typeface="DM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sp>
        <p:nvSpPr>
          <p:cNvPr id="2" name="Freeform 2"/>
          <p:cNvSpPr/>
          <p:nvPr/>
        </p:nvSpPr>
        <p:spPr>
          <a:xfrm>
            <a:off x="3004522" y="3037012"/>
            <a:ext cx="12278955" cy="7027683"/>
          </a:xfrm>
          <a:custGeom>
            <a:avLst/>
            <a:gdLst/>
            <a:ahLst/>
            <a:cxnLst/>
            <a:rect l="l" t="t" r="r" b="b"/>
            <a:pathLst>
              <a:path w="12278955" h="7027683">
                <a:moveTo>
                  <a:pt x="0" y="0"/>
                </a:moveTo>
                <a:lnTo>
                  <a:pt x="12278956" y="0"/>
                </a:lnTo>
                <a:lnTo>
                  <a:pt x="12278956" y="7027683"/>
                </a:lnTo>
                <a:lnTo>
                  <a:pt x="0" y="7027683"/>
                </a:lnTo>
                <a:lnTo>
                  <a:pt x="0" y="0"/>
                </a:lnTo>
                <a:close/>
              </a:path>
            </a:pathLst>
          </a:custGeom>
          <a:blipFill>
            <a:blip r:embed="rId2"/>
            <a:stretch>
              <a:fillRect/>
            </a:stretch>
          </a:blipFill>
        </p:spPr>
      </p:sp>
      <p:sp>
        <p:nvSpPr>
          <p:cNvPr id="3" name="TextBox 3"/>
          <p:cNvSpPr txBox="1"/>
          <p:nvPr/>
        </p:nvSpPr>
        <p:spPr>
          <a:xfrm>
            <a:off x="1028700" y="1038225"/>
            <a:ext cx="16199902" cy="2571750"/>
          </a:xfrm>
          <a:prstGeom prst="rect">
            <a:avLst/>
          </a:prstGeom>
        </p:spPr>
        <p:txBody>
          <a:bodyPr lIns="0" tIns="0" rIns="0" bIns="0" rtlCol="0" anchor="t">
            <a:spAutoFit/>
          </a:bodyPr>
          <a:lstStyle/>
          <a:p>
            <a:pPr>
              <a:lnSpc>
                <a:spcPts val="10199"/>
              </a:lnSpc>
            </a:pPr>
            <a:r>
              <a:rPr lang="en-US" sz="8499">
                <a:solidFill>
                  <a:srgbClr val="292929"/>
                </a:solidFill>
                <a:latin typeface="DM Sans Bold"/>
              </a:rPr>
              <a:t>Features of Firebase Database</a:t>
            </a:r>
          </a:p>
          <a:p>
            <a:pPr>
              <a:lnSpc>
                <a:spcPts val="10200"/>
              </a:lnSpc>
            </a:pPr>
            <a:endParaRPr lang="en-US" sz="8499">
              <a:solidFill>
                <a:srgbClr val="292929"/>
              </a:solidFill>
              <a:latin typeface="DM Sans Bo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863021" y="1103165"/>
            <a:ext cx="4083886" cy="8080671"/>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292929"/>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t="-1273" b="-1273"/>
              </a:stretch>
            </a:blip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DF6"/>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DF6"/>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92929"/>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92929"/>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92929"/>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92929"/>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FEAD2"/>
            </a:solidFill>
          </p:spPr>
        </p:sp>
      </p:grpSp>
      <p:sp>
        <p:nvSpPr>
          <p:cNvPr id="12" name="TextBox 12"/>
          <p:cNvSpPr txBox="1"/>
          <p:nvPr/>
        </p:nvSpPr>
        <p:spPr>
          <a:xfrm>
            <a:off x="1028700" y="1028700"/>
            <a:ext cx="8314545" cy="2286000"/>
          </a:xfrm>
          <a:prstGeom prst="rect">
            <a:avLst/>
          </a:prstGeom>
        </p:spPr>
        <p:txBody>
          <a:bodyPr lIns="0" tIns="0" rIns="0" bIns="0" rtlCol="0" anchor="t">
            <a:spAutoFit/>
          </a:bodyPr>
          <a:lstStyle/>
          <a:p>
            <a:pPr>
              <a:lnSpc>
                <a:spcPts val="9000"/>
              </a:lnSpc>
            </a:pPr>
            <a:r>
              <a:rPr lang="en-US" sz="7500">
                <a:solidFill>
                  <a:srgbClr val="292929"/>
                </a:solidFill>
                <a:latin typeface="DM Sans Bold"/>
              </a:rPr>
              <a:t>Features of our App</a:t>
            </a:r>
          </a:p>
        </p:txBody>
      </p:sp>
      <p:sp>
        <p:nvSpPr>
          <p:cNvPr id="13" name="TextBox 13"/>
          <p:cNvSpPr txBox="1"/>
          <p:nvPr/>
        </p:nvSpPr>
        <p:spPr>
          <a:xfrm>
            <a:off x="1129225" y="4004336"/>
            <a:ext cx="8113494" cy="533400"/>
          </a:xfrm>
          <a:prstGeom prst="rect">
            <a:avLst/>
          </a:prstGeom>
        </p:spPr>
        <p:txBody>
          <a:bodyPr lIns="0" tIns="0" rIns="0" bIns="0" rtlCol="0" anchor="t">
            <a:spAutoFit/>
          </a:bodyPr>
          <a:lstStyle/>
          <a:p>
            <a:pPr marL="755650" lvl="1" indent="-377825">
              <a:lnSpc>
                <a:spcPts val="4200"/>
              </a:lnSpc>
              <a:buFont typeface="Arial"/>
              <a:buChar char="•"/>
            </a:pPr>
            <a:r>
              <a:rPr lang="en-US" sz="3500">
                <a:solidFill>
                  <a:srgbClr val="292929"/>
                </a:solidFill>
                <a:latin typeface="DM Sans Bold"/>
              </a:rPr>
              <a:t> Splash Screen</a:t>
            </a:r>
          </a:p>
        </p:txBody>
      </p:sp>
      <p:sp>
        <p:nvSpPr>
          <p:cNvPr id="14" name="TextBox 14"/>
          <p:cNvSpPr txBox="1"/>
          <p:nvPr/>
        </p:nvSpPr>
        <p:spPr>
          <a:xfrm>
            <a:off x="1901724" y="4918736"/>
            <a:ext cx="8113494" cy="3854450"/>
          </a:xfrm>
          <a:prstGeom prst="rect">
            <a:avLst/>
          </a:prstGeom>
        </p:spPr>
        <p:txBody>
          <a:bodyPr lIns="0" tIns="0" rIns="0" bIns="0" rtlCol="0" anchor="t">
            <a:spAutoFit/>
          </a:bodyPr>
          <a:lstStyle/>
          <a:p>
            <a:pPr marL="539749" lvl="1" indent="-269875" algn="just">
              <a:lnSpc>
                <a:spcPts val="6249"/>
              </a:lnSpc>
              <a:buFont typeface="Arial"/>
              <a:buChar char="•"/>
            </a:pPr>
            <a:r>
              <a:rPr lang="en-US" sz="2499">
                <a:solidFill>
                  <a:srgbClr val="292929"/>
                </a:solidFill>
                <a:latin typeface="DM Sans"/>
              </a:rPr>
              <a:t>First screen when opening an app.</a:t>
            </a:r>
          </a:p>
          <a:p>
            <a:pPr marL="539749" lvl="1" indent="-269875" algn="just">
              <a:lnSpc>
                <a:spcPts val="6249"/>
              </a:lnSpc>
              <a:buFont typeface="Arial"/>
              <a:buChar char="•"/>
            </a:pPr>
            <a:r>
              <a:rPr lang="en-US" sz="2499">
                <a:solidFill>
                  <a:srgbClr val="292929"/>
                </a:solidFill>
                <a:latin typeface="DM Sans"/>
              </a:rPr>
              <a:t>Displays brand logo or identity.</a:t>
            </a:r>
          </a:p>
          <a:p>
            <a:pPr marL="539749" lvl="1" indent="-269875" algn="just">
              <a:lnSpc>
                <a:spcPts val="6249"/>
              </a:lnSpc>
              <a:buFont typeface="Arial"/>
              <a:buChar char="•"/>
            </a:pPr>
            <a:r>
              <a:rPr lang="en-US" sz="2499">
                <a:solidFill>
                  <a:srgbClr val="292929"/>
                </a:solidFill>
                <a:latin typeface="DM Sans"/>
              </a:rPr>
              <a:t>Shows loading progress.</a:t>
            </a:r>
          </a:p>
          <a:p>
            <a:pPr marL="539749" lvl="1" indent="-269875" algn="just">
              <a:lnSpc>
                <a:spcPts val="6249"/>
              </a:lnSpc>
              <a:buFont typeface="Arial"/>
              <a:buChar char="•"/>
            </a:pPr>
            <a:r>
              <a:rPr lang="en-US" sz="2499">
                <a:solidFill>
                  <a:srgbClr val="292929"/>
                </a:solidFill>
                <a:latin typeface="DM Sans"/>
              </a:rPr>
              <a:t>Sets initial user impression.</a:t>
            </a:r>
          </a:p>
          <a:p>
            <a:pPr marL="539749" lvl="1" indent="-269875" algn="just">
              <a:lnSpc>
                <a:spcPts val="6249"/>
              </a:lnSpc>
              <a:buFont typeface="Arial"/>
              <a:buChar char="•"/>
            </a:pPr>
            <a:r>
              <a:rPr lang="en-US" sz="2499">
                <a:solidFill>
                  <a:srgbClr val="292929"/>
                </a:solidFill>
                <a:latin typeface="DM Sans"/>
              </a:rPr>
              <a:t>Bridges to main interface.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863021" y="1103165"/>
            <a:ext cx="4083886" cy="8080671"/>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292929"/>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t="-1273" b="-1273"/>
              </a:stretch>
            </a:blip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DF6"/>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DF6"/>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92929"/>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92929"/>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92929"/>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92929"/>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FEAD2"/>
            </a:solidFill>
          </p:spPr>
        </p:sp>
      </p:grpSp>
      <p:grpSp>
        <p:nvGrpSpPr>
          <p:cNvPr id="12" name="Group 12"/>
          <p:cNvGrpSpPr/>
          <p:nvPr/>
        </p:nvGrpSpPr>
        <p:grpSpPr>
          <a:xfrm>
            <a:off x="1028700" y="2472475"/>
            <a:ext cx="8885993" cy="4759325"/>
            <a:chOff x="0" y="0"/>
            <a:chExt cx="11847991" cy="6345767"/>
          </a:xfrm>
        </p:grpSpPr>
        <p:sp>
          <p:nvSpPr>
            <p:cNvPr id="13" name="TextBox 13"/>
            <p:cNvSpPr txBox="1"/>
            <p:nvPr/>
          </p:nvSpPr>
          <p:spPr>
            <a:xfrm>
              <a:off x="0" y="-9525"/>
              <a:ext cx="10817992" cy="708025"/>
            </a:xfrm>
            <a:prstGeom prst="rect">
              <a:avLst/>
            </a:prstGeom>
          </p:spPr>
          <p:txBody>
            <a:bodyPr lIns="0" tIns="0" rIns="0" bIns="0" rtlCol="0" anchor="t">
              <a:spAutoFit/>
            </a:bodyPr>
            <a:lstStyle/>
            <a:p>
              <a:pPr marL="755650" lvl="1" indent="-377825">
                <a:lnSpc>
                  <a:spcPts val="4200"/>
                </a:lnSpc>
                <a:buFont typeface="Arial"/>
                <a:buChar char="•"/>
              </a:pPr>
              <a:r>
                <a:rPr lang="en-US" sz="3500">
                  <a:solidFill>
                    <a:srgbClr val="292929"/>
                  </a:solidFill>
                  <a:latin typeface="DM Sans Bold"/>
                </a:rPr>
                <a:t>Boarding Screen</a:t>
              </a:r>
            </a:p>
          </p:txBody>
        </p:sp>
        <p:sp>
          <p:nvSpPr>
            <p:cNvPr id="14" name="TextBox 14"/>
            <p:cNvSpPr txBox="1"/>
            <p:nvPr/>
          </p:nvSpPr>
          <p:spPr>
            <a:xfrm>
              <a:off x="1029999" y="1311275"/>
              <a:ext cx="10817992" cy="5034492"/>
            </a:xfrm>
            <a:prstGeom prst="rect">
              <a:avLst/>
            </a:prstGeom>
          </p:spPr>
          <p:txBody>
            <a:bodyPr lIns="0" tIns="0" rIns="0" bIns="0" rtlCol="0" anchor="t">
              <a:spAutoFit/>
            </a:bodyPr>
            <a:lstStyle/>
            <a:p>
              <a:pPr marL="539749" lvl="1" indent="-269875" algn="just">
                <a:lnSpc>
                  <a:spcPts val="6249"/>
                </a:lnSpc>
                <a:buFont typeface="Arial"/>
                <a:buChar char="•"/>
              </a:pPr>
              <a:r>
                <a:rPr lang="en-US" sz="2499">
                  <a:solidFill>
                    <a:srgbClr val="292929"/>
                  </a:solidFill>
                  <a:latin typeface="DM Sans"/>
                </a:rPr>
                <a:t>Welcomes users initially.</a:t>
              </a:r>
            </a:p>
            <a:p>
              <a:pPr marL="539749" lvl="1" indent="-269875" algn="just">
                <a:lnSpc>
                  <a:spcPts val="6249"/>
                </a:lnSpc>
                <a:buFont typeface="Arial"/>
                <a:buChar char="•"/>
              </a:pPr>
              <a:r>
                <a:rPr lang="en-US" sz="2499">
                  <a:solidFill>
                    <a:srgbClr val="292929"/>
                  </a:solidFill>
                  <a:latin typeface="DM Sans"/>
                </a:rPr>
                <a:t>Offers essential info or tips.</a:t>
              </a:r>
            </a:p>
            <a:p>
              <a:pPr marL="539749" lvl="1" indent="-269875" algn="just">
                <a:lnSpc>
                  <a:spcPts val="6249"/>
                </a:lnSpc>
                <a:buFont typeface="Arial"/>
                <a:buChar char="•"/>
              </a:pPr>
              <a:r>
                <a:rPr lang="en-US" sz="2499">
                  <a:solidFill>
                    <a:srgbClr val="292929"/>
                  </a:solidFill>
                  <a:latin typeface="DM Sans"/>
                </a:rPr>
                <a:t>Sets up user preferences.</a:t>
              </a:r>
            </a:p>
            <a:p>
              <a:pPr marL="539749" lvl="1" indent="-269875" algn="just">
                <a:lnSpc>
                  <a:spcPts val="6249"/>
                </a:lnSpc>
                <a:buFont typeface="Arial"/>
                <a:buChar char="•"/>
              </a:pPr>
              <a:r>
                <a:rPr lang="en-US" sz="2499">
                  <a:solidFill>
                    <a:srgbClr val="292929"/>
                  </a:solidFill>
                  <a:latin typeface="DM Sans"/>
                </a:rPr>
                <a:t>Guides users on using the app.</a:t>
              </a:r>
            </a:p>
            <a:p>
              <a:pPr marL="539749" lvl="1" indent="-269875" algn="just">
                <a:lnSpc>
                  <a:spcPts val="6249"/>
                </a:lnSpc>
                <a:buFont typeface="Arial"/>
                <a:buChar char="•"/>
              </a:pPr>
              <a:r>
                <a:rPr lang="en-US" sz="2499">
                  <a:solidFill>
                    <a:srgbClr val="292929"/>
                  </a:solidFill>
                  <a:latin typeface="DM Sans"/>
                </a:rPr>
                <a:t>Transitions to the main interface.</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863021" y="1103165"/>
            <a:ext cx="4083886" cy="8080671"/>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292929"/>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t="-1273" b="-1273"/>
              </a:stretch>
            </a:blip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DF6"/>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DF6"/>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92929"/>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92929"/>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92929"/>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92929"/>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FEAD2"/>
            </a:solidFill>
          </p:spPr>
        </p:sp>
      </p:grpSp>
      <p:grpSp>
        <p:nvGrpSpPr>
          <p:cNvPr id="12" name="Group 12"/>
          <p:cNvGrpSpPr/>
          <p:nvPr/>
        </p:nvGrpSpPr>
        <p:grpSpPr>
          <a:xfrm>
            <a:off x="1028700" y="2472475"/>
            <a:ext cx="8885993" cy="4759325"/>
            <a:chOff x="0" y="0"/>
            <a:chExt cx="11847991" cy="6345767"/>
          </a:xfrm>
        </p:grpSpPr>
        <p:sp>
          <p:nvSpPr>
            <p:cNvPr id="13" name="TextBox 13"/>
            <p:cNvSpPr txBox="1"/>
            <p:nvPr/>
          </p:nvSpPr>
          <p:spPr>
            <a:xfrm>
              <a:off x="0" y="-9525"/>
              <a:ext cx="10817992" cy="708025"/>
            </a:xfrm>
            <a:prstGeom prst="rect">
              <a:avLst/>
            </a:prstGeom>
          </p:spPr>
          <p:txBody>
            <a:bodyPr lIns="0" tIns="0" rIns="0" bIns="0" rtlCol="0" anchor="t">
              <a:spAutoFit/>
            </a:bodyPr>
            <a:lstStyle/>
            <a:p>
              <a:pPr marL="755650" lvl="1" indent="-377825">
                <a:lnSpc>
                  <a:spcPts val="4200"/>
                </a:lnSpc>
                <a:buFont typeface="Arial"/>
                <a:buChar char="•"/>
              </a:pPr>
              <a:r>
                <a:rPr lang="en-US" sz="3500">
                  <a:solidFill>
                    <a:srgbClr val="292929"/>
                  </a:solidFill>
                  <a:latin typeface="DM Sans Bold"/>
                </a:rPr>
                <a:t>Login Page</a:t>
              </a:r>
            </a:p>
          </p:txBody>
        </p:sp>
        <p:sp>
          <p:nvSpPr>
            <p:cNvPr id="14" name="TextBox 14"/>
            <p:cNvSpPr txBox="1"/>
            <p:nvPr/>
          </p:nvSpPr>
          <p:spPr>
            <a:xfrm>
              <a:off x="1029999" y="1311275"/>
              <a:ext cx="10817992" cy="5034492"/>
            </a:xfrm>
            <a:prstGeom prst="rect">
              <a:avLst/>
            </a:prstGeom>
          </p:spPr>
          <p:txBody>
            <a:bodyPr lIns="0" tIns="0" rIns="0" bIns="0" rtlCol="0" anchor="t">
              <a:spAutoFit/>
            </a:bodyPr>
            <a:lstStyle/>
            <a:p>
              <a:pPr marL="539749" lvl="1" indent="-269875" algn="just">
                <a:lnSpc>
                  <a:spcPts val="6249"/>
                </a:lnSpc>
                <a:buFont typeface="Arial"/>
                <a:buChar char="•"/>
              </a:pPr>
              <a:r>
                <a:rPr lang="en-US" sz="2499">
                  <a:solidFill>
                    <a:srgbClr val="292929"/>
                  </a:solidFill>
                  <a:latin typeface="DM Sans"/>
                </a:rPr>
                <a:t>Requests user credentials.</a:t>
              </a:r>
            </a:p>
            <a:p>
              <a:pPr marL="539749" lvl="1" indent="-269875" algn="just">
                <a:lnSpc>
                  <a:spcPts val="6249"/>
                </a:lnSpc>
                <a:buFont typeface="Arial"/>
                <a:buChar char="•"/>
              </a:pPr>
              <a:r>
                <a:rPr lang="en-US" sz="2499">
                  <a:solidFill>
                    <a:srgbClr val="292929"/>
                  </a:solidFill>
                  <a:latin typeface="DM Sans"/>
                </a:rPr>
                <a:t>Offers secure access.</a:t>
              </a:r>
            </a:p>
            <a:p>
              <a:pPr marL="539749" lvl="1" indent="-269875" algn="just">
                <a:lnSpc>
                  <a:spcPts val="6249"/>
                </a:lnSpc>
                <a:buFont typeface="Arial"/>
                <a:buChar char="•"/>
              </a:pPr>
              <a:r>
                <a:rPr lang="en-US" sz="2499">
                  <a:solidFill>
                    <a:srgbClr val="292929"/>
                  </a:solidFill>
                  <a:latin typeface="DM Sans"/>
                </a:rPr>
                <a:t>Verifies user identity.</a:t>
              </a:r>
            </a:p>
            <a:p>
              <a:pPr marL="539749" lvl="1" indent="-269875" algn="just">
                <a:lnSpc>
                  <a:spcPts val="6249"/>
                </a:lnSpc>
                <a:buFont typeface="Arial"/>
                <a:buChar char="•"/>
              </a:pPr>
              <a:r>
                <a:rPr lang="en-US" sz="2499">
                  <a:solidFill>
                    <a:srgbClr val="292929"/>
                  </a:solidFill>
                  <a:latin typeface="DM Sans"/>
                </a:rPr>
                <a:t>Grants entry to the app/system.</a:t>
              </a:r>
            </a:p>
            <a:p>
              <a:pPr marL="539749" lvl="1" indent="-269875" algn="just">
                <a:lnSpc>
                  <a:spcPts val="6249"/>
                </a:lnSpc>
                <a:buFont typeface="Arial"/>
                <a:buChar char="•"/>
              </a:pPr>
              <a:r>
                <a:rPr lang="en-US" sz="2499">
                  <a:solidFill>
                    <a:srgbClr val="292929"/>
                  </a:solidFill>
                  <a:latin typeface="DM Sans"/>
                </a:rPr>
                <a:t>Allows personalized experiences.</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863021" y="1103165"/>
            <a:ext cx="4083886" cy="8080671"/>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292929"/>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t="-1273" b="-1273"/>
              </a:stretch>
            </a:blip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DF6"/>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DF6"/>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92929"/>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92929"/>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92929"/>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92929"/>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FEAD2"/>
            </a:solidFill>
          </p:spPr>
        </p:sp>
      </p:grpSp>
      <p:grpSp>
        <p:nvGrpSpPr>
          <p:cNvPr id="12" name="Group 12"/>
          <p:cNvGrpSpPr/>
          <p:nvPr/>
        </p:nvGrpSpPr>
        <p:grpSpPr>
          <a:xfrm>
            <a:off x="1028700" y="2472475"/>
            <a:ext cx="8885993" cy="4759325"/>
            <a:chOff x="0" y="0"/>
            <a:chExt cx="11847991" cy="6345767"/>
          </a:xfrm>
        </p:grpSpPr>
        <p:sp>
          <p:nvSpPr>
            <p:cNvPr id="13" name="TextBox 13"/>
            <p:cNvSpPr txBox="1"/>
            <p:nvPr/>
          </p:nvSpPr>
          <p:spPr>
            <a:xfrm>
              <a:off x="0" y="-9525"/>
              <a:ext cx="10817992" cy="708025"/>
            </a:xfrm>
            <a:prstGeom prst="rect">
              <a:avLst/>
            </a:prstGeom>
          </p:spPr>
          <p:txBody>
            <a:bodyPr lIns="0" tIns="0" rIns="0" bIns="0" rtlCol="0" anchor="t">
              <a:spAutoFit/>
            </a:bodyPr>
            <a:lstStyle/>
            <a:p>
              <a:pPr marL="755650" lvl="1" indent="-377825">
                <a:lnSpc>
                  <a:spcPts val="4200"/>
                </a:lnSpc>
                <a:buFont typeface="Arial"/>
                <a:buChar char="•"/>
              </a:pPr>
              <a:r>
                <a:rPr lang="en-US" sz="3500">
                  <a:solidFill>
                    <a:srgbClr val="292929"/>
                  </a:solidFill>
                  <a:latin typeface="DM Sans Bold"/>
                </a:rPr>
                <a:t>Account Screen For Google Sign</a:t>
              </a:r>
            </a:p>
          </p:txBody>
        </p:sp>
        <p:sp>
          <p:nvSpPr>
            <p:cNvPr id="14" name="TextBox 14"/>
            <p:cNvSpPr txBox="1"/>
            <p:nvPr/>
          </p:nvSpPr>
          <p:spPr>
            <a:xfrm>
              <a:off x="1029999" y="1311275"/>
              <a:ext cx="10817992" cy="5034492"/>
            </a:xfrm>
            <a:prstGeom prst="rect">
              <a:avLst/>
            </a:prstGeom>
          </p:spPr>
          <p:txBody>
            <a:bodyPr lIns="0" tIns="0" rIns="0" bIns="0" rtlCol="0" anchor="t">
              <a:spAutoFit/>
            </a:bodyPr>
            <a:lstStyle/>
            <a:p>
              <a:pPr marL="539749" lvl="1" indent="-269875" algn="just">
                <a:lnSpc>
                  <a:spcPts val="6249"/>
                </a:lnSpc>
                <a:buFont typeface="Arial"/>
                <a:buChar char="•"/>
              </a:pPr>
              <a:r>
                <a:rPr lang="en-US" sz="2499">
                  <a:solidFill>
                    <a:srgbClr val="292929"/>
                  </a:solidFill>
                  <a:latin typeface="DM Sans"/>
                </a:rPr>
                <a:t>Requests Google credentials.</a:t>
              </a:r>
            </a:p>
            <a:p>
              <a:pPr marL="539749" lvl="1" indent="-269875" algn="just">
                <a:lnSpc>
                  <a:spcPts val="6249"/>
                </a:lnSpc>
                <a:buFont typeface="Arial"/>
                <a:buChar char="•"/>
              </a:pPr>
              <a:r>
                <a:rPr lang="en-US" sz="2499">
                  <a:solidFill>
                    <a:srgbClr val="292929"/>
                  </a:solidFill>
                  <a:latin typeface="DM Sans"/>
                </a:rPr>
                <a:t>Provides options for account selection.</a:t>
              </a:r>
            </a:p>
            <a:p>
              <a:pPr marL="539749" lvl="1" indent="-269875" algn="just">
                <a:lnSpc>
                  <a:spcPts val="6249"/>
                </a:lnSpc>
                <a:buFont typeface="Arial"/>
                <a:buChar char="•"/>
              </a:pPr>
              <a:r>
                <a:rPr lang="en-US" sz="2499">
                  <a:solidFill>
                    <a:srgbClr val="292929"/>
                  </a:solidFill>
                  <a:latin typeface="DM Sans"/>
                </a:rPr>
                <a:t>Requires user consent for permissions.</a:t>
              </a:r>
            </a:p>
            <a:p>
              <a:pPr marL="539749" lvl="1" indent="-269875" algn="just">
                <a:lnSpc>
                  <a:spcPts val="6249"/>
                </a:lnSpc>
                <a:buFont typeface="Arial"/>
                <a:buChar char="•"/>
              </a:pPr>
              <a:r>
                <a:rPr lang="en-US" sz="2499">
                  <a:solidFill>
                    <a:srgbClr val="292929"/>
                  </a:solidFill>
                  <a:latin typeface="DM Sans"/>
                </a:rPr>
                <a:t>Displays account details for confirmation.</a:t>
              </a:r>
            </a:p>
            <a:p>
              <a:pPr marL="539749" lvl="1" indent="-269875" algn="just">
                <a:lnSpc>
                  <a:spcPts val="6249"/>
                </a:lnSpc>
                <a:buFont typeface="Arial"/>
                <a:buChar char="•"/>
              </a:pPr>
              <a:r>
                <a:rPr lang="en-US" sz="2499">
                  <a:solidFill>
                    <a:srgbClr val="292929"/>
                  </a:solidFill>
                  <a:latin typeface="DM Sans"/>
                </a:rPr>
                <a:t>Allows access to linked Google services.</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638</Words>
  <Application>Microsoft Office PowerPoint</Application>
  <PresentationFormat>Custom</PresentationFormat>
  <Paragraphs>68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DM Sans Bold</vt:lpstr>
      <vt:lpstr>Calibri</vt:lpstr>
      <vt:lpstr>Arial</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HEMANSHU PATIL</cp:lastModifiedBy>
  <cp:revision>2</cp:revision>
  <dcterms:created xsi:type="dcterms:W3CDTF">2006-08-16T00:00:00Z</dcterms:created>
  <dcterms:modified xsi:type="dcterms:W3CDTF">2023-12-13T19:42:53Z</dcterms:modified>
  <dc:identifier>DAF249sgwn8</dc:identifier>
</cp:coreProperties>
</file>