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Fira Sans" panose="020B0503050000020004" pitchFamily="34" charset="0"/>
      <p:regular r:id="rId13"/>
      <p:bold r:id="rId14"/>
      <p:italic r:id="rId15"/>
      <p:boldItalic r:id="rId16"/>
    </p:embeddedFont>
    <p:embeddedFont>
      <p:font typeface="Fira Sans Bold" panose="020B0803050000020004" charset="0"/>
      <p:regular r:id="rId17"/>
    </p:embeddedFont>
    <p:embeddedFont>
      <p:font typeface="Fira Sans Medium" panose="020B0603050000020004" pitchFamily="34" charset="0"/>
      <p:regular r:id="rId18"/>
    </p:embeddedFont>
    <p:embeddedFont>
      <p:font typeface="Fira Sans Semi-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A9AC0-C3D3-4354-A7C8-B042D19610F3}" v="1" dt="2023-12-13T18:52:47.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384"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SHU PATIL" userId="b9b75cc54165d58b" providerId="LiveId" clId="{3E6A9AC0-C3D3-4354-A7C8-B042D19610F3}"/>
    <pc:docChg chg="undo custSel modSld">
      <pc:chgData name="HEMANSHU PATIL" userId="b9b75cc54165d58b" providerId="LiveId" clId="{3E6A9AC0-C3D3-4354-A7C8-B042D19610F3}" dt="2023-12-13T18:53:25.944" v="48" actId="1076"/>
      <pc:docMkLst>
        <pc:docMk/>
      </pc:docMkLst>
      <pc:sldChg chg="addSp delSp modSp mod">
        <pc:chgData name="HEMANSHU PATIL" userId="b9b75cc54165d58b" providerId="LiveId" clId="{3E6A9AC0-C3D3-4354-A7C8-B042D19610F3}" dt="2023-12-13T18:53:25.944" v="48" actId="1076"/>
        <pc:sldMkLst>
          <pc:docMk/>
          <pc:sldMk cId="0" sldId="261"/>
        </pc:sldMkLst>
        <pc:spChg chg="mod">
          <ac:chgData name="HEMANSHU PATIL" userId="b9b75cc54165d58b" providerId="LiveId" clId="{3E6A9AC0-C3D3-4354-A7C8-B042D19610F3}" dt="2023-12-13T18:50:09.533" v="3" actId="1076"/>
          <ac:spMkLst>
            <pc:docMk/>
            <pc:sldMk cId="0" sldId="261"/>
            <ac:spMk id="6" creationId="{00000000-0000-0000-0000-000000000000}"/>
          </ac:spMkLst>
        </pc:spChg>
        <pc:spChg chg="mod">
          <ac:chgData name="HEMANSHU PATIL" userId="b9b75cc54165d58b" providerId="LiveId" clId="{3E6A9AC0-C3D3-4354-A7C8-B042D19610F3}" dt="2023-12-13T18:51:25.403" v="37" actId="2710"/>
          <ac:spMkLst>
            <pc:docMk/>
            <pc:sldMk cId="0" sldId="261"/>
            <ac:spMk id="9" creationId="{00000000-0000-0000-0000-000000000000}"/>
          </ac:spMkLst>
        </pc:spChg>
        <pc:spChg chg="del">
          <ac:chgData name="HEMANSHU PATIL" userId="b9b75cc54165d58b" providerId="LiveId" clId="{3E6A9AC0-C3D3-4354-A7C8-B042D19610F3}" dt="2023-12-13T18:49:57.883" v="1" actId="478"/>
          <ac:spMkLst>
            <pc:docMk/>
            <pc:sldMk cId="0" sldId="261"/>
            <ac:spMk id="10" creationId="{00000000-0000-0000-0000-000000000000}"/>
          </ac:spMkLst>
        </pc:spChg>
        <pc:spChg chg="del">
          <ac:chgData name="HEMANSHU PATIL" userId="b9b75cc54165d58b" providerId="LiveId" clId="{3E6A9AC0-C3D3-4354-A7C8-B042D19610F3}" dt="2023-12-13T18:49:56.162" v="0" actId="478"/>
          <ac:spMkLst>
            <pc:docMk/>
            <pc:sldMk cId="0" sldId="261"/>
            <ac:spMk id="11" creationId="{00000000-0000-0000-0000-000000000000}"/>
          </ac:spMkLst>
        </pc:spChg>
        <pc:picChg chg="add mod">
          <ac:chgData name="HEMANSHU PATIL" userId="b9b75cc54165d58b" providerId="LiveId" clId="{3E6A9AC0-C3D3-4354-A7C8-B042D19610F3}" dt="2023-12-13T18:53:25.944" v="48" actId="1076"/>
          <ac:picMkLst>
            <pc:docMk/>
            <pc:sldMk cId="0" sldId="261"/>
            <ac:picMk id="13" creationId="{8925F22D-7442-F7C8-B201-81B2FA1686A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2322053"/>
            <a:ext cx="12280787" cy="5486400"/>
          </a:xfrm>
          <a:prstGeom prst="rect">
            <a:avLst/>
          </a:prstGeom>
        </p:spPr>
        <p:txBody>
          <a:bodyPr lIns="0" tIns="0" rIns="0" bIns="0" rtlCol="0" anchor="t">
            <a:spAutoFit/>
          </a:bodyPr>
          <a:lstStyle/>
          <a:p>
            <a:pPr>
              <a:lnSpc>
                <a:spcPts val="14399"/>
              </a:lnSpc>
            </a:pPr>
            <a:r>
              <a:rPr lang="en-US" sz="11999" dirty="0">
                <a:solidFill>
                  <a:srgbClr val="00A181"/>
                </a:solidFill>
                <a:latin typeface="Fira Sans Bold"/>
              </a:rPr>
              <a:t>Chat app using Flutter and Firebase DB.</a:t>
            </a:r>
          </a:p>
        </p:txBody>
      </p:sp>
      <p:grpSp>
        <p:nvGrpSpPr>
          <p:cNvPr id="3" name="Group 3"/>
          <p:cNvGrpSpPr/>
          <p:nvPr/>
        </p:nvGrpSpPr>
        <p:grpSpPr>
          <a:xfrm>
            <a:off x="14328902" y="2317173"/>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22944" y="7035126"/>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36342" y="5954842"/>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3737770" y="373605"/>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89306" y="-1241642"/>
            <a:ext cx="5668291" cy="4908767"/>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1028700" y="385762"/>
            <a:ext cx="7784689"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Introduction</a:t>
            </a:r>
          </a:p>
        </p:txBody>
      </p:sp>
      <p:grpSp>
        <p:nvGrpSpPr>
          <p:cNvPr id="7" name="Group 7"/>
          <p:cNvGrpSpPr/>
          <p:nvPr/>
        </p:nvGrpSpPr>
        <p:grpSpPr>
          <a:xfrm>
            <a:off x="11425530" y="8956750"/>
            <a:ext cx="4527552" cy="3920881"/>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9" name="TextBox 9"/>
          <p:cNvSpPr txBox="1"/>
          <p:nvPr/>
        </p:nvSpPr>
        <p:spPr>
          <a:xfrm>
            <a:off x="405245" y="2238375"/>
            <a:ext cx="14221058" cy="2857500"/>
          </a:xfrm>
          <a:prstGeom prst="rect">
            <a:avLst/>
          </a:prstGeom>
        </p:spPr>
        <p:txBody>
          <a:bodyPr lIns="0" tIns="0" rIns="0" bIns="0" rtlCol="0" anchor="t">
            <a:spAutoFit/>
          </a:bodyPr>
          <a:lstStyle/>
          <a:p>
            <a:pPr marL="820421" lvl="1" indent="-410210">
              <a:lnSpc>
                <a:spcPts val="4560"/>
              </a:lnSpc>
              <a:buFont typeface="Arial"/>
              <a:buChar char="•"/>
            </a:pPr>
            <a:r>
              <a:rPr lang="en-US" sz="3800" spc="-38" dirty="0">
                <a:solidFill>
                  <a:srgbClr val="000000"/>
                </a:solidFill>
                <a:latin typeface="Fira Sans"/>
              </a:rPr>
              <a:t>Flutter is Google’s portable UI toolkit for crafting beautiful, natively compiled applications for mobile, web, and desktop from a single codebase. Flutter works with existing code, is used by developers and organizations around the world, and is free and open source.</a:t>
            </a:r>
          </a:p>
        </p:txBody>
      </p:sp>
      <p:sp>
        <p:nvSpPr>
          <p:cNvPr id="10" name="TextBox 10"/>
          <p:cNvSpPr txBox="1"/>
          <p:nvPr/>
        </p:nvSpPr>
        <p:spPr>
          <a:xfrm>
            <a:off x="405245" y="6051625"/>
            <a:ext cx="14221058" cy="2857500"/>
          </a:xfrm>
          <a:prstGeom prst="rect">
            <a:avLst/>
          </a:prstGeom>
        </p:spPr>
        <p:txBody>
          <a:bodyPr lIns="0" tIns="0" rIns="0" bIns="0" rtlCol="0" anchor="t">
            <a:spAutoFit/>
          </a:bodyPr>
          <a:lstStyle/>
          <a:p>
            <a:pPr marL="820421" lvl="1" indent="-410210">
              <a:lnSpc>
                <a:spcPts val="4560"/>
              </a:lnSpc>
              <a:buFont typeface="Arial"/>
              <a:buChar char="•"/>
            </a:pPr>
            <a:r>
              <a:rPr lang="en-US" sz="3800" spc="-38" dirty="0">
                <a:solidFill>
                  <a:srgbClr val="000000"/>
                </a:solidFill>
                <a:latin typeface="Fira Sans"/>
              </a:rPr>
              <a:t>Flutter is different than most other options for building mobile apps because it doesn’t rely on web browser technology nor the set of widgets that ship with each device. Instead, Flutter uses its own high-performance rendering engine to draw widgets.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363383" y="4823114"/>
            <a:ext cx="7027514" cy="7358746"/>
            <a:chOff x="0" y="0"/>
            <a:chExt cx="3619627" cy="3790233"/>
          </a:xfrm>
        </p:grpSpPr>
        <p:sp>
          <p:nvSpPr>
            <p:cNvPr id="3" name="Freeform 3"/>
            <p:cNvSpPr/>
            <p:nvPr/>
          </p:nvSpPr>
          <p:spPr>
            <a:xfrm>
              <a:off x="0" y="0"/>
              <a:ext cx="3619627" cy="3790233"/>
            </a:xfrm>
            <a:custGeom>
              <a:avLst/>
              <a:gdLst/>
              <a:ahLst/>
              <a:cxnLst/>
              <a:rect l="l" t="t" r="r" b="b"/>
              <a:pathLst>
                <a:path w="3619627" h="3790233">
                  <a:moveTo>
                    <a:pt x="3619627" y="1895117"/>
                  </a:moveTo>
                  <a:lnTo>
                    <a:pt x="2714752" y="3790233"/>
                  </a:lnTo>
                  <a:lnTo>
                    <a:pt x="904875" y="3790233"/>
                  </a:lnTo>
                  <a:lnTo>
                    <a:pt x="0" y="1895117"/>
                  </a:lnTo>
                  <a:lnTo>
                    <a:pt x="904875" y="0"/>
                  </a:lnTo>
                  <a:lnTo>
                    <a:pt x="2714625" y="0"/>
                  </a:lnTo>
                  <a:lnTo>
                    <a:pt x="3619627" y="1895117"/>
                  </a:lnTo>
                  <a:close/>
                </a:path>
              </a:pathLst>
            </a:custGeom>
            <a:solidFill>
              <a:srgbClr val="004651"/>
            </a:solidFill>
          </p:spPr>
        </p:sp>
      </p:grpSp>
      <p:grpSp>
        <p:nvGrpSpPr>
          <p:cNvPr id="4" name="Group 4"/>
          <p:cNvGrpSpPr/>
          <p:nvPr/>
        </p:nvGrpSpPr>
        <p:grpSpPr>
          <a:xfrm>
            <a:off x="16363383" y="-507913"/>
            <a:ext cx="3849235" cy="4398523"/>
            <a:chOff x="0" y="0"/>
            <a:chExt cx="3619627" cy="4136151"/>
          </a:xfrm>
        </p:grpSpPr>
        <p:sp>
          <p:nvSpPr>
            <p:cNvPr id="5" name="Freeform 5"/>
            <p:cNvSpPr/>
            <p:nvPr/>
          </p:nvSpPr>
          <p:spPr>
            <a:xfrm>
              <a:off x="0" y="0"/>
              <a:ext cx="3619627" cy="4136151"/>
            </a:xfrm>
            <a:custGeom>
              <a:avLst/>
              <a:gdLst/>
              <a:ahLst/>
              <a:cxnLst/>
              <a:rect l="l" t="t" r="r" b="b"/>
              <a:pathLst>
                <a:path w="3619627" h="4136151">
                  <a:moveTo>
                    <a:pt x="3619627" y="2068076"/>
                  </a:moveTo>
                  <a:lnTo>
                    <a:pt x="2714752" y="4136151"/>
                  </a:lnTo>
                  <a:lnTo>
                    <a:pt x="904875" y="4136151"/>
                  </a:lnTo>
                  <a:lnTo>
                    <a:pt x="0" y="2068076"/>
                  </a:lnTo>
                  <a:lnTo>
                    <a:pt x="904875" y="0"/>
                  </a:lnTo>
                  <a:lnTo>
                    <a:pt x="2714625" y="0"/>
                  </a:lnTo>
                  <a:lnTo>
                    <a:pt x="3619627" y="2068076"/>
                  </a:lnTo>
                  <a:close/>
                </a:path>
              </a:pathLst>
            </a:custGeom>
            <a:solidFill>
              <a:srgbClr val="00A181"/>
            </a:solidFill>
          </p:spPr>
        </p:sp>
      </p:grpSp>
      <p:sp>
        <p:nvSpPr>
          <p:cNvPr id="6" name="TextBox 6"/>
          <p:cNvSpPr txBox="1"/>
          <p:nvPr/>
        </p:nvSpPr>
        <p:spPr>
          <a:xfrm>
            <a:off x="405245" y="424524"/>
            <a:ext cx="10557164" cy="1266825"/>
          </a:xfrm>
          <a:prstGeom prst="rect">
            <a:avLst/>
          </a:prstGeom>
        </p:spPr>
        <p:txBody>
          <a:bodyPr lIns="0" tIns="0" rIns="0" bIns="0" rtlCol="0" anchor="t">
            <a:spAutoFit/>
          </a:bodyPr>
          <a:lstStyle/>
          <a:p>
            <a:pPr>
              <a:lnSpc>
                <a:spcPts val="9959"/>
              </a:lnSpc>
              <a:spcBef>
                <a:spcPct val="0"/>
              </a:spcBef>
            </a:pPr>
            <a:r>
              <a:rPr lang="en-US" sz="8299" spc="-82">
                <a:solidFill>
                  <a:srgbClr val="000000"/>
                </a:solidFill>
                <a:latin typeface="Fira Sans Medium"/>
              </a:rPr>
              <a:t>Advantages of Flutter</a:t>
            </a:r>
          </a:p>
        </p:txBody>
      </p:sp>
      <p:grpSp>
        <p:nvGrpSpPr>
          <p:cNvPr id="7" name="Group 7"/>
          <p:cNvGrpSpPr/>
          <p:nvPr/>
        </p:nvGrpSpPr>
        <p:grpSpPr>
          <a:xfrm>
            <a:off x="12731748" y="9258300"/>
            <a:ext cx="4527552" cy="4440427"/>
            <a:chOff x="0" y="0"/>
            <a:chExt cx="3619627" cy="3549973"/>
          </a:xfrm>
        </p:grpSpPr>
        <p:sp>
          <p:nvSpPr>
            <p:cNvPr id="8" name="Freeform 8"/>
            <p:cNvSpPr/>
            <p:nvPr/>
          </p:nvSpPr>
          <p:spPr>
            <a:xfrm>
              <a:off x="0" y="0"/>
              <a:ext cx="3619627" cy="3549973"/>
            </a:xfrm>
            <a:custGeom>
              <a:avLst/>
              <a:gdLst/>
              <a:ahLst/>
              <a:cxnLst/>
              <a:rect l="l" t="t" r="r" b="b"/>
              <a:pathLst>
                <a:path w="3619627" h="3549973">
                  <a:moveTo>
                    <a:pt x="3619627" y="1774987"/>
                  </a:moveTo>
                  <a:lnTo>
                    <a:pt x="2714752" y="3549973"/>
                  </a:lnTo>
                  <a:lnTo>
                    <a:pt x="904875" y="3549973"/>
                  </a:lnTo>
                  <a:lnTo>
                    <a:pt x="0" y="1774987"/>
                  </a:lnTo>
                  <a:lnTo>
                    <a:pt x="904875" y="0"/>
                  </a:lnTo>
                  <a:lnTo>
                    <a:pt x="2714625" y="0"/>
                  </a:lnTo>
                  <a:lnTo>
                    <a:pt x="3619627" y="1774987"/>
                  </a:lnTo>
                  <a:close/>
                </a:path>
              </a:pathLst>
            </a:custGeom>
            <a:solidFill>
              <a:srgbClr val="00A181"/>
            </a:solidFill>
          </p:spPr>
        </p:sp>
      </p:grpSp>
      <p:sp>
        <p:nvSpPr>
          <p:cNvPr id="9" name="TextBox 9"/>
          <p:cNvSpPr txBox="1"/>
          <p:nvPr/>
        </p:nvSpPr>
        <p:spPr>
          <a:xfrm>
            <a:off x="0" y="2181225"/>
            <a:ext cx="16854055" cy="6686550"/>
          </a:xfrm>
          <a:prstGeom prst="rect">
            <a:avLst/>
          </a:prstGeom>
        </p:spPr>
        <p:txBody>
          <a:bodyPr lIns="0" tIns="0" rIns="0" bIns="0" rtlCol="0" anchor="t">
            <a:spAutoFit/>
          </a:bodyPr>
          <a:lstStyle/>
          <a:p>
            <a:pPr>
              <a:lnSpc>
                <a:spcPts val="4080"/>
              </a:lnSpc>
            </a:pPr>
            <a:endParaRPr dirty="0"/>
          </a:p>
          <a:p>
            <a:pPr marL="734061" lvl="1" indent="-367031">
              <a:lnSpc>
                <a:spcPts val="4080"/>
              </a:lnSpc>
              <a:buFont typeface="Arial"/>
              <a:buChar char="•"/>
            </a:pPr>
            <a:r>
              <a:rPr lang="en-US" sz="3400" spc="-34" dirty="0">
                <a:solidFill>
                  <a:srgbClr val="000000"/>
                </a:solidFill>
                <a:latin typeface="Fira Sans"/>
              </a:rPr>
              <a:t>Cross-platform Operations: Apps made with flutter can be operated on both the platform (iOS and Android). There is no need for reconfigurations and redesigning.</a:t>
            </a:r>
          </a:p>
          <a:p>
            <a:pPr marL="734061" lvl="1" indent="-367031">
              <a:lnSpc>
                <a:spcPts val="4080"/>
              </a:lnSpc>
              <a:buFont typeface="Arial"/>
              <a:buChar char="•"/>
            </a:pPr>
            <a:r>
              <a:rPr lang="en-US" sz="3400" spc="-34" dirty="0">
                <a:solidFill>
                  <a:srgbClr val="000000"/>
                </a:solidFill>
                <a:latin typeface="Fira Sans"/>
              </a:rPr>
              <a:t>Less Need of Developers: This can be advantageous for the companies, as they require a smaller number of developers and the app can also work on both the platforms. </a:t>
            </a:r>
          </a:p>
          <a:p>
            <a:pPr marL="734061" lvl="1" indent="-367031">
              <a:lnSpc>
                <a:spcPts val="4080"/>
              </a:lnSpc>
              <a:buFont typeface="Arial"/>
              <a:buChar char="•"/>
            </a:pPr>
            <a:r>
              <a:rPr lang="en-US" sz="3400" spc="-34" dirty="0">
                <a:solidFill>
                  <a:srgbClr val="000000"/>
                </a:solidFill>
                <a:latin typeface="Fira Sans"/>
              </a:rPr>
              <a:t>Less Development Cost: Since there are a smaller number of developers needed, the cost incurred for the development of the app also reduces. </a:t>
            </a:r>
          </a:p>
          <a:p>
            <a:pPr marL="734061" lvl="1" indent="-367031">
              <a:lnSpc>
                <a:spcPts val="4080"/>
              </a:lnSpc>
              <a:buFont typeface="Arial"/>
              <a:buChar char="•"/>
            </a:pPr>
            <a:r>
              <a:rPr lang="en-US" sz="3400" spc="-34" dirty="0">
                <a:solidFill>
                  <a:srgbClr val="000000"/>
                </a:solidFill>
                <a:latin typeface="Fira Sans"/>
              </a:rPr>
              <a:t>Time Constraint: The time required to launch the app into the market, also reduces as only a single app has to be made, which would work independently of the platform. </a:t>
            </a:r>
          </a:p>
          <a:p>
            <a:pPr marL="734061" lvl="1" indent="-367031">
              <a:lnSpc>
                <a:spcPts val="4080"/>
              </a:lnSpc>
              <a:buFont typeface="Arial"/>
              <a:buChar char="•"/>
            </a:pPr>
            <a:r>
              <a:rPr lang="en-US" sz="3400" spc="-34" dirty="0">
                <a:solidFill>
                  <a:srgbClr val="000000"/>
                </a:solidFill>
                <a:latin typeface="Fira Sans"/>
              </a:rPr>
              <a:t>Powerful Design: Flutter mobile framework is the latest in the market, and this helps to create a very powerful app design with minimum efforts.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5953082" y="5368298"/>
            <a:ext cx="7027514" cy="6631382"/>
            <a:chOff x="0" y="0"/>
            <a:chExt cx="3619627" cy="3415594"/>
          </a:xfrm>
        </p:grpSpPr>
        <p:sp>
          <p:nvSpPr>
            <p:cNvPr id="3" name="Freeform 3"/>
            <p:cNvSpPr/>
            <p:nvPr/>
          </p:nvSpPr>
          <p:spPr>
            <a:xfrm>
              <a:off x="0" y="0"/>
              <a:ext cx="3619627" cy="3415594"/>
            </a:xfrm>
            <a:custGeom>
              <a:avLst/>
              <a:gdLst/>
              <a:ahLst/>
              <a:cxnLst/>
              <a:rect l="l" t="t" r="r" b="b"/>
              <a:pathLst>
                <a:path w="3619627" h="3415594">
                  <a:moveTo>
                    <a:pt x="3619627" y="1707797"/>
                  </a:moveTo>
                  <a:lnTo>
                    <a:pt x="2714752" y="3415594"/>
                  </a:lnTo>
                  <a:lnTo>
                    <a:pt x="904875" y="3415594"/>
                  </a:lnTo>
                  <a:lnTo>
                    <a:pt x="0" y="1707797"/>
                  </a:lnTo>
                  <a:lnTo>
                    <a:pt x="904875" y="0"/>
                  </a:lnTo>
                  <a:lnTo>
                    <a:pt x="2714625" y="0"/>
                  </a:lnTo>
                  <a:lnTo>
                    <a:pt x="3619627" y="1707797"/>
                  </a:lnTo>
                  <a:close/>
                </a:path>
              </a:pathLst>
            </a:custGeom>
            <a:solidFill>
              <a:srgbClr val="004651"/>
            </a:solidFill>
          </p:spPr>
        </p:sp>
      </p:grpSp>
      <p:grpSp>
        <p:nvGrpSpPr>
          <p:cNvPr id="4" name="Group 4"/>
          <p:cNvGrpSpPr/>
          <p:nvPr/>
        </p:nvGrpSpPr>
        <p:grpSpPr>
          <a:xfrm>
            <a:off x="15034998" y="-387459"/>
            <a:ext cx="5668291" cy="4908767"/>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405245" y="419762"/>
            <a:ext cx="8738755"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what is Firebase?</a:t>
            </a:r>
          </a:p>
        </p:txBody>
      </p:sp>
      <p:grpSp>
        <p:nvGrpSpPr>
          <p:cNvPr id="7" name="Group 7"/>
          <p:cNvGrpSpPr/>
          <p:nvPr/>
        </p:nvGrpSpPr>
        <p:grpSpPr>
          <a:xfrm>
            <a:off x="11957282" y="8249913"/>
            <a:ext cx="4527552" cy="4440427"/>
            <a:chOff x="0" y="0"/>
            <a:chExt cx="3619627" cy="3549973"/>
          </a:xfrm>
        </p:grpSpPr>
        <p:sp>
          <p:nvSpPr>
            <p:cNvPr id="8" name="Freeform 8"/>
            <p:cNvSpPr/>
            <p:nvPr/>
          </p:nvSpPr>
          <p:spPr>
            <a:xfrm>
              <a:off x="0" y="0"/>
              <a:ext cx="3619627" cy="3549973"/>
            </a:xfrm>
            <a:custGeom>
              <a:avLst/>
              <a:gdLst/>
              <a:ahLst/>
              <a:cxnLst/>
              <a:rect l="l" t="t" r="r" b="b"/>
              <a:pathLst>
                <a:path w="3619627" h="3549973">
                  <a:moveTo>
                    <a:pt x="3619627" y="1774987"/>
                  </a:moveTo>
                  <a:lnTo>
                    <a:pt x="2714752" y="3549973"/>
                  </a:lnTo>
                  <a:lnTo>
                    <a:pt x="904875" y="3549973"/>
                  </a:lnTo>
                  <a:lnTo>
                    <a:pt x="0" y="1774987"/>
                  </a:lnTo>
                  <a:lnTo>
                    <a:pt x="904875" y="0"/>
                  </a:lnTo>
                  <a:lnTo>
                    <a:pt x="2714625" y="0"/>
                  </a:lnTo>
                  <a:lnTo>
                    <a:pt x="3619627" y="1774987"/>
                  </a:lnTo>
                  <a:close/>
                </a:path>
              </a:pathLst>
            </a:custGeom>
            <a:solidFill>
              <a:srgbClr val="00A181"/>
            </a:solidFill>
          </p:spPr>
        </p:sp>
      </p:grpSp>
      <p:sp>
        <p:nvSpPr>
          <p:cNvPr id="9" name="TextBox 9"/>
          <p:cNvSpPr txBox="1"/>
          <p:nvPr/>
        </p:nvSpPr>
        <p:spPr>
          <a:xfrm>
            <a:off x="0" y="5197584"/>
            <a:ext cx="16854055" cy="2571750"/>
          </a:xfrm>
          <a:prstGeom prst="rect">
            <a:avLst/>
          </a:prstGeom>
        </p:spPr>
        <p:txBody>
          <a:bodyPr lIns="0" tIns="0" rIns="0" bIns="0" rtlCol="0" anchor="t">
            <a:spAutoFit/>
          </a:bodyPr>
          <a:lstStyle/>
          <a:p>
            <a:pPr marL="734061" lvl="1" indent="-367031">
              <a:lnSpc>
                <a:spcPts val="4080"/>
              </a:lnSpc>
              <a:buFont typeface="Arial"/>
              <a:buChar char="•"/>
            </a:pPr>
            <a:r>
              <a:rPr lang="en-US" sz="3400" spc="-34" dirty="0">
                <a:solidFill>
                  <a:srgbClr val="000000"/>
                </a:solidFill>
                <a:latin typeface="Fira Sans"/>
              </a:rPr>
              <a:t>Firebase is a product of Google which helps developers to build, manage, and grow their apps easily. It helps developers to build their apps faster and in a more secure way. No programming is required on the firebase side which makes it easy to use its features more efficiently. It provides services to android, </a:t>
            </a:r>
            <a:r>
              <a:rPr lang="en-US" sz="3400" spc="-34" dirty="0" err="1">
                <a:solidFill>
                  <a:srgbClr val="000000"/>
                </a:solidFill>
                <a:latin typeface="Fira Sans"/>
              </a:rPr>
              <a:t>ios</a:t>
            </a:r>
            <a:r>
              <a:rPr lang="en-US" sz="3400" spc="-34" dirty="0">
                <a:solidFill>
                  <a:srgbClr val="000000"/>
                </a:solidFill>
                <a:latin typeface="Fira Sans"/>
              </a:rPr>
              <a:t>, web, and unity. It provides cloud storage. It uses NoSQL for the database for the storage of data.</a:t>
            </a:r>
          </a:p>
        </p:txBody>
      </p:sp>
      <p:sp>
        <p:nvSpPr>
          <p:cNvPr id="10" name="TextBox 10"/>
          <p:cNvSpPr txBox="1"/>
          <p:nvPr/>
        </p:nvSpPr>
        <p:spPr>
          <a:xfrm>
            <a:off x="0" y="2105025"/>
            <a:ext cx="14221058" cy="2057400"/>
          </a:xfrm>
          <a:prstGeom prst="rect">
            <a:avLst/>
          </a:prstGeom>
        </p:spPr>
        <p:txBody>
          <a:bodyPr lIns="0" tIns="0" rIns="0" bIns="0" rtlCol="0" anchor="t">
            <a:spAutoFit/>
          </a:bodyPr>
          <a:lstStyle/>
          <a:p>
            <a:pPr marL="734061" lvl="1" indent="-367031">
              <a:lnSpc>
                <a:spcPts val="4080"/>
              </a:lnSpc>
              <a:buFont typeface="Arial"/>
              <a:buChar char="•"/>
            </a:pPr>
            <a:r>
              <a:rPr lang="en-US" sz="3400" spc="-34" dirty="0">
                <a:solidFill>
                  <a:srgbClr val="000000"/>
                </a:solidFill>
                <a:latin typeface="Fira Sans"/>
              </a:rPr>
              <a:t>The Firebase Realtime Database is a cloud-hosted NoSQL database that lets organizations store and sync data in real time across all of their users' devices. This makes it easy to build apps that are always up to date, even when users are offline.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5742227" y="4770821"/>
            <a:ext cx="7027514" cy="6631382"/>
            <a:chOff x="0" y="0"/>
            <a:chExt cx="3619627" cy="3415594"/>
          </a:xfrm>
        </p:grpSpPr>
        <p:sp>
          <p:nvSpPr>
            <p:cNvPr id="3" name="Freeform 3"/>
            <p:cNvSpPr/>
            <p:nvPr/>
          </p:nvSpPr>
          <p:spPr>
            <a:xfrm>
              <a:off x="0" y="0"/>
              <a:ext cx="3619627" cy="3415594"/>
            </a:xfrm>
            <a:custGeom>
              <a:avLst/>
              <a:gdLst/>
              <a:ahLst/>
              <a:cxnLst/>
              <a:rect l="l" t="t" r="r" b="b"/>
              <a:pathLst>
                <a:path w="3619627" h="3415594">
                  <a:moveTo>
                    <a:pt x="3619627" y="1707797"/>
                  </a:moveTo>
                  <a:lnTo>
                    <a:pt x="2714752" y="3415594"/>
                  </a:lnTo>
                  <a:lnTo>
                    <a:pt x="904875" y="3415594"/>
                  </a:lnTo>
                  <a:lnTo>
                    <a:pt x="0" y="1707797"/>
                  </a:lnTo>
                  <a:lnTo>
                    <a:pt x="904875" y="0"/>
                  </a:lnTo>
                  <a:lnTo>
                    <a:pt x="2714625" y="0"/>
                  </a:lnTo>
                  <a:lnTo>
                    <a:pt x="3619627" y="1707797"/>
                  </a:lnTo>
                  <a:close/>
                </a:path>
              </a:pathLst>
            </a:custGeom>
            <a:solidFill>
              <a:srgbClr val="004651"/>
            </a:solidFill>
          </p:spPr>
        </p:sp>
      </p:grpSp>
      <p:grpSp>
        <p:nvGrpSpPr>
          <p:cNvPr id="4" name="Group 4"/>
          <p:cNvGrpSpPr/>
          <p:nvPr/>
        </p:nvGrpSpPr>
        <p:grpSpPr>
          <a:xfrm>
            <a:off x="15034998" y="-387459"/>
            <a:ext cx="5668291" cy="4908767"/>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Freeform 6"/>
          <p:cNvSpPr/>
          <p:nvPr/>
        </p:nvSpPr>
        <p:spPr>
          <a:xfrm>
            <a:off x="1402903" y="2066925"/>
            <a:ext cx="13440952" cy="7689775"/>
          </a:xfrm>
          <a:custGeom>
            <a:avLst/>
            <a:gdLst/>
            <a:ahLst/>
            <a:cxnLst/>
            <a:rect l="l" t="t" r="r" b="b"/>
            <a:pathLst>
              <a:path w="13440952" h="7689775">
                <a:moveTo>
                  <a:pt x="0" y="0"/>
                </a:moveTo>
                <a:lnTo>
                  <a:pt x="13440951" y="0"/>
                </a:lnTo>
                <a:lnTo>
                  <a:pt x="13440951" y="7689775"/>
                </a:lnTo>
                <a:lnTo>
                  <a:pt x="0" y="7689775"/>
                </a:lnTo>
                <a:lnTo>
                  <a:pt x="0" y="0"/>
                </a:lnTo>
                <a:close/>
              </a:path>
            </a:pathLst>
          </a:custGeom>
          <a:blipFill>
            <a:blip r:embed="rId2"/>
            <a:stretch>
              <a:fillRect/>
            </a:stretch>
          </a:blipFill>
        </p:spPr>
      </p:sp>
      <p:sp>
        <p:nvSpPr>
          <p:cNvPr id="7" name="TextBox 7"/>
          <p:cNvSpPr txBox="1"/>
          <p:nvPr/>
        </p:nvSpPr>
        <p:spPr>
          <a:xfrm>
            <a:off x="405245" y="419762"/>
            <a:ext cx="15336982"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Features of Firebase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363383" y="4823114"/>
            <a:ext cx="7027514" cy="7358746"/>
            <a:chOff x="0" y="0"/>
            <a:chExt cx="3619627" cy="3790233"/>
          </a:xfrm>
        </p:grpSpPr>
        <p:sp>
          <p:nvSpPr>
            <p:cNvPr id="3" name="Freeform 3"/>
            <p:cNvSpPr/>
            <p:nvPr/>
          </p:nvSpPr>
          <p:spPr>
            <a:xfrm>
              <a:off x="0" y="0"/>
              <a:ext cx="3619627" cy="3790233"/>
            </a:xfrm>
            <a:custGeom>
              <a:avLst/>
              <a:gdLst/>
              <a:ahLst/>
              <a:cxnLst/>
              <a:rect l="l" t="t" r="r" b="b"/>
              <a:pathLst>
                <a:path w="3619627" h="3790233">
                  <a:moveTo>
                    <a:pt x="3619627" y="1895117"/>
                  </a:moveTo>
                  <a:lnTo>
                    <a:pt x="2714752" y="3790233"/>
                  </a:lnTo>
                  <a:lnTo>
                    <a:pt x="904875" y="3790233"/>
                  </a:lnTo>
                  <a:lnTo>
                    <a:pt x="0" y="1895117"/>
                  </a:lnTo>
                  <a:lnTo>
                    <a:pt x="904875" y="0"/>
                  </a:lnTo>
                  <a:lnTo>
                    <a:pt x="2714625" y="0"/>
                  </a:lnTo>
                  <a:lnTo>
                    <a:pt x="3619627" y="1895117"/>
                  </a:lnTo>
                  <a:close/>
                </a:path>
              </a:pathLst>
            </a:custGeom>
            <a:solidFill>
              <a:srgbClr val="004651"/>
            </a:solidFill>
          </p:spPr>
        </p:sp>
      </p:grpSp>
      <p:grpSp>
        <p:nvGrpSpPr>
          <p:cNvPr id="4" name="Group 4"/>
          <p:cNvGrpSpPr/>
          <p:nvPr/>
        </p:nvGrpSpPr>
        <p:grpSpPr>
          <a:xfrm>
            <a:off x="16363383" y="-507913"/>
            <a:ext cx="3849235" cy="4398523"/>
            <a:chOff x="0" y="0"/>
            <a:chExt cx="3619627" cy="4136151"/>
          </a:xfrm>
        </p:grpSpPr>
        <p:sp>
          <p:nvSpPr>
            <p:cNvPr id="5" name="Freeform 5"/>
            <p:cNvSpPr/>
            <p:nvPr/>
          </p:nvSpPr>
          <p:spPr>
            <a:xfrm>
              <a:off x="0" y="0"/>
              <a:ext cx="3619627" cy="4136151"/>
            </a:xfrm>
            <a:custGeom>
              <a:avLst/>
              <a:gdLst/>
              <a:ahLst/>
              <a:cxnLst/>
              <a:rect l="l" t="t" r="r" b="b"/>
              <a:pathLst>
                <a:path w="3619627" h="4136151">
                  <a:moveTo>
                    <a:pt x="3619627" y="2068076"/>
                  </a:moveTo>
                  <a:lnTo>
                    <a:pt x="2714752" y="4136151"/>
                  </a:lnTo>
                  <a:lnTo>
                    <a:pt x="904875" y="4136151"/>
                  </a:lnTo>
                  <a:lnTo>
                    <a:pt x="0" y="2068076"/>
                  </a:lnTo>
                  <a:lnTo>
                    <a:pt x="904875" y="0"/>
                  </a:lnTo>
                  <a:lnTo>
                    <a:pt x="2714625" y="0"/>
                  </a:lnTo>
                  <a:lnTo>
                    <a:pt x="3619627" y="2068076"/>
                  </a:lnTo>
                  <a:close/>
                </a:path>
              </a:pathLst>
            </a:custGeom>
            <a:solidFill>
              <a:srgbClr val="00A181"/>
            </a:solidFill>
          </p:spPr>
        </p:sp>
      </p:grpSp>
      <p:sp>
        <p:nvSpPr>
          <p:cNvPr id="6" name="TextBox 6"/>
          <p:cNvSpPr txBox="1"/>
          <p:nvPr/>
        </p:nvSpPr>
        <p:spPr>
          <a:xfrm>
            <a:off x="381000" y="723900"/>
            <a:ext cx="10557164" cy="1266825"/>
          </a:xfrm>
          <a:prstGeom prst="rect">
            <a:avLst/>
          </a:prstGeom>
        </p:spPr>
        <p:txBody>
          <a:bodyPr lIns="0" tIns="0" rIns="0" bIns="0" rtlCol="0" anchor="t">
            <a:spAutoFit/>
          </a:bodyPr>
          <a:lstStyle/>
          <a:p>
            <a:pPr>
              <a:lnSpc>
                <a:spcPts val="9959"/>
              </a:lnSpc>
              <a:spcBef>
                <a:spcPct val="0"/>
              </a:spcBef>
            </a:pPr>
            <a:r>
              <a:rPr lang="en-US" sz="8299" spc="-82" dirty="0">
                <a:solidFill>
                  <a:srgbClr val="000000"/>
                </a:solidFill>
                <a:latin typeface="Fira Sans Medium"/>
              </a:rPr>
              <a:t>Features of our App</a:t>
            </a:r>
          </a:p>
        </p:txBody>
      </p:sp>
      <p:grpSp>
        <p:nvGrpSpPr>
          <p:cNvPr id="7" name="Group 7"/>
          <p:cNvGrpSpPr/>
          <p:nvPr/>
        </p:nvGrpSpPr>
        <p:grpSpPr>
          <a:xfrm>
            <a:off x="12731748" y="9258300"/>
            <a:ext cx="4527552" cy="4440427"/>
            <a:chOff x="0" y="0"/>
            <a:chExt cx="3619627" cy="3549973"/>
          </a:xfrm>
        </p:grpSpPr>
        <p:sp>
          <p:nvSpPr>
            <p:cNvPr id="8" name="Freeform 8"/>
            <p:cNvSpPr/>
            <p:nvPr/>
          </p:nvSpPr>
          <p:spPr>
            <a:xfrm>
              <a:off x="0" y="0"/>
              <a:ext cx="3619627" cy="3549973"/>
            </a:xfrm>
            <a:custGeom>
              <a:avLst/>
              <a:gdLst/>
              <a:ahLst/>
              <a:cxnLst/>
              <a:rect l="l" t="t" r="r" b="b"/>
              <a:pathLst>
                <a:path w="3619627" h="3549973">
                  <a:moveTo>
                    <a:pt x="3619627" y="1774987"/>
                  </a:moveTo>
                  <a:lnTo>
                    <a:pt x="2714752" y="3549973"/>
                  </a:lnTo>
                  <a:lnTo>
                    <a:pt x="904875" y="3549973"/>
                  </a:lnTo>
                  <a:lnTo>
                    <a:pt x="0" y="1774987"/>
                  </a:lnTo>
                  <a:lnTo>
                    <a:pt x="904875" y="0"/>
                  </a:lnTo>
                  <a:lnTo>
                    <a:pt x="2714625" y="0"/>
                  </a:lnTo>
                  <a:lnTo>
                    <a:pt x="3619627" y="1774987"/>
                  </a:lnTo>
                  <a:close/>
                </a:path>
              </a:pathLst>
            </a:custGeom>
            <a:solidFill>
              <a:srgbClr val="00A181"/>
            </a:solidFill>
          </p:spPr>
        </p:sp>
      </p:grpSp>
      <p:sp>
        <p:nvSpPr>
          <p:cNvPr id="9" name="TextBox 9"/>
          <p:cNvSpPr txBox="1"/>
          <p:nvPr/>
        </p:nvSpPr>
        <p:spPr>
          <a:xfrm>
            <a:off x="1" y="2765714"/>
            <a:ext cx="10439400" cy="3923638"/>
          </a:xfrm>
          <a:prstGeom prst="rect">
            <a:avLst/>
          </a:prstGeom>
        </p:spPr>
        <p:txBody>
          <a:bodyPr wrap="square" lIns="0" tIns="0" rIns="0" bIns="0" rtlCol="0" anchor="t">
            <a:spAutoFit/>
          </a:bodyPr>
          <a:lstStyle/>
          <a:p>
            <a:pPr marL="881380" lvl="1" indent="-514350">
              <a:lnSpc>
                <a:spcPct val="150000"/>
              </a:lnSpc>
              <a:buFont typeface="+mj-lt"/>
              <a:buAutoNum type="arabicPeriod"/>
            </a:pPr>
            <a:r>
              <a:rPr lang="en-US" sz="3400" spc="-34" dirty="0">
                <a:solidFill>
                  <a:srgbClr val="000000"/>
                </a:solidFill>
                <a:latin typeface="Fira Sans Semi-Bold"/>
              </a:rPr>
              <a:t>Splash Screen :</a:t>
            </a:r>
            <a:r>
              <a:rPr lang="en-US" sz="3400" spc="-34" dirty="0">
                <a:solidFill>
                  <a:srgbClr val="000000"/>
                </a:solidFill>
                <a:latin typeface="Fira Sans"/>
              </a:rPr>
              <a:t> </a:t>
            </a:r>
          </a:p>
          <a:p>
            <a:pPr marL="824230" lvl="2">
              <a:lnSpc>
                <a:spcPts val="4080"/>
              </a:lnSpc>
            </a:pPr>
            <a:r>
              <a:rPr lang="en-US" sz="3400" spc="-34" dirty="0">
                <a:solidFill>
                  <a:srgbClr val="000000"/>
                </a:solidFill>
                <a:latin typeface="Fira Sans"/>
              </a:rPr>
              <a:t>		Firebase provides real-time database capabilities through Firebase Realtime Database or </a:t>
            </a:r>
            <a:r>
              <a:rPr lang="en-US" sz="3400" spc="-34" dirty="0" err="1">
                <a:solidFill>
                  <a:srgbClr val="000000"/>
                </a:solidFill>
                <a:latin typeface="Fira Sans"/>
              </a:rPr>
              <a:t>Firestore</a:t>
            </a:r>
            <a:r>
              <a:rPr lang="en-US" sz="3400" spc="-34" dirty="0">
                <a:solidFill>
                  <a:srgbClr val="000000"/>
                </a:solidFill>
                <a:latin typeface="Fira Sans"/>
              </a:rPr>
              <a:t>. You can use these features to enable instant messaging in your Flutter chat app. Messages are synced in real-time across all connected devices.</a:t>
            </a:r>
          </a:p>
        </p:txBody>
      </p:sp>
      <p:pic>
        <p:nvPicPr>
          <p:cNvPr id="13" name="Picture 12">
            <a:extLst>
              <a:ext uri="{FF2B5EF4-FFF2-40B4-BE49-F238E27FC236}">
                <a16:creationId xmlns:a16="http://schemas.microsoft.com/office/drawing/2014/main" id="{8925F22D-7442-F7C8-B201-81B2FA168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4059" y="1661992"/>
            <a:ext cx="3034665" cy="6743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4150853"/>
            <a:ext cx="12280787" cy="1828800"/>
          </a:xfrm>
          <a:prstGeom prst="rect">
            <a:avLst/>
          </a:prstGeom>
        </p:spPr>
        <p:txBody>
          <a:bodyPr lIns="0" tIns="0" rIns="0" bIns="0" rtlCol="0" anchor="t">
            <a:spAutoFit/>
          </a:bodyPr>
          <a:lstStyle/>
          <a:p>
            <a:pPr>
              <a:lnSpc>
                <a:spcPts val="14399"/>
              </a:lnSpc>
            </a:pPr>
            <a:r>
              <a:rPr lang="en-US" sz="11999">
                <a:solidFill>
                  <a:srgbClr val="00A181"/>
                </a:solidFill>
                <a:latin typeface="Fira Sans Bold"/>
              </a:rPr>
              <a:t>Thank You</a:t>
            </a:r>
          </a:p>
        </p:txBody>
      </p:sp>
      <p:grpSp>
        <p:nvGrpSpPr>
          <p:cNvPr id="3" name="Group 3"/>
          <p:cNvGrpSpPr/>
          <p:nvPr/>
        </p:nvGrpSpPr>
        <p:grpSpPr>
          <a:xfrm>
            <a:off x="14328902" y="2317173"/>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22944" y="7035126"/>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36342" y="5954842"/>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3737770" y="373605"/>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437</Words>
  <Application>Microsoft Office PowerPoint</Application>
  <PresentationFormat>Custom</PresentationFormat>
  <Paragraphs>19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Fira Sans Bold</vt:lpstr>
      <vt:lpstr>Fira Sans Medium</vt:lpstr>
      <vt:lpstr>Fira Sans</vt:lpstr>
      <vt:lpstr>Fira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cp:lastModifiedBy>HEMANSHU PATIL</cp:lastModifiedBy>
  <cp:revision>1</cp:revision>
  <dcterms:created xsi:type="dcterms:W3CDTF">2006-08-16T00:00:00Z</dcterms:created>
  <dcterms:modified xsi:type="dcterms:W3CDTF">2023-12-13T19:18:52Z</dcterms:modified>
  <dc:identifier>DAFtIMHWLbg</dc:identifier>
</cp:coreProperties>
</file>