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6" r:id="rId2"/>
    <p:sldId id="257" r:id="rId3"/>
    <p:sldId id="321" r:id="rId4"/>
    <p:sldId id="258" r:id="rId5"/>
    <p:sldId id="259" r:id="rId6"/>
    <p:sldId id="260" r:id="rId7"/>
    <p:sldId id="261" r:id="rId8"/>
    <p:sldId id="319" r:id="rId9"/>
    <p:sldId id="320" r:id="rId10"/>
    <p:sldId id="332" r:id="rId11"/>
    <p:sldId id="282" r:id="rId12"/>
    <p:sldId id="323" r:id="rId13"/>
    <p:sldId id="265" r:id="rId14"/>
    <p:sldId id="333" r:id="rId15"/>
    <p:sldId id="300" r:id="rId16"/>
    <p:sldId id="281" r:id="rId17"/>
    <p:sldId id="322" r:id="rId18"/>
    <p:sldId id="317" r:id="rId19"/>
    <p:sldId id="283" r:id="rId20"/>
    <p:sldId id="334" r:id="rId21"/>
    <p:sldId id="335" r:id="rId22"/>
    <p:sldId id="336" r:id="rId23"/>
    <p:sldId id="339" r:id="rId24"/>
    <p:sldId id="337" r:id="rId25"/>
    <p:sldId id="328" r:id="rId26"/>
    <p:sldId id="340" r:id="rId27"/>
    <p:sldId id="341" r:id="rId28"/>
    <p:sldId id="329" r:id="rId29"/>
    <p:sldId id="331" r:id="rId30"/>
    <p:sldId id="330" r:id="rId31"/>
    <p:sldId id="295" r:id="rId32"/>
    <p:sldId id="296" r:id="rId33"/>
    <p:sldId id="297" r:id="rId34"/>
    <p:sldId id="342" r:id="rId35"/>
    <p:sldId id="299" r:id="rId36"/>
    <p:sldId id="301" r:id="rId37"/>
    <p:sldId id="343" r:id="rId38"/>
    <p:sldId id="344" r:id="rId39"/>
    <p:sldId id="306" r:id="rId40"/>
    <p:sldId id="356" r:id="rId41"/>
    <p:sldId id="345" r:id="rId42"/>
    <p:sldId id="346" r:id="rId43"/>
    <p:sldId id="350" r:id="rId44"/>
    <p:sldId id="357" r:id="rId45"/>
    <p:sldId id="358" r:id="rId46"/>
    <p:sldId id="279" r:id="rId47"/>
    <p:sldId id="347" r:id="rId48"/>
    <p:sldId id="348" r:id="rId49"/>
    <p:sldId id="349" r:id="rId50"/>
    <p:sldId id="354" r:id="rId51"/>
    <p:sldId id="355" r:id="rId52"/>
    <p:sldId id="351" r:id="rId53"/>
    <p:sldId id="352" r:id="rId54"/>
    <p:sldId id="353" r:id="rId55"/>
    <p:sldId id="274"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5F7C80-AE70-4545-B2A4-EFD623979DB0}" type="datetimeFigureOut">
              <a:rPr lang="en-IN" smtClean="0"/>
              <a:t>27-09-2024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A3569C-5031-4342-98FD-25E337726195}" type="slidenum">
              <a:rPr lang="en-IN" smtClean="0"/>
              <a:t>‹#›</a:t>
            </a:fld>
            <a:endParaRPr lang="en-IN"/>
          </a:p>
        </p:txBody>
      </p:sp>
    </p:spTree>
    <p:extLst>
      <p:ext uri="{BB962C8B-B14F-4D97-AF65-F5344CB8AC3E}">
        <p14:creationId xmlns:p14="http://schemas.microsoft.com/office/powerpoint/2010/main" val="106140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5A3569C-5031-4342-98FD-25E337726195}" type="slidenum">
              <a:rPr lang="en-IN" smtClean="0"/>
              <a:t>4</a:t>
            </a:fld>
            <a:endParaRPr lang="en-IN"/>
          </a:p>
        </p:txBody>
      </p:sp>
    </p:spTree>
    <p:extLst>
      <p:ext uri="{BB962C8B-B14F-4D97-AF65-F5344CB8AC3E}">
        <p14:creationId xmlns:p14="http://schemas.microsoft.com/office/powerpoint/2010/main" val="586357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10733828" y="1110597"/>
            <a:ext cx="2286000" cy="508000"/>
          </a:xfrm>
        </p:spPr>
        <p:txBody>
          <a:bodyPr/>
          <a:lstStyle/>
          <a:p>
            <a:fld id="{F069A85B-857A-4DFA-827C-CBEE42B505A5}" type="datetimeFigureOut">
              <a:rPr lang="en-IN" smtClean="0"/>
              <a:pPr/>
              <a:t>27-09-2024</a:t>
            </a:fld>
            <a:endParaRPr lang="en-IN"/>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IN"/>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A8ECC193-9BD0-4204-9487-D1D09FDB9F1B}"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069A85B-857A-4DFA-827C-CBEE42B505A5}" type="datetimeFigureOut">
              <a:rPr lang="en-IN" smtClean="0"/>
              <a:pPr/>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ECC193-9BD0-4204-9487-D1D09FDB9F1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069A85B-857A-4DFA-827C-CBEE42B505A5}" type="datetimeFigureOut">
              <a:rPr lang="en-IN" smtClean="0"/>
              <a:pPr/>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ECC193-9BD0-4204-9487-D1D09FDB9F1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F069A85B-857A-4DFA-827C-CBEE42B505A5}" type="datetimeFigureOut">
              <a:rPr lang="en-IN" smtClean="0"/>
              <a:pPr/>
              <a:t>27-09-2024</a:t>
            </a:fld>
            <a:endParaRPr lang="en-IN"/>
          </a:p>
        </p:txBody>
      </p:sp>
      <p:sp>
        <p:nvSpPr>
          <p:cNvPr id="9" name="Slide Number Placeholder 8"/>
          <p:cNvSpPr>
            <a:spLocks noGrp="1"/>
          </p:cNvSpPr>
          <p:nvPr>
            <p:ph type="sldNum" sz="quarter" idx="15"/>
          </p:nvPr>
        </p:nvSpPr>
        <p:spPr/>
        <p:txBody>
          <a:bodyPr rtlCol="0"/>
          <a:lstStyle/>
          <a:p>
            <a:fld id="{A8ECC193-9BD0-4204-9487-D1D09FDB9F1B}" type="slidenum">
              <a:rPr lang="en-IN" smtClean="0"/>
              <a:pPr/>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F069A85B-857A-4DFA-827C-CBEE42B505A5}" type="datetimeFigureOut">
              <a:rPr lang="en-IN" smtClean="0"/>
              <a:pPr/>
              <a:t>27-09-2024</a:t>
            </a:fld>
            <a:endParaRPr lang="en-IN"/>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IN"/>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A8ECC193-9BD0-4204-9487-D1D09FDB9F1B}"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F069A85B-857A-4DFA-827C-CBEE42B505A5}" type="datetimeFigureOut">
              <a:rPr lang="en-IN" smtClean="0"/>
              <a:pPr/>
              <a:t>27-09-2024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ECC193-9BD0-4204-9487-D1D09FDB9F1B}" type="slidenum">
              <a:rPr lang="en-IN" smtClean="0"/>
              <a:pPr/>
              <a:t>‹#›</a:t>
            </a:fld>
            <a:endParaRPr lang="en-IN"/>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F069A85B-857A-4DFA-827C-CBEE42B505A5}" type="datetimeFigureOut">
              <a:rPr lang="en-IN" smtClean="0"/>
              <a:pPr/>
              <a:t>27-09-2024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ECC193-9BD0-4204-9487-D1D09FDB9F1B}" type="slidenum">
              <a:rPr lang="en-IN" smtClean="0"/>
              <a:pPr/>
              <a:t>‹#›</a:t>
            </a:fld>
            <a:endParaRPr lang="en-IN"/>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F069A85B-857A-4DFA-827C-CBEE42B505A5}" type="datetimeFigureOut">
              <a:rPr lang="en-IN" smtClean="0"/>
              <a:pPr/>
              <a:t>27-09-2024</a:t>
            </a:fld>
            <a:endParaRPr lang="en-IN"/>
          </a:p>
        </p:txBody>
      </p:sp>
      <p:sp>
        <p:nvSpPr>
          <p:cNvPr id="7" name="Slide Number Placeholder 6"/>
          <p:cNvSpPr>
            <a:spLocks noGrp="1"/>
          </p:cNvSpPr>
          <p:nvPr>
            <p:ph type="sldNum" sz="quarter" idx="11"/>
          </p:nvPr>
        </p:nvSpPr>
        <p:spPr/>
        <p:txBody>
          <a:bodyPr rtlCol="0"/>
          <a:lstStyle/>
          <a:p>
            <a:fld id="{A8ECC193-9BD0-4204-9487-D1D09FDB9F1B}" type="slidenum">
              <a:rPr lang="en-IN" smtClean="0"/>
              <a:pPr/>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9A85B-857A-4DFA-827C-CBEE42B505A5}" type="datetimeFigureOut">
              <a:rPr lang="en-IN" smtClean="0"/>
              <a:pPr/>
              <a:t>27-09-2024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8ECC193-9BD0-4204-9487-D1D09FDB9F1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F069A85B-857A-4DFA-827C-CBEE42B505A5}" type="datetimeFigureOut">
              <a:rPr lang="en-IN" smtClean="0"/>
              <a:pPr/>
              <a:t>27-09-2024</a:t>
            </a:fld>
            <a:endParaRPr lang="en-IN"/>
          </a:p>
        </p:txBody>
      </p:sp>
      <p:sp>
        <p:nvSpPr>
          <p:cNvPr id="22" name="Slide Number Placeholder 21"/>
          <p:cNvSpPr>
            <a:spLocks noGrp="1"/>
          </p:cNvSpPr>
          <p:nvPr>
            <p:ph type="sldNum" sz="quarter" idx="15"/>
          </p:nvPr>
        </p:nvSpPr>
        <p:spPr/>
        <p:txBody>
          <a:bodyPr rtlCol="0"/>
          <a:lstStyle/>
          <a:p>
            <a:fld id="{A8ECC193-9BD0-4204-9487-D1D09FDB9F1B}" type="slidenum">
              <a:rPr lang="en-IN" smtClean="0"/>
              <a:pPr/>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F069A85B-857A-4DFA-827C-CBEE42B505A5}" type="datetimeFigureOut">
              <a:rPr lang="en-IN" smtClean="0"/>
              <a:pPr/>
              <a:t>27-09-2024</a:t>
            </a:fld>
            <a:endParaRPr lang="en-IN"/>
          </a:p>
        </p:txBody>
      </p:sp>
      <p:sp>
        <p:nvSpPr>
          <p:cNvPr id="18" name="Slide Number Placeholder 17"/>
          <p:cNvSpPr>
            <a:spLocks noGrp="1"/>
          </p:cNvSpPr>
          <p:nvPr>
            <p:ph type="sldNum" sz="quarter" idx="11"/>
          </p:nvPr>
        </p:nvSpPr>
        <p:spPr/>
        <p:txBody>
          <a:bodyPr rtlCol="0"/>
          <a:lstStyle/>
          <a:p>
            <a:fld id="{A8ECC193-9BD0-4204-9487-D1D09FDB9F1B}" type="slidenum">
              <a:rPr lang="en-IN" smtClean="0"/>
              <a:pPr/>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F069A85B-857A-4DFA-827C-CBEE42B505A5}" type="datetimeFigureOut">
              <a:rPr lang="en-IN" smtClean="0"/>
              <a:pPr/>
              <a:t>27-09-2024</a:t>
            </a:fld>
            <a:endParaRPr lang="en-IN"/>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A8ECC193-9BD0-4204-9487-D1D09FDB9F1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E6F1D-EB1D-4DD4-AD00-9E5354B49D22}"/>
              </a:ext>
            </a:extLst>
          </p:cNvPr>
          <p:cNvSpPr>
            <a:spLocks noGrp="1"/>
          </p:cNvSpPr>
          <p:nvPr>
            <p:ph type="ctrTitle"/>
          </p:nvPr>
        </p:nvSpPr>
        <p:spPr/>
        <p:txBody>
          <a:bodyPr>
            <a:normAutofit/>
          </a:bodyPr>
          <a:lstStyle/>
          <a:p>
            <a:r>
              <a:rPr lang="en-US" sz="2800" b="1" i="0" u="none" strike="noStrike" baseline="0">
                <a:solidFill>
                  <a:srgbClr val="FF0000"/>
                </a:solidFill>
                <a:latin typeface="Verdana,Bold"/>
              </a:rPr>
              <a:t>UNIT-3</a:t>
            </a:r>
            <a:br>
              <a:rPr lang="en-US" sz="2800" b="1" i="0" u="none" strike="noStrike" baseline="0">
                <a:solidFill>
                  <a:srgbClr val="FF0000"/>
                </a:solidFill>
                <a:latin typeface="Verdana,Bold"/>
              </a:rPr>
            </a:br>
            <a:r>
              <a:rPr lang="en-US" sz="2800" b="1" i="0" u="none" strike="noStrike" baseline="0">
                <a:solidFill>
                  <a:srgbClr val="FF0000"/>
                </a:solidFill>
                <a:latin typeface="Verdana,Bold"/>
              </a:rPr>
              <a:t>Natural </a:t>
            </a:r>
            <a:r>
              <a:rPr lang="en-US" sz="2800" b="1" i="0" u="none" strike="noStrike" baseline="0" dirty="0">
                <a:solidFill>
                  <a:srgbClr val="FF0000"/>
                </a:solidFill>
                <a:latin typeface="Verdana,Bold"/>
              </a:rPr>
              <a:t>Language Processing with Probabilistic Models</a:t>
            </a:r>
            <a:endParaRPr lang="en-IN" sz="2800" dirty="0">
              <a:solidFill>
                <a:srgbClr val="FF0000"/>
              </a:solidFill>
            </a:endParaRPr>
          </a:p>
        </p:txBody>
      </p:sp>
    </p:spTree>
    <p:extLst>
      <p:ext uri="{BB962C8B-B14F-4D97-AF65-F5344CB8AC3E}">
        <p14:creationId xmlns:p14="http://schemas.microsoft.com/office/powerpoint/2010/main" val="4274001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596B0-81E0-3F1B-0DAE-296A71C0D435}"/>
              </a:ext>
            </a:extLst>
          </p:cNvPr>
          <p:cNvSpPr>
            <a:spLocks noGrp="1"/>
          </p:cNvSpPr>
          <p:nvPr>
            <p:ph type="title"/>
          </p:nvPr>
        </p:nvSpPr>
        <p:spPr>
          <a:xfrm>
            <a:off x="519952" y="-95662"/>
            <a:ext cx="9956800" cy="812838"/>
          </a:xfrm>
        </p:spPr>
        <p:txBody>
          <a:bodyPr/>
          <a:lstStyle/>
          <a:p>
            <a:r>
              <a:rPr lang="en-IN" dirty="0">
                <a:solidFill>
                  <a:srgbClr val="FF0000"/>
                </a:solidFill>
              </a:rPr>
              <a:t>Example</a:t>
            </a:r>
          </a:p>
        </p:txBody>
      </p:sp>
      <p:sp>
        <p:nvSpPr>
          <p:cNvPr id="3" name="Content Placeholder 2">
            <a:extLst>
              <a:ext uri="{FF2B5EF4-FFF2-40B4-BE49-F238E27FC236}">
                <a16:creationId xmlns:a16="http://schemas.microsoft.com/office/drawing/2014/main" id="{08072E23-B0D6-9555-3D11-536323B14E45}"/>
              </a:ext>
            </a:extLst>
          </p:cNvPr>
          <p:cNvSpPr>
            <a:spLocks noGrp="1"/>
          </p:cNvSpPr>
          <p:nvPr>
            <p:ph sz="quarter" idx="1"/>
          </p:nvPr>
        </p:nvSpPr>
        <p:spPr/>
        <p:txBody>
          <a:bodyPr/>
          <a:lstStyle/>
          <a:p>
            <a:endParaRPr lang="en-IN"/>
          </a:p>
        </p:txBody>
      </p:sp>
      <p:pic>
        <p:nvPicPr>
          <p:cNvPr id="5" name="Picture 4">
            <a:extLst>
              <a:ext uri="{FF2B5EF4-FFF2-40B4-BE49-F238E27FC236}">
                <a16:creationId xmlns:a16="http://schemas.microsoft.com/office/drawing/2014/main" id="{47656D54-06ED-9CD6-9876-D7A5D5D11545}"/>
              </a:ext>
            </a:extLst>
          </p:cNvPr>
          <p:cNvPicPr>
            <a:picLocks noChangeAspect="1"/>
          </p:cNvPicPr>
          <p:nvPr/>
        </p:nvPicPr>
        <p:blipFill>
          <a:blip r:embed="rId2"/>
          <a:stretch>
            <a:fillRect/>
          </a:stretch>
        </p:blipFill>
        <p:spPr>
          <a:xfrm>
            <a:off x="346860" y="815788"/>
            <a:ext cx="10733516" cy="5970494"/>
          </a:xfrm>
          <a:prstGeom prst="rect">
            <a:avLst/>
          </a:prstGeom>
        </p:spPr>
      </p:pic>
    </p:spTree>
    <p:extLst>
      <p:ext uri="{BB962C8B-B14F-4D97-AF65-F5344CB8AC3E}">
        <p14:creationId xmlns:p14="http://schemas.microsoft.com/office/powerpoint/2010/main" val="2067130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code link</a:t>
            </a:r>
          </a:p>
        </p:txBody>
      </p:sp>
      <p:sp>
        <p:nvSpPr>
          <p:cNvPr id="3" name="Content Placeholder 2"/>
          <p:cNvSpPr>
            <a:spLocks noGrp="1"/>
          </p:cNvSpPr>
          <p:nvPr>
            <p:ph sz="quarter" idx="1"/>
          </p:nvPr>
        </p:nvSpPr>
        <p:spPr/>
        <p:txBody>
          <a:bodyPr/>
          <a:lstStyle/>
          <a:p>
            <a:r>
              <a:rPr lang="en-US" b="1" dirty="0"/>
              <a:t>https://colab.research.google.com/drive/1Gge5CwXGoK1DwQpY-eRyYLY1YeXASvMO?usp=sharing</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878301"/>
          </a:xfrm>
        </p:spPr>
        <p:txBody>
          <a:bodyPr/>
          <a:lstStyle/>
          <a:p>
            <a:r>
              <a:rPr lang="en-IN" dirty="0"/>
              <a:t>Spell Checkers</a:t>
            </a:r>
            <a:endParaRPr lang="en-US" dirty="0"/>
          </a:p>
        </p:txBody>
      </p:sp>
      <p:sp>
        <p:nvSpPr>
          <p:cNvPr id="3" name="Content Placeholder 2"/>
          <p:cNvSpPr>
            <a:spLocks noGrp="1"/>
          </p:cNvSpPr>
          <p:nvPr>
            <p:ph sz="quarter" idx="1"/>
          </p:nvPr>
        </p:nvSpPr>
        <p:spPr>
          <a:xfrm>
            <a:off x="609599" y="1258957"/>
            <a:ext cx="10416209" cy="5214995"/>
          </a:xfrm>
        </p:spPr>
        <p:txBody>
          <a:bodyPr>
            <a:normAutofit fontScale="92500" lnSpcReduction="10000"/>
          </a:bodyPr>
          <a:lstStyle/>
          <a:p>
            <a:pPr algn="just"/>
            <a:r>
              <a:rPr lang="en-US" dirty="0"/>
              <a:t>In NLP, spell checkers are tools designed to identify and correct spelling errors in text. They play a crucial role in preprocessing text data to improve the quality of input for various applications like sentiment analysis, machine translation, or search engines. Here’s a breakdown of the key concepts and methods involved in building spell checkers:</a:t>
            </a:r>
          </a:p>
          <a:p>
            <a:pPr algn="just"/>
            <a:r>
              <a:rPr lang="en-US" b="1" dirty="0"/>
              <a:t>1. Error Detection and Correction</a:t>
            </a:r>
          </a:p>
          <a:p>
            <a:pPr algn="just"/>
            <a:r>
              <a:rPr lang="en-US" b="1" dirty="0"/>
              <a:t>Error Detection</a:t>
            </a:r>
            <a:r>
              <a:rPr lang="en-US" dirty="0"/>
              <a:t>: Identifying words that are misspelled or out of place in a given text.</a:t>
            </a:r>
          </a:p>
          <a:p>
            <a:pPr algn="just"/>
            <a:r>
              <a:rPr lang="en-US" b="1" dirty="0"/>
              <a:t>Error Correction</a:t>
            </a:r>
            <a:r>
              <a:rPr lang="en-US" dirty="0"/>
              <a:t>: Suggesting the most probable correct spelling for the detected errors.</a:t>
            </a:r>
          </a:p>
          <a:p>
            <a:pPr algn="just"/>
            <a:r>
              <a:rPr lang="en-US" b="1" dirty="0"/>
              <a:t>2. Types of Spelling Errors</a:t>
            </a:r>
          </a:p>
          <a:p>
            <a:pPr algn="just"/>
            <a:r>
              <a:rPr lang="en-US" b="1" dirty="0"/>
              <a:t>Non-word errors</a:t>
            </a:r>
            <a:r>
              <a:rPr lang="en-US" dirty="0"/>
              <a:t>: Words that do not exist in the dictionary (e.g., "</a:t>
            </a:r>
            <a:r>
              <a:rPr lang="en-US" dirty="0" err="1"/>
              <a:t>speling</a:t>
            </a:r>
            <a:r>
              <a:rPr lang="en-US" dirty="0"/>
              <a:t>" instead of "spelling").</a:t>
            </a:r>
          </a:p>
          <a:p>
            <a:pPr algn="just"/>
            <a:r>
              <a:rPr lang="en-US" b="1" dirty="0"/>
              <a:t>Real-word errors</a:t>
            </a:r>
            <a:r>
              <a:rPr lang="en-US" dirty="0"/>
              <a:t>: Incorrect but valid words due to typos or misuse (e.g., "from" instead of "form").</a:t>
            </a:r>
          </a:p>
          <a:p>
            <a:pPr algn="just"/>
            <a:endParaRPr lang="en-US" dirty="0"/>
          </a:p>
        </p:txBody>
      </p:sp>
    </p:spTree>
    <p:extLst>
      <p:ext uri="{BB962C8B-B14F-4D97-AF65-F5344CB8AC3E}">
        <p14:creationId xmlns:p14="http://schemas.microsoft.com/office/powerpoint/2010/main" val="3204206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93AA3-FF57-4F94-B47F-79B254A9E7C8}"/>
              </a:ext>
            </a:extLst>
          </p:cNvPr>
          <p:cNvSpPr>
            <a:spLocks noGrp="1"/>
          </p:cNvSpPr>
          <p:nvPr>
            <p:ph type="title"/>
          </p:nvPr>
        </p:nvSpPr>
        <p:spPr>
          <a:xfrm>
            <a:off x="838200" y="365125"/>
            <a:ext cx="10515600" cy="671823"/>
          </a:xfrm>
        </p:spPr>
        <p:txBody>
          <a:bodyPr>
            <a:normAutofit/>
          </a:bodyPr>
          <a:lstStyle/>
          <a:p>
            <a:pPr algn="ctr"/>
            <a:r>
              <a:rPr lang="en-US" sz="3200" b="1" i="0" u="none" strike="noStrike" baseline="0" dirty="0">
                <a:solidFill>
                  <a:srgbClr val="FF0000"/>
                </a:solidFill>
                <a:latin typeface="Times New Roman" panose="02020603050405020304" pitchFamily="18" charset="0"/>
                <a:cs typeface="Times New Roman" panose="02020603050405020304" pitchFamily="18" charset="0"/>
              </a:rPr>
              <a:t>Spellchecker to Correct Misspelled Words:</a:t>
            </a:r>
            <a:endParaRPr lang="en-IN" sz="32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66CB42-6FE6-49C3-A2D7-C3C1C2E9153D}"/>
              </a:ext>
            </a:extLst>
          </p:cNvPr>
          <p:cNvSpPr>
            <a:spLocks noGrp="1"/>
          </p:cNvSpPr>
          <p:nvPr>
            <p:ph sz="quarter" idx="1"/>
          </p:nvPr>
        </p:nvSpPr>
        <p:spPr>
          <a:xfrm>
            <a:off x="838200" y="1253331"/>
            <a:ext cx="10515600" cy="4351338"/>
          </a:xfrm>
        </p:spPr>
        <p:txBody>
          <a:bodyPr>
            <a:normAutofit lnSpcReduction="10000"/>
          </a:bodyPr>
          <a:lstStyle/>
          <a:p>
            <a:pPr marL="0" indent="0" algn="just">
              <a:buNone/>
            </a:pPr>
            <a:r>
              <a:rPr lang="en-US" dirty="0"/>
              <a:t>Creating a spellchecker to correct misspelled words in NLP involves several key steps, including tokenization, detecting potential misspellings, and suggesting corrections. Following are the necessary steps for implementing spellchecker.</a:t>
            </a:r>
          </a:p>
          <a:p>
            <a:pPr marL="0" indent="0" algn="just"/>
            <a:r>
              <a:rPr lang="en-US" dirty="0"/>
              <a:t>Load Dictionary: Load a dictionary of valid words.</a:t>
            </a:r>
          </a:p>
          <a:p>
            <a:pPr marL="0" indent="0" algn="just"/>
            <a:r>
              <a:rPr lang="en-US" dirty="0"/>
              <a:t>Tokenization: Split the input text into individual words.</a:t>
            </a:r>
          </a:p>
          <a:p>
            <a:pPr marL="0" indent="0" algn="just"/>
            <a:r>
              <a:rPr lang="en-US" dirty="0"/>
              <a:t>Detect Misspellings: Check if each word is in the dictionary.</a:t>
            </a:r>
          </a:p>
          <a:p>
            <a:pPr marL="0" indent="0" algn="just"/>
            <a:r>
              <a:rPr lang="en-US" dirty="0"/>
              <a:t>Suggest Corrections: For misspelled words, suggest the closest match from the dictionary using Minimum Edit Distance.</a:t>
            </a:r>
          </a:p>
          <a:p>
            <a:pPr marL="0" indent="0" algn="just"/>
            <a:r>
              <a:rPr lang="en-US" dirty="0"/>
              <a:t>Replace Words: Replace misspelled words with their suggested corrections.</a:t>
            </a:r>
            <a:endParaRPr lang="en-IN" dirty="0"/>
          </a:p>
        </p:txBody>
      </p:sp>
    </p:spTree>
    <p:extLst>
      <p:ext uri="{BB962C8B-B14F-4D97-AF65-F5344CB8AC3E}">
        <p14:creationId xmlns:p14="http://schemas.microsoft.com/office/powerpoint/2010/main" val="2181874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B8255-3DD8-C2E8-C7EB-9958DA2CC292}"/>
              </a:ext>
            </a:extLst>
          </p:cNvPr>
          <p:cNvSpPr>
            <a:spLocks noGrp="1"/>
          </p:cNvSpPr>
          <p:nvPr>
            <p:ph type="title"/>
          </p:nvPr>
        </p:nvSpPr>
        <p:spPr>
          <a:xfrm>
            <a:off x="609600" y="274638"/>
            <a:ext cx="9956800" cy="424609"/>
          </a:xfrm>
        </p:spPr>
        <p:txBody>
          <a:bodyPr>
            <a:normAutofit fontScale="90000"/>
          </a:bodyPr>
          <a:lstStyle/>
          <a:p>
            <a:r>
              <a:rPr lang="en-IN" dirty="0"/>
              <a:t>Example with pre trained library</a:t>
            </a:r>
          </a:p>
        </p:txBody>
      </p:sp>
      <p:pic>
        <p:nvPicPr>
          <p:cNvPr id="5" name="Content Placeholder 4">
            <a:extLst>
              <a:ext uri="{FF2B5EF4-FFF2-40B4-BE49-F238E27FC236}">
                <a16:creationId xmlns:a16="http://schemas.microsoft.com/office/drawing/2014/main" id="{96A51B25-A738-6B1F-4872-D8F5590F204D}"/>
              </a:ext>
            </a:extLst>
          </p:cNvPr>
          <p:cNvPicPr>
            <a:picLocks noGrp="1" noChangeAspect="1"/>
          </p:cNvPicPr>
          <p:nvPr>
            <p:ph sz="quarter" idx="1"/>
          </p:nvPr>
        </p:nvPicPr>
        <p:blipFill>
          <a:blip r:embed="rId2"/>
          <a:stretch>
            <a:fillRect/>
          </a:stretch>
        </p:blipFill>
        <p:spPr>
          <a:xfrm>
            <a:off x="920098" y="986117"/>
            <a:ext cx="9335803" cy="5737411"/>
          </a:xfrm>
        </p:spPr>
      </p:pic>
    </p:spTree>
    <p:extLst>
      <p:ext uri="{BB962C8B-B14F-4D97-AF65-F5344CB8AC3E}">
        <p14:creationId xmlns:p14="http://schemas.microsoft.com/office/powerpoint/2010/main" val="2962105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code link</a:t>
            </a:r>
          </a:p>
        </p:txBody>
      </p:sp>
      <p:sp>
        <p:nvSpPr>
          <p:cNvPr id="3" name="Content Placeholder 2"/>
          <p:cNvSpPr>
            <a:spLocks noGrp="1"/>
          </p:cNvSpPr>
          <p:nvPr>
            <p:ph sz="quarter" idx="1"/>
          </p:nvPr>
        </p:nvSpPr>
        <p:spPr/>
        <p:txBody>
          <a:bodyPr/>
          <a:lstStyle/>
          <a:p>
            <a:r>
              <a:rPr lang="en-US" dirty="0"/>
              <a:t>https://colab.research.google.com/drive/1aiiwcRzMVBfe_HeaQ96R0M8qRNnjfepY?usp=sharing</a:t>
            </a:r>
          </a:p>
        </p:txBody>
      </p:sp>
    </p:spTree>
    <p:extLst>
      <p:ext uri="{BB962C8B-B14F-4D97-AF65-F5344CB8AC3E}">
        <p14:creationId xmlns:p14="http://schemas.microsoft.com/office/powerpoint/2010/main" val="342743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Dynamic Programming (DP)?</a:t>
            </a:r>
            <a:endParaRPr lang="en-US" dirty="0"/>
          </a:p>
        </p:txBody>
      </p:sp>
      <p:sp>
        <p:nvSpPr>
          <p:cNvPr id="3" name="Content Placeholder 2"/>
          <p:cNvSpPr>
            <a:spLocks noGrp="1"/>
          </p:cNvSpPr>
          <p:nvPr>
            <p:ph sz="quarter" idx="1"/>
          </p:nvPr>
        </p:nvSpPr>
        <p:spPr/>
        <p:txBody>
          <a:bodyPr/>
          <a:lstStyle/>
          <a:p>
            <a:r>
              <a:rPr lang="en-US" dirty="0"/>
              <a:t>Algorithmic technique to solve problems by breaking them down into simpler subproblems</a:t>
            </a:r>
          </a:p>
          <a:p>
            <a:r>
              <a:rPr lang="en-US" dirty="0"/>
              <a:t>Stores results of </a:t>
            </a:r>
            <a:r>
              <a:rPr lang="en-US" dirty="0" err="1"/>
              <a:t>subproblems</a:t>
            </a:r>
            <a:r>
              <a:rPr lang="en-US" dirty="0"/>
              <a:t> to avoid redundant calculations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 Concepts</a:t>
            </a:r>
            <a:endParaRPr lang="en-US" dirty="0"/>
          </a:p>
        </p:txBody>
      </p:sp>
      <p:sp>
        <p:nvSpPr>
          <p:cNvPr id="3" name="Content Placeholder 2"/>
          <p:cNvSpPr>
            <a:spLocks noGrp="1"/>
          </p:cNvSpPr>
          <p:nvPr>
            <p:ph sz="quarter" idx="1"/>
          </p:nvPr>
        </p:nvSpPr>
        <p:spPr/>
        <p:txBody>
          <a:bodyPr>
            <a:normAutofit lnSpcReduction="10000"/>
          </a:bodyPr>
          <a:lstStyle/>
          <a:p>
            <a:pPr algn="just"/>
            <a:r>
              <a:rPr lang="en-US" b="1" dirty="0"/>
              <a:t>Overlapping </a:t>
            </a:r>
            <a:r>
              <a:rPr lang="en-US" b="1" dirty="0" err="1"/>
              <a:t>Subproblems</a:t>
            </a:r>
            <a:r>
              <a:rPr lang="en-US" dirty="0"/>
              <a:t>: The problem can be broken into </a:t>
            </a:r>
            <a:r>
              <a:rPr lang="en-US" dirty="0" err="1"/>
              <a:t>subproblems</a:t>
            </a:r>
            <a:r>
              <a:rPr lang="en-US" dirty="0"/>
              <a:t> that are solved repeatedly. DP solves each </a:t>
            </a:r>
            <a:r>
              <a:rPr lang="en-US" dirty="0" err="1"/>
              <a:t>subproblem</a:t>
            </a:r>
            <a:r>
              <a:rPr lang="en-US" dirty="0"/>
              <a:t> only once and stores the result to avoid redundant computations.</a:t>
            </a:r>
          </a:p>
          <a:p>
            <a:pPr algn="just"/>
            <a:r>
              <a:rPr lang="en-US" b="1" dirty="0"/>
              <a:t>Optimal Substructure</a:t>
            </a:r>
            <a:r>
              <a:rPr lang="en-US" dirty="0"/>
              <a:t>: The optimal solution to the overall problem can be constructed from the optimal solutions of its </a:t>
            </a:r>
            <a:r>
              <a:rPr lang="en-US" dirty="0" err="1"/>
              <a:t>subproblems</a:t>
            </a:r>
            <a:r>
              <a:rPr lang="en-US" dirty="0"/>
              <a:t>.</a:t>
            </a:r>
          </a:p>
          <a:p>
            <a:pPr algn="just"/>
            <a:r>
              <a:rPr lang="en-US" b="1" dirty="0"/>
              <a:t>Types of Dynamic Programming Approaches</a:t>
            </a:r>
          </a:p>
          <a:p>
            <a:pPr algn="just"/>
            <a:r>
              <a:rPr lang="en-US" b="1" dirty="0"/>
              <a:t>Top-Down (</a:t>
            </a:r>
            <a:r>
              <a:rPr lang="en-IN" b="1" i="0" dirty="0" err="1">
                <a:solidFill>
                  <a:srgbClr val="1F1F1F"/>
                </a:solidFill>
                <a:effectLst/>
                <a:latin typeface="Google Sans"/>
              </a:rPr>
              <a:t>Memoization</a:t>
            </a:r>
            <a:r>
              <a:rPr lang="en-US" b="1" dirty="0"/>
              <a:t>)</a:t>
            </a:r>
            <a:r>
              <a:rPr lang="en-US" dirty="0"/>
              <a:t>: Start with the main problem and recursively solve subproblems, storing results to avoid </a:t>
            </a:r>
            <a:r>
              <a:rPr lang="en-US" dirty="0" err="1"/>
              <a:t>recomputation</a:t>
            </a:r>
            <a:r>
              <a:rPr lang="en-US" dirty="0"/>
              <a:t>.</a:t>
            </a:r>
          </a:p>
          <a:p>
            <a:pPr algn="just"/>
            <a:r>
              <a:rPr lang="en-US" b="1" dirty="0"/>
              <a:t>Bottom-Up (Tabulation)</a:t>
            </a:r>
            <a:r>
              <a:rPr lang="en-US" dirty="0"/>
              <a:t>: Solve all smaller </a:t>
            </a:r>
            <a:r>
              <a:rPr lang="en-US" dirty="0" err="1"/>
              <a:t>subproblems</a:t>
            </a:r>
            <a:r>
              <a:rPr lang="en-US" dirty="0"/>
              <a:t> first, then combine them to solve larger problems.</a:t>
            </a:r>
          </a:p>
          <a:p>
            <a:pPr algn="just"/>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603903"/>
          </a:xfrm>
        </p:spPr>
        <p:txBody>
          <a:bodyPr/>
          <a:lstStyle/>
          <a:p>
            <a:r>
              <a:rPr lang="en-US" b="1" dirty="0"/>
              <a:t>Applications of DP in NLP</a:t>
            </a:r>
            <a:endParaRPr lang="en-US" dirty="0"/>
          </a:p>
        </p:txBody>
      </p:sp>
      <p:sp>
        <p:nvSpPr>
          <p:cNvPr id="3" name="Content Placeholder 2"/>
          <p:cNvSpPr>
            <a:spLocks noGrp="1"/>
          </p:cNvSpPr>
          <p:nvPr>
            <p:ph sz="quarter" idx="1"/>
          </p:nvPr>
        </p:nvSpPr>
        <p:spPr/>
        <p:txBody>
          <a:bodyPr>
            <a:normAutofit/>
          </a:bodyPr>
          <a:lstStyle/>
          <a:p>
            <a:r>
              <a:rPr lang="en-US" b="1" dirty="0"/>
              <a:t>Common NLP Tasks using DP:</a:t>
            </a:r>
            <a:endParaRPr lang="en-US" dirty="0"/>
          </a:p>
          <a:p>
            <a:pPr lvl="1"/>
            <a:r>
              <a:rPr lang="en-US" dirty="0"/>
              <a:t>Part-of-Speech Tagging</a:t>
            </a:r>
          </a:p>
          <a:p>
            <a:pPr lvl="1"/>
            <a:r>
              <a:rPr lang="en-US" dirty="0"/>
              <a:t>Parsing</a:t>
            </a:r>
          </a:p>
          <a:p>
            <a:pPr lvl="1"/>
            <a:r>
              <a:rPr lang="en-US" dirty="0"/>
              <a:t>Machine Translation</a:t>
            </a:r>
          </a:p>
          <a:p>
            <a:pPr lvl="1"/>
            <a:r>
              <a:rPr lang="en-US" dirty="0"/>
              <a:t>Sequence Alignment</a:t>
            </a:r>
          </a:p>
          <a:p>
            <a:pPr lvl="1"/>
            <a:r>
              <a:rPr lang="en-US" dirty="0"/>
              <a:t>Edit Distance</a:t>
            </a:r>
          </a:p>
          <a:p>
            <a:pPr lvl="1"/>
            <a:r>
              <a:rPr lang="en-US" dirty="0"/>
              <a:t>Named Entity Recognition (NER)</a:t>
            </a:r>
          </a:p>
          <a:p>
            <a:r>
              <a:rPr lang="en-US" b="1" dirty="0"/>
              <a:t>Advantages of Dynamic Programming</a:t>
            </a:r>
          </a:p>
          <a:p>
            <a:r>
              <a:rPr lang="en-US" b="1" dirty="0"/>
              <a:t>Efficiency</a:t>
            </a:r>
            <a:r>
              <a:rPr lang="en-US" dirty="0"/>
              <a:t>: Reduces the time complexity by storing solutions to </a:t>
            </a:r>
            <a:r>
              <a:rPr lang="en-US" dirty="0" err="1"/>
              <a:t>subproblems</a:t>
            </a:r>
            <a:r>
              <a:rPr lang="en-US" dirty="0"/>
              <a:t>.</a:t>
            </a:r>
          </a:p>
          <a:p>
            <a:r>
              <a:rPr lang="en-US" b="1" dirty="0"/>
              <a:t>Applicability</a:t>
            </a:r>
            <a:r>
              <a:rPr lang="en-US" dirty="0"/>
              <a:t>: Useful for problems involving optimization, counting, partitioning, etc.</a:t>
            </a:r>
          </a:p>
          <a:p>
            <a:pPr lvl="1"/>
            <a:endParaRPr lang="en-US"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Part-of-Speech Tagging</a:t>
            </a:r>
            <a:endParaRPr lang="en-US" dirty="0"/>
          </a:p>
        </p:txBody>
      </p:sp>
      <p:sp>
        <p:nvSpPr>
          <p:cNvPr id="3" name="Content Placeholder 2"/>
          <p:cNvSpPr>
            <a:spLocks noGrp="1"/>
          </p:cNvSpPr>
          <p:nvPr>
            <p:ph sz="quarter" idx="1"/>
          </p:nvPr>
        </p:nvSpPr>
        <p:spPr/>
        <p:txBody>
          <a:bodyPr>
            <a:normAutofit/>
          </a:bodyPr>
          <a:lstStyle/>
          <a:p>
            <a:r>
              <a:rPr lang="en-US" b="1" dirty="0"/>
              <a:t>Part-of-Speech (POS) Tagging</a:t>
            </a:r>
            <a:r>
              <a:rPr lang="en-US" dirty="0"/>
              <a:t> is a fundamental task in Natural Language Processing (NLP) that involves assigning a part of speech (such as noun, verb, adjective, etc.) to each word in a given sentence or text.</a:t>
            </a:r>
          </a:p>
          <a:p>
            <a:r>
              <a:rPr lang="en-US" b="1" dirty="0"/>
              <a:t>Purpose of POS Tagging:</a:t>
            </a:r>
          </a:p>
          <a:p>
            <a:pPr>
              <a:buFont typeface="Arial" panose="020B0604020202020204" pitchFamily="34" charset="0"/>
              <a:buChar char="•"/>
            </a:pPr>
            <a:r>
              <a:rPr lang="en-US" b="1" dirty="0"/>
              <a:t>Syntactic Analysis</a:t>
            </a:r>
            <a:r>
              <a:rPr lang="en-US" dirty="0"/>
              <a:t>: Helps in understanding the structure of a sentence by identifying the syntactic categories of words.</a:t>
            </a:r>
          </a:p>
          <a:p>
            <a:pPr>
              <a:buFont typeface="Arial" panose="020B0604020202020204" pitchFamily="34" charset="0"/>
              <a:buChar char="•"/>
            </a:pPr>
            <a:r>
              <a:rPr lang="en-US" b="1" dirty="0"/>
              <a:t>Semantic Understanding</a:t>
            </a:r>
            <a:r>
              <a:rPr lang="en-US" dirty="0"/>
              <a:t>: Enhances machine understanding of meaning by knowing the role each word plays.</a:t>
            </a:r>
          </a:p>
          <a:p>
            <a:pPr>
              <a:buFont typeface="Arial" panose="020B0604020202020204" pitchFamily="34" charset="0"/>
              <a:buChar char="•"/>
            </a:pPr>
            <a:r>
              <a:rPr lang="en-US" b="1" dirty="0"/>
              <a:t>Preprocessing</a:t>
            </a:r>
            <a:r>
              <a:rPr lang="en-US" dirty="0"/>
              <a:t>: Useful for other NLP tasks like parsing, named entity recognition, and machine translation.</a:t>
            </a:r>
          </a:p>
          <a:p>
            <a:r>
              <a:rPr lang="en-US" b="1" dirty="0"/>
              <a:t> </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600E3-2DFD-49AD-860B-412B0CB9721B}"/>
              </a:ext>
            </a:extLst>
          </p:cNvPr>
          <p:cNvSpPr>
            <a:spLocks noGrp="1"/>
          </p:cNvSpPr>
          <p:nvPr>
            <p:ph type="title"/>
          </p:nvPr>
        </p:nvSpPr>
        <p:spPr>
          <a:xfrm>
            <a:off x="753358" y="0"/>
            <a:ext cx="10515600" cy="737811"/>
          </a:xfrm>
        </p:spPr>
        <p:txBody>
          <a:bodyPr>
            <a:normAutofit/>
          </a:bodyPr>
          <a:lstStyle/>
          <a:p>
            <a:pPr algn="ctr"/>
            <a:r>
              <a:rPr lang="en-IN" sz="2800" b="1" i="0" u="none" strike="noStrike" baseline="0" dirty="0">
                <a:solidFill>
                  <a:srgbClr val="FF0000"/>
                </a:solidFill>
                <a:latin typeface="Times New Roman" panose="02020603050405020304" pitchFamily="18" charset="0"/>
                <a:cs typeface="Times New Roman" panose="02020603050405020304" pitchFamily="18" charset="0"/>
              </a:rPr>
              <a:t>Autocorrect: Minimum Edit Distance</a:t>
            </a:r>
            <a:endParaRPr lang="en-IN"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84D9377-FB42-4FD6-903B-4623D753E9FA}"/>
              </a:ext>
            </a:extLst>
          </p:cNvPr>
          <p:cNvSpPr>
            <a:spLocks noGrp="1"/>
          </p:cNvSpPr>
          <p:nvPr>
            <p:ph sz="quarter" idx="1"/>
          </p:nvPr>
        </p:nvSpPr>
        <p:spPr>
          <a:xfrm>
            <a:off x="753358" y="737811"/>
            <a:ext cx="10515600" cy="4351338"/>
          </a:xfrm>
        </p:spPr>
        <p:txBody>
          <a:bodyPr>
            <a:normAutofit/>
          </a:bodyPr>
          <a:lstStyle/>
          <a:p>
            <a:pPr algn="just"/>
            <a:r>
              <a:rPr lang="en-US" sz="2200" dirty="0"/>
              <a:t>The </a:t>
            </a:r>
            <a:r>
              <a:rPr lang="en-US" sz="2200" b="1" dirty="0"/>
              <a:t>Minimum Edit Distance</a:t>
            </a:r>
            <a:r>
              <a:rPr lang="en-US" sz="2200" dirty="0"/>
              <a:t> (MED) is a fundamental concept in natural language processing, especially relevant in tasks like autocorrect, spell checking, and text similarity.  </a:t>
            </a:r>
            <a:endParaRPr lang="en-US" sz="2200" b="0" i="0" dirty="0">
              <a:effectLst/>
              <a:latin typeface="Times New Roman" panose="02020603050405020304" pitchFamily="18" charset="0"/>
              <a:cs typeface="Times New Roman" panose="02020603050405020304" pitchFamily="18" charset="0"/>
            </a:endParaRPr>
          </a:p>
          <a:p>
            <a:pPr algn="just"/>
            <a:r>
              <a:rPr lang="en-US" sz="2200" b="0" i="0" dirty="0">
                <a:effectLst/>
                <a:latin typeface="Times New Roman" panose="02020603050405020304" pitchFamily="18" charset="0"/>
                <a:cs typeface="Times New Roman" panose="02020603050405020304" pitchFamily="18" charset="0"/>
              </a:rPr>
              <a:t>The minimum edit distance between two strings is defined as the minimum number. of editing operations (insertion, deletion, substitution) needed to transform one string into another.</a:t>
            </a:r>
            <a:r>
              <a:rPr lang="en-US" sz="2200" dirty="0">
                <a:latin typeface="Times New Roman" panose="02020603050405020304" pitchFamily="18" charset="0"/>
                <a:cs typeface="Times New Roman" panose="02020603050405020304" pitchFamily="18" charset="0"/>
              </a:rPr>
              <a:t> </a:t>
            </a:r>
            <a:r>
              <a:rPr lang="en-US" sz="2200" dirty="0"/>
              <a:t>These operations are typically:</a:t>
            </a:r>
          </a:p>
          <a:p>
            <a:pPr>
              <a:buFont typeface="+mj-lt"/>
              <a:buAutoNum type="arabicPeriod"/>
            </a:pPr>
            <a:r>
              <a:rPr lang="en-US" sz="2200" b="1" dirty="0"/>
              <a:t>Insertion</a:t>
            </a:r>
            <a:r>
              <a:rPr lang="en-US" sz="2200" dirty="0"/>
              <a:t>: Adding a character.</a:t>
            </a:r>
          </a:p>
          <a:p>
            <a:pPr>
              <a:buFont typeface="+mj-lt"/>
              <a:buAutoNum type="arabicPeriod"/>
            </a:pPr>
            <a:r>
              <a:rPr lang="en-US" sz="2200" b="1" dirty="0"/>
              <a:t>Deletion</a:t>
            </a:r>
            <a:r>
              <a:rPr lang="en-US" sz="2200" dirty="0"/>
              <a:t>: Removing a character.</a:t>
            </a:r>
          </a:p>
          <a:p>
            <a:pPr>
              <a:buFont typeface="+mj-lt"/>
              <a:buAutoNum type="arabicPeriod"/>
            </a:pPr>
            <a:r>
              <a:rPr lang="en-US" sz="2200" b="1" dirty="0"/>
              <a:t>Substitution</a:t>
            </a:r>
            <a:r>
              <a:rPr lang="en-US" sz="2200" dirty="0"/>
              <a:t>: Replacing one character with another.</a:t>
            </a:r>
          </a:p>
          <a:p>
            <a:pPr algn="just"/>
            <a:endParaRPr lang="en-US" sz="2200" b="0" i="0" dirty="0">
              <a:effectLst/>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F1601F90-8976-4CE0-8902-43D122DC5C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553" b="13268"/>
          <a:stretch/>
        </p:blipFill>
        <p:spPr bwMode="auto">
          <a:xfrm>
            <a:off x="1010254" y="4318284"/>
            <a:ext cx="7724775" cy="2234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1531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9B6DA-44F6-D3FB-DF61-814AFD7B826D}"/>
              </a:ext>
            </a:extLst>
          </p:cNvPr>
          <p:cNvSpPr>
            <a:spLocks noGrp="1"/>
          </p:cNvSpPr>
          <p:nvPr>
            <p:ph type="title"/>
          </p:nvPr>
        </p:nvSpPr>
        <p:spPr/>
        <p:txBody>
          <a:bodyPr/>
          <a:lstStyle/>
          <a:p>
            <a:r>
              <a:rPr lang="en-US" b="1" dirty="0"/>
              <a:t>POS Tags Example:</a:t>
            </a:r>
            <a:br>
              <a:rPr lang="en-US" b="1" dirty="0"/>
            </a:br>
            <a:endParaRPr lang="en-IN" dirty="0"/>
          </a:p>
        </p:txBody>
      </p:sp>
      <p:sp>
        <p:nvSpPr>
          <p:cNvPr id="3" name="Content Placeholder 2">
            <a:extLst>
              <a:ext uri="{FF2B5EF4-FFF2-40B4-BE49-F238E27FC236}">
                <a16:creationId xmlns:a16="http://schemas.microsoft.com/office/drawing/2014/main" id="{89972DD9-241F-EE35-2BD7-75C84F8C77C0}"/>
              </a:ext>
            </a:extLst>
          </p:cNvPr>
          <p:cNvSpPr>
            <a:spLocks noGrp="1"/>
          </p:cNvSpPr>
          <p:nvPr>
            <p:ph sz="quarter" idx="1"/>
          </p:nvPr>
        </p:nvSpPr>
        <p:spPr/>
        <p:txBody>
          <a:bodyPr/>
          <a:lstStyle/>
          <a:p>
            <a:pPr marL="0" indent="0">
              <a:buNone/>
            </a:pPr>
            <a:r>
              <a:rPr lang="en-US" dirty="0"/>
              <a:t>For the sentence:</a:t>
            </a:r>
          </a:p>
          <a:p>
            <a:pPr marL="0" indent="0">
              <a:buNone/>
            </a:pPr>
            <a:r>
              <a:rPr kumimoji="0" lang="en-US" altLang="en-US" sz="2400" b="1" i="0" u="none" strike="noStrike" cap="none" normalizeH="0" baseline="0" dirty="0">
                <a:ln>
                  <a:noFill/>
                </a:ln>
                <a:solidFill>
                  <a:schemeClr val="tx1"/>
                </a:solidFill>
                <a:effectLst/>
                <a:latin typeface="Arial" panose="020B0604020202020204" pitchFamily="34" charset="0"/>
              </a:rPr>
              <a:t>"The cat sat on the mat."</a:t>
            </a:r>
          </a:p>
          <a:p>
            <a:r>
              <a:rPr lang="en-IN" dirty="0"/>
              <a:t>A POS tagger might assign the following tags:</a:t>
            </a:r>
          </a:p>
          <a:p>
            <a:pPr>
              <a:buFont typeface="Arial" panose="020B0604020202020204" pitchFamily="34" charset="0"/>
              <a:buChar char="•"/>
            </a:pPr>
            <a:r>
              <a:rPr lang="en-IN" dirty="0"/>
              <a:t>"The" → Determiner (DT)</a:t>
            </a:r>
          </a:p>
          <a:p>
            <a:pPr>
              <a:buFont typeface="Arial" panose="020B0604020202020204" pitchFamily="34" charset="0"/>
              <a:buChar char="•"/>
            </a:pPr>
            <a:r>
              <a:rPr lang="en-IN" dirty="0"/>
              <a:t>"cat" → Noun (NN)</a:t>
            </a:r>
          </a:p>
          <a:p>
            <a:pPr>
              <a:buFont typeface="Arial" panose="020B0604020202020204" pitchFamily="34" charset="0"/>
              <a:buChar char="•"/>
            </a:pPr>
            <a:r>
              <a:rPr lang="en-IN" dirty="0"/>
              <a:t>"sat" → Verb (VBD)</a:t>
            </a:r>
          </a:p>
          <a:p>
            <a:pPr>
              <a:buFont typeface="Arial" panose="020B0604020202020204" pitchFamily="34" charset="0"/>
              <a:buChar char="•"/>
            </a:pPr>
            <a:r>
              <a:rPr lang="en-IN" dirty="0"/>
              <a:t>"on" → Preposition (IN)</a:t>
            </a:r>
          </a:p>
          <a:p>
            <a:pPr>
              <a:buFont typeface="Arial" panose="020B0604020202020204" pitchFamily="34" charset="0"/>
              <a:buChar char="•"/>
            </a:pPr>
            <a:r>
              <a:rPr lang="en-IN" dirty="0"/>
              <a:t>"the" → Determiner (DT)</a:t>
            </a:r>
          </a:p>
          <a:p>
            <a:pPr>
              <a:buFont typeface="Arial" panose="020B0604020202020204" pitchFamily="34" charset="0"/>
              <a:buChar char="•"/>
            </a:pPr>
            <a:r>
              <a:rPr lang="en-IN" dirty="0"/>
              <a:t>"mat" → Noun (NN)</a:t>
            </a:r>
          </a:p>
          <a:p>
            <a:endParaRPr lang="en-IN" dirty="0"/>
          </a:p>
        </p:txBody>
      </p:sp>
    </p:spTree>
    <p:extLst>
      <p:ext uri="{BB962C8B-B14F-4D97-AF65-F5344CB8AC3E}">
        <p14:creationId xmlns:p14="http://schemas.microsoft.com/office/powerpoint/2010/main" val="645444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333FC-D125-4289-55FD-A25EE10440B9}"/>
              </a:ext>
            </a:extLst>
          </p:cNvPr>
          <p:cNvSpPr>
            <a:spLocks noGrp="1"/>
          </p:cNvSpPr>
          <p:nvPr>
            <p:ph type="title"/>
          </p:nvPr>
        </p:nvSpPr>
        <p:spPr>
          <a:xfrm>
            <a:off x="609600" y="274638"/>
            <a:ext cx="9956800" cy="603903"/>
          </a:xfrm>
        </p:spPr>
        <p:txBody>
          <a:bodyPr/>
          <a:lstStyle/>
          <a:p>
            <a:r>
              <a:rPr lang="en-IN" b="1" dirty="0"/>
              <a:t>Common POS Tags:</a:t>
            </a:r>
            <a:endParaRPr lang="en-IN" dirty="0"/>
          </a:p>
        </p:txBody>
      </p:sp>
      <p:sp>
        <p:nvSpPr>
          <p:cNvPr id="3" name="Content Placeholder 2">
            <a:extLst>
              <a:ext uri="{FF2B5EF4-FFF2-40B4-BE49-F238E27FC236}">
                <a16:creationId xmlns:a16="http://schemas.microsoft.com/office/drawing/2014/main" id="{C8B1949F-38B4-6E21-4A03-9E0960D7E2B0}"/>
              </a:ext>
            </a:extLst>
          </p:cNvPr>
          <p:cNvSpPr>
            <a:spLocks noGrp="1"/>
          </p:cNvSpPr>
          <p:nvPr>
            <p:ph sz="quarter" idx="1"/>
          </p:nvPr>
        </p:nvSpPr>
        <p:spPr/>
        <p:txBody>
          <a:bodyPr/>
          <a:lstStyle/>
          <a:p>
            <a:pPr>
              <a:buFont typeface="Arial" panose="020B0604020202020204" pitchFamily="34" charset="0"/>
              <a:buChar char="•"/>
            </a:pPr>
            <a:r>
              <a:rPr lang="en-IN" b="1" dirty="0"/>
              <a:t>Nouns (NN, NNP)</a:t>
            </a:r>
            <a:r>
              <a:rPr lang="en-IN" dirty="0"/>
              <a:t>: Person, place, thing (e.g., dog, house, John).</a:t>
            </a:r>
          </a:p>
          <a:p>
            <a:pPr>
              <a:buFont typeface="Arial" panose="020B0604020202020204" pitchFamily="34" charset="0"/>
              <a:buChar char="•"/>
            </a:pPr>
            <a:r>
              <a:rPr lang="en-IN" b="1" dirty="0"/>
              <a:t>Verbs (VB, VBD, VBG, VBN)</a:t>
            </a:r>
            <a:r>
              <a:rPr lang="en-IN" dirty="0"/>
              <a:t>: Action words (e.g., run, jumps, ate).</a:t>
            </a:r>
          </a:p>
          <a:p>
            <a:pPr>
              <a:buFont typeface="Arial" panose="020B0604020202020204" pitchFamily="34" charset="0"/>
              <a:buChar char="•"/>
            </a:pPr>
            <a:r>
              <a:rPr lang="en-IN" b="1" dirty="0"/>
              <a:t>Adjectives (JJ)</a:t>
            </a:r>
            <a:r>
              <a:rPr lang="en-IN" dirty="0"/>
              <a:t>: Describe nouns (e.g., big, fast).</a:t>
            </a:r>
          </a:p>
          <a:p>
            <a:pPr>
              <a:buFont typeface="Arial" panose="020B0604020202020204" pitchFamily="34" charset="0"/>
              <a:buChar char="•"/>
            </a:pPr>
            <a:r>
              <a:rPr lang="en-IN" b="1" dirty="0"/>
              <a:t>Adverbs (RB)</a:t>
            </a:r>
            <a:r>
              <a:rPr lang="en-IN" dirty="0"/>
              <a:t>: Modify verbs/adjectives (e.g., quickly, very).</a:t>
            </a:r>
          </a:p>
          <a:p>
            <a:pPr>
              <a:buFont typeface="Arial" panose="020B0604020202020204" pitchFamily="34" charset="0"/>
              <a:buChar char="•"/>
            </a:pPr>
            <a:r>
              <a:rPr lang="en-IN" b="1" dirty="0"/>
              <a:t>Prepositions (IN)</a:t>
            </a:r>
            <a:r>
              <a:rPr lang="en-IN" dirty="0"/>
              <a:t>: Words that show relationship (e.g., on, in, at).</a:t>
            </a:r>
          </a:p>
          <a:p>
            <a:pPr>
              <a:buFont typeface="Arial" panose="020B0604020202020204" pitchFamily="34" charset="0"/>
              <a:buChar char="•"/>
            </a:pPr>
            <a:r>
              <a:rPr lang="en-IN" b="1" dirty="0"/>
              <a:t>Pronouns (PRP)</a:t>
            </a:r>
            <a:r>
              <a:rPr lang="en-IN" dirty="0"/>
              <a:t>: Replace nouns (e.g., he, she, it).</a:t>
            </a:r>
          </a:p>
          <a:p>
            <a:pPr>
              <a:buFont typeface="Arial" panose="020B0604020202020204" pitchFamily="34" charset="0"/>
              <a:buChar char="•"/>
            </a:pPr>
            <a:r>
              <a:rPr lang="en-IN" b="1" dirty="0"/>
              <a:t>Conjunctions (CC)</a:t>
            </a:r>
            <a:r>
              <a:rPr lang="en-IN" dirty="0"/>
              <a:t>: Join phrases or sentences (e.g., and, but).</a:t>
            </a:r>
          </a:p>
          <a:p>
            <a:endParaRPr lang="en-IN" dirty="0"/>
          </a:p>
        </p:txBody>
      </p:sp>
    </p:spTree>
    <p:extLst>
      <p:ext uri="{BB962C8B-B14F-4D97-AF65-F5344CB8AC3E}">
        <p14:creationId xmlns:p14="http://schemas.microsoft.com/office/powerpoint/2010/main" val="2972234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08C98-90EE-AE8C-92CF-440B90862432}"/>
              </a:ext>
            </a:extLst>
          </p:cNvPr>
          <p:cNvSpPr>
            <a:spLocks noGrp="1"/>
          </p:cNvSpPr>
          <p:nvPr>
            <p:ph type="title"/>
          </p:nvPr>
        </p:nvSpPr>
        <p:spPr/>
        <p:txBody>
          <a:bodyPr/>
          <a:lstStyle/>
          <a:p>
            <a:r>
              <a:rPr lang="en-IN" dirty="0"/>
              <a:t>A</a:t>
            </a:r>
            <a:r>
              <a:rPr lang="en-US" b="1" dirty="0" err="1"/>
              <a:t>pplications</a:t>
            </a:r>
            <a:r>
              <a:rPr lang="en-US" b="1" dirty="0"/>
              <a:t> of POS Tagging:</a:t>
            </a:r>
            <a:br>
              <a:rPr lang="en-US" b="1" dirty="0"/>
            </a:br>
            <a:endParaRPr lang="en-IN" dirty="0"/>
          </a:p>
        </p:txBody>
      </p:sp>
      <p:sp>
        <p:nvSpPr>
          <p:cNvPr id="3" name="Content Placeholder 2">
            <a:extLst>
              <a:ext uri="{FF2B5EF4-FFF2-40B4-BE49-F238E27FC236}">
                <a16:creationId xmlns:a16="http://schemas.microsoft.com/office/drawing/2014/main" id="{86B91531-E3AF-1302-1E0B-A1FBA0EFC87A}"/>
              </a:ext>
            </a:extLst>
          </p:cNvPr>
          <p:cNvSpPr>
            <a:spLocks noGrp="1"/>
          </p:cNvSpPr>
          <p:nvPr>
            <p:ph sz="quarter" idx="1"/>
          </p:nvPr>
        </p:nvSpPr>
        <p:spPr/>
        <p:txBody>
          <a:bodyPr/>
          <a:lstStyle/>
          <a:p>
            <a:pPr>
              <a:buFont typeface="Arial" panose="020B0604020202020204" pitchFamily="34" charset="0"/>
              <a:buChar char="•"/>
            </a:pPr>
            <a:r>
              <a:rPr lang="en-US" b="1" dirty="0"/>
              <a:t>Text-to-Speech Systems</a:t>
            </a:r>
            <a:r>
              <a:rPr lang="en-US" dirty="0"/>
              <a:t>: Helps decide the pronunciation of words.</a:t>
            </a:r>
          </a:p>
          <a:p>
            <a:pPr>
              <a:buFont typeface="Arial" panose="020B0604020202020204" pitchFamily="34" charset="0"/>
              <a:buChar char="•"/>
            </a:pPr>
            <a:r>
              <a:rPr lang="en-US" b="1" dirty="0"/>
              <a:t>Machine Translation</a:t>
            </a:r>
            <a:r>
              <a:rPr lang="en-US" dirty="0"/>
              <a:t>: Helps in translating sentences by understanding the grammatical structure.</a:t>
            </a:r>
          </a:p>
          <a:p>
            <a:pPr>
              <a:buFont typeface="Arial" panose="020B0604020202020204" pitchFamily="34" charset="0"/>
              <a:buChar char="•"/>
            </a:pPr>
            <a:r>
              <a:rPr lang="en-US" b="1" dirty="0"/>
              <a:t>Information Retrieval</a:t>
            </a:r>
            <a:r>
              <a:rPr lang="en-US" dirty="0"/>
              <a:t>: Improves search engines by identifying the context of queries.</a:t>
            </a:r>
          </a:p>
          <a:p>
            <a:pPr>
              <a:buFont typeface="Arial" panose="020B0604020202020204" pitchFamily="34" charset="0"/>
              <a:buChar char="•"/>
            </a:pPr>
            <a:r>
              <a:rPr lang="en-US" b="1" dirty="0"/>
              <a:t>Named Entity Recognition (NER)</a:t>
            </a:r>
            <a:r>
              <a:rPr lang="en-US" dirty="0"/>
              <a:t>: Often used as a preprocessing step to recognize names of people, places, organizations, etc.</a:t>
            </a:r>
          </a:p>
          <a:p>
            <a:endParaRPr lang="en-IN" dirty="0"/>
          </a:p>
        </p:txBody>
      </p:sp>
    </p:spTree>
    <p:extLst>
      <p:ext uri="{BB962C8B-B14F-4D97-AF65-F5344CB8AC3E}">
        <p14:creationId xmlns:p14="http://schemas.microsoft.com/office/powerpoint/2010/main" val="1720874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722E1-6352-00CC-A612-7ABE3943E6D3}"/>
              </a:ext>
            </a:extLst>
          </p:cNvPr>
          <p:cNvSpPr>
            <a:spLocks noGrp="1"/>
          </p:cNvSpPr>
          <p:nvPr>
            <p:ph type="title"/>
          </p:nvPr>
        </p:nvSpPr>
        <p:spPr>
          <a:xfrm>
            <a:off x="609600" y="274638"/>
            <a:ext cx="9956800" cy="532186"/>
          </a:xfrm>
        </p:spPr>
        <p:txBody>
          <a:bodyPr>
            <a:normAutofit fontScale="90000"/>
          </a:bodyPr>
          <a:lstStyle/>
          <a:p>
            <a:r>
              <a:rPr lang="en-IN" dirty="0"/>
              <a:t>Example</a:t>
            </a:r>
          </a:p>
        </p:txBody>
      </p:sp>
      <p:pic>
        <p:nvPicPr>
          <p:cNvPr id="5" name="Content Placeholder 4">
            <a:extLst>
              <a:ext uri="{FF2B5EF4-FFF2-40B4-BE49-F238E27FC236}">
                <a16:creationId xmlns:a16="http://schemas.microsoft.com/office/drawing/2014/main" id="{CBCFE5B0-805C-5D87-E192-D87328CB54BB}"/>
              </a:ext>
            </a:extLst>
          </p:cNvPr>
          <p:cNvPicPr>
            <a:picLocks noGrp="1" noChangeAspect="1"/>
          </p:cNvPicPr>
          <p:nvPr>
            <p:ph sz="quarter" idx="1"/>
          </p:nvPr>
        </p:nvPicPr>
        <p:blipFill>
          <a:blip r:embed="rId2"/>
          <a:stretch>
            <a:fillRect/>
          </a:stretch>
        </p:blipFill>
        <p:spPr>
          <a:xfrm>
            <a:off x="735106" y="1183341"/>
            <a:ext cx="9831294" cy="5163806"/>
          </a:xfrm>
        </p:spPr>
      </p:pic>
    </p:spTree>
    <p:extLst>
      <p:ext uri="{BB962C8B-B14F-4D97-AF65-F5344CB8AC3E}">
        <p14:creationId xmlns:p14="http://schemas.microsoft.com/office/powerpoint/2010/main" val="3096597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F7CD0-F59B-1F4D-A1A6-8495AD11070C}"/>
              </a:ext>
            </a:extLst>
          </p:cNvPr>
          <p:cNvSpPr>
            <a:spLocks noGrp="1"/>
          </p:cNvSpPr>
          <p:nvPr>
            <p:ph type="title"/>
          </p:nvPr>
        </p:nvSpPr>
        <p:spPr/>
        <p:txBody>
          <a:bodyPr/>
          <a:lstStyle/>
          <a:p>
            <a:r>
              <a:rPr lang="en-US" b="1" dirty="0"/>
              <a:t>POS Tagging Techniques:</a:t>
            </a:r>
            <a:br>
              <a:rPr lang="en-US" b="1" dirty="0"/>
            </a:br>
            <a:endParaRPr lang="en-IN" dirty="0"/>
          </a:p>
        </p:txBody>
      </p:sp>
      <p:sp>
        <p:nvSpPr>
          <p:cNvPr id="3" name="Content Placeholder 2">
            <a:extLst>
              <a:ext uri="{FF2B5EF4-FFF2-40B4-BE49-F238E27FC236}">
                <a16:creationId xmlns:a16="http://schemas.microsoft.com/office/drawing/2014/main" id="{BE53D6B9-D7F3-6BA9-EF3F-8C6302F73924}"/>
              </a:ext>
            </a:extLst>
          </p:cNvPr>
          <p:cNvSpPr>
            <a:spLocks noGrp="1"/>
          </p:cNvSpPr>
          <p:nvPr>
            <p:ph sz="quarter" idx="1"/>
          </p:nvPr>
        </p:nvSpPr>
        <p:spPr>
          <a:xfrm>
            <a:off x="251012" y="1201271"/>
            <a:ext cx="10315388" cy="5272681"/>
          </a:xfrm>
        </p:spPr>
        <p:txBody>
          <a:bodyPr>
            <a:noAutofit/>
          </a:bodyPr>
          <a:lstStyle/>
          <a:p>
            <a:pPr algn="just">
              <a:buFont typeface="+mj-lt"/>
              <a:buAutoNum type="arabicPeriod"/>
            </a:pPr>
            <a:r>
              <a:rPr lang="en-US" sz="1800" b="1" dirty="0"/>
              <a:t>Rule-based Tagging</a:t>
            </a:r>
            <a:r>
              <a:rPr lang="en-US" sz="1800" dirty="0"/>
              <a:t>:</a:t>
            </a:r>
          </a:p>
          <a:p>
            <a:pPr marL="742950" lvl="1" indent="-285750" algn="just"/>
            <a:r>
              <a:rPr lang="en-US" sz="1800" dirty="0"/>
              <a:t>Uses a dictionary of words with their possible POS tags.</a:t>
            </a:r>
          </a:p>
          <a:p>
            <a:pPr marL="742950" lvl="1" indent="-285750" algn="just"/>
            <a:r>
              <a:rPr lang="en-US" sz="1800" dirty="0"/>
              <a:t>Relies on hand-crafted rules to determine the correct tag based on context.</a:t>
            </a:r>
          </a:p>
          <a:p>
            <a:pPr algn="just">
              <a:buFont typeface="+mj-lt"/>
              <a:buAutoNum type="arabicPeriod"/>
            </a:pPr>
            <a:r>
              <a:rPr lang="en-US" sz="1800" b="1" dirty="0"/>
              <a:t>Statistical Tagging</a:t>
            </a:r>
            <a:r>
              <a:rPr lang="en-US" sz="1800" dirty="0"/>
              <a:t>:</a:t>
            </a:r>
          </a:p>
          <a:p>
            <a:pPr marL="742950" lvl="1" indent="-285750" algn="just"/>
            <a:r>
              <a:rPr lang="en-US" sz="1800" dirty="0"/>
              <a:t>Uses probabilistic models (like </a:t>
            </a:r>
            <a:r>
              <a:rPr lang="en-US" sz="1800" b="1" dirty="0"/>
              <a:t>Hidden Markov Models (HMM)</a:t>
            </a:r>
            <a:r>
              <a:rPr lang="en-US" sz="1800" dirty="0"/>
              <a:t>) to predict the most likely POS tag for a word based on the context.</a:t>
            </a:r>
          </a:p>
          <a:p>
            <a:pPr marL="742950" lvl="1" indent="-285750" algn="just"/>
            <a:r>
              <a:rPr lang="en-US" sz="1800" dirty="0"/>
              <a:t>Models are trained on a labeled dataset to learn transition probabilities between POS tags.</a:t>
            </a:r>
          </a:p>
          <a:p>
            <a:pPr algn="just">
              <a:buFont typeface="+mj-lt"/>
              <a:buAutoNum type="arabicPeriod"/>
            </a:pPr>
            <a:r>
              <a:rPr lang="en-US" sz="1800" b="1" dirty="0"/>
              <a:t>Machine Learning-based Tagging</a:t>
            </a:r>
            <a:r>
              <a:rPr lang="en-US" sz="1800" dirty="0"/>
              <a:t>:</a:t>
            </a:r>
          </a:p>
          <a:p>
            <a:pPr marL="742950" lvl="1" indent="-285750" algn="just"/>
            <a:r>
              <a:rPr lang="en-US" sz="1800" b="1" dirty="0"/>
              <a:t>Neural Networks</a:t>
            </a:r>
            <a:r>
              <a:rPr lang="en-US" sz="1800" dirty="0"/>
              <a:t>: Deep learning models like </a:t>
            </a:r>
            <a:r>
              <a:rPr lang="en-US" sz="1800" b="1" dirty="0"/>
              <a:t>Recurrent Neural Networks (RNNs)</a:t>
            </a:r>
            <a:r>
              <a:rPr lang="en-US" sz="1800" dirty="0"/>
              <a:t> or </a:t>
            </a:r>
            <a:r>
              <a:rPr lang="en-US" sz="1800" b="1" dirty="0"/>
              <a:t>Long Short-Term Memory (LSTM)</a:t>
            </a:r>
            <a:r>
              <a:rPr lang="en-US" sz="1800" dirty="0"/>
              <a:t> networks are now commonly used for POS tagging, as they can capture complex dependencies across words in a sentence.</a:t>
            </a:r>
          </a:p>
          <a:p>
            <a:pPr algn="just"/>
            <a:endParaRPr lang="en-IN" sz="1800" dirty="0"/>
          </a:p>
        </p:txBody>
      </p:sp>
    </p:spTree>
    <p:extLst>
      <p:ext uri="{BB962C8B-B14F-4D97-AF65-F5344CB8AC3E}">
        <p14:creationId xmlns:p14="http://schemas.microsoft.com/office/powerpoint/2010/main" val="2329735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7176" y="740802"/>
            <a:ext cx="9956800" cy="478397"/>
          </a:xfrm>
        </p:spPr>
        <p:txBody>
          <a:bodyPr>
            <a:normAutofit fontScale="90000"/>
          </a:bodyPr>
          <a:lstStyle/>
          <a:p>
            <a:r>
              <a:rPr lang="en-IN" dirty="0"/>
              <a:t>HIDDEN MARKOV MODEL</a:t>
            </a:r>
            <a:endParaRPr lang="en-US" dirty="0"/>
          </a:p>
        </p:txBody>
      </p:sp>
      <p:sp>
        <p:nvSpPr>
          <p:cNvPr id="3" name="Content Placeholder 2"/>
          <p:cNvSpPr>
            <a:spLocks noGrp="1"/>
          </p:cNvSpPr>
          <p:nvPr>
            <p:ph sz="quarter" idx="1"/>
          </p:nvPr>
        </p:nvSpPr>
        <p:spPr>
          <a:xfrm>
            <a:off x="609600" y="1837765"/>
            <a:ext cx="9956800" cy="4636187"/>
          </a:xfrm>
        </p:spPr>
        <p:txBody>
          <a:bodyPr>
            <a:normAutofit/>
          </a:bodyPr>
          <a:lstStyle/>
          <a:p>
            <a:pPr algn="just"/>
            <a:r>
              <a:rPr lang="en-US" dirty="0"/>
              <a:t>A Hidden Markov Model (HMM) is a statistical model used to represent systems that transition between states in a probabilistic manner. </a:t>
            </a:r>
          </a:p>
          <a:p>
            <a:pPr algn="just"/>
            <a:r>
              <a:rPr lang="en-US" dirty="0"/>
              <a:t>In Natural Language Processing (NLP), HMMs are widely used for tasks where sequential data is involved, such as Part-of-Speech (POS) tagging, speech recognition, and named entity recognition.</a:t>
            </a:r>
          </a:p>
          <a:p>
            <a:pPr algn="just"/>
            <a:endParaRPr lang="en-US" dirty="0"/>
          </a:p>
          <a:p>
            <a:pPr marL="0" indent="0" algn="just">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33556-95F8-5072-4AE4-6B658E87C0FE}"/>
              </a:ext>
            </a:extLst>
          </p:cNvPr>
          <p:cNvSpPr>
            <a:spLocks noGrp="1"/>
          </p:cNvSpPr>
          <p:nvPr>
            <p:ph type="title"/>
          </p:nvPr>
        </p:nvSpPr>
        <p:spPr>
          <a:xfrm>
            <a:off x="591670" y="68449"/>
            <a:ext cx="9956800" cy="442538"/>
          </a:xfrm>
        </p:spPr>
        <p:txBody>
          <a:bodyPr>
            <a:normAutofit fontScale="90000"/>
          </a:bodyPr>
          <a:lstStyle/>
          <a:p>
            <a:r>
              <a:rPr lang="en-US" dirty="0"/>
              <a:t>Basic Concepts of HMM:</a:t>
            </a:r>
            <a:endParaRPr lang="en-IN" dirty="0"/>
          </a:p>
        </p:txBody>
      </p:sp>
      <p:sp>
        <p:nvSpPr>
          <p:cNvPr id="3" name="Content Placeholder 2">
            <a:extLst>
              <a:ext uri="{FF2B5EF4-FFF2-40B4-BE49-F238E27FC236}">
                <a16:creationId xmlns:a16="http://schemas.microsoft.com/office/drawing/2014/main" id="{AB53DF31-5E52-1FE1-D739-97FAD4423015}"/>
              </a:ext>
            </a:extLst>
          </p:cNvPr>
          <p:cNvSpPr>
            <a:spLocks noGrp="1"/>
          </p:cNvSpPr>
          <p:nvPr>
            <p:ph sz="quarter" idx="1"/>
          </p:nvPr>
        </p:nvSpPr>
        <p:spPr>
          <a:xfrm>
            <a:off x="430307" y="510987"/>
            <a:ext cx="10883152" cy="5962966"/>
          </a:xfrm>
        </p:spPr>
        <p:txBody>
          <a:bodyPr>
            <a:noAutofit/>
          </a:bodyPr>
          <a:lstStyle/>
          <a:p>
            <a:pPr marL="0" indent="0" algn="just">
              <a:buNone/>
            </a:pPr>
            <a:r>
              <a:rPr lang="en-US" sz="1800" dirty="0"/>
              <a:t>An HMM is characterized by the following components:</a:t>
            </a:r>
          </a:p>
          <a:p>
            <a:pPr marL="0" indent="0" algn="just">
              <a:buNone/>
            </a:pPr>
            <a:r>
              <a:rPr lang="en-US" sz="1800" b="1" dirty="0"/>
              <a:t>1. States:</a:t>
            </a:r>
            <a:endParaRPr lang="en-US" sz="1800" dirty="0"/>
          </a:p>
          <a:p>
            <a:pPr algn="just"/>
            <a:r>
              <a:rPr lang="en-US" sz="1800" dirty="0"/>
              <a:t>The system is assumed to be in one of several possible hidden states at any time.</a:t>
            </a:r>
          </a:p>
          <a:p>
            <a:pPr algn="just"/>
            <a:r>
              <a:rPr lang="en-US" sz="1800" dirty="0"/>
              <a:t>In NLP, the states often correspond to linguistic categories, such as parts of speech or named entities (like noun, verb, organization, person).</a:t>
            </a:r>
          </a:p>
          <a:p>
            <a:pPr marL="0" indent="0" algn="just">
              <a:buNone/>
            </a:pPr>
            <a:r>
              <a:rPr lang="en-US" sz="1800" b="1" dirty="0"/>
              <a:t>2. Observations:</a:t>
            </a:r>
          </a:p>
          <a:p>
            <a:pPr algn="just"/>
            <a:r>
              <a:rPr lang="en-US" sz="1800" dirty="0"/>
              <a:t>These are the observable data or symbols emitted by the system.</a:t>
            </a:r>
          </a:p>
          <a:p>
            <a:pPr algn="just"/>
            <a:r>
              <a:rPr lang="en-US" sz="1800" dirty="0"/>
              <a:t>In NLP, the observations are usually words in a sentence.</a:t>
            </a:r>
          </a:p>
          <a:p>
            <a:pPr marL="0" indent="0" algn="just">
              <a:buNone/>
            </a:pPr>
            <a:r>
              <a:rPr lang="en-US" sz="1800" b="1" dirty="0"/>
              <a:t>3. Transition Probabilities (A):</a:t>
            </a:r>
            <a:endParaRPr lang="en-US" sz="1800" dirty="0"/>
          </a:p>
          <a:p>
            <a:pPr algn="just"/>
            <a:r>
              <a:rPr lang="en-US" sz="1800" dirty="0"/>
              <a:t>These represent the probability of moving from one hidden state to another. In other words, P(</a:t>
            </a:r>
            <a:r>
              <a:rPr lang="en-US" sz="1800" dirty="0" err="1"/>
              <a:t>state_i</a:t>
            </a:r>
            <a:r>
              <a:rPr lang="en-US" sz="1800" dirty="0"/>
              <a:t> | state_(i-1)) is the probability of transitioning from one part of speech to another, like from a noun to a verb.</a:t>
            </a:r>
          </a:p>
          <a:p>
            <a:pPr marL="0" indent="0" algn="just">
              <a:buNone/>
            </a:pPr>
            <a:r>
              <a:rPr lang="en-US" sz="1800" b="1" dirty="0"/>
              <a:t>4. Emission Probabilities (B):</a:t>
            </a:r>
            <a:endParaRPr lang="en-US" sz="1800" dirty="0"/>
          </a:p>
          <a:p>
            <a:pPr algn="just"/>
            <a:r>
              <a:rPr lang="en-US" sz="1800" dirty="0"/>
              <a:t>These represent the probability of observing a particular word given a specific hidden state. This is P(observation | state), such as the probability of observing the word "dog" given the hidden state is noun.</a:t>
            </a:r>
          </a:p>
          <a:p>
            <a:pPr marL="0" indent="0" algn="just">
              <a:buNone/>
            </a:pPr>
            <a:r>
              <a:rPr lang="en-US" sz="1800" b="1" dirty="0"/>
              <a:t>5. Initial Probabilities (π):</a:t>
            </a:r>
            <a:endParaRPr lang="en-US" sz="1800" dirty="0"/>
          </a:p>
          <a:p>
            <a:pPr algn="just"/>
            <a:r>
              <a:rPr lang="en-US" sz="1800" dirty="0"/>
              <a:t>These represent the probability distribution over the possible initial states, i.e., the probability that the first word belongs to a specific part of speech.</a:t>
            </a:r>
            <a:endParaRPr lang="en-IN" sz="1800" dirty="0"/>
          </a:p>
        </p:txBody>
      </p:sp>
    </p:spTree>
    <p:extLst>
      <p:ext uri="{BB962C8B-B14F-4D97-AF65-F5344CB8AC3E}">
        <p14:creationId xmlns:p14="http://schemas.microsoft.com/office/powerpoint/2010/main" val="648955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F90A81-C37C-EC56-B048-DEEF74BFFF59}"/>
              </a:ext>
            </a:extLst>
          </p:cNvPr>
          <p:cNvSpPr>
            <a:spLocks noGrp="1"/>
          </p:cNvSpPr>
          <p:nvPr>
            <p:ph sz="quarter" idx="1"/>
          </p:nvPr>
        </p:nvSpPr>
        <p:spPr>
          <a:xfrm>
            <a:off x="421341" y="143435"/>
            <a:ext cx="10963835" cy="6535271"/>
          </a:xfrm>
        </p:spPr>
        <p:txBody>
          <a:bodyPr>
            <a:normAutofit fontScale="70000" lnSpcReduction="20000"/>
          </a:bodyPr>
          <a:lstStyle/>
          <a:p>
            <a:pPr marL="0" indent="0" algn="just">
              <a:buNone/>
            </a:pPr>
            <a:r>
              <a:rPr lang="en-US" sz="3400" b="1" dirty="0">
                <a:latin typeface="Georgia" panose="02040502050405020303" pitchFamily="18" charset="0"/>
                <a:cs typeface="Times New Roman" panose="02020603050405020304" pitchFamily="18" charset="0"/>
              </a:rPr>
              <a:t>Structure of an HMM:</a:t>
            </a:r>
          </a:p>
          <a:p>
            <a:pPr marL="0" indent="0" algn="just">
              <a:buNone/>
            </a:pPr>
            <a:endParaRPr lang="en-US" b="1" dirty="0">
              <a:latin typeface="Georgia" panose="02040502050405020303" pitchFamily="18" charset="0"/>
              <a:cs typeface="Times New Roman" panose="02020603050405020304" pitchFamily="18" charset="0"/>
            </a:endParaRPr>
          </a:p>
          <a:p>
            <a:pPr algn="just"/>
            <a:r>
              <a:rPr lang="en-US" sz="2600" b="1" dirty="0">
                <a:latin typeface="Georgia" panose="02040502050405020303" pitchFamily="18" charset="0"/>
                <a:cs typeface="Times New Roman" panose="02020603050405020304" pitchFamily="18" charset="0"/>
              </a:rPr>
              <a:t>Hidden States: </a:t>
            </a:r>
            <a:r>
              <a:rPr lang="en-US" sz="2600" dirty="0">
                <a:latin typeface="Georgia" panose="02040502050405020303" pitchFamily="18" charset="0"/>
                <a:cs typeface="Times New Roman" panose="02020603050405020304" pitchFamily="18" charset="0"/>
              </a:rPr>
              <a:t>The actual sequence of states (e.g., POS tags) that we don’t directly observe.</a:t>
            </a:r>
          </a:p>
          <a:p>
            <a:pPr algn="just"/>
            <a:r>
              <a:rPr lang="en-US" sz="2600" b="1" dirty="0">
                <a:latin typeface="Georgia" panose="02040502050405020303" pitchFamily="18" charset="0"/>
                <a:cs typeface="Times New Roman" panose="02020603050405020304" pitchFamily="18" charset="0"/>
              </a:rPr>
              <a:t>Observed Sequence: </a:t>
            </a:r>
            <a:r>
              <a:rPr lang="en-US" sz="2600" dirty="0">
                <a:latin typeface="Georgia" panose="02040502050405020303" pitchFamily="18" charset="0"/>
                <a:cs typeface="Times New Roman" panose="02020603050405020304" pitchFamily="18" charset="0"/>
              </a:rPr>
              <a:t>The sequence of observable data (e.g., words in a sentence).</a:t>
            </a:r>
          </a:p>
          <a:p>
            <a:pPr algn="just"/>
            <a:r>
              <a:rPr lang="en-US" sz="2600" b="1" dirty="0">
                <a:latin typeface="Georgia" panose="02040502050405020303" pitchFamily="18" charset="0"/>
                <a:cs typeface="Times New Roman" panose="02020603050405020304" pitchFamily="18" charset="0"/>
              </a:rPr>
              <a:t>Markov Property: </a:t>
            </a:r>
            <a:r>
              <a:rPr lang="en-US" sz="2600" dirty="0">
                <a:latin typeface="Georgia" panose="02040502050405020303" pitchFamily="18" charset="0"/>
                <a:cs typeface="Times New Roman" panose="02020603050405020304" pitchFamily="18" charset="0"/>
              </a:rPr>
              <a:t>The assumption that the probability of transitioning to a new state depends only on the current state (not the entire history).</a:t>
            </a:r>
          </a:p>
          <a:p>
            <a:pPr marL="0" indent="0" algn="just">
              <a:buNone/>
            </a:pPr>
            <a:endParaRPr lang="en-US" sz="2600" dirty="0">
              <a:latin typeface="Georgia" panose="02040502050405020303" pitchFamily="18" charset="0"/>
              <a:cs typeface="Times New Roman" panose="02020603050405020304" pitchFamily="18" charset="0"/>
            </a:endParaRPr>
          </a:p>
          <a:p>
            <a:pPr marL="0" indent="0" algn="just">
              <a:buNone/>
            </a:pPr>
            <a:r>
              <a:rPr lang="en-US" sz="2600" b="1" dirty="0">
                <a:latin typeface="Georgia" panose="02040502050405020303" pitchFamily="18" charset="0"/>
                <a:cs typeface="Times New Roman" panose="02020603050405020304" pitchFamily="18" charset="0"/>
              </a:rPr>
              <a:t>Example of HMM in POS Tagging:</a:t>
            </a:r>
            <a:endParaRPr lang="en-US" sz="2600" dirty="0">
              <a:latin typeface="Georgia" panose="02040502050405020303" pitchFamily="18" charset="0"/>
              <a:cs typeface="Times New Roman" panose="02020603050405020304" pitchFamily="18" charset="0"/>
            </a:endParaRPr>
          </a:p>
          <a:p>
            <a:pPr algn="just"/>
            <a:r>
              <a:rPr lang="en-US" sz="2600" b="1" dirty="0">
                <a:latin typeface="Georgia" panose="02040502050405020303" pitchFamily="18" charset="0"/>
                <a:cs typeface="Times New Roman" panose="02020603050405020304" pitchFamily="18" charset="0"/>
              </a:rPr>
              <a:t>"The dog barks."</a:t>
            </a:r>
          </a:p>
          <a:p>
            <a:pPr algn="just"/>
            <a:endParaRPr lang="en-US" sz="2600" dirty="0">
              <a:latin typeface="Georgia" panose="02040502050405020303" pitchFamily="18" charset="0"/>
              <a:cs typeface="Times New Roman" panose="02020603050405020304" pitchFamily="18" charset="0"/>
            </a:endParaRPr>
          </a:p>
          <a:p>
            <a:pPr algn="just"/>
            <a:r>
              <a:rPr lang="en-US" sz="2600" dirty="0">
                <a:latin typeface="Georgia" panose="02040502050405020303" pitchFamily="18" charset="0"/>
                <a:cs typeface="Times New Roman" panose="02020603050405020304" pitchFamily="18" charset="0"/>
              </a:rPr>
              <a:t>In this case:</a:t>
            </a:r>
          </a:p>
          <a:p>
            <a:pPr algn="just"/>
            <a:r>
              <a:rPr lang="en-US" sz="2600" b="1" dirty="0">
                <a:latin typeface="Georgia" panose="02040502050405020303" pitchFamily="18" charset="0"/>
                <a:cs typeface="Times New Roman" panose="02020603050405020304" pitchFamily="18" charset="0"/>
              </a:rPr>
              <a:t>States (hidden) could be: </a:t>
            </a:r>
            <a:r>
              <a:rPr lang="en-US" sz="2600" dirty="0">
                <a:latin typeface="Georgia" panose="02040502050405020303" pitchFamily="18" charset="0"/>
                <a:cs typeface="Times New Roman" panose="02020603050405020304" pitchFamily="18" charset="0"/>
              </a:rPr>
              <a:t>DT (Determiner), NN (Noun), VBZ (Verb).</a:t>
            </a:r>
          </a:p>
          <a:p>
            <a:pPr algn="just"/>
            <a:r>
              <a:rPr lang="en-US" sz="2600" b="1" dirty="0">
                <a:latin typeface="Georgia" panose="02040502050405020303" pitchFamily="18" charset="0"/>
                <a:cs typeface="Times New Roman" panose="02020603050405020304" pitchFamily="18" charset="0"/>
              </a:rPr>
              <a:t>Observations (visible): </a:t>
            </a:r>
            <a:r>
              <a:rPr lang="en-US" sz="2600" dirty="0">
                <a:latin typeface="Georgia" panose="02040502050405020303" pitchFamily="18" charset="0"/>
                <a:cs typeface="Times New Roman" panose="02020603050405020304" pitchFamily="18" charset="0"/>
              </a:rPr>
              <a:t>"The", "dog", "barks".</a:t>
            </a:r>
          </a:p>
          <a:p>
            <a:pPr algn="just"/>
            <a:endParaRPr lang="en-US" sz="2600" dirty="0">
              <a:latin typeface="Georgia" panose="02040502050405020303" pitchFamily="18" charset="0"/>
              <a:cs typeface="Times New Roman" panose="02020603050405020304" pitchFamily="18" charset="0"/>
            </a:endParaRPr>
          </a:p>
          <a:p>
            <a:pPr marL="0" indent="0" algn="just">
              <a:buNone/>
            </a:pPr>
            <a:r>
              <a:rPr lang="en-US" sz="2600" dirty="0">
                <a:latin typeface="Georgia" panose="02040502050405020303" pitchFamily="18" charset="0"/>
                <a:cs typeface="Times New Roman" panose="02020603050405020304" pitchFamily="18" charset="0"/>
              </a:rPr>
              <a:t>An HMM would model the POS tagging task as follows:</a:t>
            </a:r>
          </a:p>
          <a:p>
            <a:pPr algn="just"/>
            <a:r>
              <a:rPr lang="en-US" sz="2600" dirty="0">
                <a:latin typeface="Georgia" panose="02040502050405020303" pitchFamily="18" charset="0"/>
                <a:cs typeface="Times New Roman" panose="02020603050405020304" pitchFamily="18" charset="0"/>
              </a:rPr>
              <a:t>Each word is an observation, and each corresponding POS tag is a hidden state.</a:t>
            </a:r>
          </a:p>
          <a:p>
            <a:pPr algn="just"/>
            <a:r>
              <a:rPr lang="en-US" sz="2600" dirty="0">
                <a:latin typeface="Georgia" panose="02040502050405020303" pitchFamily="18" charset="0"/>
                <a:cs typeface="Times New Roman" panose="02020603050405020304" pitchFamily="18" charset="0"/>
              </a:rPr>
              <a:t>The task is to infer the most likely sequence of hidden states (POS tags) given the sequence of observed words.</a:t>
            </a:r>
          </a:p>
          <a:p>
            <a:pPr algn="just"/>
            <a:endParaRPr lang="en-US" sz="2600" dirty="0">
              <a:latin typeface="Georgia" panose="02040502050405020303" pitchFamily="18" charset="0"/>
              <a:cs typeface="Times New Roman" panose="02020603050405020304" pitchFamily="18" charset="0"/>
            </a:endParaRPr>
          </a:p>
          <a:p>
            <a:pPr marL="0" indent="0" algn="l">
              <a:buNone/>
            </a:pPr>
            <a:r>
              <a:rPr lang="en-US" sz="2600" b="1" i="0" dirty="0">
                <a:solidFill>
                  <a:srgbClr val="0D0D0D"/>
                </a:solidFill>
                <a:effectLst/>
                <a:latin typeface="Georgia" panose="02040502050405020303" pitchFamily="18" charset="0"/>
                <a:cs typeface="Times New Roman" panose="02020603050405020304" pitchFamily="18" charset="0"/>
              </a:rPr>
              <a:t>HMM's Role in NLP:</a:t>
            </a:r>
          </a:p>
          <a:p>
            <a:pPr algn="l"/>
            <a:r>
              <a:rPr lang="en-US" sz="2600" b="0" i="0" dirty="0">
                <a:solidFill>
                  <a:srgbClr val="0D0D0D"/>
                </a:solidFill>
                <a:effectLst/>
                <a:latin typeface="Georgia" panose="02040502050405020303" pitchFamily="18" charset="0"/>
                <a:cs typeface="Times New Roman" panose="02020603050405020304" pitchFamily="18" charset="0"/>
              </a:rPr>
              <a:t>HMM is used for </a:t>
            </a:r>
            <a:r>
              <a:rPr lang="en-US" sz="2600" b="1" i="0" dirty="0">
                <a:solidFill>
                  <a:srgbClr val="0D0D0D"/>
                </a:solidFill>
                <a:effectLst/>
                <a:latin typeface="Georgia" panose="02040502050405020303" pitchFamily="18" charset="0"/>
                <a:cs typeface="Times New Roman" panose="02020603050405020304" pitchFamily="18" charset="0"/>
              </a:rPr>
              <a:t>sequence prediction</a:t>
            </a:r>
            <a:r>
              <a:rPr lang="en-US" sz="2600" b="0" i="0" dirty="0">
                <a:solidFill>
                  <a:srgbClr val="0D0D0D"/>
                </a:solidFill>
                <a:effectLst/>
                <a:latin typeface="Georgia" panose="02040502050405020303" pitchFamily="18" charset="0"/>
                <a:cs typeface="Times New Roman" panose="02020603050405020304" pitchFamily="18" charset="0"/>
              </a:rPr>
              <a:t> where the data is sequential and the goal is to find the most likely sequence of hidden states based on observable data.</a:t>
            </a:r>
          </a:p>
        </p:txBody>
      </p:sp>
    </p:spTree>
    <p:extLst>
      <p:ext uri="{BB962C8B-B14F-4D97-AF65-F5344CB8AC3E}">
        <p14:creationId xmlns:p14="http://schemas.microsoft.com/office/powerpoint/2010/main" val="6889969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marL="0" indent="0">
              <a:buNone/>
            </a:pPr>
            <a:r>
              <a:rPr lang="en-US" b="1" dirty="0">
                <a:solidFill>
                  <a:srgbClr val="FF0000"/>
                </a:solidFill>
              </a:rPr>
              <a:t>Applications</a:t>
            </a:r>
          </a:p>
          <a:p>
            <a:pPr marL="0" indent="0">
              <a:buNone/>
            </a:pPr>
            <a:endParaRPr lang="en-US" b="1" dirty="0"/>
          </a:p>
          <a:p>
            <a:r>
              <a:rPr lang="en-US" dirty="0"/>
              <a:t>HMMs are widely used in various fields, including:</a:t>
            </a:r>
          </a:p>
          <a:p>
            <a:r>
              <a:rPr lang="en-US" b="1" dirty="0"/>
              <a:t>Speech Recognition</a:t>
            </a:r>
            <a:r>
              <a:rPr lang="en-US" dirty="0"/>
              <a:t>: Modeling phonemes in spoken language.</a:t>
            </a:r>
          </a:p>
          <a:p>
            <a:r>
              <a:rPr lang="en-US" b="1" dirty="0"/>
              <a:t>Natural Language Processing</a:t>
            </a:r>
            <a:r>
              <a:rPr lang="en-US" dirty="0"/>
              <a:t>: Part-of-speech tagging and named entity recognition.</a:t>
            </a:r>
          </a:p>
          <a:p>
            <a:r>
              <a:rPr lang="en-US" b="1" dirty="0"/>
              <a:t>Bioinformatics</a:t>
            </a:r>
            <a:r>
              <a:rPr lang="en-US" dirty="0"/>
              <a:t>: Gene prediction and protein sequence analysis.</a:t>
            </a:r>
          </a:p>
          <a:p>
            <a:r>
              <a:rPr lang="en-US" b="1" dirty="0"/>
              <a:t>Finance</a:t>
            </a:r>
            <a:r>
              <a:rPr lang="en-US" dirty="0"/>
              <a:t>: Modeling stock prices and economic indicators.</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Scenario</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a:t>Imagine you're analyzing weather patterns. You have three hidden states: Sunny, Rainy, and Cloudy. You can observe various weather-related outputs, like the presence of an umbrella or sunglasses.</a:t>
            </a:r>
          </a:p>
          <a:p>
            <a:r>
              <a:rPr lang="en-US" b="1" dirty="0"/>
              <a:t>States</a:t>
            </a:r>
            <a:r>
              <a:rPr lang="en-US" dirty="0"/>
              <a:t>: Sunny, Rainy, Cloudy.</a:t>
            </a:r>
          </a:p>
          <a:p>
            <a:r>
              <a:rPr lang="en-US" b="1" dirty="0"/>
              <a:t>Observations</a:t>
            </a:r>
            <a:r>
              <a:rPr lang="en-US" dirty="0"/>
              <a:t>: Umbrella, Sunglasses, No Accessories.</a:t>
            </a:r>
          </a:p>
          <a:p>
            <a:r>
              <a:rPr lang="en-US" b="1" dirty="0"/>
              <a:t>Transition Matrix </a:t>
            </a:r>
          </a:p>
          <a:p>
            <a:endParaRPr lang="en-IN" b="1" dirty="0"/>
          </a:p>
          <a:p>
            <a:endParaRPr lang="en-IN" b="1" dirty="0"/>
          </a:p>
          <a:p>
            <a:endParaRPr lang="en-US" dirty="0"/>
          </a:p>
          <a:p>
            <a:r>
              <a:rPr lang="en-US" b="1" dirty="0"/>
              <a:t>Emission Probabilities</a:t>
            </a:r>
            <a:r>
              <a:rPr lang="en-US" dirty="0"/>
              <a:t>:</a:t>
            </a:r>
          </a:p>
          <a:p>
            <a:pPr lvl="1"/>
            <a:r>
              <a:rPr lang="en-US" dirty="0"/>
              <a:t>Sunny → Sunglasses: 0.8, Umbrella: 0.1, No Accessories: 0.1</a:t>
            </a:r>
          </a:p>
          <a:p>
            <a:pPr lvl="1"/>
            <a:r>
              <a:rPr lang="en-US" dirty="0"/>
              <a:t>Rainy → Sunglasses: 0.1, Umbrella: 0.9, No Accessories: 0.0</a:t>
            </a:r>
          </a:p>
          <a:p>
            <a:pPr lvl="1"/>
            <a:r>
              <a:rPr lang="en-US" dirty="0"/>
              <a:t>Cloudy → Sunglasses: 0.3, Umbrella: 0.3, No Accessories: 0.4</a:t>
            </a:r>
          </a:p>
          <a:p>
            <a:endParaRPr lang="en-US" dirty="0"/>
          </a:p>
        </p:txBody>
      </p:sp>
      <p:pic>
        <p:nvPicPr>
          <p:cNvPr id="6" name="Picture 2"/>
          <p:cNvPicPr>
            <a:picLocks noChangeAspect="1" noChangeArrowheads="1"/>
          </p:cNvPicPr>
          <p:nvPr/>
        </p:nvPicPr>
        <p:blipFill>
          <a:blip r:embed="rId2"/>
          <a:srcRect l="56472" t="46294" r="31604" b="40382"/>
          <a:stretch>
            <a:fillRect/>
          </a:stretch>
        </p:blipFill>
        <p:spPr bwMode="auto">
          <a:xfrm>
            <a:off x="4426227" y="3378625"/>
            <a:ext cx="2279374" cy="1431914"/>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Real-life Example: Spell Checkers</a:t>
            </a:r>
            <a:br>
              <a:rPr lang="en-US" b="1" dirty="0"/>
            </a:br>
            <a:endParaRPr lang="en-US" dirty="0"/>
          </a:p>
        </p:txBody>
      </p:sp>
      <p:sp>
        <p:nvSpPr>
          <p:cNvPr id="3" name="Content Placeholder 2"/>
          <p:cNvSpPr>
            <a:spLocks noGrp="1"/>
          </p:cNvSpPr>
          <p:nvPr>
            <p:ph sz="quarter" idx="1"/>
          </p:nvPr>
        </p:nvSpPr>
        <p:spPr>
          <a:xfrm>
            <a:off x="609600" y="1084729"/>
            <a:ext cx="10641106" cy="5389223"/>
          </a:xfrm>
        </p:spPr>
        <p:txBody>
          <a:bodyPr>
            <a:noAutofit/>
          </a:bodyPr>
          <a:lstStyle/>
          <a:p>
            <a:pPr marL="0" indent="0" algn="just">
              <a:buNone/>
            </a:pPr>
            <a:r>
              <a:rPr lang="en-US" sz="2000" dirty="0"/>
              <a:t>The minimum edit distance is a measure of how many changes (insertions, deletions, or substitutions) are required to transform one string into another. This concept has practical applications in various real-life scenarios. Here's a simple example to illustrate:</a:t>
            </a:r>
          </a:p>
          <a:p>
            <a:pPr marL="0" indent="0" algn="just">
              <a:buNone/>
            </a:pPr>
            <a:endParaRPr lang="en-US" sz="2000" dirty="0"/>
          </a:p>
          <a:p>
            <a:pPr algn="just"/>
            <a:r>
              <a:rPr lang="en-US" sz="2000" dirty="0"/>
              <a:t>When you type a word in a document or a search engine, and it’s misspelled, the software tries to suggest the correct word by determining which valid word is closest to your input. For instance:</a:t>
            </a:r>
          </a:p>
          <a:p>
            <a:pPr algn="just"/>
            <a:r>
              <a:rPr lang="en-US" sz="2000" b="1" dirty="0"/>
              <a:t>Misspelled word:</a:t>
            </a:r>
            <a:r>
              <a:rPr lang="en-US" sz="2000" dirty="0"/>
              <a:t> "</a:t>
            </a:r>
            <a:r>
              <a:rPr lang="en-US" sz="2000" dirty="0" err="1"/>
              <a:t>recieve</a:t>
            </a:r>
            <a:r>
              <a:rPr lang="en-US" sz="2000" dirty="0"/>
              <a:t>"</a:t>
            </a:r>
          </a:p>
          <a:p>
            <a:pPr algn="just"/>
            <a:r>
              <a:rPr lang="en-US" sz="2000" b="1" dirty="0"/>
              <a:t>Correct word:</a:t>
            </a:r>
            <a:r>
              <a:rPr lang="en-US" sz="2000" dirty="0"/>
              <a:t> "receive"</a:t>
            </a:r>
          </a:p>
          <a:p>
            <a:pPr algn="just"/>
            <a:r>
              <a:rPr lang="en-US" sz="2000" dirty="0"/>
              <a:t>The software uses the concept of minimum edit distance to transform "</a:t>
            </a:r>
            <a:r>
              <a:rPr lang="en-US" sz="2000" dirty="0" err="1"/>
              <a:t>recieve</a:t>
            </a:r>
            <a:r>
              <a:rPr lang="en-US" sz="2000" dirty="0"/>
              <a:t>" into "receive." Here’s how:</a:t>
            </a:r>
          </a:p>
          <a:p>
            <a:pPr algn="just"/>
            <a:r>
              <a:rPr lang="en-US" sz="2000" b="1" dirty="0"/>
              <a:t>Substitution:</a:t>
            </a:r>
            <a:r>
              <a:rPr lang="en-US" sz="2000" dirty="0"/>
              <a:t> Change the '</a:t>
            </a:r>
            <a:r>
              <a:rPr lang="en-US" sz="2000" dirty="0" err="1"/>
              <a:t>i</a:t>
            </a:r>
            <a:r>
              <a:rPr lang="en-US" sz="2000" dirty="0"/>
              <a:t>' to 'e' → "receive"</a:t>
            </a:r>
          </a:p>
          <a:p>
            <a:pPr algn="just"/>
            <a:r>
              <a:rPr lang="en-US" sz="2000" dirty="0"/>
              <a:t>In this case, the minimum edit distance is 1, as only one substitution is needed. Spell checkers use this technique to identify the closest valid words based on the smallest number of edits. This approach ensures that suggestions are both relevant and accurate.</a:t>
            </a:r>
          </a:p>
          <a:p>
            <a:pPr algn="just"/>
            <a:endParaRPr lang="en-US"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lgn="just"/>
            <a:r>
              <a:rPr lang="en-US" b="1" dirty="0"/>
              <a:t>Conclusion</a:t>
            </a:r>
          </a:p>
          <a:p>
            <a:pPr algn="just"/>
            <a:r>
              <a:rPr lang="en-US" dirty="0"/>
              <a:t>HMMs are powerful tools for modeling temporal or sequential data, where the system dynamics are not fully observable. Their ability to handle uncertainty and variability makes them applicable to many real-world problems.</a:t>
            </a:r>
          </a:p>
          <a:p>
            <a:pPr algn="just"/>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POS Tagging with Hidden </a:t>
            </a:r>
            <a:r>
              <a:rPr lang="en-IN" dirty="0" err="1"/>
              <a:t>markov</a:t>
            </a:r>
            <a:r>
              <a:rPr lang="en-IN" dirty="0"/>
              <a:t> model</a:t>
            </a:r>
            <a:endParaRPr lang="en-US" dirty="0"/>
          </a:p>
        </p:txBody>
      </p:sp>
      <p:sp>
        <p:nvSpPr>
          <p:cNvPr id="3" name="Content Placeholder 2"/>
          <p:cNvSpPr>
            <a:spLocks noGrp="1"/>
          </p:cNvSpPr>
          <p:nvPr>
            <p:ph sz="quarter" idx="1"/>
          </p:nvPr>
        </p:nvSpPr>
        <p:spPr/>
        <p:txBody>
          <a:bodyPr/>
          <a:lstStyle/>
          <a:p>
            <a:r>
              <a:rPr lang="en-US" dirty="0"/>
              <a:t>Part-of-speech (POS) tagging with Hidden Markov Models (HMM) involves several steps.</a:t>
            </a:r>
          </a:p>
          <a:p>
            <a:r>
              <a:rPr lang="en-US" b="1" dirty="0"/>
              <a:t>Install NLTK</a:t>
            </a:r>
            <a:r>
              <a:rPr lang="en-US" dirty="0"/>
              <a:t>: You need to have the NLTK library installed. You can install it using pip if you haven't already:</a:t>
            </a:r>
          </a:p>
          <a:p>
            <a:endParaRPr lang="en-US" dirty="0"/>
          </a:p>
          <a:p>
            <a:endParaRPr lang="en-US" dirty="0"/>
          </a:p>
          <a:p>
            <a:r>
              <a:rPr lang="en-US" b="1" dirty="0"/>
              <a:t>Import necessary libraries</a:t>
            </a:r>
            <a:r>
              <a:rPr lang="en-US" dirty="0"/>
              <a:t>: Import the required libraries from NLTK:</a:t>
            </a:r>
          </a:p>
          <a:p>
            <a:pPr lvl="1">
              <a:buNone/>
            </a:pPr>
            <a:endParaRPr lang="en-US" dirty="0"/>
          </a:p>
          <a:p>
            <a:endParaRPr lang="en-US" dirty="0"/>
          </a:p>
        </p:txBody>
      </p:sp>
      <p:pic>
        <p:nvPicPr>
          <p:cNvPr id="2050" name="Picture 2"/>
          <p:cNvPicPr>
            <a:picLocks noChangeAspect="1" noChangeArrowheads="1"/>
          </p:cNvPicPr>
          <p:nvPr/>
        </p:nvPicPr>
        <p:blipFill>
          <a:blip r:embed="rId2"/>
          <a:srcRect/>
          <a:stretch>
            <a:fillRect/>
          </a:stretch>
        </p:blipFill>
        <p:spPr bwMode="auto">
          <a:xfrm>
            <a:off x="4061376" y="3301518"/>
            <a:ext cx="3764153" cy="713891"/>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1174061" y="4901717"/>
            <a:ext cx="9044218" cy="1459326"/>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331304"/>
            <a:ext cx="9956800" cy="6142648"/>
          </a:xfrm>
        </p:spPr>
        <p:txBody>
          <a:bodyPr/>
          <a:lstStyle/>
          <a:p>
            <a:r>
              <a:rPr lang="en-US" b="1" dirty="0"/>
              <a:t>Prepare the data</a:t>
            </a:r>
            <a:r>
              <a:rPr lang="en-US" dirty="0"/>
              <a:t>: You need to load and prepare the data. NLTK’s </a:t>
            </a:r>
            <a:r>
              <a:rPr lang="en-US" dirty="0" err="1"/>
              <a:t>treebank</a:t>
            </a:r>
            <a:r>
              <a:rPr lang="en-US" dirty="0"/>
              <a:t> corpus is often used for training POS taggers.</a:t>
            </a:r>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r>
              <a:rPr lang="en-US" b="1" dirty="0"/>
              <a:t>Train the HMM POS Tagger</a:t>
            </a:r>
            <a:r>
              <a:rPr lang="en-US" dirty="0"/>
              <a:t>: Create and train the HMM POS tagger using the training sentences.</a:t>
            </a:r>
          </a:p>
          <a:p>
            <a:endParaRPr lang="en-US" dirty="0"/>
          </a:p>
          <a:p>
            <a:pPr>
              <a:buNone/>
            </a:pPr>
            <a:endParaRPr lang="en-US" dirty="0"/>
          </a:p>
          <a:p>
            <a:endParaRPr lang="en-US" dirty="0"/>
          </a:p>
        </p:txBody>
      </p:sp>
      <p:pic>
        <p:nvPicPr>
          <p:cNvPr id="3074" name="Picture 2"/>
          <p:cNvPicPr>
            <a:picLocks noChangeAspect="1" noChangeArrowheads="1"/>
          </p:cNvPicPr>
          <p:nvPr/>
        </p:nvPicPr>
        <p:blipFill>
          <a:blip r:embed="rId2"/>
          <a:srcRect/>
          <a:stretch>
            <a:fillRect/>
          </a:stretch>
        </p:blipFill>
        <p:spPr bwMode="auto">
          <a:xfrm>
            <a:off x="1537252" y="1247844"/>
            <a:ext cx="7129670" cy="203046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1577009" y="4336635"/>
            <a:ext cx="6851374" cy="1997904"/>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675860"/>
            <a:ext cx="9956800" cy="5798091"/>
          </a:xfrm>
        </p:spPr>
        <p:txBody>
          <a:bodyPr/>
          <a:lstStyle/>
          <a:p>
            <a:r>
              <a:rPr lang="en-US" b="1" dirty="0"/>
              <a:t>Tagging new sentences</a:t>
            </a:r>
            <a:r>
              <a:rPr lang="en-US" dirty="0"/>
              <a:t>: Use the trained tagger to tag new sentences.</a:t>
            </a:r>
          </a:p>
          <a:p>
            <a:endParaRPr lang="en-US" dirty="0"/>
          </a:p>
          <a:p>
            <a:endParaRPr lang="en-US" dirty="0"/>
          </a:p>
          <a:p>
            <a:endParaRPr lang="en-US" dirty="0"/>
          </a:p>
          <a:p>
            <a:endParaRPr lang="en-US" dirty="0"/>
          </a:p>
          <a:p>
            <a:endParaRPr lang="en-US" dirty="0"/>
          </a:p>
          <a:p>
            <a:r>
              <a:rPr lang="en-US" b="1" dirty="0"/>
              <a:t>Evaluate the tagger</a:t>
            </a:r>
            <a:r>
              <a:rPr lang="en-US" dirty="0"/>
              <a:t>: You can evaluate the performance of your tagger on test data.</a:t>
            </a:r>
          </a:p>
        </p:txBody>
      </p:sp>
      <p:pic>
        <p:nvPicPr>
          <p:cNvPr id="4098" name="Picture 2"/>
          <p:cNvPicPr>
            <a:picLocks noChangeAspect="1" noChangeArrowheads="1"/>
          </p:cNvPicPr>
          <p:nvPr/>
        </p:nvPicPr>
        <p:blipFill>
          <a:blip r:embed="rId2"/>
          <a:srcRect/>
          <a:stretch>
            <a:fillRect/>
          </a:stretch>
        </p:blipFill>
        <p:spPr bwMode="auto">
          <a:xfrm>
            <a:off x="1404731" y="1529868"/>
            <a:ext cx="7034627" cy="1902446"/>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1438689" y="4676016"/>
            <a:ext cx="7891078" cy="1857306"/>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8B135-E621-FEE6-946E-F557F2E8A92D}"/>
              </a:ext>
            </a:extLst>
          </p:cNvPr>
          <p:cNvSpPr>
            <a:spLocks noGrp="1"/>
          </p:cNvSpPr>
          <p:nvPr>
            <p:ph type="title"/>
          </p:nvPr>
        </p:nvSpPr>
        <p:spPr>
          <a:xfrm>
            <a:off x="609600" y="89648"/>
            <a:ext cx="9956800" cy="403412"/>
          </a:xfrm>
        </p:spPr>
        <p:txBody>
          <a:bodyPr>
            <a:normAutofit fontScale="90000"/>
          </a:bodyPr>
          <a:lstStyle/>
          <a:p>
            <a:r>
              <a:rPr lang="en-IN" dirty="0"/>
              <a:t>example</a:t>
            </a:r>
          </a:p>
        </p:txBody>
      </p:sp>
      <p:pic>
        <p:nvPicPr>
          <p:cNvPr id="5" name="Content Placeholder 4">
            <a:extLst>
              <a:ext uri="{FF2B5EF4-FFF2-40B4-BE49-F238E27FC236}">
                <a16:creationId xmlns:a16="http://schemas.microsoft.com/office/drawing/2014/main" id="{C764D46B-A055-DA41-F1B1-9B380ADA9D4A}"/>
              </a:ext>
            </a:extLst>
          </p:cNvPr>
          <p:cNvPicPr>
            <a:picLocks noGrp="1" noChangeAspect="1"/>
          </p:cNvPicPr>
          <p:nvPr>
            <p:ph sz="quarter" idx="1"/>
          </p:nvPr>
        </p:nvPicPr>
        <p:blipFill>
          <a:blip r:embed="rId2"/>
          <a:stretch>
            <a:fillRect/>
          </a:stretch>
        </p:blipFill>
        <p:spPr>
          <a:xfrm>
            <a:off x="1102658" y="493060"/>
            <a:ext cx="9305365" cy="6275292"/>
          </a:xfrm>
        </p:spPr>
      </p:pic>
    </p:spTree>
    <p:extLst>
      <p:ext uri="{BB962C8B-B14F-4D97-AF65-F5344CB8AC3E}">
        <p14:creationId xmlns:p14="http://schemas.microsoft.com/office/powerpoint/2010/main" val="32866640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Code Link</a:t>
            </a:r>
          </a:p>
        </p:txBody>
      </p:sp>
      <p:sp>
        <p:nvSpPr>
          <p:cNvPr id="3" name="Content Placeholder 2"/>
          <p:cNvSpPr>
            <a:spLocks noGrp="1"/>
          </p:cNvSpPr>
          <p:nvPr>
            <p:ph sz="quarter" idx="1"/>
          </p:nvPr>
        </p:nvSpPr>
        <p:spPr/>
        <p:txBody>
          <a:bodyPr/>
          <a:lstStyle/>
          <a:p>
            <a:r>
              <a:rPr lang="en-US" dirty="0"/>
              <a:t>https://colab.research.google.com/drive/1mmuLGgT7u4MsmPWxv7r8eYTd9Vv_aacf?usp=sharing</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666656"/>
          </a:xfrm>
        </p:spPr>
        <p:txBody>
          <a:bodyPr/>
          <a:lstStyle/>
          <a:p>
            <a:r>
              <a:rPr lang="en-US" dirty="0"/>
              <a:t>N-GRAM </a:t>
            </a:r>
            <a:r>
              <a:rPr lang="en-US" dirty="0" err="1"/>
              <a:t>Modelling</a:t>
            </a:r>
            <a:endParaRPr lang="en-US" dirty="0"/>
          </a:p>
        </p:txBody>
      </p:sp>
      <p:sp>
        <p:nvSpPr>
          <p:cNvPr id="3" name="Content Placeholder 2"/>
          <p:cNvSpPr>
            <a:spLocks noGrp="1"/>
          </p:cNvSpPr>
          <p:nvPr>
            <p:ph sz="quarter" idx="1"/>
          </p:nvPr>
        </p:nvSpPr>
        <p:spPr>
          <a:xfrm>
            <a:off x="609599" y="1030941"/>
            <a:ext cx="10659035" cy="5728447"/>
          </a:xfrm>
        </p:spPr>
        <p:txBody>
          <a:bodyPr/>
          <a:lstStyle/>
          <a:p>
            <a:pPr algn="just"/>
            <a:r>
              <a:rPr lang="en-US" dirty="0"/>
              <a:t>An N-gram language model is a statistical language model used to predict the probability of a sequence of words based on their historical context. </a:t>
            </a:r>
          </a:p>
          <a:p>
            <a:pPr algn="just"/>
            <a:r>
              <a:rPr lang="en-US" dirty="0"/>
              <a:t>It breaks down sentences into sequences (n-grams) of n words and calculates their occurrence probabilities.</a:t>
            </a:r>
          </a:p>
          <a:p>
            <a:pPr algn="just"/>
            <a:endParaRPr lang="en-US" dirty="0"/>
          </a:p>
          <a:p>
            <a:pPr algn="just"/>
            <a:r>
              <a:rPr lang="en-US" b="1" dirty="0"/>
              <a:t>Unigram: </a:t>
            </a:r>
            <a:r>
              <a:rPr lang="en-US" dirty="0"/>
              <a:t>Considers each word independently.</a:t>
            </a:r>
          </a:p>
          <a:p>
            <a:pPr algn="just"/>
            <a:r>
              <a:rPr lang="en-US" b="1" dirty="0"/>
              <a:t>Bigram: </a:t>
            </a:r>
            <a:r>
              <a:rPr lang="en-US" dirty="0"/>
              <a:t>Considers a sequence of two words (n = 2).</a:t>
            </a:r>
          </a:p>
          <a:p>
            <a:pPr algn="just"/>
            <a:r>
              <a:rPr lang="en-US" b="1" dirty="0"/>
              <a:t>Trigram: </a:t>
            </a:r>
            <a:r>
              <a:rPr lang="en-US" dirty="0"/>
              <a:t>Considers a sequence of three words (n = 3).</a:t>
            </a:r>
          </a:p>
          <a:p>
            <a:pPr algn="just"/>
            <a:r>
              <a:rPr lang="en-US" b="1" dirty="0"/>
              <a:t>N-gram: </a:t>
            </a:r>
            <a:r>
              <a:rPr lang="en-US" dirty="0"/>
              <a:t>For n = N, it predicts the next word based on the previous N-1 words.</a:t>
            </a:r>
          </a:p>
          <a:p>
            <a:pPr algn="just"/>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380D0-5A79-A4C3-C811-DF5746DC6757}"/>
              </a:ext>
            </a:extLst>
          </p:cNvPr>
          <p:cNvSpPr>
            <a:spLocks noGrp="1"/>
          </p:cNvSpPr>
          <p:nvPr>
            <p:ph type="title"/>
          </p:nvPr>
        </p:nvSpPr>
        <p:spPr/>
        <p:txBody>
          <a:bodyPr/>
          <a:lstStyle/>
          <a:p>
            <a:r>
              <a:rPr lang="en-US" dirty="0"/>
              <a:t>Example of a Bigram Model:</a:t>
            </a:r>
            <a:endParaRPr lang="en-IN" dirty="0"/>
          </a:p>
        </p:txBody>
      </p:sp>
      <p:sp>
        <p:nvSpPr>
          <p:cNvPr id="3" name="Content Placeholder 2">
            <a:extLst>
              <a:ext uri="{FF2B5EF4-FFF2-40B4-BE49-F238E27FC236}">
                <a16:creationId xmlns:a16="http://schemas.microsoft.com/office/drawing/2014/main" id="{DCB0D997-74EA-16E0-1B72-CB1885E514EE}"/>
              </a:ext>
            </a:extLst>
          </p:cNvPr>
          <p:cNvSpPr>
            <a:spLocks noGrp="1"/>
          </p:cNvSpPr>
          <p:nvPr>
            <p:ph sz="quarter" idx="1"/>
          </p:nvPr>
        </p:nvSpPr>
        <p:spPr/>
        <p:txBody>
          <a:bodyPr>
            <a:normAutofit/>
          </a:bodyPr>
          <a:lstStyle/>
          <a:p>
            <a:pPr algn="just"/>
            <a:r>
              <a:rPr lang="en-US" dirty="0">
                <a:latin typeface="Georgia" panose="02040502050405020303" pitchFamily="18" charset="0"/>
              </a:rPr>
              <a:t>Corpus: "</a:t>
            </a:r>
            <a:r>
              <a:rPr lang="en-US" b="1" dirty="0">
                <a:latin typeface="Georgia" panose="02040502050405020303" pitchFamily="18" charset="0"/>
              </a:rPr>
              <a:t>I love NLP. NLP is fun. I love learning."</a:t>
            </a:r>
          </a:p>
          <a:p>
            <a:pPr algn="just"/>
            <a:r>
              <a:rPr lang="en-US" dirty="0">
                <a:latin typeface="Georgia" panose="02040502050405020303" pitchFamily="18" charset="0"/>
              </a:rPr>
              <a:t>Bigrams: ("I love", "love NLP", "NLP is", "is fun", "I love", "love learning")</a:t>
            </a:r>
          </a:p>
          <a:p>
            <a:pPr algn="just"/>
            <a:r>
              <a:rPr lang="en-US" b="1" dirty="0">
                <a:latin typeface="Georgia" panose="02040502050405020303" pitchFamily="18" charset="0"/>
              </a:rPr>
              <a:t>Probabilities:</a:t>
            </a:r>
          </a:p>
          <a:p>
            <a:pPr algn="just">
              <a:buFont typeface="Arial" panose="020B0604020202020204" pitchFamily="34" charset="0"/>
              <a:buChar char="•"/>
            </a:pPr>
            <a:r>
              <a:rPr lang="en-IN" b="0" i="1" dirty="0">
                <a:solidFill>
                  <a:srgbClr val="0D0D0D"/>
                </a:solidFill>
                <a:effectLst/>
                <a:latin typeface="Georgia" panose="02040502050405020303" pitchFamily="18" charset="0"/>
              </a:rPr>
              <a:t>P</a:t>
            </a:r>
            <a:r>
              <a:rPr lang="en-IN" b="0" i="0" dirty="0">
                <a:solidFill>
                  <a:srgbClr val="0D0D0D"/>
                </a:solidFill>
                <a:effectLst/>
                <a:latin typeface="Georgia" panose="02040502050405020303" pitchFamily="18" charset="0"/>
              </a:rPr>
              <a:t>(</a:t>
            </a:r>
            <a:r>
              <a:rPr lang="en-IN" b="0" i="1" dirty="0">
                <a:solidFill>
                  <a:srgbClr val="0D0D0D"/>
                </a:solidFill>
                <a:effectLst/>
                <a:latin typeface="Georgia" panose="02040502050405020303" pitchFamily="18" charset="0"/>
              </a:rPr>
              <a:t>love </a:t>
            </a:r>
            <a:r>
              <a:rPr lang="en-IN" b="0" i="0" dirty="0">
                <a:solidFill>
                  <a:srgbClr val="0D0D0D"/>
                </a:solidFill>
                <a:effectLst/>
                <a:latin typeface="Georgia" panose="02040502050405020303" pitchFamily="18" charset="0"/>
              </a:rPr>
              <a:t>∣ </a:t>
            </a:r>
            <a:r>
              <a:rPr lang="en-IN" b="0" i="1" dirty="0">
                <a:solidFill>
                  <a:srgbClr val="0D0D0D"/>
                </a:solidFill>
                <a:effectLst/>
                <a:latin typeface="Georgia" panose="02040502050405020303" pitchFamily="18" charset="0"/>
              </a:rPr>
              <a:t>I</a:t>
            </a:r>
            <a:r>
              <a:rPr lang="en-IN" b="0" i="0" dirty="0">
                <a:solidFill>
                  <a:srgbClr val="0D0D0D"/>
                </a:solidFill>
                <a:effectLst/>
                <a:latin typeface="Georgia" panose="02040502050405020303" pitchFamily="18" charset="0"/>
              </a:rPr>
              <a:t>)</a:t>
            </a:r>
          </a:p>
          <a:p>
            <a:pPr algn="just">
              <a:buFont typeface="Arial" panose="020B0604020202020204" pitchFamily="34" charset="0"/>
              <a:buChar char="•"/>
            </a:pPr>
            <a:r>
              <a:rPr lang="en-IN" b="0" i="0" dirty="0">
                <a:solidFill>
                  <a:srgbClr val="0D0D0D"/>
                </a:solidFill>
                <a:effectLst/>
                <a:latin typeface="Georgia" panose="02040502050405020303" pitchFamily="18" charset="0"/>
              </a:rPr>
              <a:t>P(NLP ∣ love) </a:t>
            </a:r>
            <a:r>
              <a:rPr lang="en-IN" b="0" i="1" dirty="0">
                <a:solidFill>
                  <a:srgbClr val="0D0D0D"/>
                </a:solidFill>
                <a:effectLst/>
                <a:latin typeface="Georgia" panose="02040502050405020303" pitchFamily="18" charset="0"/>
              </a:rPr>
              <a:t> </a:t>
            </a:r>
            <a:endParaRPr lang="en-IN" b="0" i="0" dirty="0">
              <a:solidFill>
                <a:srgbClr val="0D0D0D"/>
              </a:solidFill>
              <a:effectLst/>
              <a:latin typeface="Georgia" panose="02040502050405020303" pitchFamily="18" charset="0"/>
            </a:endParaRPr>
          </a:p>
          <a:p>
            <a:pPr algn="just">
              <a:buFont typeface="Arial" panose="020B0604020202020204" pitchFamily="34" charset="0"/>
              <a:buChar char="•"/>
            </a:pPr>
            <a:r>
              <a:rPr lang="en-IN" b="0" i="0" dirty="0">
                <a:solidFill>
                  <a:srgbClr val="0D0D0D"/>
                </a:solidFill>
                <a:effectLst/>
                <a:latin typeface="Georgia" panose="02040502050405020303" pitchFamily="18" charset="0"/>
              </a:rPr>
              <a:t>P(is ∣ NLP)</a:t>
            </a:r>
            <a:r>
              <a:rPr lang="en-IN" b="0" i="1" dirty="0">
                <a:solidFill>
                  <a:srgbClr val="0D0D0D"/>
                </a:solidFill>
                <a:effectLst/>
                <a:latin typeface="Georgia" panose="02040502050405020303" pitchFamily="18" charset="0"/>
              </a:rPr>
              <a:t> </a:t>
            </a:r>
          </a:p>
          <a:p>
            <a:pPr algn="just">
              <a:buFont typeface="Arial" panose="020B0604020202020204" pitchFamily="34" charset="0"/>
              <a:buChar char="•"/>
            </a:pPr>
            <a:endParaRPr lang="en-US" dirty="0">
              <a:latin typeface="Georgia" panose="02040502050405020303" pitchFamily="18" charset="0"/>
            </a:endParaRPr>
          </a:p>
          <a:p>
            <a:pPr algn="just"/>
            <a:r>
              <a:rPr lang="en-US" dirty="0">
                <a:latin typeface="Georgia" panose="02040502050405020303" pitchFamily="18" charset="0"/>
              </a:rPr>
              <a:t>The model would compute the probabilities of these word sequences and use them to predict the next word in a sentence.</a:t>
            </a:r>
            <a:endParaRPr lang="en-IN" dirty="0">
              <a:latin typeface="Georgia" panose="02040502050405020303" pitchFamily="18" charset="0"/>
            </a:endParaRPr>
          </a:p>
        </p:txBody>
      </p:sp>
    </p:spTree>
    <p:extLst>
      <p:ext uri="{BB962C8B-B14F-4D97-AF65-F5344CB8AC3E}">
        <p14:creationId xmlns:p14="http://schemas.microsoft.com/office/powerpoint/2010/main" val="18274777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D3D35-EC77-98B1-5679-B8444DA212F7}"/>
              </a:ext>
            </a:extLst>
          </p:cNvPr>
          <p:cNvSpPr>
            <a:spLocks noGrp="1"/>
          </p:cNvSpPr>
          <p:nvPr>
            <p:ph type="title"/>
          </p:nvPr>
        </p:nvSpPr>
        <p:spPr>
          <a:xfrm>
            <a:off x="609600" y="50720"/>
            <a:ext cx="9956800" cy="666656"/>
          </a:xfrm>
        </p:spPr>
        <p:txBody>
          <a:bodyPr/>
          <a:lstStyle/>
          <a:p>
            <a:r>
              <a:rPr lang="en-US" b="1" dirty="0"/>
              <a:t>Calculating Sequence Probabilities:</a:t>
            </a:r>
            <a:endParaRPr lang="en-IN" b="1" dirty="0"/>
          </a:p>
        </p:txBody>
      </p:sp>
      <p:sp>
        <p:nvSpPr>
          <p:cNvPr id="3" name="Content Placeholder 2">
            <a:extLst>
              <a:ext uri="{FF2B5EF4-FFF2-40B4-BE49-F238E27FC236}">
                <a16:creationId xmlns:a16="http://schemas.microsoft.com/office/drawing/2014/main" id="{2A9A870D-DA6F-89AB-7F29-A1A7BCBB9AA9}"/>
              </a:ext>
            </a:extLst>
          </p:cNvPr>
          <p:cNvSpPr>
            <a:spLocks noGrp="1"/>
          </p:cNvSpPr>
          <p:nvPr>
            <p:ph sz="quarter" idx="1"/>
          </p:nvPr>
        </p:nvSpPr>
        <p:spPr>
          <a:xfrm>
            <a:off x="609600" y="1021976"/>
            <a:ext cx="10443882" cy="5451976"/>
          </a:xfrm>
        </p:spPr>
        <p:txBody>
          <a:bodyPr>
            <a:normAutofit fontScale="92500" lnSpcReduction="20000"/>
          </a:bodyPr>
          <a:lstStyle/>
          <a:p>
            <a:pPr algn="just"/>
            <a:r>
              <a:rPr lang="en-US" dirty="0"/>
              <a:t>The N-gram model estimates the probability of a sequence of words by calculating the conditional probabilities of each word based on its preceding n-1 words.</a:t>
            </a:r>
          </a:p>
          <a:p>
            <a:pPr algn="just"/>
            <a:endParaRPr lang="en-US" dirty="0"/>
          </a:p>
          <a:p>
            <a:pPr algn="just"/>
            <a:r>
              <a:rPr lang="en-US" dirty="0"/>
              <a:t>For example, given the sequence I love NLP and a bigram model, the probability of this sequence is:</a:t>
            </a:r>
          </a:p>
          <a:p>
            <a:pPr marL="0" indent="0" algn="just">
              <a:buNone/>
            </a:pPr>
            <a:endParaRPr lang="en-US" dirty="0"/>
          </a:p>
          <a:p>
            <a:pPr algn="just"/>
            <a:r>
              <a:rPr lang="en-US" b="1" dirty="0"/>
              <a:t>P(I, love, NLP) = P(I) × P(love ∣ I) × P(NLP ∣ love)</a:t>
            </a:r>
          </a:p>
          <a:p>
            <a:pPr algn="just"/>
            <a:endParaRPr lang="en-US" b="1" dirty="0"/>
          </a:p>
          <a:p>
            <a:pPr algn="just"/>
            <a:r>
              <a:rPr lang="en-US" dirty="0"/>
              <a:t>Using a trigram model:</a:t>
            </a:r>
          </a:p>
          <a:p>
            <a:pPr marL="0" indent="0" algn="just">
              <a:buNone/>
            </a:pPr>
            <a:endParaRPr lang="en-US" dirty="0"/>
          </a:p>
          <a:p>
            <a:pPr algn="just"/>
            <a:r>
              <a:rPr lang="en-US" b="1" dirty="0"/>
              <a:t>P(I, love, NLP) = P(I) × P(love ∣ I) × P(NLP ∣ I, love)</a:t>
            </a:r>
          </a:p>
          <a:p>
            <a:pPr algn="just"/>
            <a:endParaRPr lang="en-US" dirty="0"/>
          </a:p>
          <a:p>
            <a:pPr algn="just"/>
            <a:r>
              <a:rPr lang="en-US" dirty="0"/>
              <a:t>N-gram models make a Markov assumption, meaning that the probability of a word only depends on the previous N-1 words, reducing the complexity of prediction.</a:t>
            </a:r>
            <a:endParaRPr lang="en-IN" dirty="0"/>
          </a:p>
        </p:txBody>
      </p:sp>
    </p:spTree>
    <p:extLst>
      <p:ext uri="{BB962C8B-B14F-4D97-AF65-F5344CB8AC3E}">
        <p14:creationId xmlns:p14="http://schemas.microsoft.com/office/powerpoint/2010/main" val="2334199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Applications:</a:t>
            </a:r>
            <a:br>
              <a:rPr lang="en-US" dirty="0"/>
            </a:br>
            <a:endParaRPr lang="en-US" dirty="0"/>
          </a:p>
        </p:txBody>
      </p:sp>
      <p:sp>
        <p:nvSpPr>
          <p:cNvPr id="3" name="Content Placeholder 2"/>
          <p:cNvSpPr>
            <a:spLocks noGrp="1"/>
          </p:cNvSpPr>
          <p:nvPr>
            <p:ph sz="quarter" idx="1"/>
          </p:nvPr>
        </p:nvSpPr>
        <p:spPr/>
        <p:txBody>
          <a:bodyPr/>
          <a:lstStyle/>
          <a:p>
            <a:pPr lvl="1"/>
            <a:r>
              <a:rPr lang="en-US" dirty="0"/>
              <a:t>N-gram models are used in various natural language processing tasks such as speech recognition, machine translation, text prediction, and spelling correction.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7ABB3-DF8A-4EF6-9F23-AC819C83E970}"/>
              </a:ext>
            </a:extLst>
          </p:cNvPr>
          <p:cNvSpPr>
            <a:spLocks noGrp="1"/>
          </p:cNvSpPr>
          <p:nvPr>
            <p:ph type="title"/>
          </p:nvPr>
        </p:nvSpPr>
        <p:spPr>
          <a:xfrm>
            <a:off x="838200" y="365125"/>
            <a:ext cx="10515600" cy="784945"/>
          </a:xfrm>
        </p:spPr>
        <p:txBody>
          <a:bodyPr/>
          <a:lstStyle/>
          <a:p>
            <a:pPr algn="ctr"/>
            <a:r>
              <a:rPr lang="en-IN" b="1" dirty="0">
                <a:solidFill>
                  <a:srgbClr val="FF0000"/>
                </a:solidFill>
              </a:rPr>
              <a:t>Example:</a:t>
            </a:r>
          </a:p>
        </p:txBody>
      </p:sp>
      <p:sp>
        <p:nvSpPr>
          <p:cNvPr id="3" name="Content Placeholder 2">
            <a:extLst>
              <a:ext uri="{FF2B5EF4-FFF2-40B4-BE49-F238E27FC236}">
                <a16:creationId xmlns:a16="http://schemas.microsoft.com/office/drawing/2014/main" id="{520617AD-A0A3-4993-9CAA-BA121FC25742}"/>
              </a:ext>
            </a:extLst>
          </p:cNvPr>
          <p:cNvSpPr>
            <a:spLocks noGrp="1"/>
          </p:cNvSpPr>
          <p:nvPr>
            <p:ph sz="quarter" idx="1"/>
          </p:nvPr>
        </p:nvSpPr>
        <p:spPr>
          <a:xfrm>
            <a:off x="743932" y="1150070"/>
            <a:ext cx="10515600" cy="4351338"/>
          </a:xfrm>
        </p:spPr>
        <p:txBody>
          <a:bodyPr/>
          <a:lstStyle/>
          <a:p>
            <a:r>
              <a:rPr lang="en-IN" dirty="0"/>
              <a:t>You want to convert word play into stay</a:t>
            </a:r>
          </a:p>
          <a:p>
            <a:endParaRPr lang="en-IN" dirty="0"/>
          </a:p>
        </p:txBody>
      </p:sp>
      <p:pic>
        <p:nvPicPr>
          <p:cNvPr id="2050" name="Picture 2">
            <a:extLst>
              <a:ext uri="{FF2B5EF4-FFF2-40B4-BE49-F238E27FC236}">
                <a16:creationId xmlns:a16="http://schemas.microsoft.com/office/drawing/2014/main" id="{C69D1DF2-CCAE-48AF-B513-CEBE7B141D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5654" y="1935016"/>
            <a:ext cx="5174775" cy="215621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A97A9D6-D078-4F17-8B6E-087A25805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1365" y="4297756"/>
            <a:ext cx="6080780" cy="2195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5392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DAEA2-088C-08C3-7BC1-59D72BA0E558}"/>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74797DCA-A9BE-E745-5418-7A4E6F5A97AD}"/>
              </a:ext>
            </a:extLst>
          </p:cNvPr>
          <p:cNvPicPr>
            <a:picLocks noGrp="1" noChangeAspect="1"/>
          </p:cNvPicPr>
          <p:nvPr>
            <p:ph sz="quarter" idx="1"/>
          </p:nvPr>
        </p:nvPicPr>
        <p:blipFill>
          <a:blip r:embed="rId2"/>
          <a:stretch>
            <a:fillRect/>
          </a:stretch>
        </p:blipFill>
        <p:spPr>
          <a:xfrm>
            <a:off x="277906" y="274638"/>
            <a:ext cx="10919012" cy="6583362"/>
          </a:xfrm>
        </p:spPr>
      </p:pic>
    </p:spTree>
    <p:extLst>
      <p:ext uri="{BB962C8B-B14F-4D97-AF65-F5344CB8AC3E}">
        <p14:creationId xmlns:p14="http://schemas.microsoft.com/office/powerpoint/2010/main" val="12089234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81BDA-BD34-F5A7-CB44-BB5D2C32FF1A}"/>
              </a:ext>
            </a:extLst>
          </p:cNvPr>
          <p:cNvSpPr>
            <a:spLocks noGrp="1"/>
          </p:cNvSpPr>
          <p:nvPr>
            <p:ph type="title"/>
          </p:nvPr>
        </p:nvSpPr>
        <p:spPr>
          <a:xfrm>
            <a:off x="609600" y="274638"/>
            <a:ext cx="9956800" cy="568044"/>
          </a:xfrm>
        </p:spPr>
        <p:txBody>
          <a:bodyPr/>
          <a:lstStyle/>
          <a:p>
            <a:r>
              <a:rPr lang="en-US" b="1" dirty="0"/>
              <a:t>Autocomplete Language Model:</a:t>
            </a:r>
            <a:endParaRPr lang="en-IN" b="1" dirty="0"/>
          </a:p>
        </p:txBody>
      </p:sp>
      <p:sp>
        <p:nvSpPr>
          <p:cNvPr id="3" name="Content Placeholder 2">
            <a:extLst>
              <a:ext uri="{FF2B5EF4-FFF2-40B4-BE49-F238E27FC236}">
                <a16:creationId xmlns:a16="http://schemas.microsoft.com/office/drawing/2014/main" id="{6BBE7230-F122-E911-D2FF-5148D53A3F95}"/>
              </a:ext>
            </a:extLst>
          </p:cNvPr>
          <p:cNvSpPr>
            <a:spLocks noGrp="1"/>
          </p:cNvSpPr>
          <p:nvPr>
            <p:ph sz="quarter" idx="1"/>
          </p:nvPr>
        </p:nvSpPr>
        <p:spPr>
          <a:xfrm>
            <a:off x="609600" y="1174376"/>
            <a:ext cx="10515600" cy="5299576"/>
          </a:xfrm>
        </p:spPr>
        <p:txBody>
          <a:bodyPr>
            <a:normAutofit fontScale="92500" lnSpcReduction="20000"/>
          </a:bodyPr>
          <a:lstStyle/>
          <a:p>
            <a:pPr algn="just"/>
            <a:r>
              <a:rPr lang="en-US" dirty="0"/>
              <a:t>An autocomplete language model is a predictive text system that suggests words or phrases as a user types. The model is trained on a text corpus and uses the likelihood of N-gram sequences to make real-time predictions.</a:t>
            </a:r>
          </a:p>
          <a:p>
            <a:pPr algn="just"/>
            <a:endParaRPr lang="en-US" dirty="0"/>
          </a:p>
          <a:p>
            <a:pPr algn="just"/>
            <a:r>
              <a:rPr lang="en-US" b="1" dirty="0"/>
              <a:t>How Autocomplete Works:</a:t>
            </a:r>
          </a:p>
          <a:p>
            <a:pPr algn="just"/>
            <a:endParaRPr lang="en-US" b="1" dirty="0"/>
          </a:p>
          <a:p>
            <a:pPr algn="just"/>
            <a:r>
              <a:rPr lang="en-US" b="1" dirty="0"/>
              <a:t>Input: </a:t>
            </a:r>
            <a:r>
              <a:rPr lang="en-US" dirty="0"/>
              <a:t>A partially typed sentence (e.g., "I love N...").</a:t>
            </a:r>
          </a:p>
          <a:p>
            <a:pPr algn="just"/>
            <a:r>
              <a:rPr lang="en-US" b="1" dirty="0"/>
              <a:t>Prediction: </a:t>
            </a:r>
            <a:r>
              <a:rPr lang="en-US" dirty="0"/>
              <a:t>Based on the N-gram model, the system will predict possible next words, such as "NLP", "nature", or "names".</a:t>
            </a:r>
          </a:p>
          <a:p>
            <a:pPr algn="just"/>
            <a:r>
              <a:rPr lang="en-US" dirty="0"/>
              <a:t>The model uses the highest probability of the sequence to choose the next word. For example:</a:t>
            </a:r>
          </a:p>
          <a:p>
            <a:pPr algn="just"/>
            <a:endParaRPr lang="en-US" dirty="0"/>
          </a:p>
          <a:p>
            <a:pPr algn="just"/>
            <a:r>
              <a:rPr lang="en-US" b="1" dirty="0"/>
              <a:t>P(NLP ∣ love) &gt; P(nature ∣ love) &gt; P(names ∣ love)</a:t>
            </a:r>
          </a:p>
          <a:p>
            <a:pPr algn="just"/>
            <a:endParaRPr lang="en-US" b="1" dirty="0"/>
          </a:p>
          <a:p>
            <a:pPr algn="just"/>
            <a:r>
              <a:rPr lang="en-US" dirty="0"/>
              <a:t>The prediction is based on the training corpus and the probability of word sequences in the language model.</a:t>
            </a:r>
            <a:endParaRPr lang="en-IN" dirty="0"/>
          </a:p>
        </p:txBody>
      </p:sp>
    </p:spTree>
    <p:extLst>
      <p:ext uri="{BB962C8B-B14F-4D97-AF65-F5344CB8AC3E}">
        <p14:creationId xmlns:p14="http://schemas.microsoft.com/office/powerpoint/2010/main" val="31371712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9F648-BA5C-D7DA-0E94-53A45C68E15C}"/>
              </a:ext>
            </a:extLst>
          </p:cNvPr>
          <p:cNvSpPr>
            <a:spLocks noGrp="1"/>
          </p:cNvSpPr>
          <p:nvPr>
            <p:ph type="title"/>
          </p:nvPr>
        </p:nvSpPr>
        <p:spPr/>
        <p:txBody>
          <a:bodyPr/>
          <a:lstStyle/>
          <a:p>
            <a:r>
              <a:rPr lang="en-US" b="1" dirty="0"/>
              <a:t>Example:</a:t>
            </a:r>
            <a:br>
              <a:rPr lang="en-US" b="1" dirty="0"/>
            </a:br>
            <a:endParaRPr lang="en-IN" dirty="0"/>
          </a:p>
        </p:txBody>
      </p:sp>
      <p:sp>
        <p:nvSpPr>
          <p:cNvPr id="3" name="Content Placeholder 2">
            <a:extLst>
              <a:ext uri="{FF2B5EF4-FFF2-40B4-BE49-F238E27FC236}">
                <a16:creationId xmlns:a16="http://schemas.microsoft.com/office/drawing/2014/main" id="{E7D69E0E-CBCC-1130-C43C-135765EBA31C}"/>
              </a:ext>
            </a:extLst>
          </p:cNvPr>
          <p:cNvSpPr>
            <a:spLocks noGrp="1"/>
          </p:cNvSpPr>
          <p:nvPr>
            <p:ph sz="quarter" idx="1"/>
          </p:nvPr>
        </p:nvSpPr>
        <p:spPr/>
        <p:txBody>
          <a:bodyPr/>
          <a:lstStyle/>
          <a:p>
            <a:r>
              <a:rPr lang="en-US" b="1" dirty="0"/>
              <a:t>Text Corpus: </a:t>
            </a:r>
            <a:r>
              <a:rPr lang="en-US" dirty="0"/>
              <a:t>"I love machine learning. Machine learning is cool. I love coding."</a:t>
            </a:r>
          </a:p>
          <a:p>
            <a:r>
              <a:rPr lang="en-US" b="1" dirty="0"/>
              <a:t>User types: </a:t>
            </a:r>
            <a:r>
              <a:rPr lang="en-US" dirty="0"/>
              <a:t>"I love "</a:t>
            </a:r>
          </a:p>
          <a:p>
            <a:r>
              <a:rPr lang="en-US" b="1" dirty="0"/>
              <a:t>Autocomplete Suggestions: </a:t>
            </a:r>
            <a:r>
              <a:rPr lang="en-US" dirty="0"/>
              <a:t>"machine", "coding", "learning".</a:t>
            </a:r>
          </a:p>
          <a:p>
            <a:r>
              <a:rPr lang="en-US" dirty="0"/>
              <a:t>The model suggests "machine", "learning", or "coding" based on the N-gram probabilities learned from the corpus.</a:t>
            </a:r>
            <a:endParaRPr lang="en-IN" dirty="0"/>
          </a:p>
        </p:txBody>
      </p:sp>
    </p:spTree>
    <p:extLst>
      <p:ext uri="{BB962C8B-B14F-4D97-AF65-F5344CB8AC3E}">
        <p14:creationId xmlns:p14="http://schemas.microsoft.com/office/powerpoint/2010/main" val="18997762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8642-7658-299F-AA51-C2A960FA1F80}"/>
              </a:ext>
            </a:extLst>
          </p:cNvPr>
          <p:cNvSpPr>
            <a:spLocks noGrp="1"/>
          </p:cNvSpPr>
          <p:nvPr>
            <p:ph type="title"/>
          </p:nvPr>
        </p:nvSpPr>
        <p:spPr>
          <a:xfrm>
            <a:off x="609600" y="0"/>
            <a:ext cx="9956800" cy="469433"/>
          </a:xfrm>
        </p:spPr>
        <p:txBody>
          <a:bodyPr>
            <a:normAutofit fontScale="90000"/>
          </a:bodyPr>
          <a:lstStyle/>
          <a:p>
            <a:r>
              <a:rPr lang="en-IN" dirty="0"/>
              <a:t>Autocomplete Example</a:t>
            </a:r>
          </a:p>
        </p:txBody>
      </p:sp>
      <p:pic>
        <p:nvPicPr>
          <p:cNvPr id="5" name="Content Placeholder 4">
            <a:extLst>
              <a:ext uri="{FF2B5EF4-FFF2-40B4-BE49-F238E27FC236}">
                <a16:creationId xmlns:a16="http://schemas.microsoft.com/office/drawing/2014/main" id="{288F5435-60F0-33DE-8C78-02446CED302D}"/>
              </a:ext>
            </a:extLst>
          </p:cNvPr>
          <p:cNvPicPr>
            <a:picLocks noGrp="1" noChangeAspect="1"/>
          </p:cNvPicPr>
          <p:nvPr>
            <p:ph sz="quarter" idx="1"/>
          </p:nvPr>
        </p:nvPicPr>
        <p:blipFill>
          <a:blip r:embed="rId2"/>
          <a:srcRect b="4492"/>
          <a:stretch/>
        </p:blipFill>
        <p:spPr>
          <a:xfrm>
            <a:off x="690282" y="394447"/>
            <a:ext cx="10130118" cy="6463553"/>
          </a:xfrm>
        </p:spPr>
      </p:pic>
    </p:spTree>
    <p:extLst>
      <p:ext uri="{BB962C8B-B14F-4D97-AF65-F5344CB8AC3E}">
        <p14:creationId xmlns:p14="http://schemas.microsoft.com/office/powerpoint/2010/main" val="25485107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95AA3-D993-2D64-1B65-2BAFF5B7C34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E2F0E64-844B-EA83-8447-A07C92A5B0A2}"/>
              </a:ext>
            </a:extLst>
          </p:cNvPr>
          <p:cNvSpPr>
            <a:spLocks noGrp="1"/>
          </p:cNvSpPr>
          <p:nvPr>
            <p:ph sz="quarter" idx="1"/>
          </p:nvPr>
        </p:nvSpPr>
        <p:spPr/>
        <p:txBody>
          <a:bodyPr/>
          <a:lstStyle/>
          <a:p>
            <a:endParaRPr lang="en-IN"/>
          </a:p>
        </p:txBody>
      </p:sp>
      <p:pic>
        <p:nvPicPr>
          <p:cNvPr id="5" name="Picture 4">
            <a:extLst>
              <a:ext uri="{FF2B5EF4-FFF2-40B4-BE49-F238E27FC236}">
                <a16:creationId xmlns:a16="http://schemas.microsoft.com/office/drawing/2014/main" id="{73342CFE-9D8D-0730-2BE8-6FA4CBB9D7A8}"/>
              </a:ext>
            </a:extLst>
          </p:cNvPr>
          <p:cNvPicPr>
            <a:picLocks noChangeAspect="1"/>
          </p:cNvPicPr>
          <p:nvPr/>
        </p:nvPicPr>
        <p:blipFill>
          <a:blip r:embed="rId2"/>
          <a:stretch>
            <a:fillRect/>
          </a:stretch>
        </p:blipFill>
        <p:spPr>
          <a:xfrm>
            <a:off x="880334" y="118600"/>
            <a:ext cx="10431331" cy="6620799"/>
          </a:xfrm>
          <a:prstGeom prst="rect">
            <a:avLst/>
          </a:prstGeom>
        </p:spPr>
      </p:pic>
    </p:spTree>
    <p:extLst>
      <p:ext uri="{BB962C8B-B14F-4D97-AF65-F5344CB8AC3E}">
        <p14:creationId xmlns:p14="http://schemas.microsoft.com/office/powerpoint/2010/main" val="20336076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75664-DF14-9C5C-68F5-BEBD1F94CF26}"/>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05A692F9-958B-69BB-E4C2-A5ECEDBE44C7}"/>
              </a:ext>
            </a:extLst>
          </p:cNvPr>
          <p:cNvPicPr>
            <a:picLocks noGrp="1" noChangeAspect="1"/>
          </p:cNvPicPr>
          <p:nvPr>
            <p:ph sz="quarter" idx="1"/>
          </p:nvPr>
        </p:nvPicPr>
        <p:blipFill>
          <a:blip r:embed="rId2"/>
          <a:stretch>
            <a:fillRect/>
          </a:stretch>
        </p:blipFill>
        <p:spPr>
          <a:xfrm>
            <a:off x="609600" y="2102921"/>
            <a:ext cx="9956800" cy="3329691"/>
          </a:xfrm>
        </p:spPr>
      </p:pic>
    </p:spTree>
    <p:extLst>
      <p:ext uri="{BB962C8B-B14F-4D97-AF65-F5344CB8AC3E}">
        <p14:creationId xmlns:p14="http://schemas.microsoft.com/office/powerpoint/2010/main" val="42749511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E4634-DCF0-47B7-AD19-AC0258B59F5F}"/>
              </a:ext>
            </a:extLst>
          </p:cNvPr>
          <p:cNvSpPr>
            <a:spLocks noGrp="1"/>
          </p:cNvSpPr>
          <p:nvPr>
            <p:ph type="title"/>
          </p:nvPr>
        </p:nvSpPr>
        <p:spPr>
          <a:xfrm>
            <a:off x="838200" y="365126"/>
            <a:ext cx="9874624" cy="822652"/>
          </a:xfrm>
        </p:spPr>
        <p:txBody>
          <a:bodyPr>
            <a:normAutofit fontScale="90000"/>
          </a:bodyPr>
          <a:lstStyle/>
          <a:p>
            <a:pPr algn="ctr"/>
            <a:r>
              <a:rPr lang="en-IN" sz="2800" b="1" i="0" u="none" strike="noStrike" baseline="0" dirty="0">
                <a:solidFill>
                  <a:srgbClr val="FF0000"/>
                </a:solidFill>
                <a:latin typeface="Times New Roman" panose="02020603050405020304" pitchFamily="18" charset="0"/>
                <a:cs typeface="Times New Roman" panose="02020603050405020304" pitchFamily="18" charset="0"/>
              </a:rPr>
              <a:t>Word Embeddings with Neural Networks: Word Embeddings:</a:t>
            </a:r>
            <a:endParaRPr lang="en-IN"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0131E40-F4BC-4870-8101-DEDF82469680}"/>
              </a:ext>
            </a:extLst>
          </p:cNvPr>
          <p:cNvSpPr>
            <a:spLocks noGrp="1"/>
          </p:cNvSpPr>
          <p:nvPr>
            <p:ph sz="quarter" idx="1"/>
          </p:nvPr>
        </p:nvSpPr>
        <p:spPr>
          <a:xfrm>
            <a:off x="838200" y="1622612"/>
            <a:ext cx="9874624" cy="3916504"/>
          </a:xfrm>
        </p:spPr>
        <p:txBody>
          <a:bodyPr>
            <a:normAutofit/>
          </a:bodyPr>
          <a:lstStyle/>
          <a:p>
            <a:pPr algn="just"/>
            <a:r>
              <a:rPr lang="en-US" dirty="0"/>
              <a:t>Word embedding is a technique in natural language processing (NLP) where words are represented as vectors of real numbers. </a:t>
            </a:r>
          </a:p>
          <a:p>
            <a:pPr algn="just"/>
            <a:endParaRPr lang="en-US" dirty="0"/>
          </a:p>
          <a:p>
            <a:pPr algn="just"/>
            <a:r>
              <a:rPr lang="en-US" dirty="0"/>
              <a:t>This method allows words with similar meaning to have a similar representation. </a:t>
            </a:r>
          </a:p>
          <a:p>
            <a:pPr algn="just"/>
            <a:endParaRPr lang="en-US" dirty="0"/>
          </a:p>
          <a:p>
            <a:pPr algn="just"/>
            <a:r>
              <a:rPr lang="en-US" dirty="0"/>
              <a:t>Word embeddings are used to capture semantic and syntactic relationships between words in a high-dimensional space.</a:t>
            </a:r>
            <a:endParaRPr lang="en-IN" dirty="0"/>
          </a:p>
        </p:txBody>
      </p:sp>
    </p:spTree>
    <p:extLst>
      <p:ext uri="{BB962C8B-B14F-4D97-AF65-F5344CB8AC3E}">
        <p14:creationId xmlns:p14="http://schemas.microsoft.com/office/powerpoint/2010/main" val="15488764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439B4-9DEF-FA50-F2B3-7E461246F730}"/>
              </a:ext>
            </a:extLst>
          </p:cNvPr>
          <p:cNvSpPr>
            <a:spLocks noGrp="1"/>
          </p:cNvSpPr>
          <p:nvPr>
            <p:ph type="title"/>
          </p:nvPr>
        </p:nvSpPr>
        <p:spPr>
          <a:xfrm>
            <a:off x="609600" y="274638"/>
            <a:ext cx="9956800" cy="487361"/>
          </a:xfrm>
        </p:spPr>
        <p:txBody>
          <a:bodyPr>
            <a:normAutofit fontScale="90000"/>
          </a:bodyPr>
          <a:lstStyle/>
          <a:p>
            <a:r>
              <a:rPr kumimoji="0" lang="en-US" altLang="en-US" sz="3200" b="0" i="0" u="none" strike="noStrike" cap="none" normalizeH="0" baseline="0" dirty="0">
                <a:ln>
                  <a:noFill/>
                </a:ln>
                <a:solidFill>
                  <a:srgbClr val="FF0000"/>
                </a:solidFill>
                <a:effectLst/>
                <a:latin typeface="Arial" panose="020B0604020202020204" pitchFamily="34" charset="0"/>
              </a:rPr>
              <a:t> Word Embeddings with Neural Networks </a:t>
            </a:r>
            <a:endParaRPr lang="en-IN" dirty="0">
              <a:solidFill>
                <a:srgbClr val="FF0000"/>
              </a:solidFill>
            </a:endParaRPr>
          </a:p>
        </p:txBody>
      </p:sp>
      <p:sp>
        <p:nvSpPr>
          <p:cNvPr id="3" name="Content Placeholder 2">
            <a:extLst>
              <a:ext uri="{FF2B5EF4-FFF2-40B4-BE49-F238E27FC236}">
                <a16:creationId xmlns:a16="http://schemas.microsoft.com/office/drawing/2014/main" id="{15FD10EE-5607-B60F-7BB5-8355B8319D28}"/>
              </a:ext>
            </a:extLst>
          </p:cNvPr>
          <p:cNvSpPr>
            <a:spLocks noGrp="1"/>
          </p:cNvSpPr>
          <p:nvPr>
            <p:ph sz="quarter" idx="1"/>
          </p:nvPr>
        </p:nvSpPr>
        <p:spPr>
          <a:xfrm>
            <a:off x="609600" y="1004047"/>
            <a:ext cx="10443882" cy="5469905"/>
          </a:xfrm>
        </p:spPr>
        <p:txBody>
          <a:bodyPr>
            <a:normAutofit fontScale="85000" lnSpcReduction="20000"/>
          </a:bodyPr>
          <a:lstStyle/>
          <a:p>
            <a:pPr algn="just"/>
            <a:r>
              <a:rPr lang="en-US" b="1" i="0" dirty="0">
                <a:solidFill>
                  <a:srgbClr val="0D0D0D"/>
                </a:solidFill>
                <a:effectLst/>
                <a:latin typeface="ui-sans-serif"/>
              </a:rPr>
              <a:t>Word Embeddings</a:t>
            </a:r>
            <a:r>
              <a:rPr lang="en-US" b="0" i="0" dirty="0">
                <a:solidFill>
                  <a:srgbClr val="0D0D0D"/>
                </a:solidFill>
                <a:effectLst/>
                <a:latin typeface="ui-sans-serif"/>
              </a:rPr>
              <a:t> are a crucial aspect of Natural Language Processing (NLP) that allow words to be represented as continuous vectors in a high-dimensional space. This representation captures the semantic meaning of words, allowing machines to understand their relationships and contexts.</a:t>
            </a:r>
          </a:p>
          <a:p>
            <a:pPr algn="just"/>
            <a:endParaRPr lang="en-US" b="0" i="0" dirty="0">
              <a:solidFill>
                <a:srgbClr val="0D0D0D"/>
              </a:solidFill>
              <a:effectLst/>
              <a:latin typeface="ui-sans-serif"/>
            </a:endParaRPr>
          </a:p>
          <a:p>
            <a:pPr algn="just"/>
            <a:r>
              <a:rPr lang="en-US" b="1" i="0" dirty="0">
                <a:solidFill>
                  <a:srgbClr val="0D0D0D"/>
                </a:solidFill>
                <a:effectLst/>
                <a:latin typeface="ui-sans-serif"/>
              </a:rPr>
              <a:t>Word Embeddings: </a:t>
            </a:r>
            <a:r>
              <a:rPr lang="en-US" b="0" i="0" dirty="0">
                <a:solidFill>
                  <a:srgbClr val="0D0D0D"/>
                </a:solidFill>
                <a:effectLst/>
                <a:latin typeface="ui-sans-serif"/>
              </a:rPr>
              <a:t>Word embeddings map words or phrases to vectors of real numbers in a continuous vector space. Each dimension represents a latent feature of the words.</a:t>
            </a:r>
          </a:p>
          <a:p>
            <a:pPr algn="just">
              <a:buFont typeface="Arial" panose="020B0604020202020204" pitchFamily="34" charset="0"/>
              <a:buChar char="•"/>
            </a:pPr>
            <a:r>
              <a:rPr lang="en-US" b="1" i="0" dirty="0">
                <a:solidFill>
                  <a:srgbClr val="0D0D0D"/>
                </a:solidFill>
                <a:effectLst/>
                <a:latin typeface="ui-sans-serif"/>
              </a:rPr>
              <a:t> </a:t>
            </a:r>
            <a:endParaRPr lang="en-US" b="0" i="0" dirty="0">
              <a:solidFill>
                <a:srgbClr val="0D0D0D"/>
              </a:solidFill>
              <a:effectLst/>
              <a:latin typeface="ui-sans-serif"/>
            </a:endParaRPr>
          </a:p>
          <a:p>
            <a:pPr algn="just"/>
            <a:r>
              <a:rPr lang="en-US" b="1" i="0" dirty="0">
                <a:solidFill>
                  <a:srgbClr val="0D0D0D"/>
                </a:solidFill>
                <a:effectLst/>
                <a:latin typeface="ui-sans-serif"/>
              </a:rPr>
              <a:t>Semantic Meaning of Words: </a:t>
            </a:r>
            <a:r>
              <a:rPr lang="en-US" b="0" i="0" dirty="0">
                <a:solidFill>
                  <a:srgbClr val="0D0D0D"/>
                </a:solidFill>
                <a:effectLst/>
                <a:latin typeface="ui-sans-serif"/>
              </a:rPr>
              <a:t>Words that have similar meanings or are used in similar contexts will have vectors that are close to each other. For example, "king" and "queen" would be closer than "king" and "apple.“</a:t>
            </a:r>
          </a:p>
          <a:p>
            <a:pPr algn="just"/>
            <a:endParaRPr lang="en-US" dirty="0">
              <a:solidFill>
                <a:srgbClr val="0D0D0D"/>
              </a:solidFill>
              <a:latin typeface="ui-sans-serif"/>
            </a:endParaRPr>
          </a:p>
          <a:p>
            <a:pPr algn="just"/>
            <a:r>
              <a:rPr lang="en-US" b="1" i="0" dirty="0">
                <a:solidFill>
                  <a:srgbClr val="0D0D0D"/>
                </a:solidFill>
                <a:effectLst/>
                <a:latin typeface="ui-sans-serif"/>
              </a:rPr>
              <a:t>Analogy Tasks</a:t>
            </a:r>
            <a:r>
              <a:rPr lang="en-US" b="0" i="0" dirty="0">
                <a:solidFill>
                  <a:srgbClr val="0D0D0D"/>
                </a:solidFill>
                <a:effectLst/>
                <a:latin typeface="ui-sans-serif"/>
              </a:rPr>
              <a:t>: Word embeddings can also perform analogy tasks, such as "king - man + woman = queen." This demonstrates that the embeddings capture gender relationships as well.</a:t>
            </a:r>
          </a:p>
          <a:p>
            <a:pPr algn="just">
              <a:buFont typeface="Arial" panose="020B0604020202020204" pitchFamily="34" charset="0"/>
              <a:buChar char="•"/>
            </a:pPr>
            <a:endParaRPr lang="en-US" b="0" i="0" dirty="0">
              <a:solidFill>
                <a:srgbClr val="0D0D0D"/>
              </a:solidFill>
              <a:effectLst/>
              <a:latin typeface="ui-sans-serif"/>
            </a:endParaRPr>
          </a:p>
          <a:p>
            <a:pPr algn="just"/>
            <a:r>
              <a:rPr lang="en-US" b="1" i="0" dirty="0">
                <a:solidFill>
                  <a:srgbClr val="0D0D0D"/>
                </a:solidFill>
                <a:effectLst/>
                <a:latin typeface="ui-sans-serif"/>
              </a:rPr>
              <a:t>Common Techniques for Creating Word Embeddings:  </a:t>
            </a:r>
            <a:endParaRPr lang="en-US" b="0" i="0" dirty="0">
              <a:solidFill>
                <a:srgbClr val="0D0D0D"/>
              </a:solidFill>
              <a:effectLst/>
              <a:latin typeface="ui-sans-serif"/>
            </a:endParaRPr>
          </a:p>
          <a:p>
            <a:pPr marL="742950" lvl="1" indent="-285750" algn="just">
              <a:buFont typeface="Arial" panose="020B0604020202020204" pitchFamily="34" charset="0"/>
              <a:buChar char="•"/>
            </a:pPr>
            <a:r>
              <a:rPr lang="en-US" b="0" i="0" dirty="0">
                <a:solidFill>
                  <a:srgbClr val="0D0D0D"/>
                </a:solidFill>
                <a:effectLst/>
                <a:latin typeface="ui-sans-serif"/>
              </a:rPr>
              <a:t>  Word2Vec uses two architectures: Continuous Bag of Words (CBOW) and Skip-Gram.</a:t>
            </a:r>
          </a:p>
          <a:p>
            <a:pPr marL="742950" lvl="1" indent="-285750" algn="just">
              <a:buFont typeface="Arial" panose="020B0604020202020204" pitchFamily="34" charset="0"/>
              <a:buChar char="•"/>
            </a:pPr>
            <a:r>
              <a:rPr lang="en-US" b="1" dirty="0">
                <a:solidFill>
                  <a:srgbClr val="0D0D0D"/>
                </a:solidFill>
                <a:latin typeface="ui-sans-serif"/>
              </a:rPr>
              <a:t> </a:t>
            </a:r>
            <a:r>
              <a:rPr lang="en-US" b="1" i="0" dirty="0" err="1">
                <a:solidFill>
                  <a:srgbClr val="0D0D0D"/>
                </a:solidFill>
                <a:effectLst/>
                <a:latin typeface="ui-sans-serif"/>
              </a:rPr>
              <a:t>GloVe</a:t>
            </a:r>
            <a:r>
              <a:rPr lang="en-US" b="1" i="0" dirty="0">
                <a:solidFill>
                  <a:srgbClr val="0D0D0D"/>
                </a:solidFill>
                <a:effectLst/>
                <a:latin typeface="ui-sans-serif"/>
              </a:rPr>
              <a:t> (Global Vectors for Word Representation)</a:t>
            </a:r>
            <a:endParaRPr lang="en-US" b="0" i="0" dirty="0">
              <a:solidFill>
                <a:srgbClr val="0D0D0D"/>
              </a:solidFill>
              <a:effectLst/>
              <a:latin typeface="ui-sans-serif"/>
            </a:endParaRPr>
          </a:p>
          <a:p>
            <a:pPr marL="0" indent="0" algn="just">
              <a:buNone/>
            </a:pPr>
            <a:endParaRPr lang="en-IN" dirty="0"/>
          </a:p>
        </p:txBody>
      </p:sp>
      <p:sp>
        <p:nvSpPr>
          <p:cNvPr id="5" name="Rectangle 2">
            <a:extLst>
              <a:ext uri="{FF2B5EF4-FFF2-40B4-BE49-F238E27FC236}">
                <a16:creationId xmlns:a16="http://schemas.microsoft.com/office/drawing/2014/main" id="{4AEF7DC9-89CE-CDC3-CED9-319F82FAAF71}"/>
              </a:ext>
            </a:extLst>
          </p:cNvPr>
          <p:cNvSpPr>
            <a:spLocks noChangeArrowheads="1"/>
          </p:cNvSpPr>
          <p:nvPr/>
        </p:nvSpPr>
        <p:spPr bwMode="auto">
          <a:xfrm>
            <a:off x="152400" y="152400"/>
            <a:ext cx="4876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17536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9ED1D-182F-73C2-BF25-1E5845630768}"/>
              </a:ext>
            </a:extLst>
          </p:cNvPr>
          <p:cNvSpPr>
            <a:spLocks noGrp="1"/>
          </p:cNvSpPr>
          <p:nvPr>
            <p:ph type="title"/>
          </p:nvPr>
        </p:nvSpPr>
        <p:spPr>
          <a:xfrm>
            <a:off x="609600" y="274638"/>
            <a:ext cx="9956800" cy="747338"/>
          </a:xfrm>
        </p:spPr>
        <p:txBody>
          <a:bodyPr/>
          <a:lstStyle/>
          <a:p>
            <a:r>
              <a:rPr lang="en-US" b="1" i="0" dirty="0">
                <a:solidFill>
                  <a:srgbClr val="FF0000"/>
                </a:solidFill>
                <a:effectLst/>
                <a:latin typeface="ui-sans-serif"/>
              </a:rPr>
              <a:t>NLP Tasks Using Word Embeddings</a:t>
            </a:r>
            <a:endParaRPr lang="en-IN" dirty="0">
              <a:solidFill>
                <a:srgbClr val="FF0000"/>
              </a:solidFill>
            </a:endParaRPr>
          </a:p>
        </p:txBody>
      </p:sp>
      <p:sp>
        <p:nvSpPr>
          <p:cNvPr id="3" name="Content Placeholder 2">
            <a:extLst>
              <a:ext uri="{FF2B5EF4-FFF2-40B4-BE49-F238E27FC236}">
                <a16:creationId xmlns:a16="http://schemas.microsoft.com/office/drawing/2014/main" id="{A35AC9E4-88C5-ABA1-AC78-ABA8353BE285}"/>
              </a:ext>
            </a:extLst>
          </p:cNvPr>
          <p:cNvSpPr>
            <a:spLocks noGrp="1"/>
          </p:cNvSpPr>
          <p:nvPr>
            <p:ph sz="quarter" idx="1"/>
          </p:nvPr>
        </p:nvSpPr>
        <p:spPr/>
        <p:txBody>
          <a:bodyPr/>
          <a:lstStyle/>
          <a:p>
            <a:pPr marL="0" indent="0" algn="just">
              <a:buNone/>
            </a:pPr>
            <a:r>
              <a:rPr lang="en-US" b="0" i="0" dirty="0">
                <a:solidFill>
                  <a:srgbClr val="0D0D0D"/>
                </a:solidFill>
                <a:effectLst/>
                <a:latin typeface="ui-sans-serif"/>
              </a:rPr>
              <a:t>Word embeddings play a vital role in various NLP tasks, such as:</a:t>
            </a:r>
          </a:p>
          <a:p>
            <a:pPr algn="just">
              <a:buFont typeface="Arial" panose="020B0604020202020204" pitchFamily="34" charset="0"/>
              <a:buChar char="•"/>
            </a:pPr>
            <a:r>
              <a:rPr lang="en-US" b="1" i="0" dirty="0">
                <a:solidFill>
                  <a:srgbClr val="0D0D0D"/>
                </a:solidFill>
                <a:effectLst/>
                <a:latin typeface="ui-sans-serif"/>
              </a:rPr>
              <a:t>Text Classification</a:t>
            </a:r>
            <a:r>
              <a:rPr lang="en-US" b="0" i="0" dirty="0">
                <a:solidFill>
                  <a:srgbClr val="0D0D0D"/>
                </a:solidFill>
                <a:effectLst/>
                <a:latin typeface="ui-sans-serif"/>
              </a:rPr>
              <a:t>: Classifying documents or sentiments by using embeddings as input features for classifiers (e.g., logistic regression, neural networks).</a:t>
            </a:r>
          </a:p>
          <a:p>
            <a:pPr algn="just">
              <a:buFont typeface="Arial" panose="020B0604020202020204" pitchFamily="34" charset="0"/>
              <a:buChar char="•"/>
            </a:pPr>
            <a:r>
              <a:rPr lang="en-US" b="1" i="0" dirty="0">
                <a:solidFill>
                  <a:srgbClr val="0D0D0D"/>
                </a:solidFill>
                <a:effectLst/>
                <a:latin typeface="ui-sans-serif"/>
              </a:rPr>
              <a:t>Named Entity Recognition (NER)</a:t>
            </a:r>
            <a:r>
              <a:rPr lang="en-US" b="0" i="0" dirty="0">
                <a:solidFill>
                  <a:srgbClr val="0D0D0D"/>
                </a:solidFill>
                <a:effectLst/>
                <a:latin typeface="ui-sans-serif"/>
              </a:rPr>
              <a:t>: Identifying entities in text (like names, dates, locations) by using embeddings to provide context for classification.</a:t>
            </a:r>
          </a:p>
          <a:p>
            <a:pPr algn="just">
              <a:buFont typeface="Arial" panose="020B0604020202020204" pitchFamily="34" charset="0"/>
              <a:buChar char="•"/>
            </a:pPr>
            <a:r>
              <a:rPr lang="en-US" b="1" i="0" dirty="0">
                <a:solidFill>
                  <a:srgbClr val="0D0D0D"/>
                </a:solidFill>
                <a:effectLst/>
                <a:latin typeface="ui-sans-serif"/>
              </a:rPr>
              <a:t>Machine Translation</a:t>
            </a:r>
            <a:r>
              <a:rPr lang="en-US" b="0" i="0" dirty="0">
                <a:solidFill>
                  <a:srgbClr val="0D0D0D"/>
                </a:solidFill>
                <a:effectLst/>
                <a:latin typeface="ui-sans-serif"/>
              </a:rPr>
              <a:t>: Translating text from one language to another by capturing the meaning and context of words through embeddings.</a:t>
            </a:r>
          </a:p>
          <a:p>
            <a:pPr algn="just">
              <a:buFont typeface="Arial" panose="020B0604020202020204" pitchFamily="34" charset="0"/>
              <a:buChar char="•"/>
            </a:pPr>
            <a:r>
              <a:rPr lang="en-US" b="1" i="0" dirty="0">
                <a:solidFill>
                  <a:srgbClr val="0D0D0D"/>
                </a:solidFill>
                <a:effectLst/>
                <a:latin typeface="ui-sans-serif"/>
              </a:rPr>
              <a:t>Question Answering</a:t>
            </a:r>
            <a:r>
              <a:rPr lang="en-US" b="0" i="0" dirty="0">
                <a:solidFill>
                  <a:srgbClr val="0D0D0D"/>
                </a:solidFill>
                <a:effectLst/>
                <a:latin typeface="ui-sans-serif"/>
              </a:rPr>
              <a:t>: Enhancing systems to understand and respond to questions based on the semantic meaning captured in embeddings.</a:t>
            </a:r>
          </a:p>
          <a:p>
            <a:pPr algn="just"/>
            <a:endParaRPr lang="en-IN" dirty="0"/>
          </a:p>
        </p:txBody>
      </p:sp>
    </p:spTree>
    <p:extLst>
      <p:ext uri="{BB962C8B-B14F-4D97-AF65-F5344CB8AC3E}">
        <p14:creationId xmlns:p14="http://schemas.microsoft.com/office/powerpoint/2010/main" val="1592419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C1FED-5734-24F7-F0A3-EBE81D1B845B}"/>
              </a:ext>
            </a:extLst>
          </p:cNvPr>
          <p:cNvSpPr>
            <a:spLocks noGrp="1"/>
          </p:cNvSpPr>
          <p:nvPr>
            <p:ph type="title"/>
          </p:nvPr>
        </p:nvSpPr>
        <p:spPr>
          <a:xfrm>
            <a:off x="609600" y="693130"/>
            <a:ext cx="9956800" cy="487362"/>
          </a:xfrm>
        </p:spPr>
        <p:txBody>
          <a:bodyPr>
            <a:normAutofit fontScale="90000"/>
          </a:bodyPr>
          <a:lstStyle/>
          <a:p>
            <a:r>
              <a:rPr lang="en-IN" dirty="0">
                <a:solidFill>
                  <a:srgbClr val="FF0000"/>
                </a:solidFill>
              </a:rPr>
              <a:t>Steps involve in NN for word embedding</a:t>
            </a:r>
          </a:p>
        </p:txBody>
      </p:sp>
      <p:sp>
        <p:nvSpPr>
          <p:cNvPr id="3" name="Content Placeholder 2">
            <a:extLst>
              <a:ext uri="{FF2B5EF4-FFF2-40B4-BE49-F238E27FC236}">
                <a16:creationId xmlns:a16="http://schemas.microsoft.com/office/drawing/2014/main" id="{38AA5151-22D5-6410-A249-2FFAFDC02CE4}"/>
              </a:ext>
            </a:extLst>
          </p:cNvPr>
          <p:cNvSpPr>
            <a:spLocks noGrp="1"/>
          </p:cNvSpPr>
          <p:nvPr>
            <p:ph sz="quarter" idx="1"/>
          </p:nvPr>
        </p:nvSpPr>
        <p:spPr>
          <a:xfrm>
            <a:off x="609600" y="1610798"/>
            <a:ext cx="9956800" cy="4873752"/>
          </a:xfrm>
        </p:spPr>
        <p:txBody>
          <a:bodyPr>
            <a:noAutofit/>
          </a:bodyPr>
          <a:lstStyle/>
          <a:p>
            <a:pPr algn="just">
              <a:buFont typeface="+mj-lt"/>
              <a:buAutoNum type="arabicPeriod"/>
            </a:pPr>
            <a:r>
              <a:rPr lang="en-US" sz="2000" b="1" i="0" dirty="0">
                <a:solidFill>
                  <a:srgbClr val="0D0D0D"/>
                </a:solidFill>
                <a:effectLst/>
                <a:latin typeface="ui-sans-serif"/>
              </a:rPr>
              <a:t>Preprocessing</a:t>
            </a:r>
            <a:r>
              <a:rPr lang="en-US" sz="2000" b="0" i="0" dirty="0">
                <a:solidFill>
                  <a:srgbClr val="0D0D0D"/>
                </a:solidFill>
                <a:effectLst/>
                <a:latin typeface="ui-sans-serif"/>
              </a:rPr>
              <a:t>:</a:t>
            </a:r>
          </a:p>
          <a:p>
            <a:pPr marL="800100" lvl="1" indent="-342900" algn="just"/>
            <a:r>
              <a:rPr lang="en-US" sz="2000" b="0" i="0" dirty="0">
                <a:solidFill>
                  <a:srgbClr val="0D0D0D"/>
                </a:solidFill>
                <a:effectLst/>
                <a:latin typeface="ui-sans-serif"/>
              </a:rPr>
              <a:t>The corpus is tokenized, and sequences of word indices are created.</a:t>
            </a:r>
          </a:p>
          <a:p>
            <a:pPr marL="800100" lvl="1" indent="-342900" algn="just"/>
            <a:r>
              <a:rPr lang="en-US" sz="2000" b="0" i="0" dirty="0">
                <a:solidFill>
                  <a:srgbClr val="0D0D0D"/>
                </a:solidFill>
                <a:effectLst/>
                <a:latin typeface="ui-sans-serif"/>
              </a:rPr>
              <a:t>Context-target pairs are generated for training, where each target word has surrounding context words.</a:t>
            </a:r>
          </a:p>
          <a:p>
            <a:pPr algn="just">
              <a:buFont typeface="+mj-lt"/>
              <a:buAutoNum type="arabicPeriod"/>
            </a:pPr>
            <a:r>
              <a:rPr lang="en-US" sz="2000" b="1" i="0" dirty="0">
                <a:solidFill>
                  <a:srgbClr val="0D0D0D"/>
                </a:solidFill>
                <a:effectLst/>
                <a:latin typeface="ui-sans-serif"/>
              </a:rPr>
              <a:t>Model Definition</a:t>
            </a:r>
            <a:r>
              <a:rPr lang="en-US" sz="2000" b="0" i="0" dirty="0">
                <a:solidFill>
                  <a:srgbClr val="0D0D0D"/>
                </a:solidFill>
                <a:effectLst/>
                <a:latin typeface="ui-sans-serif"/>
              </a:rPr>
              <a:t>:</a:t>
            </a:r>
          </a:p>
          <a:p>
            <a:pPr marL="800100" lvl="1" indent="-342900" algn="just"/>
            <a:r>
              <a:rPr lang="en-US" sz="2000" b="0" i="0" dirty="0">
                <a:solidFill>
                  <a:srgbClr val="0D0D0D"/>
                </a:solidFill>
                <a:effectLst/>
                <a:latin typeface="ui-sans-serif"/>
              </a:rPr>
              <a:t>A simple neural network is defined with an embedding layer followed by a dense layer for classification.</a:t>
            </a:r>
          </a:p>
          <a:p>
            <a:pPr algn="just">
              <a:buFont typeface="+mj-lt"/>
              <a:buAutoNum type="arabicPeriod"/>
            </a:pPr>
            <a:r>
              <a:rPr lang="en-US" sz="2000" b="1" i="0" dirty="0">
                <a:solidFill>
                  <a:srgbClr val="0D0D0D"/>
                </a:solidFill>
                <a:effectLst/>
                <a:latin typeface="ui-sans-serif"/>
              </a:rPr>
              <a:t>Training</a:t>
            </a:r>
            <a:r>
              <a:rPr lang="en-US" sz="2000" b="0" i="0" dirty="0">
                <a:solidFill>
                  <a:srgbClr val="0D0D0D"/>
                </a:solidFill>
                <a:effectLst/>
                <a:latin typeface="ui-sans-serif"/>
              </a:rPr>
              <a:t>:</a:t>
            </a:r>
          </a:p>
          <a:p>
            <a:pPr marL="800100" lvl="1" indent="-342900" algn="just"/>
            <a:r>
              <a:rPr lang="en-US" sz="2000" b="0" i="0" dirty="0">
                <a:solidFill>
                  <a:srgbClr val="0D0D0D"/>
                </a:solidFill>
                <a:effectLst/>
                <a:latin typeface="ui-sans-serif"/>
              </a:rPr>
              <a:t>The model is trained on the context-target pairs to learn word embeddings.</a:t>
            </a:r>
          </a:p>
          <a:p>
            <a:pPr algn="just">
              <a:buFont typeface="+mj-lt"/>
              <a:buAutoNum type="arabicPeriod"/>
            </a:pPr>
            <a:r>
              <a:rPr lang="en-US" sz="2000" b="1" i="0" dirty="0">
                <a:solidFill>
                  <a:srgbClr val="0D0D0D"/>
                </a:solidFill>
                <a:effectLst/>
                <a:latin typeface="ui-sans-serif"/>
              </a:rPr>
              <a:t>Extracting Embeddings</a:t>
            </a:r>
            <a:r>
              <a:rPr lang="en-US" sz="2000" b="0" i="0" dirty="0">
                <a:solidFill>
                  <a:srgbClr val="0D0D0D"/>
                </a:solidFill>
                <a:effectLst/>
                <a:latin typeface="ui-sans-serif"/>
              </a:rPr>
              <a:t>:</a:t>
            </a:r>
          </a:p>
          <a:p>
            <a:pPr marL="800100" lvl="1" indent="-342900" algn="just"/>
            <a:r>
              <a:rPr lang="en-US" sz="2000" b="0" i="0" dirty="0">
                <a:solidFill>
                  <a:srgbClr val="0D0D0D"/>
                </a:solidFill>
                <a:effectLst/>
                <a:latin typeface="ui-sans-serif"/>
              </a:rPr>
              <a:t>After training, we can obtain the learned embedding for a specific word.</a:t>
            </a:r>
            <a:endParaRPr lang="en-US" sz="2000" dirty="0">
              <a:solidFill>
                <a:srgbClr val="0D0D0D"/>
              </a:solidFill>
              <a:latin typeface="ui-sans-serif"/>
            </a:endParaRPr>
          </a:p>
          <a:p>
            <a:pPr marL="0" indent="0" algn="just">
              <a:buNone/>
            </a:pPr>
            <a:endParaRPr lang="en-IN" sz="2000" dirty="0"/>
          </a:p>
        </p:txBody>
      </p:sp>
    </p:spTree>
    <p:extLst>
      <p:ext uri="{BB962C8B-B14F-4D97-AF65-F5344CB8AC3E}">
        <p14:creationId xmlns:p14="http://schemas.microsoft.com/office/powerpoint/2010/main" val="389183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13BBF8A1-5585-44D4-80D5-B7E98F8596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2737" y="738091"/>
            <a:ext cx="6486525" cy="319288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ECE8E013-E997-46D0-AD29-A4B8D41AE3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317" y="3720986"/>
            <a:ext cx="4257675" cy="279082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BE4BA0BD-229F-430E-B777-4927F0D02E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9732" y="3825983"/>
            <a:ext cx="5102795"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96158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200E7-7203-EEB4-893F-E24F57F4F048}"/>
              </a:ext>
            </a:extLst>
          </p:cNvPr>
          <p:cNvSpPr>
            <a:spLocks noGrp="1"/>
          </p:cNvSpPr>
          <p:nvPr>
            <p:ph type="title"/>
          </p:nvPr>
        </p:nvSpPr>
        <p:spPr>
          <a:xfrm>
            <a:off x="591671" y="149331"/>
            <a:ext cx="9956800" cy="469433"/>
          </a:xfrm>
        </p:spPr>
        <p:txBody>
          <a:bodyPr>
            <a:normAutofit fontScale="90000"/>
          </a:bodyPr>
          <a:lstStyle/>
          <a:p>
            <a:r>
              <a:rPr lang="en-IN" dirty="0">
                <a:solidFill>
                  <a:srgbClr val="FF0000"/>
                </a:solidFill>
              </a:rPr>
              <a:t>Steps involve in NN for word embedding</a:t>
            </a:r>
            <a:endParaRPr lang="en-IN" dirty="0"/>
          </a:p>
        </p:txBody>
      </p:sp>
      <p:sp>
        <p:nvSpPr>
          <p:cNvPr id="3" name="Content Placeholder 2">
            <a:extLst>
              <a:ext uri="{FF2B5EF4-FFF2-40B4-BE49-F238E27FC236}">
                <a16:creationId xmlns:a16="http://schemas.microsoft.com/office/drawing/2014/main" id="{CB4A8DF4-A4A3-2AD2-401F-1961334EA4D0}"/>
              </a:ext>
            </a:extLst>
          </p:cNvPr>
          <p:cNvSpPr>
            <a:spLocks noGrp="1"/>
          </p:cNvSpPr>
          <p:nvPr>
            <p:ph sz="quarter" idx="1"/>
          </p:nvPr>
        </p:nvSpPr>
        <p:spPr>
          <a:xfrm>
            <a:off x="304800" y="618764"/>
            <a:ext cx="10936941" cy="5720917"/>
          </a:xfrm>
        </p:spPr>
        <p:txBody>
          <a:bodyPr>
            <a:no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Tokenization</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The </a:t>
            </a:r>
            <a:r>
              <a:rPr kumimoji="0" lang="en-US" altLang="en-US" sz="2000" b="0" i="0" u="none" strike="noStrike" cap="none" normalizeH="0" baseline="0" dirty="0">
                <a:ln>
                  <a:noFill/>
                </a:ln>
                <a:solidFill>
                  <a:schemeClr val="tx1"/>
                </a:solidFill>
                <a:effectLst/>
                <a:latin typeface="Arial Unicode MS"/>
              </a:rPr>
              <a:t>Tokenizer</a:t>
            </a:r>
            <a:r>
              <a:rPr kumimoji="0" lang="en-US" altLang="en-US" sz="2000" b="0" i="0" u="none" strike="noStrike" cap="none" normalizeH="0" baseline="0" dirty="0">
                <a:ln>
                  <a:noFill/>
                </a:ln>
                <a:solidFill>
                  <a:schemeClr val="tx1"/>
                </a:solidFill>
                <a:effectLst/>
              </a:rPr>
              <a:t> is used to convert words into integers. Each word in the vocabulary is assigned a unique integer, and the sentence is represented as a sequence of integers.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Padding</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Since the model expects input sequences of the same length, we use </a:t>
            </a:r>
            <a:r>
              <a:rPr kumimoji="0" lang="en-US" altLang="en-US" sz="2000" b="0" i="0" u="none" strike="noStrike" cap="none" normalizeH="0" baseline="0" dirty="0" err="1">
                <a:ln>
                  <a:noFill/>
                </a:ln>
                <a:solidFill>
                  <a:schemeClr val="tx1"/>
                </a:solidFill>
                <a:effectLst/>
                <a:latin typeface="Arial Unicode MS"/>
              </a:rPr>
              <a:t>pad_sequences</a:t>
            </a:r>
            <a:r>
              <a:rPr kumimoji="0" lang="en-US" altLang="en-US" sz="2000" b="0" i="0" u="none" strike="noStrike" cap="none" normalizeH="0" baseline="0" dirty="0">
                <a:ln>
                  <a:noFill/>
                </a:ln>
                <a:solidFill>
                  <a:schemeClr val="tx1"/>
                </a:solidFill>
                <a:effectLst/>
              </a:rPr>
              <a:t> to ensure all input sequences have the same length by padding shorter sequences with zeros.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Embedding Layer</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The </a:t>
            </a:r>
            <a:r>
              <a:rPr kumimoji="0" lang="en-US" altLang="en-US" sz="2000" b="0" i="0" u="none" strike="noStrike" cap="none" normalizeH="0" baseline="0" dirty="0">
                <a:ln>
                  <a:noFill/>
                </a:ln>
                <a:solidFill>
                  <a:schemeClr val="tx1"/>
                </a:solidFill>
                <a:effectLst/>
                <a:latin typeface="Arial Unicode MS"/>
              </a:rPr>
              <a:t>Embedding</a:t>
            </a:r>
            <a:r>
              <a:rPr kumimoji="0" lang="en-US" altLang="en-US" sz="2000" b="0" i="0" u="none" strike="noStrike" cap="none" normalizeH="0" baseline="0" dirty="0">
                <a:ln>
                  <a:noFill/>
                </a:ln>
                <a:solidFill>
                  <a:schemeClr val="tx1"/>
                </a:solidFill>
                <a:effectLst/>
              </a:rPr>
              <a:t> layer maps the integer-encoded words into dense vectors of size </a:t>
            </a:r>
            <a:r>
              <a:rPr kumimoji="0" lang="en-US" altLang="en-US" sz="2000" b="0" i="0" u="none" strike="noStrike" cap="none" normalizeH="0" baseline="0" dirty="0" err="1">
                <a:ln>
                  <a:noFill/>
                </a:ln>
                <a:solidFill>
                  <a:schemeClr val="tx1"/>
                </a:solidFill>
                <a:effectLst/>
                <a:latin typeface="Arial Unicode MS"/>
              </a:rPr>
              <a:t>embedding_dim</a:t>
            </a:r>
            <a:r>
              <a:rPr kumimoji="0" lang="en-US" altLang="en-US" sz="2000" b="0" i="0" u="none" strike="noStrike" cap="none" normalizeH="0" baseline="0" dirty="0">
                <a:ln>
                  <a:noFill/>
                </a:ln>
                <a:solidFill>
                  <a:schemeClr val="tx1"/>
                </a:solidFill>
                <a:effectLst/>
              </a:rPr>
              <a:t>. This embedding layer learns the word embeddings during training.</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The </a:t>
            </a:r>
            <a:r>
              <a:rPr kumimoji="0" lang="en-US" altLang="en-US" sz="2000" b="0" i="0" u="none" strike="noStrike" cap="none" normalizeH="0" baseline="0" dirty="0" err="1">
                <a:ln>
                  <a:noFill/>
                </a:ln>
                <a:solidFill>
                  <a:schemeClr val="tx1"/>
                </a:solidFill>
                <a:effectLst/>
                <a:latin typeface="Arial Unicode MS"/>
              </a:rPr>
              <a:t>input_dim</a:t>
            </a:r>
            <a:r>
              <a:rPr kumimoji="0" lang="en-US" altLang="en-US" sz="2000" b="0" i="0" u="none" strike="noStrike" cap="none" normalizeH="0" baseline="0" dirty="0">
                <a:ln>
                  <a:noFill/>
                </a:ln>
                <a:solidFill>
                  <a:schemeClr val="tx1"/>
                </a:solidFill>
                <a:effectLst/>
              </a:rPr>
              <a:t> is the size of the vocabulary, </a:t>
            </a:r>
            <a:r>
              <a:rPr kumimoji="0" lang="en-US" altLang="en-US" sz="2000" b="0" i="0" u="none" strike="noStrike" cap="none" normalizeH="0" baseline="0" dirty="0" err="1">
                <a:ln>
                  <a:noFill/>
                </a:ln>
                <a:solidFill>
                  <a:schemeClr val="tx1"/>
                </a:solidFill>
                <a:effectLst/>
                <a:latin typeface="Arial Unicode MS"/>
              </a:rPr>
              <a:t>output_dim</a:t>
            </a:r>
            <a:r>
              <a:rPr kumimoji="0" lang="en-US" altLang="en-US" sz="2000" b="0" i="0" u="none" strike="noStrike" cap="none" normalizeH="0" baseline="0" dirty="0">
                <a:ln>
                  <a:noFill/>
                </a:ln>
                <a:solidFill>
                  <a:schemeClr val="tx1"/>
                </a:solidFill>
                <a:effectLst/>
              </a:rPr>
              <a:t> is the dimension of the word vectors, and </a:t>
            </a:r>
            <a:r>
              <a:rPr kumimoji="0" lang="en-US" altLang="en-US" sz="2000" b="0" i="0" u="none" strike="noStrike" cap="none" normalizeH="0" baseline="0" dirty="0" err="1">
                <a:ln>
                  <a:noFill/>
                </a:ln>
                <a:solidFill>
                  <a:schemeClr val="tx1"/>
                </a:solidFill>
                <a:effectLst/>
                <a:latin typeface="Arial Unicode MS"/>
              </a:rPr>
              <a:t>input_length</a:t>
            </a:r>
            <a:r>
              <a:rPr kumimoji="0" lang="en-US" altLang="en-US" sz="2000" b="0" i="0" u="none" strike="noStrike" cap="none" normalizeH="0" baseline="0" dirty="0">
                <a:ln>
                  <a:noFill/>
                </a:ln>
                <a:solidFill>
                  <a:schemeClr val="tx1"/>
                </a:solidFill>
                <a:effectLst/>
              </a:rPr>
              <a:t> is the length of the padded input sequences</a:t>
            </a:r>
            <a:r>
              <a:rPr lang="en-US" altLang="en-US" sz="2000" dirty="0">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20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97040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2EF23-7B23-1977-3645-C721434CF748}"/>
              </a:ext>
            </a:extLst>
          </p:cNvPr>
          <p:cNvSpPr>
            <a:spLocks noGrp="1"/>
          </p:cNvSpPr>
          <p:nvPr>
            <p:ph type="title"/>
          </p:nvPr>
        </p:nvSpPr>
        <p:spPr>
          <a:xfrm>
            <a:off x="609600" y="274638"/>
            <a:ext cx="9956800" cy="514256"/>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05DB3151-C413-BCF0-A2EA-1777DB7F5FB9}"/>
              </a:ext>
            </a:extLst>
          </p:cNvPr>
          <p:cNvSpPr>
            <a:spLocks noGrp="1"/>
          </p:cNvSpPr>
          <p:nvPr>
            <p:ph sz="quarter" idx="1"/>
          </p:nvPr>
        </p:nvSpPr>
        <p:spPr>
          <a:xfrm>
            <a:off x="609600" y="788894"/>
            <a:ext cx="9956800" cy="5685058"/>
          </a:xfrm>
        </p:spPr>
        <p:txBody>
          <a:bodyPr>
            <a:normAutofit fontScale="85000" lnSpcReduction="10000"/>
          </a:bodyPr>
          <a:lstStyle/>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Dense Layer</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 fully connected layer with </a:t>
            </a:r>
            <a:r>
              <a:rPr kumimoji="0" lang="en-US" altLang="en-US" sz="2400" b="0" i="0" u="none" strike="noStrike" cap="none" normalizeH="0" baseline="0" dirty="0" err="1">
                <a:ln>
                  <a:noFill/>
                </a:ln>
                <a:solidFill>
                  <a:schemeClr val="tx1"/>
                </a:solidFill>
                <a:effectLst/>
                <a:latin typeface="Arial Unicode MS"/>
              </a:rPr>
              <a:t>ReLU</a:t>
            </a:r>
            <a:r>
              <a:rPr kumimoji="0" lang="en-US" altLang="en-US" sz="2400" b="0" i="0" u="none" strike="noStrike" cap="none" normalizeH="0" baseline="0" dirty="0">
                <a:ln>
                  <a:noFill/>
                </a:ln>
                <a:solidFill>
                  <a:schemeClr val="tx1"/>
                </a:solidFill>
                <a:effectLst/>
              </a:rPr>
              <a:t> activation is added after the flattened embedding layer. This layer allows the model to learn non-linear relationships in the data.</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Output Layer</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The final layer uses a </a:t>
            </a:r>
            <a:r>
              <a:rPr kumimoji="0" lang="en-US" altLang="en-US" sz="2400" b="0" i="0" u="none" strike="noStrike" cap="none" normalizeH="0" baseline="0" dirty="0">
                <a:ln>
                  <a:noFill/>
                </a:ln>
                <a:solidFill>
                  <a:schemeClr val="tx1"/>
                </a:solidFill>
                <a:effectLst/>
                <a:latin typeface="Arial Unicode MS"/>
              </a:rPr>
              <a:t>sigmoid</a:t>
            </a:r>
            <a:r>
              <a:rPr kumimoji="0" lang="en-US" altLang="en-US" sz="2400" b="0" i="0" u="none" strike="noStrike" cap="none" normalizeH="0" baseline="0" dirty="0">
                <a:ln>
                  <a:noFill/>
                </a:ln>
                <a:solidFill>
                  <a:schemeClr val="tx1"/>
                </a:solidFill>
                <a:effectLst/>
              </a:rPr>
              <a:t> activation function, which is appropriate for binary classification (outputs a probability between 0 and 1).</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Model Compilation</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The model is compiled using the </a:t>
            </a:r>
            <a:r>
              <a:rPr kumimoji="0" lang="en-US" altLang="en-US" sz="2400" b="0" i="0" u="none" strike="noStrike" cap="none" normalizeH="0" baseline="0" dirty="0">
                <a:ln>
                  <a:noFill/>
                </a:ln>
                <a:solidFill>
                  <a:schemeClr val="tx1"/>
                </a:solidFill>
                <a:effectLst/>
                <a:latin typeface="Arial Unicode MS"/>
              </a:rPr>
              <a:t>Adam</a:t>
            </a:r>
            <a:r>
              <a:rPr kumimoji="0" lang="en-US" altLang="en-US" sz="2400" b="0" i="0" u="none" strike="noStrike" cap="none" normalizeH="0" baseline="0" dirty="0">
                <a:ln>
                  <a:noFill/>
                </a:ln>
                <a:solidFill>
                  <a:schemeClr val="tx1"/>
                </a:solidFill>
                <a:effectLst/>
              </a:rPr>
              <a:t> optimizer and the binary </a:t>
            </a:r>
            <a:r>
              <a:rPr kumimoji="0" lang="en-US" altLang="en-US" sz="2400" b="0" i="0" u="none" strike="noStrike" cap="none" normalizeH="0" baseline="0" dirty="0" err="1">
                <a:ln>
                  <a:noFill/>
                </a:ln>
                <a:solidFill>
                  <a:schemeClr val="tx1"/>
                </a:solidFill>
                <a:effectLst/>
              </a:rPr>
              <a:t>crossentropy</a:t>
            </a:r>
            <a:r>
              <a:rPr kumimoji="0" lang="en-US" altLang="en-US" sz="2400" b="0" i="0" u="none" strike="noStrike" cap="none" normalizeH="0" baseline="0" dirty="0">
                <a:ln>
                  <a:noFill/>
                </a:ln>
                <a:solidFill>
                  <a:schemeClr val="tx1"/>
                </a:solidFill>
                <a:effectLst/>
              </a:rPr>
              <a:t> loss function, which is commonly used for binary classification tasks.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Training</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The model is trained for 10 epochs using a batch size of 2. The input data </a:t>
            </a:r>
            <a:r>
              <a:rPr kumimoji="0" lang="en-US" altLang="en-US" sz="2400" b="0" i="0" u="none" strike="noStrike" cap="none" normalizeH="0" baseline="0" dirty="0">
                <a:ln>
                  <a:noFill/>
                </a:ln>
                <a:solidFill>
                  <a:schemeClr val="tx1"/>
                </a:solidFill>
                <a:effectLst/>
                <a:latin typeface="Arial Unicode MS"/>
              </a:rPr>
              <a:t>X</a:t>
            </a:r>
            <a:r>
              <a:rPr kumimoji="0" lang="en-US" altLang="en-US" sz="2400" b="0" i="0" u="none" strike="noStrike" cap="none" normalizeH="0" baseline="0" dirty="0">
                <a:ln>
                  <a:noFill/>
                </a:ln>
                <a:solidFill>
                  <a:schemeClr val="tx1"/>
                </a:solidFill>
                <a:effectLst/>
              </a:rPr>
              <a:t> is fed to the model along with the labels </a:t>
            </a:r>
            <a:r>
              <a:rPr kumimoji="0" lang="en-US" altLang="en-US" sz="2400" b="0" i="0" u="none" strike="noStrike" cap="none" normalizeH="0" baseline="0" dirty="0">
                <a:ln>
                  <a:noFill/>
                </a:ln>
                <a:solidFill>
                  <a:schemeClr val="tx1"/>
                </a:solidFill>
                <a:effectLst/>
                <a:latin typeface="Arial Unicode MS"/>
              </a:rPr>
              <a:t>y</a:t>
            </a:r>
            <a:r>
              <a:rPr kumimoji="0" lang="en-US" altLang="en-US" sz="24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Prediction</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 new sample text is tokenized and padded before being fed into the trained model for prediction. The model outputs a probability indicating the class of the input.</a:t>
            </a:r>
            <a:endParaRPr lang="en-IN" dirty="0"/>
          </a:p>
        </p:txBody>
      </p:sp>
    </p:spTree>
    <p:extLst>
      <p:ext uri="{BB962C8B-B14F-4D97-AF65-F5344CB8AC3E}">
        <p14:creationId xmlns:p14="http://schemas.microsoft.com/office/powerpoint/2010/main" val="11914292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260D5-9BAC-0C22-DE57-779D9F1C050B}"/>
              </a:ext>
            </a:extLst>
          </p:cNvPr>
          <p:cNvSpPr>
            <a:spLocks noGrp="1"/>
          </p:cNvSpPr>
          <p:nvPr>
            <p:ph type="title"/>
          </p:nvPr>
        </p:nvSpPr>
        <p:spPr>
          <a:xfrm>
            <a:off x="609600" y="274638"/>
            <a:ext cx="9956800" cy="496327"/>
          </a:xfrm>
        </p:spPr>
        <p:txBody>
          <a:bodyPr>
            <a:normAutofit fontScale="90000"/>
          </a:bodyPr>
          <a:lstStyle/>
          <a:p>
            <a:r>
              <a:rPr lang="en-US" b="1" dirty="0">
                <a:solidFill>
                  <a:srgbClr val="FF0000"/>
                </a:solidFill>
              </a:rPr>
              <a:t>Word embeddings with LSTM</a:t>
            </a:r>
            <a:endParaRPr lang="en-IN" b="1" dirty="0">
              <a:solidFill>
                <a:srgbClr val="FF0000"/>
              </a:solidFill>
            </a:endParaRPr>
          </a:p>
        </p:txBody>
      </p:sp>
      <p:sp>
        <p:nvSpPr>
          <p:cNvPr id="3" name="Content Placeholder 2">
            <a:extLst>
              <a:ext uri="{FF2B5EF4-FFF2-40B4-BE49-F238E27FC236}">
                <a16:creationId xmlns:a16="http://schemas.microsoft.com/office/drawing/2014/main" id="{57941F21-4A32-2F6D-3459-129DC2907CC5}"/>
              </a:ext>
            </a:extLst>
          </p:cNvPr>
          <p:cNvSpPr>
            <a:spLocks noGrp="1"/>
          </p:cNvSpPr>
          <p:nvPr>
            <p:ph sz="quarter" idx="1"/>
          </p:nvPr>
        </p:nvSpPr>
        <p:spPr/>
        <p:txBody>
          <a:bodyPr/>
          <a:lstStyle/>
          <a:p>
            <a:pPr algn="just"/>
            <a:r>
              <a:rPr lang="en-US" dirty="0"/>
              <a:t>Word embeddings with LSTM is a common technique in Natural Language Processing (NLP) for learning meaningful word representations (embeddings) and capturing the sequential nature of language using LSTMs (Long Short-Term Memory networks).</a:t>
            </a:r>
          </a:p>
          <a:p>
            <a:pPr algn="just"/>
            <a:r>
              <a:rPr lang="en-US" dirty="0"/>
              <a:t>Word embeddings provide dense vector representations of words that capture semantic meanings, while LSTMs are used to capture the temporal dependencies in sequences like sentences or documents.</a:t>
            </a:r>
          </a:p>
          <a:p>
            <a:pPr algn="just"/>
            <a:endParaRPr lang="en-IN" dirty="0"/>
          </a:p>
        </p:txBody>
      </p:sp>
    </p:spTree>
    <p:extLst>
      <p:ext uri="{BB962C8B-B14F-4D97-AF65-F5344CB8AC3E}">
        <p14:creationId xmlns:p14="http://schemas.microsoft.com/office/powerpoint/2010/main" val="27885125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7668E-3FBF-D32D-1C9D-5419BBF3CB19}"/>
              </a:ext>
            </a:extLst>
          </p:cNvPr>
          <p:cNvSpPr>
            <a:spLocks noGrp="1"/>
          </p:cNvSpPr>
          <p:nvPr>
            <p:ph type="title"/>
          </p:nvPr>
        </p:nvSpPr>
        <p:spPr/>
        <p:txBody>
          <a:bodyPr/>
          <a:lstStyle/>
          <a:p>
            <a:r>
              <a:rPr lang="en-US" b="1" dirty="0">
                <a:solidFill>
                  <a:srgbClr val="FF0000"/>
                </a:solidFill>
              </a:rPr>
              <a:t>Step-by-Step Explanation</a:t>
            </a:r>
            <a:br>
              <a:rPr lang="en-US" b="1" dirty="0">
                <a:solidFill>
                  <a:srgbClr val="FF0000"/>
                </a:solidFill>
              </a:rPr>
            </a:br>
            <a:endParaRPr lang="en-IN" dirty="0">
              <a:solidFill>
                <a:srgbClr val="FF0000"/>
              </a:solidFill>
            </a:endParaRPr>
          </a:p>
        </p:txBody>
      </p:sp>
      <p:sp>
        <p:nvSpPr>
          <p:cNvPr id="3" name="Content Placeholder 2">
            <a:extLst>
              <a:ext uri="{FF2B5EF4-FFF2-40B4-BE49-F238E27FC236}">
                <a16:creationId xmlns:a16="http://schemas.microsoft.com/office/drawing/2014/main" id="{0E46EA0F-D11A-8B3E-1DE7-FE29745D0622}"/>
              </a:ext>
            </a:extLst>
          </p:cNvPr>
          <p:cNvSpPr>
            <a:spLocks noGrp="1"/>
          </p:cNvSpPr>
          <p:nvPr>
            <p:ph sz="quarter" idx="1"/>
          </p:nvPr>
        </p:nvSpPr>
        <p:spPr/>
        <p:txBody>
          <a:bodyPr/>
          <a:lstStyle/>
          <a:p>
            <a:pPr algn="just">
              <a:buFont typeface="+mj-lt"/>
              <a:buAutoNum type="arabicPeriod"/>
            </a:pPr>
            <a:r>
              <a:rPr lang="en-US" b="1" dirty="0"/>
              <a:t>Word Embedding</a:t>
            </a:r>
            <a:r>
              <a:rPr lang="en-US" dirty="0"/>
              <a:t>: Word embeddings map words to fixed-size vectors, usually of lower dimensions (e.g., 100, 300), that capture semantic relationships.</a:t>
            </a:r>
          </a:p>
          <a:p>
            <a:pPr algn="just">
              <a:buFont typeface="+mj-lt"/>
              <a:buAutoNum type="arabicPeriod"/>
            </a:pPr>
            <a:r>
              <a:rPr lang="en-US" b="1" dirty="0"/>
              <a:t>LSTM Layer</a:t>
            </a:r>
            <a:r>
              <a:rPr lang="en-US" dirty="0"/>
              <a:t>: LSTM is a type of Recurrent Neural Network (RNN) capable of learning long-term dependencies. It processes sequences of words and is particularly good at handling sequential data such as text.</a:t>
            </a:r>
          </a:p>
          <a:p>
            <a:pPr algn="just">
              <a:buFont typeface="+mj-lt"/>
              <a:buAutoNum type="arabicPeriod"/>
            </a:pPr>
            <a:r>
              <a:rPr lang="en-US" b="1" dirty="0"/>
              <a:t>Dense Layer</a:t>
            </a:r>
            <a:r>
              <a:rPr lang="en-US" dirty="0"/>
              <a:t>: After the LSTM layer, we add a fully connected (Dense) layer that is typically used for classification.</a:t>
            </a:r>
          </a:p>
          <a:p>
            <a:pPr algn="just"/>
            <a:endParaRPr lang="en-IN" dirty="0"/>
          </a:p>
        </p:txBody>
      </p:sp>
    </p:spTree>
    <p:extLst>
      <p:ext uri="{BB962C8B-B14F-4D97-AF65-F5344CB8AC3E}">
        <p14:creationId xmlns:p14="http://schemas.microsoft.com/office/powerpoint/2010/main" val="1273317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73488-0E00-6229-E626-FDCE6023B3CD}"/>
              </a:ext>
            </a:extLst>
          </p:cNvPr>
          <p:cNvSpPr>
            <a:spLocks noGrp="1"/>
          </p:cNvSpPr>
          <p:nvPr>
            <p:ph type="title"/>
          </p:nvPr>
        </p:nvSpPr>
        <p:spPr>
          <a:xfrm>
            <a:off x="519953" y="23301"/>
            <a:ext cx="9956800" cy="415644"/>
          </a:xfrm>
        </p:spPr>
        <p:txBody>
          <a:bodyPr>
            <a:normAutofit fontScale="90000"/>
          </a:bodyPr>
          <a:lstStyle/>
          <a:p>
            <a:r>
              <a:rPr lang="en-IN" b="1" dirty="0">
                <a:solidFill>
                  <a:srgbClr val="FF0000"/>
                </a:solidFill>
              </a:rPr>
              <a:t>Steps involves in LSTM</a:t>
            </a:r>
          </a:p>
        </p:txBody>
      </p:sp>
      <p:sp>
        <p:nvSpPr>
          <p:cNvPr id="5" name="Rectangle 2">
            <a:extLst>
              <a:ext uri="{FF2B5EF4-FFF2-40B4-BE49-F238E27FC236}">
                <a16:creationId xmlns:a16="http://schemas.microsoft.com/office/drawing/2014/main" id="{B26DDCF1-08E1-8BD7-6835-8A2EBE2E8DC7}"/>
              </a:ext>
            </a:extLst>
          </p:cNvPr>
          <p:cNvSpPr>
            <a:spLocks noGrp="1" noChangeArrowheads="1"/>
          </p:cNvSpPr>
          <p:nvPr>
            <p:ph sz="quarter" idx="1"/>
          </p:nvPr>
        </p:nvSpPr>
        <p:spPr bwMode="auto">
          <a:xfrm>
            <a:off x="224119" y="432948"/>
            <a:ext cx="11322422"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500" b="1" i="0" u="none" strike="noStrike" cap="none" normalizeH="0" baseline="0" dirty="0">
                <a:ln>
                  <a:noFill/>
                </a:ln>
                <a:solidFill>
                  <a:schemeClr val="tx1"/>
                </a:solidFill>
                <a:effectLst/>
                <a:latin typeface="Georgia" panose="02040502050405020303" pitchFamily="18" charset="0"/>
              </a:rPr>
              <a:t>1. Tokenization</a:t>
            </a:r>
            <a:r>
              <a:rPr kumimoji="0" lang="en-US" altLang="en-US" sz="1500" b="0" i="0" u="none" strike="noStrike" cap="none" normalizeH="0" baseline="0" dirty="0">
                <a:ln>
                  <a:noFill/>
                </a:ln>
                <a:solidFill>
                  <a:schemeClr val="tx1"/>
                </a:solidFill>
                <a:effectLst/>
                <a:latin typeface="Georgia" panose="02040502050405020303"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Georgia" panose="02040502050405020303" pitchFamily="18" charset="0"/>
              </a:rPr>
              <a:t>The Tokenizer object is used to convert words into integers. The function </a:t>
            </a:r>
            <a:r>
              <a:rPr kumimoji="0" lang="en-US" altLang="en-US" sz="1500" b="0" i="0" u="none" strike="noStrike" cap="none" normalizeH="0" baseline="0" dirty="0" err="1">
                <a:ln>
                  <a:noFill/>
                </a:ln>
                <a:solidFill>
                  <a:schemeClr val="tx1"/>
                </a:solidFill>
                <a:effectLst/>
                <a:latin typeface="Georgia" panose="02040502050405020303" pitchFamily="18" charset="0"/>
              </a:rPr>
              <a:t>texts_to_sequences</a:t>
            </a:r>
            <a:r>
              <a:rPr kumimoji="0" lang="en-US" altLang="en-US" sz="1500" b="0" i="0" u="none" strike="noStrike" cap="none" normalizeH="0" baseline="0" dirty="0">
                <a:ln>
                  <a:noFill/>
                </a:ln>
                <a:solidFill>
                  <a:schemeClr val="tx1"/>
                </a:solidFill>
                <a:effectLst/>
                <a:latin typeface="Georgia" panose="02040502050405020303" pitchFamily="18" charset="0"/>
              </a:rPr>
              <a:t> converts a sentence like "I love machine learning" into a sequence of numbers like [1, 2, 3, 4], </a:t>
            </a:r>
            <a:r>
              <a:rPr lang="en-US" altLang="en-US" sz="1500" dirty="0">
                <a:latin typeface="Georgia" panose="02040502050405020303" pitchFamily="18" charset="0"/>
              </a:rPr>
              <a:t> </a:t>
            </a:r>
            <a:r>
              <a:rPr kumimoji="0" lang="en-US" altLang="en-US" sz="1500" b="0" i="0" u="none" strike="noStrike" cap="none" normalizeH="0" baseline="0" dirty="0">
                <a:ln>
                  <a:noFill/>
                </a:ln>
                <a:solidFill>
                  <a:schemeClr val="tx1"/>
                </a:solidFill>
                <a:effectLst/>
                <a:latin typeface="Georgia" panose="02040502050405020303" pitchFamily="18" charset="0"/>
              </a:rPr>
              <a:t>where each number represents a word in the vocabulary.</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500" b="0" i="0" u="none" strike="noStrike" cap="none" normalizeH="0" baseline="0" dirty="0">
              <a:ln>
                <a:noFill/>
              </a:ln>
              <a:solidFill>
                <a:schemeClr val="tx1"/>
              </a:solidFill>
              <a:effectLst/>
              <a:latin typeface="Georgia" panose="02040502050405020303"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lang="en-US" altLang="en-US" sz="1500" b="1" dirty="0">
                <a:latin typeface="Georgia" panose="02040502050405020303" pitchFamily="18" charset="0"/>
              </a:rPr>
              <a:t>2. </a:t>
            </a:r>
            <a:r>
              <a:rPr kumimoji="0" lang="en-US" altLang="en-US" sz="1500" b="1" i="0" u="none" strike="noStrike" cap="none" normalizeH="0" baseline="0" dirty="0">
                <a:ln>
                  <a:noFill/>
                </a:ln>
                <a:solidFill>
                  <a:schemeClr val="tx1"/>
                </a:solidFill>
                <a:effectLst/>
                <a:latin typeface="Georgia" panose="02040502050405020303" pitchFamily="18" charset="0"/>
              </a:rPr>
              <a:t>Padding</a:t>
            </a:r>
            <a:r>
              <a:rPr kumimoji="0" lang="en-US" altLang="en-US" sz="1500" b="0" i="0" u="none" strike="noStrike" cap="none" normalizeH="0" baseline="0" dirty="0">
                <a:ln>
                  <a:noFill/>
                </a:ln>
                <a:solidFill>
                  <a:schemeClr val="tx1"/>
                </a:solidFill>
                <a:effectLst/>
                <a:latin typeface="Georgia" panose="02040502050405020303"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Georgia" panose="02040502050405020303" pitchFamily="18" charset="0"/>
              </a:rPr>
              <a:t>pad_sequences</a:t>
            </a:r>
            <a:r>
              <a:rPr kumimoji="0" lang="en-US" altLang="en-US" sz="1500" b="0" i="0" u="none" strike="noStrike" cap="none" normalizeH="0" baseline="0" dirty="0">
                <a:ln>
                  <a:noFill/>
                </a:ln>
                <a:solidFill>
                  <a:schemeClr val="tx1"/>
                </a:solidFill>
                <a:effectLst/>
                <a:latin typeface="Georgia" panose="02040502050405020303" pitchFamily="18" charset="0"/>
              </a:rPr>
              <a:t> is used to ensure that all input sequences are of the same length. </a:t>
            </a:r>
            <a:r>
              <a:rPr lang="en-US" altLang="en-US" sz="1500" dirty="0">
                <a:latin typeface="Georgia" panose="02040502050405020303" pitchFamily="18" charset="0"/>
              </a:rPr>
              <a:t> </a:t>
            </a:r>
            <a:r>
              <a:rPr kumimoji="0" lang="en-US" altLang="en-US" sz="1500" b="0" i="0" u="none" strike="noStrike" cap="none" normalizeH="0" baseline="0" dirty="0">
                <a:ln>
                  <a:noFill/>
                </a:ln>
                <a:solidFill>
                  <a:schemeClr val="tx1"/>
                </a:solidFill>
                <a:effectLst/>
                <a:latin typeface="Georgia" panose="02040502050405020303" pitchFamily="18" charset="0"/>
              </a:rPr>
              <a:t>Since LSTMs expect fixed-length input, this function pads shorter sequences with zeros.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500" b="0" i="0" u="none" strike="noStrike" cap="none" normalizeH="0" baseline="0" dirty="0">
              <a:ln>
                <a:noFill/>
              </a:ln>
              <a:solidFill>
                <a:schemeClr val="tx1"/>
              </a:solidFill>
              <a:effectLst/>
              <a:latin typeface="Georgia" panose="02040502050405020303"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500" b="1" i="0" u="none" strike="noStrike" cap="none" normalizeH="0" baseline="0" dirty="0">
                <a:ln>
                  <a:noFill/>
                </a:ln>
                <a:solidFill>
                  <a:schemeClr val="tx1"/>
                </a:solidFill>
                <a:effectLst/>
                <a:latin typeface="Georgia" panose="02040502050405020303" pitchFamily="18" charset="0"/>
              </a:rPr>
              <a:t>3. Embedding Layer</a:t>
            </a:r>
            <a:r>
              <a:rPr kumimoji="0" lang="en-US" altLang="en-US" sz="1500" b="0" i="0" u="none" strike="noStrike" cap="none" normalizeH="0" baseline="0" dirty="0">
                <a:ln>
                  <a:noFill/>
                </a:ln>
                <a:solidFill>
                  <a:schemeClr val="tx1"/>
                </a:solidFill>
                <a:effectLst/>
                <a:latin typeface="Georgia" panose="02040502050405020303"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Georgia" panose="02040502050405020303" pitchFamily="18" charset="0"/>
              </a:rPr>
              <a:t>The Embedding layer takes the integer-encoded words and maps them to dense vectors (word embeddings). The </a:t>
            </a:r>
            <a:r>
              <a:rPr kumimoji="0" lang="en-US" altLang="en-US" sz="1500" b="0" i="0" u="none" strike="noStrike" cap="none" normalizeH="0" baseline="0" dirty="0" err="1">
                <a:ln>
                  <a:noFill/>
                </a:ln>
                <a:solidFill>
                  <a:schemeClr val="tx1"/>
                </a:solidFill>
                <a:effectLst/>
                <a:latin typeface="Georgia" panose="02040502050405020303" pitchFamily="18" charset="0"/>
              </a:rPr>
              <a:t>input_dim</a:t>
            </a:r>
            <a:r>
              <a:rPr kumimoji="0" lang="en-US" altLang="en-US" sz="1500" b="0" i="0" u="none" strike="noStrike" cap="none" normalizeH="0" baseline="0" dirty="0">
                <a:ln>
                  <a:noFill/>
                </a:ln>
                <a:solidFill>
                  <a:schemeClr val="tx1"/>
                </a:solidFill>
                <a:effectLst/>
                <a:latin typeface="Georgia" panose="02040502050405020303" pitchFamily="18" charset="0"/>
              </a:rPr>
              <a:t> is the vocabulary size, </a:t>
            </a:r>
            <a:r>
              <a:rPr kumimoji="0" lang="en-US" altLang="en-US" sz="1500" b="0" i="0" u="none" strike="noStrike" cap="none" normalizeH="0" baseline="0" dirty="0" err="1">
                <a:ln>
                  <a:noFill/>
                </a:ln>
                <a:solidFill>
                  <a:schemeClr val="tx1"/>
                </a:solidFill>
                <a:effectLst/>
                <a:latin typeface="Georgia" panose="02040502050405020303" pitchFamily="18" charset="0"/>
              </a:rPr>
              <a:t>output_dim</a:t>
            </a:r>
            <a:r>
              <a:rPr kumimoji="0" lang="en-US" altLang="en-US" sz="1500" b="0" i="0" u="none" strike="noStrike" cap="none" normalizeH="0" baseline="0" dirty="0">
                <a:ln>
                  <a:noFill/>
                </a:ln>
                <a:solidFill>
                  <a:schemeClr val="tx1"/>
                </a:solidFill>
                <a:effectLst/>
                <a:latin typeface="Georgia" panose="02040502050405020303" pitchFamily="18" charset="0"/>
              </a:rPr>
              <a:t> is the embedding dimension (e.g., 100), and </a:t>
            </a:r>
            <a:r>
              <a:rPr kumimoji="0" lang="en-US" altLang="en-US" sz="1500" b="0" i="0" u="none" strike="noStrike" cap="none" normalizeH="0" baseline="0" dirty="0" err="1">
                <a:ln>
                  <a:noFill/>
                </a:ln>
                <a:solidFill>
                  <a:schemeClr val="tx1"/>
                </a:solidFill>
                <a:effectLst/>
                <a:latin typeface="Georgia" panose="02040502050405020303" pitchFamily="18" charset="0"/>
              </a:rPr>
              <a:t>input_length</a:t>
            </a:r>
            <a:r>
              <a:rPr kumimoji="0" lang="en-US" altLang="en-US" sz="1500" b="0" i="0" u="none" strike="noStrike" cap="none" normalizeH="0" baseline="0" dirty="0">
                <a:ln>
                  <a:noFill/>
                </a:ln>
                <a:solidFill>
                  <a:schemeClr val="tx1"/>
                </a:solidFill>
                <a:effectLst/>
                <a:latin typeface="Georgia" panose="02040502050405020303" pitchFamily="18" charset="0"/>
              </a:rPr>
              <a:t> is the maximum sequence length.</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500" b="0" i="0" u="none" strike="noStrike" cap="none" normalizeH="0" baseline="0" dirty="0">
              <a:ln>
                <a:noFill/>
              </a:ln>
              <a:solidFill>
                <a:schemeClr val="tx1"/>
              </a:solidFill>
              <a:effectLst/>
              <a:latin typeface="Georgia" panose="02040502050405020303"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500" b="1" i="0" u="none" strike="noStrike" cap="none" normalizeH="0" baseline="0" dirty="0">
                <a:ln>
                  <a:noFill/>
                </a:ln>
                <a:solidFill>
                  <a:schemeClr val="tx1"/>
                </a:solidFill>
                <a:effectLst/>
                <a:latin typeface="Georgia" panose="02040502050405020303" pitchFamily="18" charset="0"/>
              </a:rPr>
              <a:t>4. LSTM Layer</a:t>
            </a:r>
            <a:r>
              <a:rPr kumimoji="0" lang="en-US" altLang="en-US" sz="1500" b="0" i="0" u="none" strike="noStrike" cap="none" normalizeH="0" baseline="0" dirty="0">
                <a:ln>
                  <a:noFill/>
                </a:ln>
                <a:solidFill>
                  <a:schemeClr val="tx1"/>
                </a:solidFill>
                <a:effectLst/>
                <a:latin typeface="Georgia" panose="02040502050405020303"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Georgia" panose="02040502050405020303" pitchFamily="18" charset="0"/>
              </a:rPr>
              <a:t>The LSTM layer processes the sequences of word embeddings and learns patterns in the sequences. Here we use </a:t>
            </a:r>
            <a:r>
              <a:rPr kumimoji="0" lang="en-US" altLang="en-US" sz="1500" b="0" i="0" u="none" strike="noStrike" cap="none" normalizeH="0" baseline="0" dirty="0" err="1">
                <a:ln>
                  <a:noFill/>
                </a:ln>
                <a:solidFill>
                  <a:schemeClr val="tx1"/>
                </a:solidFill>
                <a:effectLst/>
                <a:latin typeface="Georgia" panose="02040502050405020303" pitchFamily="18" charset="0"/>
              </a:rPr>
              <a:t>return_sequences</a:t>
            </a:r>
            <a:r>
              <a:rPr kumimoji="0" lang="en-US" altLang="en-US" sz="1500" b="0" i="0" u="none" strike="noStrike" cap="none" normalizeH="0" baseline="0" dirty="0">
                <a:ln>
                  <a:noFill/>
                </a:ln>
                <a:solidFill>
                  <a:schemeClr val="tx1"/>
                </a:solidFill>
                <a:effectLst/>
                <a:latin typeface="Georgia" panose="02040502050405020303" pitchFamily="18" charset="0"/>
              </a:rPr>
              <a:t>=False because we want the LSTM to output only the final state (a single vector) rather than the entire sequence of hidden states.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500" b="0" i="0" u="none" strike="noStrike" cap="none" normalizeH="0" baseline="0" dirty="0">
              <a:ln>
                <a:noFill/>
              </a:ln>
              <a:solidFill>
                <a:schemeClr val="tx1"/>
              </a:solidFill>
              <a:effectLst/>
              <a:latin typeface="Georgia" panose="02040502050405020303"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500" b="1" i="0" u="none" strike="noStrike" cap="none" normalizeH="0" baseline="0" dirty="0">
                <a:ln>
                  <a:noFill/>
                </a:ln>
                <a:solidFill>
                  <a:schemeClr val="tx1"/>
                </a:solidFill>
                <a:effectLst/>
                <a:latin typeface="Georgia" panose="02040502050405020303" pitchFamily="18" charset="0"/>
              </a:rPr>
              <a:t>5. Dense Layer</a:t>
            </a:r>
            <a:r>
              <a:rPr kumimoji="0" lang="en-US" altLang="en-US" sz="1500" b="0" i="0" u="none" strike="noStrike" cap="none" normalizeH="0" baseline="0" dirty="0">
                <a:ln>
                  <a:noFill/>
                </a:ln>
                <a:solidFill>
                  <a:schemeClr val="tx1"/>
                </a:solidFill>
                <a:effectLst/>
                <a:latin typeface="Georgia" panose="02040502050405020303"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Georgia" panose="02040502050405020303" pitchFamily="18" charset="0"/>
              </a:rPr>
              <a:t>After the LSTM layer, a Dense layer is added for binary classification. It uses a sigmoid activation function to output a value between 0 and 1.</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500" b="0" i="0" u="none" strike="noStrike" cap="none" normalizeH="0" baseline="0" dirty="0">
              <a:ln>
                <a:noFill/>
              </a:ln>
              <a:solidFill>
                <a:schemeClr val="tx1"/>
              </a:solidFill>
              <a:effectLst/>
              <a:latin typeface="Georgia" panose="02040502050405020303"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lang="en-US" altLang="en-US" sz="1500" b="1" dirty="0">
                <a:latin typeface="Georgia" panose="02040502050405020303" pitchFamily="18" charset="0"/>
              </a:rPr>
              <a:t>6. </a:t>
            </a:r>
            <a:r>
              <a:rPr kumimoji="0" lang="en-US" altLang="en-US" sz="1500" b="1" i="0" u="none" strike="noStrike" cap="none" normalizeH="0" baseline="0" dirty="0">
                <a:ln>
                  <a:noFill/>
                </a:ln>
                <a:solidFill>
                  <a:schemeClr val="tx1"/>
                </a:solidFill>
                <a:effectLst/>
                <a:latin typeface="Georgia" panose="02040502050405020303" pitchFamily="18" charset="0"/>
              </a:rPr>
              <a:t>Model Compilation and Training</a:t>
            </a:r>
            <a:r>
              <a:rPr kumimoji="0" lang="en-US" altLang="en-US" sz="1500" b="0" i="0" u="none" strike="noStrike" cap="none" normalizeH="0" baseline="0" dirty="0">
                <a:ln>
                  <a:noFill/>
                </a:ln>
                <a:solidFill>
                  <a:schemeClr val="tx1"/>
                </a:solidFill>
                <a:effectLst/>
                <a:latin typeface="Georgia" panose="02040502050405020303"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Georgia" panose="02040502050405020303" pitchFamily="18" charset="0"/>
              </a:rPr>
              <a:t>The model is compiled using the Adam optimizer and </a:t>
            </a:r>
            <a:r>
              <a:rPr kumimoji="0" lang="en-US" altLang="en-US" sz="1500" b="0" i="0" u="none" strike="noStrike" cap="none" normalizeH="0" baseline="0" dirty="0" err="1">
                <a:ln>
                  <a:noFill/>
                </a:ln>
                <a:solidFill>
                  <a:schemeClr val="tx1"/>
                </a:solidFill>
                <a:effectLst/>
                <a:latin typeface="Georgia" panose="02040502050405020303" pitchFamily="18" charset="0"/>
              </a:rPr>
              <a:t>binary_crossentropy</a:t>
            </a:r>
            <a:r>
              <a:rPr kumimoji="0" lang="en-US" altLang="en-US" sz="1500" b="0" i="0" u="none" strike="noStrike" cap="none" normalizeH="0" baseline="0" dirty="0">
                <a:ln>
                  <a:noFill/>
                </a:ln>
                <a:solidFill>
                  <a:schemeClr val="tx1"/>
                </a:solidFill>
                <a:effectLst/>
                <a:latin typeface="Georgia" panose="02040502050405020303" pitchFamily="18" charset="0"/>
              </a:rPr>
              <a:t> loss function. The model is then trained using the training data (X, y) for 10 epochs.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500" b="0" i="0" u="none" strike="noStrike" cap="none" normalizeH="0" baseline="0" dirty="0">
              <a:ln>
                <a:noFill/>
              </a:ln>
              <a:solidFill>
                <a:schemeClr val="tx1"/>
              </a:solidFill>
              <a:effectLst/>
              <a:latin typeface="Georgia" panose="02040502050405020303"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500" b="1" i="0" u="none" strike="noStrike" cap="none" normalizeH="0" baseline="0" dirty="0">
                <a:ln>
                  <a:noFill/>
                </a:ln>
                <a:solidFill>
                  <a:schemeClr val="tx1"/>
                </a:solidFill>
                <a:effectLst/>
                <a:latin typeface="Georgia" panose="02040502050405020303" pitchFamily="18" charset="0"/>
              </a:rPr>
              <a:t>7. Prediction</a:t>
            </a:r>
            <a:r>
              <a:rPr kumimoji="0" lang="en-US" altLang="en-US" sz="1500" b="0" i="0" u="none" strike="noStrike" cap="none" normalizeH="0" baseline="0" dirty="0">
                <a:ln>
                  <a:noFill/>
                </a:ln>
                <a:solidFill>
                  <a:schemeClr val="tx1"/>
                </a:solidFill>
                <a:effectLst/>
                <a:latin typeface="Georgia" panose="02040502050405020303"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Georgia" panose="02040502050405020303" pitchFamily="18" charset="0"/>
              </a:rPr>
              <a:t>A sample text is tokenized, padded, and passed through the trained model to predict its class (0 or 1).</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Georgia" panose="02040502050405020303" pitchFamily="18" charset="0"/>
            </a:endParaRPr>
          </a:p>
        </p:txBody>
      </p:sp>
    </p:spTree>
    <p:extLst>
      <p:ext uri="{BB962C8B-B14F-4D97-AF65-F5344CB8AC3E}">
        <p14:creationId xmlns:p14="http://schemas.microsoft.com/office/powerpoint/2010/main" val="32614153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FE9E398-9DFF-4A17-AA7C-C9048E55BEB0}"/>
              </a:ext>
            </a:extLst>
          </p:cNvPr>
          <p:cNvSpPr/>
          <p:nvPr/>
        </p:nvSpPr>
        <p:spPr>
          <a:xfrm>
            <a:off x="4663042" y="2967335"/>
            <a:ext cx="3374963" cy="923330"/>
          </a:xfrm>
          <a:prstGeom prst="rect">
            <a:avLst/>
          </a:prstGeom>
          <a:noFill/>
        </p:spPr>
        <p:txBody>
          <a:bodyPr wrap="none" lIns="91440" tIns="45720" rIns="91440" bIns="45720">
            <a:spAutoFit/>
          </a:bodyPr>
          <a:lstStyle/>
          <a:p>
            <a:pPr algn="ctr"/>
            <a:r>
              <a:rPr lang="en-IN" sz="5400" b="1" cap="none" spc="0" dirty="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4083162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1AD2FDF0-C593-4C51-B948-46C79336B9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597326"/>
            <a:ext cx="5638800" cy="28670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9E89551-2E43-4E77-BF92-6F5D82CDFBC5}"/>
              </a:ext>
            </a:extLst>
          </p:cNvPr>
          <p:cNvSpPr txBox="1"/>
          <p:nvPr/>
        </p:nvSpPr>
        <p:spPr>
          <a:xfrm>
            <a:off x="1762812" y="3885443"/>
            <a:ext cx="9040306" cy="2308324"/>
          </a:xfrm>
          <a:prstGeom prst="rect">
            <a:avLst/>
          </a:prstGeom>
          <a:noFill/>
        </p:spPr>
        <p:txBody>
          <a:bodyPr wrap="square">
            <a:spAutoFit/>
          </a:bodyPr>
          <a:lstStyle/>
          <a:p>
            <a:pPr algn="just"/>
            <a:r>
              <a:rPr lang="en-US" sz="2400" b="0" i="0" dirty="0">
                <a:solidFill>
                  <a:srgbClr val="242424"/>
                </a:solidFill>
                <a:effectLst/>
                <a:latin typeface="Times New Roman" panose="02020603050405020304" pitchFamily="18" charset="0"/>
                <a:cs typeface="Times New Roman" panose="02020603050405020304" pitchFamily="18" charset="0"/>
              </a:rPr>
              <a:t>So to turn </a:t>
            </a:r>
            <a:r>
              <a:rPr lang="en-US" sz="2400" b="1" i="0" dirty="0">
                <a:solidFill>
                  <a:srgbClr val="242424"/>
                </a:solidFill>
                <a:effectLst/>
                <a:latin typeface="Times New Roman" panose="02020603050405020304" pitchFamily="18" charset="0"/>
                <a:cs typeface="Times New Roman" panose="02020603050405020304" pitchFamily="18" charset="0"/>
              </a:rPr>
              <a:t>p</a:t>
            </a:r>
            <a:r>
              <a:rPr lang="en-US" sz="2400" b="0" i="0" dirty="0">
                <a:solidFill>
                  <a:srgbClr val="242424"/>
                </a:solidFill>
                <a:effectLst/>
                <a:latin typeface="Times New Roman" panose="02020603050405020304" pitchFamily="18" charset="0"/>
                <a:cs typeface="Times New Roman" panose="02020603050405020304" pitchFamily="18" charset="0"/>
              </a:rPr>
              <a:t> into </a:t>
            </a:r>
            <a:r>
              <a:rPr lang="en-US" sz="2400" b="1" i="0" dirty="0">
                <a:solidFill>
                  <a:srgbClr val="242424"/>
                </a:solidFill>
                <a:effectLst/>
                <a:latin typeface="Times New Roman" panose="02020603050405020304" pitchFamily="18" charset="0"/>
                <a:cs typeface="Times New Roman" panose="02020603050405020304" pitchFamily="18" charset="0"/>
              </a:rPr>
              <a:t>s</a:t>
            </a:r>
            <a:r>
              <a:rPr lang="en-US" sz="2400" b="0" i="0" dirty="0">
                <a:solidFill>
                  <a:srgbClr val="242424"/>
                </a:solidFill>
                <a:effectLst/>
                <a:latin typeface="Times New Roman" panose="02020603050405020304" pitchFamily="18" charset="0"/>
                <a:cs typeface="Times New Roman" panose="02020603050405020304" pitchFamily="18" charset="0"/>
              </a:rPr>
              <a:t>, you replace p with an s and to turn</a:t>
            </a:r>
            <a:r>
              <a:rPr lang="en-US" sz="2400" b="1" i="0" dirty="0">
                <a:solidFill>
                  <a:srgbClr val="242424"/>
                </a:solidFill>
                <a:effectLst/>
                <a:latin typeface="Times New Roman" panose="02020603050405020304" pitchFamily="18" charset="0"/>
                <a:cs typeface="Times New Roman" panose="02020603050405020304" pitchFamily="18" charset="0"/>
              </a:rPr>
              <a:t> l</a:t>
            </a:r>
            <a:r>
              <a:rPr lang="en-US" sz="2400" b="0" i="0" dirty="0">
                <a:solidFill>
                  <a:srgbClr val="242424"/>
                </a:solidFill>
                <a:effectLst/>
                <a:latin typeface="Times New Roman" panose="02020603050405020304" pitchFamily="18" charset="0"/>
                <a:cs typeface="Times New Roman" panose="02020603050405020304" pitchFamily="18" charset="0"/>
              </a:rPr>
              <a:t> into </a:t>
            </a:r>
            <a:r>
              <a:rPr lang="en-US" sz="2400" b="1" i="0" dirty="0">
                <a:solidFill>
                  <a:srgbClr val="242424"/>
                </a:solidFill>
                <a:effectLst/>
                <a:latin typeface="Times New Roman" panose="02020603050405020304" pitchFamily="18" charset="0"/>
                <a:cs typeface="Times New Roman" panose="02020603050405020304" pitchFamily="18" charset="0"/>
              </a:rPr>
              <a:t>t</a:t>
            </a:r>
            <a:r>
              <a:rPr lang="en-US" sz="2400" b="0" i="0" dirty="0">
                <a:solidFill>
                  <a:srgbClr val="242424"/>
                </a:solidFill>
                <a:effectLst/>
                <a:latin typeface="Times New Roman" panose="02020603050405020304" pitchFamily="18" charset="0"/>
                <a:cs typeface="Times New Roman" panose="02020603050405020304" pitchFamily="18" charset="0"/>
              </a:rPr>
              <a:t> you replace l with a t. Both </a:t>
            </a:r>
            <a:r>
              <a:rPr lang="en-US" sz="2400" b="1" i="0" dirty="0">
                <a:solidFill>
                  <a:srgbClr val="242424"/>
                </a:solidFill>
                <a:effectLst/>
                <a:latin typeface="Times New Roman" panose="02020603050405020304" pitchFamily="18" charset="0"/>
                <a:cs typeface="Times New Roman" panose="02020603050405020304" pitchFamily="18" charset="0"/>
              </a:rPr>
              <a:t>a</a:t>
            </a:r>
            <a:r>
              <a:rPr lang="en-US" sz="2400" b="0" i="0" dirty="0">
                <a:solidFill>
                  <a:srgbClr val="242424"/>
                </a:solidFill>
                <a:effectLst/>
                <a:latin typeface="Times New Roman" panose="02020603050405020304" pitchFamily="18" charset="0"/>
                <a:cs typeface="Times New Roman" panose="02020603050405020304" pitchFamily="18" charset="0"/>
              </a:rPr>
              <a:t> and </a:t>
            </a:r>
            <a:r>
              <a:rPr lang="en-US" sz="2400" b="1" i="0" dirty="0">
                <a:solidFill>
                  <a:srgbClr val="242424"/>
                </a:solidFill>
                <a:effectLst/>
                <a:latin typeface="Times New Roman" panose="02020603050405020304" pitchFamily="18" charset="0"/>
                <a:cs typeface="Times New Roman" panose="02020603050405020304" pitchFamily="18" charset="0"/>
              </a:rPr>
              <a:t>a</a:t>
            </a:r>
            <a:r>
              <a:rPr lang="en-US" sz="2400" b="0" i="0" dirty="0">
                <a:solidFill>
                  <a:srgbClr val="242424"/>
                </a:solidFill>
                <a:effectLst/>
                <a:latin typeface="Times New Roman" panose="02020603050405020304" pitchFamily="18" charset="0"/>
                <a:cs typeface="Times New Roman" panose="02020603050405020304" pitchFamily="18" charset="0"/>
              </a:rPr>
              <a:t> are the same. So do nothing and it’s the same with </a:t>
            </a:r>
            <a:r>
              <a:rPr lang="en-US" sz="2400" b="1" i="0" dirty="0">
                <a:solidFill>
                  <a:srgbClr val="242424"/>
                </a:solidFill>
                <a:effectLst/>
                <a:latin typeface="Times New Roman" panose="02020603050405020304" pitchFamily="18" charset="0"/>
                <a:cs typeface="Times New Roman" panose="02020603050405020304" pitchFamily="18" charset="0"/>
              </a:rPr>
              <a:t>y</a:t>
            </a:r>
            <a:r>
              <a:rPr lang="en-US" sz="2400" b="0" i="0" dirty="0">
                <a:solidFill>
                  <a:srgbClr val="242424"/>
                </a:solidFill>
                <a:effectLst/>
                <a:latin typeface="Times New Roman" panose="02020603050405020304" pitchFamily="18" charset="0"/>
                <a:cs typeface="Times New Roman" panose="02020603050405020304" pitchFamily="18" charset="0"/>
              </a:rPr>
              <a:t> and </a:t>
            </a:r>
            <a:r>
              <a:rPr lang="en-US" sz="2400" b="1" i="0" dirty="0">
                <a:solidFill>
                  <a:srgbClr val="242424"/>
                </a:solidFill>
                <a:effectLst/>
                <a:latin typeface="Times New Roman" panose="02020603050405020304" pitchFamily="18" charset="0"/>
                <a:cs typeface="Times New Roman" panose="02020603050405020304" pitchFamily="18" charset="0"/>
              </a:rPr>
              <a:t>y</a:t>
            </a:r>
            <a:r>
              <a:rPr lang="en-US" sz="2400" b="0" i="0" dirty="0">
                <a:solidFill>
                  <a:srgbClr val="242424"/>
                </a:solidFill>
                <a:effectLst/>
                <a:latin typeface="Times New Roman" panose="02020603050405020304" pitchFamily="18" charset="0"/>
                <a:cs typeface="Times New Roman" panose="02020603050405020304" pitchFamily="18" charset="0"/>
              </a:rPr>
              <a:t>.</a:t>
            </a:r>
          </a:p>
          <a:p>
            <a:pPr algn="just"/>
            <a:r>
              <a:rPr lang="en-US" sz="2400" b="0" i="0" dirty="0">
                <a:solidFill>
                  <a:srgbClr val="242424"/>
                </a:solidFill>
                <a:effectLst/>
                <a:latin typeface="Times New Roman" panose="02020603050405020304" pitchFamily="18" charset="0"/>
                <a:cs typeface="Times New Roman" panose="02020603050405020304" pitchFamily="18" charset="0"/>
              </a:rPr>
              <a:t>So the total number of edits is 2. Until this point you’ve considered all edits operations to cost the same. That is a cost of one but now you will consider a different cost for each type of operation.</a:t>
            </a:r>
          </a:p>
        </p:txBody>
      </p:sp>
    </p:spTree>
    <p:extLst>
      <p:ext uri="{BB962C8B-B14F-4D97-AF65-F5344CB8AC3E}">
        <p14:creationId xmlns:p14="http://schemas.microsoft.com/office/powerpoint/2010/main" val="894542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F178F353-6314-4FFC-A388-EB2B657D70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8642" y="785912"/>
            <a:ext cx="8334375" cy="34385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0AA1289-C249-423B-B040-F048B68AE838}"/>
              </a:ext>
            </a:extLst>
          </p:cNvPr>
          <p:cNvSpPr txBox="1"/>
          <p:nvPr/>
        </p:nvSpPr>
        <p:spPr>
          <a:xfrm>
            <a:off x="1517713" y="4421170"/>
            <a:ext cx="9436231" cy="1938992"/>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242424"/>
                </a:solidFill>
                <a:effectLst/>
                <a:latin typeface="Times New Roman" panose="02020603050405020304" pitchFamily="18" charset="0"/>
                <a:cs typeface="Times New Roman" panose="02020603050405020304" pitchFamily="18" charset="0"/>
              </a:rPr>
              <a:t>Inserts and deletes will have a cost of 1 and replace has a cost of 2. This makes intuitive sense if you think of replacement as it deletes followed by an insert. </a:t>
            </a:r>
          </a:p>
          <a:p>
            <a:pPr marL="342900" indent="-342900" algn="just">
              <a:buFont typeface="Arial" panose="020B0604020202020204" pitchFamily="34" charset="0"/>
              <a:buChar char="•"/>
            </a:pPr>
            <a:r>
              <a:rPr lang="en-US" sz="2000" b="0" i="0" dirty="0">
                <a:solidFill>
                  <a:srgbClr val="242424"/>
                </a:solidFill>
                <a:effectLst/>
                <a:latin typeface="Times New Roman" panose="02020603050405020304" pitchFamily="18" charset="0"/>
                <a:cs typeface="Times New Roman" panose="02020603050405020304" pitchFamily="18" charset="0"/>
              </a:rPr>
              <a:t>Calculate for this example. You have to replace edit at a cost of 2 each for a total added distance of 4. </a:t>
            </a:r>
          </a:p>
          <a:p>
            <a:pPr marL="342900" indent="-342900" algn="just">
              <a:buFont typeface="Arial" panose="020B0604020202020204" pitchFamily="34" charset="0"/>
              <a:buChar char="•"/>
            </a:pPr>
            <a:r>
              <a:rPr lang="en-US" sz="2000" b="0" i="0" dirty="0">
                <a:solidFill>
                  <a:srgbClr val="242424"/>
                </a:solidFill>
                <a:effectLst/>
                <a:latin typeface="Times New Roman" panose="02020603050405020304" pitchFamily="18" charset="0"/>
                <a:cs typeface="Times New Roman" panose="02020603050405020304" pitchFamily="18" charset="0"/>
              </a:rPr>
              <a:t>This is a relatively simple example and it was possible to find the minimum edit distance just by looking at it.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7755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33509" t="18116" r="9963" b="31341"/>
          <a:stretch>
            <a:fillRect/>
          </a:stretch>
        </p:blipFill>
        <p:spPr bwMode="auto">
          <a:xfrm>
            <a:off x="649357" y="1311965"/>
            <a:ext cx="9727524" cy="4890053"/>
          </a:xfrm>
          <a:prstGeom prst="rect">
            <a:avLst/>
          </a:prstGeom>
          <a:noFill/>
          <a:ln w="9525">
            <a:noFill/>
            <a:miter lim="800000"/>
            <a:headEnd/>
            <a:tailEnd/>
          </a:ln>
          <a:effectLst/>
        </p:spPr>
      </p:pic>
      <p:sp>
        <p:nvSpPr>
          <p:cNvPr id="3" name="TextBox 2"/>
          <p:cNvSpPr txBox="1"/>
          <p:nvPr/>
        </p:nvSpPr>
        <p:spPr>
          <a:xfrm>
            <a:off x="914400" y="437322"/>
            <a:ext cx="2278188" cy="646331"/>
          </a:xfrm>
          <a:prstGeom prst="rect">
            <a:avLst/>
          </a:prstGeom>
          <a:noFill/>
        </p:spPr>
        <p:txBody>
          <a:bodyPr wrap="none" rtlCol="0">
            <a:spAutoFit/>
          </a:bodyPr>
          <a:lstStyle/>
          <a:p>
            <a:r>
              <a:rPr lang="en-IN" sz="3600" b="1" dirty="0"/>
              <a:t>Example</a:t>
            </a:r>
            <a:endParaRPr lang="en-US" sz="36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Explanation</a:t>
            </a:r>
            <a:endParaRPr lang="en-US" dirty="0"/>
          </a:p>
        </p:txBody>
      </p:sp>
      <p:sp>
        <p:nvSpPr>
          <p:cNvPr id="3" name="Content Placeholder 2"/>
          <p:cNvSpPr>
            <a:spLocks noGrp="1"/>
          </p:cNvSpPr>
          <p:nvPr>
            <p:ph sz="quarter" idx="1"/>
          </p:nvPr>
        </p:nvSpPr>
        <p:spPr/>
        <p:txBody>
          <a:bodyPr>
            <a:normAutofit/>
          </a:bodyPr>
          <a:lstStyle/>
          <a:p>
            <a:r>
              <a:rPr lang="en-US" b="1" dirty="0"/>
              <a:t>Initialization</a:t>
            </a:r>
            <a:r>
              <a:rPr lang="en-US" dirty="0"/>
              <a:t>:</a:t>
            </a:r>
          </a:p>
          <a:p>
            <a:pPr lvl="1"/>
            <a:r>
              <a:rPr lang="en-US" dirty="0"/>
              <a:t>The first row represents the cost of inserting characters to go from an empty string to "cut."</a:t>
            </a:r>
          </a:p>
          <a:p>
            <a:pPr lvl="1"/>
            <a:r>
              <a:rPr lang="en-US" dirty="0"/>
              <a:t>The first column represents the cost of deleting characters to turn "cat" into an empty string.</a:t>
            </a:r>
          </a:p>
          <a:p>
            <a:r>
              <a:rPr lang="en-US" b="1" dirty="0"/>
              <a:t>Filling the Table</a:t>
            </a:r>
            <a:r>
              <a:rPr lang="en-US" dirty="0"/>
              <a:t>:</a:t>
            </a:r>
          </a:p>
          <a:p>
            <a:pPr lvl="1"/>
            <a:r>
              <a:rPr lang="en-US" dirty="0"/>
              <a:t>Compare 'c' with 'c': They match, so the cost is 0.</a:t>
            </a:r>
          </a:p>
          <a:p>
            <a:pPr lvl="1"/>
            <a:r>
              <a:rPr lang="en-US" dirty="0"/>
              <a:t>Compare 'a' with 'u': They differ, so the cost is 1 for substitution.</a:t>
            </a:r>
          </a:p>
          <a:p>
            <a:pPr lvl="1"/>
            <a:r>
              <a:rPr lang="en-US" dirty="0"/>
              <a:t>Compare 't' with 't': They match, so the cost is 0.</a:t>
            </a:r>
          </a:p>
          <a:p>
            <a:r>
              <a:rPr lang="en-US" b="1" dirty="0"/>
              <a:t>Result:</a:t>
            </a:r>
          </a:p>
          <a:p>
            <a:r>
              <a:rPr lang="en-US" dirty="0"/>
              <a:t>The minimum edit distance between "cat" and "cut" is </a:t>
            </a:r>
            <a:r>
              <a:rPr lang="en-US" b="1" dirty="0"/>
              <a:t>1</a:t>
            </a:r>
            <a:r>
              <a:rPr lang="en-US" dirty="0"/>
              <a:t> (only one substitution: change 'a' to 'u').</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1568</TotalTime>
  <Words>4188</Words>
  <Application>Microsoft Office PowerPoint</Application>
  <PresentationFormat>Widescreen</PresentationFormat>
  <Paragraphs>336</Paragraphs>
  <Slides>55</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55</vt:i4>
      </vt:variant>
    </vt:vector>
  </HeadingPairs>
  <TitlesOfParts>
    <vt:vector size="67" baseType="lpstr">
      <vt:lpstr>Arial</vt:lpstr>
      <vt:lpstr>Arial Unicode MS</vt:lpstr>
      <vt:lpstr>Calibri</vt:lpstr>
      <vt:lpstr>Century Schoolbook</vt:lpstr>
      <vt:lpstr>Georgia</vt:lpstr>
      <vt:lpstr>Google Sans</vt:lpstr>
      <vt:lpstr>Times New Roman</vt:lpstr>
      <vt:lpstr>ui-sans-serif</vt:lpstr>
      <vt:lpstr>Verdana,Bold</vt:lpstr>
      <vt:lpstr>Wingdings</vt:lpstr>
      <vt:lpstr>Wingdings 2</vt:lpstr>
      <vt:lpstr>Oriel</vt:lpstr>
      <vt:lpstr>UNIT-3 Natural Language Processing with Probabilistic Models</vt:lpstr>
      <vt:lpstr>Autocorrect: Minimum Edit Distance</vt:lpstr>
      <vt:lpstr>Real-life Example: Spell Checkers </vt:lpstr>
      <vt:lpstr>Example:</vt:lpstr>
      <vt:lpstr>PowerPoint Presentation</vt:lpstr>
      <vt:lpstr>PowerPoint Presentation</vt:lpstr>
      <vt:lpstr>PowerPoint Presentation</vt:lpstr>
      <vt:lpstr>PowerPoint Presentation</vt:lpstr>
      <vt:lpstr>Explanation</vt:lpstr>
      <vt:lpstr>Example</vt:lpstr>
      <vt:lpstr>Complete code link</vt:lpstr>
      <vt:lpstr>Spell Checkers</vt:lpstr>
      <vt:lpstr>Spellchecker to Correct Misspelled Words:</vt:lpstr>
      <vt:lpstr>Example with pre trained library</vt:lpstr>
      <vt:lpstr>Complete code link</vt:lpstr>
      <vt:lpstr>What is Dynamic Programming (DP)?</vt:lpstr>
      <vt:lpstr>Key Concepts</vt:lpstr>
      <vt:lpstr>Applications of DP in NLP</vt:lpstr>
      <vt:lpstr>Part-of-Speech Tagging</vt:lpstr>
      <vt:lpstr>POS Tags Example: </vt:lpstr>
      <vt:lpstr>Common POS Tags:</vt:lpstr>
      <vt:lpstr>Applications of POS Tagging: </vt:lpstr>
      <vt:lpstr>Example</vt:lpstr>
      <vt:lpstr>POS Tagging Techniques: </vt:lpstr>
      <vt:lpstr>HIDDEN MARKOV MODEL</vt:lpstr>
      <vt:lpstr>Basic Concepts of HMM:</vt:lpstr>
      <vt:lpstr>PowerPoint Presentation</vt:lpstr>
      <vt:lpstr>PowerPoint Presentation</vt:lpstr>
      <vt:lpstr>Example Scenario</vt:lpstr>
      <vt:lpstr>PowerPoint Presentation</vt:lpstr>
      <vt:lpstr>POS Tagging with Hidden markov model</vt:lpstr>
      <vt:lpstr>PowerPoint Presentation</vt:lpstr>
      <vt:lpstr>PowerPoint Presentation</vt:lpstr>
      <vt:lpstr>example</vt:lpstr>
      <vt:lpstr>Complete Code Link</vt:lpstr>
      <vt:lpstr>N-GRAM Modelling</vt:lpstr>
      <vt:lpstr>Example of a Bigram Model:</vt:lpstr>
      <vt:lpstr>Calculating Sequence Probabilities:</vt:lpstr>
      <vt:lpstr>Applications: </vt:lpstr>
      <vt:lpstr>PowerPoint Presentation</vt:lpstr>
      <vt:lpstr>Autocomplete Language Model:</vt:lpstr>
      <vt:lpstr>Example: </vt:lpstr>
      <vt:lpstr>Autocomplete Example</vt:lpstr>
      <vt:lpstr>PowerPoint Presentation</vt:lpstr>
      <vt:lpstr>PowerPoint Presentation</vt:lpstr>
      <vt:lpstr>Word Embeddings with Neural Networks: Word Embeddings:</vt:lpstr>
      <vt:lpstr> Word Embeddings with Neural Networks </vt:lpstr>
      <vt:lpstr>NLP Tasks Using Word Embeddings</vt:lpstr>
      <vt:lpstr>Steps involve in NN for word embedding</vt:lpstr>
      <vt:lpstr>Steps involve in NN for word embedding</vt:lpstr>
      <vt:lpstr>PowerPoint Presentation</vt:lpstr>
      <vt:lpstr>Word embeddings with LSTM</vt:lpstr>
      <vt:lpstr>Step-by-Step Explanation </vt:lpstr>
      <vt:lpstr>Steps involves in LSTM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with Probabilistic Models</dc:title>
  <dc:creator>Ramanjot</dc:creator>
  <cp:lastModifiedBy>singh singh</cp:lastModifiedBy>
  <cp:revision>110</cp:revision>
  <dcterms:created xsi:type="dcterms:W3CDTF">2024-06-14T10:09:36Z</dcterms:created>
  <dcterms:modified xsi:type="dcterms:W3CDTF">2024-09-27T04:31:26Z</dcterms:modified>
</cp:coreProperties>
</file>