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456430" cy="5143500"/>
          </a:xfrm>
          <a:custGeom>
            <a:avLst/>
            <a:gdLst/>
            <a:ahLst/>
            <a:cxnLst/>
            <a:rect l="l" t="t" r="r" b="b"/>
            <a:pathLst>
              <a:path w="4456430" h="5143500">
                <a:moveTo>
                  <a:pt x="4456046" y="0"/>
                </a:moveTo>
                <a:lnTo>
                  <a:pt x="295714" y="0"/>
                </a:lnTo>
                <a:lnTo>
                  <a:pt x="0" y="2309532"/>
                </a:lnTo>
                <a:lnTo>
                  <a:pt x="0" y="4882590"/>
                </a:lnTo>
                <a:lnTo>
                  <a:pt x="2037743" y="5143498"/>
                </a:lnTo>
                <a:lnTo>
                  <a:pt x="3797489" y="5143498"/>
                </a:lnTo>
                <a:lnTo>
                  <a:pt x="4456046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4021454" cy="5143500"/>
          </a:xfrm>
          <a:custGeom>
            <a:avLst/>
            <a:gdLst/>
            <a:ahLst/>
            <a:cxnLst/>
            <a:rect l="l" t="t" r="r" b="b"/>
            <a:pathLst>
              <a:path w="4021454" h="5143500">
                <a:moveTo>
                  <a:pt x="3785573" y="0"/>
                </a:moveTo>
                <a:lnTo>
                  <a:pt x="0" y="0"/>
                </a:lnTo>
                <a:lnTo>
                  <a:pt x="0" y="5143498"/>
                </a:lnTo>
                <a:lnTo>
                  <a:pt x="3658456" y="5143498"/>
                </a:lnTo>
                <a:lnTo>
                  <a:pt x="4020947" y="16637"/>
                </a:lnTo>
                <a:lnTo>
                  <a:pt x="3785573" y="0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168" y="1421891"/>
            <a:ext cx="1840992" cy="18531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1375" y="541477"/>
            <a:ext cx="4081271" cy="240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52494" y="4886505"/>
            <a:ext cx="1422388" cy="18798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736591"/>
            <a:ext cx="9144000" cy="407034"/>
          </a:xfrm>
          <a:custGeom>
            <a:avLst/>
            <a:gdLst/>
            <a:ahLst/>
            <a:cxnLst/>
            <a:rect l="l" t="t" r="r" b="b"/>
            <a:pathLst>
              <a:path w="9144000" h="407035">
                <a:moveTo>
                  <a:pt x="9144000" y="406907"/>
                </a:moveTo>
                <a:lnTo>
                  <a:pt x="9144000" y="0"/>
                </a:lnTo>
                <a:lnTo>
                  <a:pt x="0" y="0"/>
                </a:lnTo>
                <a:lnTo>
                  <a:pt x="0" y="406907"/>
                </a:lnTo>
                <a:lnTo>
                  <a:pt x="9144000" y="406907"/>
                </a:lnTo>
                <a:close/>
              </a:path>
            </a:pathLst>
          </a:custGeom>
          <a:solidFill>
            <a:srgbClr val="2F2F2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4736591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9144000" y="0"/>
                </a:moveTo>
                <a:lnTo>
                  <a:pt x="0" y="0"/>
                </a:lnTo>
              </a:path>
            </a:pathLst>
          </a:custGeom>
          <a:ln w="9525">
            <a:solidFill>
              <a:srgbClr val="2F2F2F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642103"/>
            <a:ext cx="2308859" cy="50139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3448" y="360045"/>
            <a:ext cx="1166510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7625" y="1526540"/>
            <a:ext cx="9856749" cy="1939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deeplearning.ai/" TargetMode="External"/><Relationship Id="rId3" Type="http://schemas.openxmlformats.org/officeDocument/2006/relationships/hyperlink" Target="https://creativecommons.org/licenses/by-sa/2.0/legalcode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png"/><Relationship Id="rId3" Type="http://schemas.openxmlformats.org/officeDocument/2006/relationships/image" Target="../media/image29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9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51.png"/><Relationship Id="rId4" Type="http://schemas.openxmlformats.org/officeDocument/2006/relationships/image" Target="../media/image5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Relationship Id="rId9" Type="http://schemas.openxmlformats.org/officeDocument/2006/relationships/image" Target="../media/image60.png"/><Relationship Id="rId10" Type="http://schemas.openxmlformats.org/officeDocument/2006/relationships/image" Target="../media/image61.png"/><Relationship Id="rId11" Type="http://schemas.openxmlformats.org/officeDocument/2006/relationships/image" Target="../media/image62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55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2.png"/><Relationship Id="rId10" Type="http://schemas.openxmlformats.org/officeDocument/2006/relationships/image" Target="../media/image6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66.png"/><Relationship Id="rId8" Type="http://schemas.openxmlformats.org/officeDocument/2006/relationships/image" Target="../media/image73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3" Type="http://schemas.openxmlformats.org/officeDocument/2006/relationships/image" Target="../media/image66.png"/><Relationship Id="rId4" Type="http://schemas.openxmlformats.org/officeDocument/2006/relationships/image" Target="../media/image73.png"/><Relationship Id="rId5" Type="http://schemas.openxmlformats.org/officeDocument/2006/relationships/image" Target="../media/image67.png"/><Relationship Id="rId6" Type="http://schemas.openxmlformats.org/officeDocument/2006/relationships/image" Target="../media/image74.png"/><Relationship Id="rId7" Type="http://schemas.openxmlformats.org/officeDocument/2006/relationships/image" Target="../media/image7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png"/><Relationship Id="rId3" Type="http://schemas.openxmlformats.org/officeDocument/2006/relationships/image" Target="../media/image52.png"/><Relationship Id="rId4" Type="http://schemas.openxmlformats.org/officeDocument/2006/relationships/image" Target="../media/image76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Relationship Id="rId6" Type="http://schemas.openxmlformats.org/officeDocument/2006/relationships/image" Target="../media/image81.png"/><Relationship Id="rId7" Type="http://schemas.openxmlformats.org/officeDocument/2006/relationships/image" Target="../media/image82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3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5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3" Type="http://schemas.openxmlformats.org/officeDocument/2006/relationships/image" Target="../media/image45.png"/><Relationship Id="rId4" Type="http://schemas.openxmlformats.org/officeDocument/2006/relationships/image" Target="../media/image87.png"/><Relationship Id="rId5" Type="http://schemas.openxmlformats.org/officeDocument/2006/relationships/image" Target="../media/image88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0.png"/><Relationship Id="rId4" Type="http://schemas.openxmlformats.org/officeDocument/2006/relationships/image" Target="../media/image91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png"/><Relationship Id="rId3" Type="http://schemas.openxmlformats.org/officeDocument/2006/relationships/image" Target="../media/image9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7.png"/><Relationship Id="rId3" Type="http://schemas.openxmlformats.org/officeDocument/2006/relationships/image" Target="../media/image98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9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Relationship Id="rId3" Type="http://schemas.openxmlformats.org/officeDocument/2006/relationships/image" Target="../media/image101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.png"/><Relationship Id="rId3" Type="http://schemas.openxmlformats.org/officeDocument/2006/relationships/image" Target="../media/image103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0587" y="298196"/>
            <a:ext cx="523176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latin typeface="Calibri"/>
                <a:cs typeface="Calibri"/>
              </a:rPr>
              <a:t>Copyright</a:t>
            </a:r>
            <a:r>
              <a:rPr dirty="0" sz="6000" spc="-145">
                <a:latin typeface="Calibri"/>
                <a:cs typeface="Calibri"/>
              </a:rPr>
              <a:t> </a:t>
            </a:r>
            <a:r>
              <a:rPr dirty="0" sz="6000" spc="-10">
                <a:latin typeface="Calibri"/>
                <a:cs typeface="Calibri"/>
              </a:rPr>
              <a:t>Notice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These</a:t>
            </a:r>
            <a:r>
              <a:rPr dirty="0" spc="-35"/>
              <a:t> </a:t>
            </a:r>
            <a:r>
              <a:rPr dirty="0"/>
              <a:t>slides</a:t>
            </a:r>
            <a:r>
              <a:rPr dirty="0" spc="-45"/>
              <a:t> </a:t>
            </a:r>
            <a:r>
              <a:rPr dirty="0"/>
              <a:t>are</a:t>
            </a:r>
            <a:r>
              <a:rPr dirty="0" spc="-30"/>
              <a:t> </a:t>
            </a:r>
            <a:r>
              <a:rPr dirty="0"/>
              <a:t>distributed</a:t>
            </a:r>
            <a:r>
              <a:rPr dirty="0" spc="-35"/>
              <a:t> </a:t>
            </a:r>
            <a:r>
              <a:rPr dirty="0"/>
              <a:t>under</a:t>
            </a:r>
            <a:r>
              <a:rPr dirty="0" spc="-40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/>
              <a:t>Creative</a:t>
            </a:r>
            <a:r>
              <a:rPr dirty="0" spc="-35"/>
              <a:t> </a:t>
            </a:r>
            <a:r>
              <a:rPr dirty="0"/>
              <a:t>Commons</a:t>
            </a:r>
            <a:r>
              <a:rPr dirty="0" spc="-40"/>
              <a:t> </a:t>
            </a:r>
            <a:r>
              <a:rPr dirty="0" spc="-10"/>
              <a:t>License.</a:t>
            </a:r>
          </a:p>
          <a:p>
            <a:pPr marL="12700" marR="5080">
              <a:lnSpc>
                <a:spcPct val="99400"/>
              </a:lnSpc>
              <a:spcBef>
                <a:spcPts val="2170"/>
              </a:spcBef>
            </a:pPr>
            <a:r>
              <a:rPr dirty="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DeepLearning.AI</a:t>
            </a:r>
            <a:r>
              <a:rPr dirty="0" spc="-30">
                <a:solidFill>
                  <a:srgbClr val="0000FF"/>
                </a:solidFill>
              </a:rPr>
              <a:t> </a:t>
            </a:r>
            <a:r>
              <a:rPr dirty="0"/>
              <a:t>makes</a:t>
            </a:r>
            <a:r>
              <a:rPr dirty="0" spc="-25"/>
              <a:t> </a:t>
            </a:r>
            <a:r>
              <a:rPr dirty="0"/>
              <a:t>these</a:t>
            </a:r>
            <a:r>
              <a:rPr dirty="0" spc="-15"/>
              <a:t> </a:t>
            </a:r>
            <a:r>
              <a:rPr dirty="0"/>
              <a:t>slides</a:t>
            </a:r>
            <a:r>
              <a:rPr dirty="0" spc="-25"/>
              <a:t> </a:t>
            </a:r>
            <a:r>
              <a:rPr dirty="0"/>
              <a:t>available</a:t>
            </a:r>
            <a:r>
              <a:rPr dirty="0" spc="-10"/>
              <a:t> </a:t>
            </a:r>
            <a:r>
              <a:rPr dirty="0"/>
              <a:t>for</a:t>
            </a:r>
            <a:r>
              <a:rPr dirty="0" spc="-25"/>
              <a:t> </a:t>
            </a:r>
            <a:r>
              <a:rPr dirty="0"/>
              <a:t>educational</a:t>
            </a:r>
            <a:r>
              <a:rPr dirty="0" spc="-20"/>
              <a:t> </a:t>
            </a:r>
            <a:r>
              <a:rPr dirty="0"/>
              <a:t>purposes.</a:t>
            </a:r>
            <a:r>
              <a:rPr dirty="0" spc="-25"/>
              <a:t> </a:t>
            </a:r>
            <a:r>
              <a:rPr dirty="0"/>
              <a:t>You</a:t>
            </a:r>
            <a:r>
              <a:rPr dirty="0" spc="-15"/>
              <a:t> </a:t>
            </a:r>
            <a:r>
              <a:rPr dirty="0"/>
              <a:t>may</a:t>
            </a:r>
            <a:r>
              <a:rPr dirty="0" spc="-20"/>
              <a:t> </a:t>
            </a:r>
            <a:r>
              <a:rPr dirty="0"/>
              <a:t>not</a:t>
            </a:r>
            <a:r>
              <a:rPr dirty="0" spc="-25"/>
              <a:t> </a:t>
            </a:r>
            <a:r>
              <a:rPr dirty="0"/>
              <a:t>use</a:t>
            </a:r>
            <a:r>
              <a:rPr dirty="0" spc="-15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 spc="-10"/>
              <a:t>distribute </a:t>
            </a:r>
            <a:r>
              <a:rPr dirty="0"/>
              <a:t>these</a:t>
            </a:r>
            <a:r>
              <a:rPr dirty="0" spc="-25"/>
              <a:t> </a:t>
            </a:r>
            <a:r>
              <a:rPr dirty="0"/>
              <a:t>slides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30"/>
              <a:t> </a:t>
            </a:r>
            <a:r>
              <a:rPr dirty="0"/>
              <a:t>commercial</a:t>
            </a:r>
            <a:r>
              <a:rPr dirty="0" spc="-30"/>
              <a:t> </a:t>
            </a:r>
            <a:r>
              <a:rPr dirty="0"/>
              <a:t>purposes.</a:t>
            </a:r>
            <a:r>
              <a:rPr dirty="0" spc="-30"/>
              <a:t> </a:t>
            </a:r>
            <a:r>
              <a:rPr dirty="0"/>
              <a:t>You</a:t>
            </a:r>
            <a:r>
              <a:rPr dirty="0" spc="-25"/>
              <a:t> </a:t>
            </a:r>
            <a:r>
              <a:rPr dirty="0"/>
              <a:t>may</a:t>
            </a:r>
            <a:r>
              <a:rPr dirty="0" spc="-30"/>
              <a:t> </a:t>
            </a:r>
            <a:r>
              <a:rPr dirty="0"/>
              <a:t>make</a:t>
            </a:r>
            <a:r>
              <a:rPr dirty="0" spc="-20"/>
              <a:t> </a:t>
            </a:r>
            <a:r>
              <a:rPr dirty="0"/>
              <a:t>copies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these</a:t>
            </a:r>
            <a:r>
              <a:rPr dirty="0" spc="-20"/>
              <a:t> </a:t>
            </a:r>
            <a:r>
              <a:rPr dirty="0"/>
              <a:t>slides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/>
              <a:t>use</a:t>
            </a:r>
            <a:r>
              <a:rPr dirty="0" spc="-20"/>
              <a:t> </a:t>
            </a:r>
            <a:r>
              <a:rPr dirty="0"/>
              <a:t>or</a:t>
            </a:r>
            <a:r>
              <a:rPr dirty="0" spc="-35"/>
              <a:t> </a:t>
            </a:r>
            <a:r>
              <a:rPr dirty="0"/>
              <a:t>distribute</a:t>
            </a:r>
            <a:r>
              <a:rPr dirty="0" spc="-20"/>
              <a:t> </a:t>
            </a:r>
            <a:r>
              <a:rPr dirty="0"/>
              <a:t>them</a:t>
            </a:r>
            <a:r>
              <a:rPr dirty="0" spc="-30"/>
              <a:t> </a:t>
            </a:r>
            <a:r>
              <a:rPr dirty="0" spc="-25"/>
              <a:t>for </a:t>
            </a:r>
            <a:r>
              <a:rPr dirty="0"/>
              <a:t>educational</a:t>
            </a:r>
            <a:r>
              <a:rPr dirty="0" spc="-25"/>
              <a:t> </a:t>
            </a:r>
            <a:r>
              <a:rPr dirty="0"/>
              <a:t>purposes</a:t>
            </a:r>
            <a:r>
              <a:rPr dirty="0" spc="-20"/>
              <a:t> </a:t>
            </a:r>
            <a:r>
              <a:rPr dirty="0"/>
              <a:t>as</a:t>
            </a:r>
            <a:r>
              <a:rPr dirty="0" spc="-25"/>
              <a:t> </a:t>
            </a:r>
            <a:r>
              <a:rPr dirty="0"/>
              <a:t>long</a:t>
            </a:r>
            <a:r>
              <a:rPr dirty="0" spc="-15"/>
              <a:t> </a:t>
            </a:r>
            <a:r>
              <a:rPr dirty="0"/>
              <a:t>as</a:t>
            </a:r>
            <a:r>
              <a:rPr dirty="0" spc="-25"/>
              <a:t> </a:t>
            </a:r>
            <a:r>
              <a:rPr dirty="0"/>
              <a:t>you</a:t>
            </a:r>
            <a:r>
              <a:rPr dirty="0" spc="-10"/>
              <a:t> </a:t>
            </a:r>
            <a:r>
              <a:rPr dirty="0"/>
              <a:t>cite</a:t>
            </a:r>
            <a:r>
              <a:rPr dirty="0" spc="-15"/>
              <a:t> </a:t>
            </a:r>
            <a:r>
              <a:rPr dirty="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/>
              </a:rPr>
              <a:t>DeepLearning.AI</a:t>
            </a:r>
            <a:r>
              <a:rPr dirty="0" spc="-25">
                <a:solidFill>
                  <a:srgbClr val="0000FF"/>
                </a:solidFill>
              </a:rPr>
              <a:t> </a:t>
            </a:r>
            <a:r>
              <a:rPr dirty="0"/>
              <a:t>as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5"/>
              <a:t> </a:t>
            </a:r>
            <a:r>
              <a:rPr dirty="0"/>
              <a:t>source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/>
              <a:t>the</a:t>
            </a:r>
            <a:r>
              <a:rPr dirty="0" spc="-10"/>
              <a:t> slides.</a:t>
            </a: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dirty="0"/>
              <a:t>For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rest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details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10"/>
              <a:t> </a:t>
            </a:r>
            <a:r>
              <a:rPr dirty="0"/>
              <a:t>the</a:t>
            </a:r>
            <a:r>
              <a:rPr dirty="0" spc="-5"/>
              <a:t> </a:t>
            </a:r>
            <a:r>
              <a:rPr dirty="0"/>
              <a:t>license,</a:t>
            </a:r>
            <a:r>
              <a:rPr dirty="0" spc="-5"/>
              <a:t> </a:t>
            </a:r>
            <a:r>
              <a:rPr dirty="0"/>
              <a:t>see</a:t>
            </a:r>
            <a:r>
              <a:rPr dirty="0" spc="-10"/>
              <a:t> </a:t>
            </a:r>
            <a:r>
              <a:rPr dirty="0" u="sng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https://creativecommons.org/licenses/by-sa/2.0/legalcode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Unigram</a:t>
            </a:r>
            <a:r>
              <a:rPr dirty="0" spc="-160"/>
              <a:t> </a:t>
            </a:r>
            <a:r>
              <a:rPr dirty="0" spc="-10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6996" y="1012063"/>
            <a:ext cx="8928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ahoma"/>
                <a:cs typeface="Tahoma"/>
              </a:rPr>
              <a:t>Corpus: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61694" y="985266"/>
            <a:ext cx="147955" cy="344805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35560">
              <a:lnSpc>
                <a:spcPts val="2395"/>
              </a:lnSpc>
              <a:spcBef>
                <a:spcPts val="315"/>
              </a:spcBef>
            </a:pPr>
            <a:r>
              <a:rPr dirty="0" sz="2000" spc="-5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21478" y="1012063"/>
            <a:ext cx="36195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98142" y="985266"/>
            <a:ext cx="742315" cy="344805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36830">
              <a:lnSpc>
                <a:spcPts val="2395"/>
              </a:lnSpc>
              <a:spcBef>
                <a:spcPts val="315"/>
              </a:spcBef>
            </a:pP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72745" y="1012063"/>
            <a:ext cx="24269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dirty="0" sz="2000" spc="-15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95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dirty="0" sz="2000" spc="-11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learning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49858" y="1549400"/>
            <a:ext cx="22840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Size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corpus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=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15">
                <a:latin typeface="Tahoma"/>
                <a:cs typeface="Tahoma"/>
              </a:rPr>
              <a:t>7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736" y="2124492"/>
            <a:ext cx="1089660" cy="559271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3553205" y="1009650"/>
            <a:ext cx="147955" cy="344805"/>
          </a:xfrm>
          <a:custGeom>
            <a:avLst/>
            <a:gdLst/>
            <a:ahLst/>
            <a:cxnLst/>
            <a:rect l="l" t="t" r="r" b="b"/>
            <a:pathLst>
              <a:path w="147954" h="344805">
                <a:moveTo>
                  <a:pt x="0" y="344424"/>
                </a:moveTo>
                <a:lnTo>
                  <a:pt x="147827" y="344424"/>
                </a:lnTo>
                <a:lnTo>
                  <a:pt x="147827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9411" y="2106192"/>
            <a:ext cx="1661160" cy="563855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09727" y="3414522"/>
            <a:ext cx="256159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unigram: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00271" y="3209544"/>
            <a:ext cx="2340864" cy="8236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391160"/>
            <a:ext cx="28841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Bigram</a:t>
            </a:r>
            <a:r>
              <a:rPr dirty="0" spc="-185"/>
              <a:t> </a:t>
            </a:r>
            <a:r>
              <a:rPr dirty="0" spc="-10"/>
              <a:t>probability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6996" y="938021"/>
            <a:ext cx="301879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ahoma"/>
                <a:cs typeface="Tahoma"/>
              </a:rPr>
              <a:t>Corpus: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 spc="-195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becaus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553396" y="895540"/>
          <a:ext cx="1718943" cy="34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450"/>
                <a:gridCol w="429895"/>
                <a:gridCol w="1012189"/>
              </a:tblGrid>
              <a:tr h="344170">
                <a:tc>
                  <a:txBody>
                    <a:bodyPr/>
                    <a:lstStyle/>
                    <a:p>
                      <a:pPr>
                        <a:lnSpc>
                          <a:spcPts val="2305"/>
                        </a:lnSpc>
                        <a:spcBef>
                          <a:spcPts val="305"/>
                        </a:spcBef>
                      </a:pPr>
                      <a:r>
                        <a:rPr dirty="0" sz="200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e</a:t>
                      </a:r>
                      <a:r>
                        <a:rPr dirty="0" sz="2000" spc="-15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15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F8CA9C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F8CA9C"/>
                      </a:solidFill>
                      <a:prstDash val="solid"/>
                    </a:lnT>
                    <a:lnB w="38100">
                      <a:solidFill>
                        <a:srgbClr val="F8CA9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305"/>
                        </a:lnSpc>
                        <a:spcBef>
                          <a:spcPts val="305"/>
                        </a:spcBef>
                      </a:pPr>
                      <a:r>
                        <a:rPr dirty="0" sz="2000" spc="-5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am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38100">
                      <a:solidFill>
                        <a:srgbClr val="B6D6A8"/>
                      </a:solidFill>
                      <a:prstDash val="solid"/>
                    </a:lnT>
                    <a:lnB w="38100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745">
                        <a:lnSpc>
                          <a:spcPts val="2305"/>
                        </a:lnSpc>
                        <a:spcBef>
                          <a:spcPts val="305"/>
                        </a:spcBef>
                      </a:pPr>
                      <a:r>
                        <a:rPr dirty="0" sz="2000" spc="-2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learning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38735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1347406" y="894778"/>
            <a:ext cx="571500" cy="373380"/>
            <a:chOff x="1347406" y="894778"/>
            <a:chExt cx="571500" cy="373380"/>
          </a:xfrm>
        </p:grpSpPr>
        <p:sp>
          <p:nvSpPr>
            <p:cNvPr id="6" name="object 6" descr=""/>
            <p:cNvSpPr/>
            <p:nvPr/>
          </p:nvSpPr>
          <p:spPr>
            <a:xfrm>
              <a:off x="1361694" y="909066"/>
              <a:ext cx="542925" cy="344805"/>
            </a:xfrm>
            <a:custGeom>
              <a:avLst/>
              <a:gdLst/>
              <a:ahLst/>
              <a:cxnLst/>
              <a:rect l="l" t="t" r="r" b="b"/>
              <a:pathLst>
                <a:path w="542925" h="344805">
                  <a:moveTo>
                    <a:pt x="0" y="344424"/>
                  </a:moveTo>
                  <a:lnTo>
                    <a:pt x="542544" y="344424"/>
                  </a:lnTo>
                  <a:lnTo>
                    <a:pt x="542544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61694" y="909066"/>
              <a:ext cx="151130" cy="340360"/>
            </a:xfrm>
            <a:custGeom>
              <a:avLst/>
              <a:gdLst/>
              <a:ahLst/>
              <a:cxnLst/>
              <a:rect l="l" t="t" r="r" b="b"/>
              <a:pathLst>
                <a:path w="151130" h="340359">
                  <a:moveTo>
                    <a:pt x="0" y="339851"/>
                  </a:moveTo>
                  <a:lnTo>
                    <a:pt x="150875" y="339851"/>
                  </a:lnTo>
                  <a:lnTo>
                    <a:pt x="150875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531876" y="1472374"/>
            <a:ext cx="2407920" cy="614045"/>
            <a:chOff x="531876" y="1472374"/>
            <a:chExt cx="2407920" cy="614045"/>
          </a:xfrm>
        </p:grpSpPr>
        <p:sp>
          <p:nvSpPr>
            <p:cNvPr id="9" name="object 9" descr=""/>
            <p:cNvSpPr/>
            <p:nvPr/>
          </p:nvSpPr>
          <p:spPr>
            <a:xfrm>
              <a:off x="1450086" y="1486661"/>
              <a:ext cx="759460" cy="344805"/>
            </a:xfrm>
            <a:custGeom>
              <a:avLst/>
              <a:gdLst/>
              <a:ahLst/>
              <a:cxnLst/>
              <a:rect l="l" t="t" r="r" b="b"/>
              <a:pathLst>
                <a:path w="759460" h="344805">
                  <a:moveTo>
                    <a:pt x="0" y="344424"/>
                  </a:moveTo>
                  <a:lnTo>
                    <a:pt x="758951" y="344424"/>
                  </a:lnTo>
                  <a:lnTo>
                    <a:pt x="758951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54658" y="1831085"/>
              <a:ext cx="757555" cy="241300"/>
            </a:xfrm>
            <a:custGeom>
              <a:avLst/>
              <a:gdLst/>
              <a:ahLst/>
              <a:cxnLst/>
              <a:rect l="l" t="t" r="r" b="b"/>
              <a:pathLst>
                <a:path w="757555" h="241300">
                  <a:moveTo>
                    <a:pt x="0" y="240791"/>
                  </a:moveTo>
                  <a:lnTo>
                    <a:pt x="757428" y="240791"/>
                  </a:lnTo>
                  <a:lnTo>
                    <a:pt x="757428" y="0"/>
                  </a:lnTo>
                  <a:lnTo>
                    <a:pt x="0" y="0"/>
                  </a:lnTo>
                  <a:lnTo>
                    <a:pt x="0" y="240791"/>
                  </a:lnTo>
                  <a:close/>
                </a:path>
              </a:pathLst>
            </a:custGeom>
            <a:ln w="2857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876" y="1581911"/>
              <a:ext cx="2407920" cy="451104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2182367" y="2197798"/>
            <a:ext cx="3793490" cy="609600"/>
            <a:chOff x="2182367" y="2197798"/>
            <a:chExt cx="3793490" cy="609600"/>
          </a:xfrm>
        </p:grpSpPr>
        <p:sp>
          <p:nvSpPr>
            <p:cNvPr id="13" name="object 13" descr=""/>
            <p:cNvSpPr/>
            <p:nvPr/>
          </p:nvSpPr>
          <p:spPr>
            <a:xfrm>
              <a:off x="4001261" y="2212085"/>
              <a:ext cx="1579245" cy="344805"/>
            </a:xfrm>
            <a:custGeom>
              <a:avLst/>
              <a:gdLst/>
              <a:ahLst/>
              <a:cxnLst/>
              <a:rect l="l" t="t" r="r" b="b"/>
              <a:pathLst>
                <a:path w="1579245" h="344805">
                  <a:moveTo>
                    <a:pt x="0" y="344424"/>
                  </a:moveTo>
                  <a:lnTo>
                    <a:pt x="1578864" y="344424"/>
                  </a:lnTo>
                  <a:lnTo>
                    <a:pt x="1578864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2367" y="2290571"/>
              <a:ext cx="3793235" cy="51663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922132" y="1587830"/>
            <a:ext cx="84899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95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7524559" y="1624139"/>
            <a:ext cx="334645" cy="336550"/>
            <a:chOff x="7524559" y="1624139"/>
            <a:chExt cx="334645" cy="336550"/>
          </a:xfrm>
        </p:grpSpPr>
        <p:sp>
          <p:nvSpPr>
            <p:cNvPr id="17" name="object 17" descr=""/>
            <p:cNvSpPr/>
            <p:nvPr/>
          </p:nvSpPr>
          <p:spPr>
            <a:xfrm>
              <a:off x="7529321" y="1628902"/>
              <a:ext cx="325120" cy="327025"/>
            </a:xfrm>
            <a:custGeom>
              <a:avLst/>
              <a:gdLst/>
              <a:ahLst/>
              <a:cxnLst/>
              <a:rect l="l" t="t" r="r" b="b"/>
              <a:pathLst>
                <a:path w="325120" h="327025">
                  <a:moveTo>
                    <a:pt x="245491" y="0"/>
                  </a:moveTo>
                  <a:lnTo>
                    <a:pt x="162305" y="84200"/>
                  </a:lnTo>
                  <a:lnTo>
                    <a:pt x="79121" y="0"/>
                  </a:lnTo>
                  <a:lnTo>
                    <a:pt x="0" y="77977"/>
                  </a:lnTo>
                  <a:lnTo>
                    <a:pt x="84200" y="163322"/>
                  </a:lnTo>
                  <a:lnTo>
                    <a:pt x="0" y="248665"/>
                  </a:lnTo>
                  <a:lnTo>
                    <a:pt x="79121" y="326644"/>
                  </a:lnTo>
                  <a:lnTo>
                    <a:pt x="162305" y="242443"/>
                  </a:lnTo>
                  <a:lnTo>
                    <a:pt x="245491" y="326644"/>
                  </a:lnTo>
                  <a:lnTo>
                    <a:pt x="324611" y="248665"/>
                  </a:lnTo>
                  <a:lnTo>
                    <a:pt x="240410" y="163322"/>
                  </a:lnTo>
                  <a:lnTo>
                    <a:pt x="324611" y="77977"/>
                  </a:lnTo>
                  <a:lnTo>
                    <a:pt x="245491" y="0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529321" y="1628902"/>
              <a:ext cx="325120" cy="327025"/>
            </a:xfrm>
            <a:custGeom>
              <a:avLst/>
              <a:gdLst/>
              <a:ahLst/>
              <a:cxnLst/>
              <a:rect l="l" t="t" r="r" b="b"/>
              <a:pathLst>
                <a:path w="325120" h="327025">
                  <a:moveTo>
                    <a:pt x="0" y="77977"/>
                  </a:moveTo>
                  <a:lnTo>
                    <a:pt x="79121" y="0"/>
                  </a:lnTo>
                  <a:lnTo>
                    <a:pt x="162305" y="84200"/>
                  </a:lnTo>
                  <a:lnTo>
                    <a:pt x="245491" y="0"/>
                  </a:lnTo>
                  <a:lnTo>
                    <a:pt x="324611" y="77977"/>
                  </a:lnTo>
                  <a:lnTo>
                    <a:pt x="240410" y="163322"/>
                  </a:lnTo>
                  <a:lnTo>
                    <a:pt x="324611" y="248665"/>
                  </a:lnTo>
                  <a:lnTo>
                    <a:pt x="245491" y="326644"/>
                  </a:lnTo>
                  <a:lnTo>
                    <a:pt x="162305" y="242443"/>
                  </a:lnTo>
                  <a:lnTo>
                    <a:pt x="79121" y="326644"/>
                  </a:lnTo>
                  <a:lnTo>
                    <a:pt x="0" y="248665"/>
                  </a:lnTo>
                  <a:lnTo>
                    <a:pt x="84200" y="163322"/>
                  </a:lnTo>
                  <a:lnTo>
                    <a:pt x="0" y="77977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6700" y="1522502"/>
            <a:ext cx="3299451" cy="50898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524662" y="3412616"/>
            <a:ext cx="261556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70">
                <a:latin typeface="Tahoma"/>
                <a:cs typeface="Tahoma"/>
              </a:rPr>
              <a:t>a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bigram: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57371" y="3285787"/>
            <a:ext cx="3587488" cy="6232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46531" y="1796986"/>
            <a:ext cx="3592195" cy="645795"/>
            <a:chOff x="446531" y="1796986"/>
            <a:chExt cx="3592195" cy="64579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531" y="1918742"/>
              <a:ext cx="3592064" cy="51356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128265" y="1811273"/>
              <a:ext cx="1511935" cy="342900"/>
            </a:xfrm>
            <a:custGeom>
              <a:avLst/>
              <a:gdLst/>
              <a:ahLst/>
              <a:cxnLst/>
              <a:rect l="l" t="t" r="r" b="b"/>
              <a:pathLst>
                <a:path w="1511935" h="342900">
                  <a:moveTo>
                    <a:pt x="0" y="342900"/>
                  </a:moveTo>
                  <a:lnTo>
                    <a:pt x="1511808" y="342900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128265" y="2187701"/>
              <a:ext cx="1511935" cy="241300"/>
            </a:xfrm>
            <a:custGeom>
              <a:avLst/>
              <a:gdLst/>
              <a:ahLst/>
              <a:cxnLst/>
              <a:rect l="l" t="t" r="r" b="b"/>
              <a:pathLst>
                <a:path w="1511935" h="241300">
                  <a:moveTo>
                    <a:pt x="0" y="240792"/>
                  </a:moveTo>
                  <a:lnTo>
                    <a:pt x="1511808" y="240792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240792"/>
                  </a:lnTo>
                  <a:close/>
                </a:path>
              </a:pathLst>
            </a:custGeom>
            <a:ln w="28574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Trigram</a:t>
            </a:r>
            <a:r>
              <a:rPr dirty="0" spc="-165"/>
              <a:t> </a:t>
            </a:r>
            <a:r>
              <a:rPr dirty="0" spc="-10"/>
              <a:t>Probability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56996" y="1166317"/>
            <a:ext cx="31534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ahoma"/>
                <a:cs typeface="Tahoma"/>
              </a:rPr>
              <a:t>Corpus:</a:t>
            </a:r>
            <a:r>
              <a:rPr dirty="0" sz="2000" spc="-140">
                <a:latin typeface="Tahoma"/>
                <a:cs typeface="Tahoma"/>
              </a:rPr>
              <a:t> </a:t>
            </a:r>
            <a:r>
              <a:rPr dirty="0" sz="2000" spc="-195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06546" y="1137666"/>
            <a:ext cx="536575" cy="340360"/>
          </a:xfrm>
          <a:prstGeom prst="rect">
            <a:avLst/>
          </a:prstGeom>
          <a:ln w="28575">
            <a:solidFill>
              <a:srgbClr val="F8CA9C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52705">
              <a:lnSpc>
                <a:spcPts val="2345"/>
              </a:lnSpc>
              <a:spcBef>
                <a:spcPts val="330"/>
              </a:spcBef>
            </a:pPr>
            <a:r>
              <a:rPr dirty="0" sz="2000" spc="-195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84435" y="1166317"/>
            <a:ext cx="91566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learning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353502" y="1123378"/>
            <a:ext cx="1346835" cy="373380"/>
            <a:chOff x="1353502" y="1123378"/>
            <a:chExt cx="1346835" cy="373380"/>
          </a:xfrm>
        </p:grpSpPr>
        <p:sp>
          <p:nvSpPr>
            <p:cNvPr id="11" name="object 11" descr=""/>
            <p:cNvSpPr/>
            <p:nvPr/>
          </p:nvSpPr>
          <p:spPr>
            <a:xfrm>
              <a:off x="1367789" y="1137666"/>
              <a:ext cx="1318260" cy="344805"/>
            </a:xfrm>
            <a:custGeom>
              <a:avLst/>
              <a:gdLst/>
              <a:ahLst/>
              <a:cxnLst/>
              <a:rect l="l" t="t" r="r" b="b"/>
              <a:pathLst>
                <a:path w="1318260" h="344805">
                  <a:moveTo>
                    <a:pt x="0" y="344424"/>
                  </a:moveTo>
                  <a:lnTo>
                    <a:pt x="1318260" y="344424"/>
                  </a:lnTo>
                  <a:lnTo>
                    <a:pt x="1318260" y="0"/>
                  </a:lnTo>
                  <a:lnTo>
                    <a:pt x="0" y="0"/>
                  </a:lnTo>
                  <a:lnTo>
                    <a:pt x="0" y="344424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67789" y="1137666"/>
              <a:ext cx="536575" cy="340360"/>
            </a:xfrm>
            <a:custGeom>
              <a:avLst/>
              <a:gdLst/>
              <a:ahLst/>
              <a:cxnLst/>
              <a:rect l="l" t="t" r="r" b="b"/>
              <a:pathLst>
                <a:path w="536575" h="340359">
                  <a:moveTo>
                    <a:pt x="0" y="339851"/>
                  </a:moveTo>
                  <a:lnTo>
                    <a:pt x="536447" y="339851"/>
                  </a:lnTo>
                  <a:lnTo>
                    <a:pt x="536447" y="0"/>
                  </a:lnTo>
                  <a:lnTo>
                    <a:pt x="0" y="0"/>
                  </a:lnTo>
                  <a:lnTo>
                    <a:pt x="0" y="339851"/>
                  </a:lnTo>
                  <a:close/>
                </a:path>
              </a:pathLst>
            </a:custGeom>
            <a:ln w="2857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3528059" y="2558986"/>
            <a:ext cx="2849880" cy="777240"/>
            <a:chOff x="3528059" y="2558986"/>
            <a:chExt cx="2849880" cy="777240"/>
          </a:xfrm>
        </p:grpSpPr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8059" y="2655950"/>
              <a:ext cx="2689575" cy="680084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004053" y="2573273"/>
              <a:ext cx="1359535" cy="454659"/>
            </a:xfrm>
            <a:custGeom>
              <a:avLst/>
              <a:gdLst/>
              <a:ahLst/>
              <a:cxnLst/>
              <a:rect l="l" t="t" r="r" b="b"/>
              <a:pathLst>
                <a:path w="1359535" h="454660">
                  <a:moveTo>
                    <a:pt x="0" y="454151"/>
                  </a:moveTo>
                  <a:lnTo>
                    <a:pt x="1359408" y="454151"/>
                  </a:lnTo>
                  <a:lnTo>
                    <a:pt x="1359408" y="0"/>
                  </a:lnTo>
                  <a:lnTo>
                    <a:pt x="0" y="0"/>
                  </a:lnTo>
                  <a:lnTo>
                    <a:pt x="0" y="454151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49681" y="2839669"/>
            <a:ext cx="26555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70">
                <a:latin typeface="Tahoma"/>
                <a:cs typeface="Tahoma"/>
              </a:rPr>
              <a:t>a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trigram: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9267" y="3688291"/>
            <a:ext cx="3691122" cy="2878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2494" y="4886505"/>
              <a:ext cx="1422388" cy="18798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90550" y="391160"/>
            <a:ext cx="29724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130">
                <a:latin typeface="Tahoma"/>
                <a:cs typeface="Tahoma"/>
              </a:rPr>
              <a:t>N-</a:t>
            </a:r>
            <a:r>
              <a:rPr dirty="0" sz="2800" spc="-70">
                <a:latin typeface="Tahoma"/>
                <a:cs typeface="Tahoma"/>
              </a:rPr>
              <a:t>gram</a:t>
            </a:r>
            <a:r>
              <a:rPr dirty="0" sz="2800" spc="-14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probability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1531" y="2772338"/>
            <a:ext cx="3232910" cy="382341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11581" y="1464690"/>
            <a:ext cx="250634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N-</a:t>
            </a:r>
            <a:r>
              <a:rPr dirty="0" sz="2000" spc="-45">
                <a:latin typeface="Tahoma"/>
                <a:cs typeface="Tahoma"/>
              </a:rPr>
              <a:t>gram: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398520" y="1138618"/>
            <a:ext cx="3892550" cy="967740"/>
            <a:chOff x="3398520" y="1138618"/>
            <a:chExt cx="3892550" cy="96774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8520" y="1232949"/>
              <a:ext cx="3866316" cy="873218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5520690" y="1152905"/>
              <a:ext cx="1755775" cy="500380"/>
            </a:xfrm>
            <a:custGeom>
              <a:avLst/>
              <a:gdLst/>
              <a:ahLst/>
              <a:cxnLst/>
              <a:rect l="l" t="t" r="r" b="b"/>
              <a:pathLst>
                <a:path w="1755775" h="500380">
                  <a:moveTo>
                    <a:pt x="0" y="499872"/>
                  </a:moveTo>
                  <a:lnTo>
                    <a:pt x="1755648" y="499872"/>
                  </a:lnTo>
                  <a:lnTo>
                    <a:pt x="1755648" y="0"/>
                  </a:lnTo>
                  <a:lnTo>
                    <a:pt x="0" y="0"/>
                  </a:lnTo>
                  <a:lnTo>
                    <a:pt x="0" y="499872"/>
                  </a:lnTo>
                  <a:close/>
                </a:path>
              </a:pathLst>
            </a:custGeom>
            <a:ln w="28574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8739" y="75692"/>
            <a:ext cx="39814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latin typeface="Tahoma"/>
                <a:cs typeface="Tahoma"/>
              </a:rPr>
              <a:t>Quiz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502665"/>
            <a:ext cx="610044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90" b="1">
                <a:latin typeface="Tahoma"/>
                <a:cs typeface="Tahoma"/>
              </a:rPr>
              <a:t>Objective:</a:t>
            </a:r>
            <a:r>
              <a:rPr dirty="0" sz="1400" spc="-35" b="1">
                <a:latin typeface="Tahoma"/>
                <a:cs typeface="Tahoma"/>
              </a:rPr>
              <a:t> </a:t>
            </a:r>
            <a:r>
              <a:rPr dirty="0" sz="1400"/>
              <a:t>Apply</a:t>
            </a:r>
            <a:r>
              <a:rPr dirty="0" sz="1400" spc="-35"/>
              <a:t> </a:t>
            </a:r>
            <a:r>
              <a:rPr dirty="0" sz="1400" spc="-10"/>
              <a:t>n-</a:t>
            </a:r>
            <a:r>
              <a:rPr dirty="0" sz="1400" spc="-30"/>
              <a:t>gram</a:t>
            </a:r>
            <a:r>
              <a:rPr dirty="0" sz="1400" spc="-25"/>
              <a:t> </a:t>
            </a:r>
            <a:r>
              <a:rPr dirty="0" sz="1400"/>
              <a:t>probability</a:t>
            </a:r>
            <a:r>
              <a:rPr dirty="0" sz="1400" spc="-35"/>
              <a:t> </a:t>
            </a:r>
            <a:r>
              <a:rPr dirty="0" sz="1400"/>
              <a:t>calculation</a:t>
            </a:r>
            <a:r>
              <a:rPr dirty="0" sz="1400" spc="-50"/>
              <a:t> </a:t>
            </a:r>
            <a:r>
              <a:rPr dirty="0" sz="1400"/>
              <a:t>on</a:t>
            </a:r>
            <a:r>
              <a:rPr dirty="0" sz="1400" spc="-30"/>
              <a:t> </a:t>
            </a:r>
            <a:r>
              <a:rPr dirty="0" sz="1400" spc="-20"/>
              <a:t>sample</a:t>
            </a:r>
            <a:r>
              <a:rPr dirty="0" sz="1400" spc="-45"/>
              <a:t> </a:t>
            </a:r>
            <a:r>
              <a:rPr dirty="0" sz="1400"/>
              <a:t>corpus</a:t>
            </a:r>
            <a:r>
              <a:rPr dirty="0" sz="1400" spc="-50"/>
              <a:t> </a:t>
            </a:r>
            <a:r>
              <a:rPr dirty="0" sz="1400" spc="-10"/>
              <a:t>and</a:t>
            </a:r>
            <a:r>
              <a:rPr dirty="0" sz="1400" spc="-15"/>
              <a:t> </a:t>
            </a:r>
            <a:r>
              <a:rPr dirty="0" sz="1400"/>
              <a:t>3-</a:t>
            </a:r>
            <a:r>
              <a:rPr dirty="0" sz="1400" spc="-10"/>
              <a:t>gram.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739" y="865124"/>
            <a:ext cx="8926195" cy="1047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 spc="-10">
                <a:latin typeface="Tahoma"/>
                <a:cs typeface="Tahoma"/>
              </a:rPr>
              <a:t>Corpus: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“In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every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place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great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resort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monster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was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fashion.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They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sang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cafes,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ridiculed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25">
                <a:latin typeface="Tahoma"/>
                <a:cs typeface="Tahoma"/>
              </a:rPr>
              <a:t> papers,</a:t>
            </a:r>
            <a:r>
              <a:rPr dirty="0" sz="1100" spc="-6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and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represented</a:t>
            </a:r>
            <a:r>
              <a:rPr dirty="0" sz="1100" spc="-7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it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on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stage. </a:t>
            </a:r>
            <a:r>
              <a:rPr dirty="0" sz="1100" spc="-40">
                <a:latin typeface="Tahoma"/>
                <a:cs typeface="Tahoma"/>
              </a:rPr>
              <a:t>”</a:t>
            </a:r>
            <a:r>
              <a:rPr dirty="0" sz="1100" spc="-30">
                <a:latin typeface="Tahoma"/>
                <a:cs typeface="Tahoma"/>
              </a:rPr>
              <a:t> (Jules</a:t>
            </a:r>
            <a:r>
              <a:rPr dirty="0" sz="1100" spc="-5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Verne,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Twenty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Thousand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Leagues</a:t>
            </a:r>
            <a:r>
              <a:rPr dirty="0" sz="1100" spc="-6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under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the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Sea)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65">
                <a:latin typeface="Tahoma"/>
                <a:cs typeface="Tahoma"/>
              </a:rPr>
              <a:t>In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context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our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corpus,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what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probability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word</a:t>
            </a:r>
            <a:r>
              <a:rPr dirty="0" sz="1400" spc="-25">
                <a:latin typeface="Tahoma"/>
                <a:cs typeface="Tahoma"/>
              </a:rPr>
              <a:t> “papers”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following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phrase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“it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the”.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739" y="2258161"/>
            <a:ext cx="2941320" cy="159639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00" spc="-90" b="1">
                <a:latin typeface="Tahoma"/>
                <a:cs typeface="Tahoma"/>
              </a:rPr>
              <a:t>Type:</a:t>
            </a:r>
            <a:r>
              <a:rPr dirty="0" sz="1400" spc="20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Multiple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Choice,</a:t>
            </a:r>
            <a:r>
              <a:rPr dirty="0" sz="1400" spc="-10">
                <a:latin typeface="Tahoma"/>
                <a:cs typeface="Tahoma"/>
              </a:rPr>
              <a:t> single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answer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65" b="1">
                <a:latin typeface="Tahoma"/>
                <a:cs typeface="Tahoma"/>
              </a:rPr>
              <a:t>Options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114" b="1">
                <a:latin typeface="Tahoma"/>
                <a:cs typeface="Tahoma"/>
              </a:rPr>
              <a:t>and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solution: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Tahoma"/>
              <a:cs typeface="Tahoma"/>
            </a:endParaRPr>
          </a:p>
          <a:p>
            <a:pPr marL="165735">
              <a:lnSpc>
                <a:spcPct val="100000"/>
              </a:lnSpc>
              <a:tabLst>
                <a:tab pos="1080135" algn="l"/>
              </a:tabLst>
            </a:pPr>
            <a:r>
              <a:rPr dirty="0" sz="1400" spc="-25">
                <a:latin typeface="Tahoma"/>
                <a:cs typeface="Tahoma"/>
              </a:rPr>
              <a:t>1.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30">
                <a:latin typeface="Tahoma"/>
                <a:cs typeface="Tahoma"/>
              </a:rPr>
              <a:t>P(papers|it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the)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50">
                <a:latin typeface="Tahoma"/>
                <a:cs typeface="Tahoma"/>
              </a:rPr>
              <a:t> 0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400">
              <a:latin typeface="Tahoma"/>
              <a:cs typeface="Tahoma"/>
            </a:endParaRPr>
          </a:p>
          <a:p>
            <a:pPr marL="165735">
              <a:lnSpc>
                <a:spcPct val="100000"/>
              </a:lnSpc>
              <a:tabLst>
                <a:tab pos="1080135" algn="l"/>
              </a:tabLst>
            </a:pPr>
            <a:r>
              <a:rPr dirty="0" sz="1400" spc="-25">
                <a:latin typeface="Tahoma"/>
                <a:cs typeface="Tahoma"/>
              </a:rPr>
              <a:t>3.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35">
                <a:latin typeface="Tahoma"/>
                <a:cs typeface="Tahoma"/>
              </a:rPr>
              <a:t>P(papers|it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the)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35">
                <a:latin typeface="Tahoma"/>
                <a:cs typeface="Tahoma"/>
              </a:rPr>
              <a:t>2/3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46065" y="3037077"/>
            <a:ext cx="171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ahoma"/>
                <a:cs typeface="Tahoma"/>
              </a:rPr>
              <a:t>2.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760465" y="3037077"/>
            <a:ext cx="164338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ahoma"/>
                <a:cs typeface="Tahoma"/>
              </a:rPr>
              <a:t>P(papers|it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the)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=1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767071" y="3538728"/>
            <a:ext cx="2668905" cy="460375"/>
          </a:xfrm>
          <a:custGeom>
            <a:avLst/>
            <a:gdLst/>
            <a:ahLst/>
            <a:cxnLst/>
            <a:rect l="l" t="t" r="r" b="b"/>
            <a:pathLst>
              <a:path w="2668904" h="460375">
                <a:moveTo>
                  <a:pt x="0" y="460248"/>
                </a:moveTo>
                <a:lnTo>
                  <a:pt x="2668524" y="460248"/>
                </a:lnTo>
                <a:lnTo>
                  <a:pt x="2668524" y="0"/>
                </a:lnTo>
                <a:lnTo>
                  <a:pt x="0" y="0"/>
                </a:lnTo>
                <a:lnTo>
                  <a:pt x="0" y="460248"/>
                </a:lnTo>
                <a:close/>
              </a:path>
            </a:pathLst>
          </a:custGeom>
          <a:ln w="9525">
            <a:solidFill>
              <a:srgbClr val="92C4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5760465" y="3614673"/>
            <a:ext cx="15398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35">
                <a:latin typeface="Tahoma"/>
                <a:cs typeface="Tahoma"/>
              </a:rPr>
              <a:t>P(papers|it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35">
                <a:latin typeface="Tahoma"/>
                <a:cs typeface="Tahoma"/>
              </a:rPr>
              <a:t>the)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46065" y="3614673"/>
            <a:ext cx="313690" cy="453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ahoma"/>
                <a:cs typeface="Tahoma"/>
              </a:rPr>
              <a:t>4.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spc="35">
                <a:latin typeface="Tahoma"/>
                <a:cs typeface="Tahoma"/>
              </a:rPr>
              <a:t>1/2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657847" y="3973169"/>
            <a:ext cx="24479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10">
                <a:solidFill>
                  <a:srgbClr val="6AA84F"/>
                </a:solidFill>
                <a:latin typeface="Tahoma"/>
                <a:cs typeface="Tahoma"/>
              </a:rPr>
              <a:t>=</a:t>
            </a:r>
            <a:r>
              <a:rPr dirty="0" sz="1400" spc="-6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C(it</a:t>
            </a:r>
            <a:r>
              <a:rPr dirty="0" sz="1400" spc="-5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in</a:t>
            </a:r>
            <a:r>
              <a:rPr dirty="0" sz="1400" spc="-6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the</a:t>
            </a:r>
            <a:r>
              <a:rPr dirty="0" sz="1400" spc="-6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papers)/C(it</a:t>
            </a:r>
            <a:r>
              <a:rPr dirty="0" sz="1400" spc="-70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6AA84F"/>
                </a:solidFill>
                <a:latin typeface="Tahoma"/>
                <a:cs typeface="Tahoma"/>
              </a:rPr>
              <a:t>in</a:t>
            </a:r>
            <a:r>
              <a:rPr dirty="0" sz="1400" spc="-65">
                <a:solidFill>
                  <a:srgbClr val="6AA84F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6AA84F"/>
                </a:solidFill>
                <a:latin typeface="Tahoma"/>
                <a:cs typeface="Tahoma"/>
              </a:rPr>
              <a:t>the)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deeplearning.ai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05103" rIns="0" bIns="0" rtlCol="0" vert="horz">
            <a:spAutoFit/>
          </a:bodyPr>
          <a:lstStyle/>
          <a:p>
            <a:pPr marL="417195" marR="5080" indent="375920">
              <a:lnSpc>
                <a:spcPct val="100000"/>
              </a:lnSpc>
              <a:spcBef>
                <a:spcPts val="95"/>
              </a:spcBef>
            </a:pPr>
            <a:r>
              <a:rPr dirty="0" sz="5200" spc="-10"/>
              <a:t>Sequence Probabilities</a:t>
            </a:r>
            <a:endParaRPr sz="5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40" y="1230833"/>
            <a:ext cx="4718685" cy="1445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Sequence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probability</a:t>
            </a:r>
            <a:endParaRPr sz="2000">
              <a:latin typeface="Tahoma"/>
              <a:cs typeface="Tahoma"/>
            </a:endParaRPr>
          </a:p>
          <a:p>
            <a:pPr marL="361950" indent="-342265">
              <a:lnSpc>
                <a:spcPct val="100000"/>
              </a:lnSpc>
              <a:spcBef>
                <a:spcPts val="1875"/>
              </a:spcBef>
              <a:buSzPct val="90000"/>
              <a:buChar char="●"/>
              <a:tabLst>
                <a:tab pos="361950" algn="l"/>
              </a:tabLst>
            </a:pPr>
            <a:r>
              <a:rPr dirty="0" sz="2000">
                <a:latin typeface="Tahoma"/>
                <a:cs typeface="Tahoma"/>
              </a:rPr>
              <a:t>Sequence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shortcomings</a:t>
            </a:r>
            <a:endParaRPr sz="2000">
              <a:latin typeface="Tahoma"/>
              <a:cs typeface="Tahoma"/>
            </a:endParaRPr>
          </a:p>
          <a:p>
            <a:pPr marL="361950" indent="-342265">
              <a:lnSpc>
                <a:spcPct val="100000"/>
              </a:lnSpc>
              <a:spcBef>
                <a:spcPts val="2095"/>
              </a:spcBef>
              <a:buSzPct val="90000"/>
              <a:buChar char="●"/>
              <a:tabLst>
                <a:tab pos="361950" algn="l"/>
              </a:tabLst>
            </a:pPr>
            <a:r>
              <a:rPr dirty="0" sz="2000">
                <a:latin typeface="Tahoma"/>
                <a:cs typeface="Tahoma"/>
              </a:rPr>
              <a:t>Approximation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by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N-</a:t>
            </a:r>
            <a:r>
              <a:rPr dirty="0" sz="2000" spc="-35">
                <a:latin typeface="Tahoma"/>
                <a:cs typeface="Tahoma"/>
              </a:rPr>
              <a:t>gram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Probability</a:t>
            </a:r>
            <a:r>
              <a:rPr dirty="0" spc="-60"/>
              <a:t> </a:t>
            </a:r>
            <a:r>
              <a:rPr dirty="0" spc="70"/>
              <a:t>of</a:t>
            </a:r>
            <a:r>
              <a:rPr dirty="0" spc="-75"/>
              <a:t> </a:t>
            </a:r>
            <a:r>
              <a:rPr dirty="0" spc="-95"/>
              <a:t>a</a:t>
            </a:r>
            <a:r>
              <a:rPr dirty="0" spc="-75"/>
              <a:t> </a:t>
            </a:r>
            <a:r>
              <a:rPr dirty="0" spc="-10"/>
              <a:t>sequence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4850" y="1124766"/>
            <a:ext cx="5607685" cy="1437640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1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Given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70">
                <a:latin typeface="Tahoma"/>
                <a:cs typeface="Tahoma"/>
              </a:rPr>
              <a:t>a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sentence,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what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is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its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probability?</a:t>
            </a:r>
            <a:endParaRPr sz="2000">
              <a:latin typeface="Tahoma"/>
              <a:cs typeface="Tahoma"/>
            </a:endParaRPr>
          </a:p>
          <a:p>
            <a:pPr marL="4580890">
              <a:lnSpc>
                <a:spcPct val="100000"/>
              </a:lnSpc>
              <a:spcBef>
                <a:spcPts val="1090"/>
              </a:spcBef>
            </a:pPr>
            <a:r>
              <a:rPr dirty="0" sz="2400" spc="-50">
                <a:latin typeface="Tahoma"/>
                <a:cs typeface="Tahoma"/>
              </a:rPr>
              <a:t>?</a:t>
            </a:r>
            <a:endParaRPr sz="24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43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Conditional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chain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rule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reminder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195" y="1729739"/>
            <a:ext cx="4134612" cy="3291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27" y="2785110"/>
            <a:ext cx="2519929" cy="70942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76828" y="2951988"/>
            <a:ext cx="4067555" cy="32918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7427" y="3744467"/>
            <a:ext cx="1944308" cy="33070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85872" y="3744467"/>
            <a:ext cx="5646104" cy="33070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Probability</a:t>
            </a:r>
            <a:r>
              <a:rPr dirty="0" spc="-60"/>
              <a:t> </a:t>
            </a:r>
            <a:r>
              <a:rPr dirty="0" spc="70"/>
              <a:t>of</a:t>
            </a:r>
            <a:r>
              <a:rPr dirty="0" spc="-75"/>
              <a:t> </a:t>
            </a:r>
            <a:r>
              <a:rPr dirty="0" spc="-95"/>
              <a:t>a</a:t>
            </a:r>
            <a:r>
              <a:rPr dirty="0" spc="-75"/>
              <a:t> </a:t>
            </a:r>
            <a:r>
              <a:rPr dirty="0" spc="-10"/>
              <a:t>sequence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70503" y="2228138"/>
            <a:ext cx="5201900" cy="67812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1188" y="1621536"/>
            <a:ext cx="3846576" cy="3063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Sentence</a:t>
            </a:r>
            <a:r>
              <a:rPr dirty="0" spc="-114"/>
              <a:t> </a:t>
            </a:r>
            <a:r>
              <a:rPr dirty="0"/>
              <a:t>not</a:t>
            </a:r>
            <a:r>
              <a:rPr dirty="0" spc="-110"/>
              <a:t> </a:t>
            </a:r>
            <a:r>
              <a:rPr dirty="0"/>
              <a:t>in</a:t>
            </a:r>
            <a:r>
              <a:rPr dirty="0" spc="-114"/>
              <a:t> </a:t>
            </a:r>
            <a:r>
              <a:rPr dirty="0" spc="-10"/>
              <a:t>corpus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753606" y="2593085"/>
            <a:ext cx="2303145" cy="344805"/>
          </a:xfrm>
          <a:custGeom>
            <a:avLst/>
            <a:gdLst/>
            <a:ahLst/>
            <a:cxnLst/>
            <a:rect l="l" t="t" r="r" b="b"/>
            <a:pathLst>
              <a:path w="2303145" h="344805">
                <a:moveTo>
                  <a:pt x="0" y="344424"/>
                </a:moveTo>
                <a:lnTo>
                  <a:pt x="2302763" y="344424"/>
                </a:lnTo>
                <a:lnTo>
                  <a:pt x="2302763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8574">
            <a:solidFill>
              <a:srgbClr val="B6D6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50697" y="3291078"/>
            <a:ext cx="3529965" cy="486409"/>
          </a:xfrm>
          <a:custGeom>
            <a:avLst/>
            <a:gdLst/>
            <a:ahLst/>
            <a:cxnLst/>
            <a:rect l="l" t="t" r="r" b="b"/>
            <a:pathLst>
              <a:path w="3529965" h="486410">
                <a:moveTo>
                  <a:pt x="0" y="486156"/>
                </a:moveTo>
                <a:lnTo>
                  <a:pt x="3529584" y="486156"/>
                </a:lnTo>
                <a:lnTo>
                  <a:pt x="3529584" y="0"/>
                </a:lnTo>
                <a:lnTo>
                  <a:pt x="0" y="0"/>
                </a:lnTo>
                <a:lnTo>
                  <a:pt x="0" y="486156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93344" y="1195000"/>
            <a:ext cx="8587740" cy="29565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666750" indent="-342900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666750" algn="l"/>
              </a:tabLst>
            </a:pPr>
            <a:r>
              <a:rPr dirty="0" sz="2000" spc="-10">
                <a:latin typeface="Tahoma"/>
                <a:cs typeface="Tahoma"/>
              </a:rPr>
              <a:t>Problem: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Corpus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almost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never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contains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exact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sentence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we’re</a:t>
            </a:r>
            <a:endParaRPr sz="2000">
              <a:latin typeface="Tahoma"/>
              <a:cs typeface="Tahoma"/>
            </a:endParaRPr>
          </a:p>
          <a:p>
            <a:pPr marL="666750">
              <a:lnSpc>
                <a:spcPct val="100000"/>
              </a:lnSpc>
              <a:spcBef>
                <a:spcPts val="365"/>
              </a:spcBef>
            </a:pPr>
            <a:r>
              <a:rPr dirty="0" sz="2000">
                <a:latin typeface="Tahoma"/>
                <a:cs typeface="Tahoma"/>
              </a:rPr>
              <a:t>interested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or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even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its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longer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subsequences!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dirty="0" sz="2000" spc="-55">
                <a:latin typeface="Tahoma"/>
                <a:cs typeface="Tahoma"/>
              </a:rPr>
              <a:t>Input: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dirty="0" sz="2000" spc="-13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3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50"/>
              </a:spcBef>
            </a:pPr>
            <a:endParaRPr sz="2000">
              <a:latin typeface="Tahoma"/>
              <a:cs typeface="Tahoma"/>
            </a:endParaRPr>
          </a:p>
          <a:p>
            <a:pPr algn="just" marL="7999095" marR="5080">
              <a:lnSpc>
                <a:spcPct val="114999"/>
              </a:lnSpc>
            </a:pPr>
            <a:r>
              <a:rPr dirty="0" sz="2000" spc="30">
                <a:latin typeface="Tahoma"/>
                <a:cs typeface="Tahoma"/>
              </a:rPr>
              <a:t>Both </a:t>
            </a:r>
            <a:r>
              <a:rPr dirty="0" sz="2000" spc="-10">
                <a:latin typeface="Tahoma"/>
                <a:cs typeface="Tahoma"/>
              </a:rPr>
              <a:t>likely </a:t>
            </a:r>
            <a:r>
              <a:rPr dirty="0" sz="2000" spc="25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712964" y="3276853"/>
            <a:ext cx="368935" cy="76200"/>
          </a:xfrm>
          <a:custGeom>
            <a:avLst/>
            <a:gdLst/>
            <a:ahLst/>
            <a:cxnLst/>
            <a:rect l="l" t="t" r="r" b="b"/>
            <a:pathLst>
              <a:path w="368934" h="76200">
                <a:moveTo>
                  <a:pt x="77724" y="0"/>
                </a:moveTo>
                <a:lnTo>
                  <a:pt x="0" y="34798"/>
                </a:lnTo>
                <a:lnTo>
                  <a:pt x="74421" y="76200"/>
                </a:lnTo>
                <a:lnTo>
                  <a:pt x="75796" y="44486"/>
                </a:lnTo>
                <a:lnTo>
                  <a:pt x="63118" y="43942"/>
                </a:lnTo>
                <a:lnTo>
                  <a:pt x="63753" y="31242"/>
                </a:lnTo>
                <a:lnTo>
                  <a:pt x="76370" y="31242"/>
                </a:lnTo>
                <a:lnTo>
                  <a:pt x="77724" y="0"/>
                </a:lnTo>
                <a:close/>
              </a:path>
              <a:path w="368934" h="76200">
                <a:moveTo>
                  <a:pt x="76346" y="31782"/>
                </a:moveTo>
                <a:lnTo>
                  <a:pt x="75796" y="44486"/>
                </a:lnTo>
                <a:lnTo>
                  <a:pt x="367791" y="57023"/>
                </a:lnTo>
                <a:lnTo>
                  <a:pt x="368426" y="44323"/>
                </a:lnTo>
                <a:lnTo>
                  <a:pt x="76346" y="31782"/>
                </a:lnTo>
                <a:close/>
              </a:path>
              <a:path w="368934" h="76200">
                <a:moveTo>
                  <a:pt x="63753" y="31242"/>
                </a:moveTo>
                <a:lnTo>
                  <a:pt x="63118" y="43942"/>
                </a:lnTo>
                <a:lnTo>
                  <a:pt x="75796" y="44486"/>
                </a:lnTo>
                <a:lnTo>
                  <a:pt x="76346" y="31782"/>
                </a:lnTo>
                <a:lnTo>
                  <a:pt x="63753" y="31242"/>
                </a:lnTo>
                <a:close/>
              </a:path>
              <a:path w="368934" h="76200">
                <a:moveTo>
                  <a:pt x="76370" y="31242"/>
                </a:moveTo>
                <a:lnTo>
                  <a:pt x="63753" y="31242"/>
                </a:lnTo>
                <a:lnTo>
                  <a:pt x="76346" y="31782"/>
                </a:lnTo>
                <a:lnTo>
                  <a:pt x="76370" y="3124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7712964" y="3616705"/>
            <a:ext cx="368935" cy="76200"/>
          </a:xfrm>
          <a:custGeom>
            <a:avLst/>
            <a:gdLst/>
            <a:ahLst/>
            <a:cxnLst/>
            <a:rect l="l" t="t" r="r" b="b"/>
            <a:pathLst>
              <a:path w="368934" h="76200">
                <a:moveTo>
                  <a:pt x="77724" y="0"/>
                </a:moveTo>
                <a:lnTo>
                  <a:pt x="0" y="34798"/>
                </a:lnTo>
                <a:lnTo>
                  <a:pt x="74421" y="76200"/>
                </a:lnTo>
                <a:lnTo>
                  <a:pt x="75796" y="44486"/>
                </a:lnTo>
                <a:lnTo>
                  <a:pt x="63118" y="43942"/>
                </a:lnTo>
                <a:lnTo>
                  <a:pt x="63753" y="31242"/>
                </a:lnTo>
                <a:lnTo>
                  <a:pt x="76370" y="31242"/>
                </a:lnTo>
                <a:lnTo>
                  <a:pt x="77724" y="0"/>
                </a:lnTo>
                <a:close/>
              </a:path>
              <a:path w="368934" h="76200">
                <a:moveTo>
                  <a:pt x="76346" y="31782"/>
                </a:moveTo>
                <a:lnTo>
                  <a:pt x="75796" y="44486"/>
                </a:lnTo>
                <a:lnTo>
                  <a:pt x="367791" y="57023"/>
                </a:lnTo>
                <a:lnTo>
                  <a:pt x="368426" y="44323"/>
                </a:lnTo>
                <a:lnTo>
                  <a:pt x="76346" y="31782"/>
                </a:lnTo>
                <a:close/>
              </a:path>
              <a:path w="368934" h="76200">
                <a:moveTo>
                  <a:pt x="63753" y="31242"/>
                </a:moveTo>
                <a:lnTo>
                  <a:pt x="63118" y="43942"/>
                </a:lnTo>
                <a:lnTo>
                  <a:pt x="75796" y="44486"/>
                </a:lnTo>
                <a:lnTo>
                  <a:pt x="76346" y="31782"/>
                </a:lnTo>
                <a:lnTo>
                  <a:pt x="63753" y="31242"/>
                </a:lnTo>
                <a:close/>
              </a:path>
              <a:path w="368934" h="76200">
                <a:moveTo>
                  <a:pt x="76370" y="31242"/>
                </a:moveTo>
                <a:lnTo>
                  <a:pt x="63753" y="31242"/>
                </a:lnTo>
                <a:lnTo>
                  <a:pt x="76346" y="31782"/>
                </a:lnTo>
                <a:lnTo>
                  <a:pt x="76370" y="3124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936" y="2686811"/>
            <a:ext cx="8805672" cy="2010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59" y="3159251"/>
            <a:ext cx="7397496" cy="72330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deeplearning.ai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05103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5200" spc="260"/>
              <a:t>N-</a:t>
            </a:r>
            <a:r>
              <a:rPr dirty="0" sz="5200" spc="-55"/>
              <a:t>Grams: </a:t>
            </a:r>
            <a:r>
              <a:rPr dirty="0" sz="5200" spc="95"/>
              <a:t>Overview</a:t>
            </a:r>
            <a:endParaRPr sz="5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778246" y="3088385"/>
            <a:ext cx="3290570" cy="344805"/>
          </a:xfrm>
          <a:custGeom>
            <a:avLst/>
            <a:gdLst/>
            <a:ahLst/>
            <a:cxnLst/>
            <a:rect l="l" t="t" r="r" b="b"/>
            <a:pathLst>
              <a:path w="3290570" h="344804">
                <a:moveTo>
                  <a:pt x="0" y="344424"/>
                </a:moveTo>
                <a:lnTo>
                  <a:pt x="3290315" y="344424"/>
                </a:lnTo>
                <a:lnTo>
                  <a:pt x="3290315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676655" y="3758374"/>
            <a:ext cx="6871970" cy="443230"/>
            <a:chOff x="676655" y="3758374"/>
            <a:chExt cx="6871970" cy="443230"/>
          </a:xfrm>
        </p:grpSpPr>
        <p:sp>
          <p:nvSpPr>
            <p:cNvPr id="4" name="object 4" descr=""/>
            <p:cNvSpPr/>
            <p:nvPr/>
          </p:nvSpPr>
          <p:spPr>
            <a:xfrm>
              <a:off x="5709665" y="3772661"/>
              <a:ext cx="1824355" cy="414655"/>
            </a:xfrm>
            <a:custGeom>
              <a:avLst/>
              <a:gdLst/>
              <a:ahLst/>
              <a:cxnLst/>
              <a:rect l="l" t="t" r="r" b="b"/>
              <a:pathLst>
                <a:path w="1824354" h="414654">
                  <a:moveTo>
                    <a:pt x="0" y="414528"/>
                  </a:moveTo>
                  <a:lnTo>
                    <a:pt x="1824228" y="414528"/>
                  </a:lnTo>
                  <a:lnTo>
                    <a:pt x="1824228" y="0"/>
                  </a:lnTo>
                  <a:lnTo>
                    <a:pt x="0" y="0"/>
                  </a:lnTo>
                  <a:lnTo>
                    <a:pt x="0" y="414528"/>
                  </a:lnTo>
                  <a:close/>
                </a:path>
              </a:pathLst>
            </a:custGeom>
            <a:ln w="28574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655" y="3843527"/>
              <a:ext cx="6797040" cy="286512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345744" y="1151889"/>
            <a:ext cx="24498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dirty="0" sz="2000" spc="-12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2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Approximation</a:t>
            </a:r>
            <a:r>
              <a:rPr dirty="0" spc="-40"/>
              <a:t> </a:t>
            </a:r>
            <a:r>
              <a:rPr dirty="0" spc="70"/>
              <a:t>of</a:t>
            </a:r>
            <a:r>
              <a:rPr dirty="0" spc="-55"/>
              <a:t> </a:t>
            </a:r>
            <a:r>
              <a:rPr dirty="0"/>
              <a:t>sequence</a:t>
            </a:r>
            <a:r>
              <a:rPr dirty="0" spc="-50"/>
              <a:t> </a:t>
            </a:r>
            <a:r>
              <a:rPr dirty="0" spc="-10"/>
              <a:t>probability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3914965" y="3518725"/>
            <a:ext cx="308610" cy="253365"/>
            <a:chOff x="3914965" y="3518725"/>
            <a:chExt cx="308610" cy="253365"/>
          </a:xfrm>
        </p:grpSpPr>
        <p:sp>
          <p:nvSpPr>
            <p:cNvPr id="9" name="object 9" descr=""/>
            <p:cNvSpPr/>
            <p:nvPr/>
          </p:nvSpPr>
          <p:spPr>
            <a:xfrm>
              <a:off x="3919728" y="3523488"/>
              <a:ext cx="299085" cy="243840"/>
            </a:xfrm>
            <a:custGeom>
              <a:avLst/>
              <a:gdLst/>
              <a:ahLst/>
              <a:cxnLst/>
              <a:rect l="l" t="t" r="r" b="b"/>
              <a:pathLst>
                <a:path w="299085" h="243839">
                  <a:moveTo>
                    <a:pt x="224027" y="0"/>
                  </a:moveTo>
                  <a:lnTo>
                    <a:pt x="74675" y="0"/>
                  </a:lnTo>
                  <a:lnTo>
                    <a:pt x="74675" y="121920"/>
                  </a:lnTo>
                  <a:lnTo>
                    <a:pt x="0" y="121920"/>
                  </a:lnTo>
                  <a:lnTo>
                    <a:pt x="149351" y="243840"/>
                  </a:lnTo>
                  <a:lnTo>
                    <a:pt x="298704" y="121920"/>
                  </a:lnTo>
                  <a:lnTo>
                    <a:pt x="224027" y="12192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919728" y="3523488"/>
              <a:ext cx="299085" cy="243840"/>
            </a:xfrm>
            <a:custGeom>
              <a:avLst/>
              <a:gdLst/>
              <a:ahLst/>
              <a:cxnLst/>
              <a:rect l="l" t="t" r="r" b="b"/>
              <a:pathLst>
                <a:path w="299085" h="243839">
                  <a:moveTo>
                    <a:pt x="0" y="121920"/>
                  </a:moveTo>
                  <a:lnTo>
                    <a:pt x="74675" y="121920"/>
                  </a:lnTo>
                  <a:lnTo>
                    <a:pt x="74675" y="0"/>
                  </a:lnTo>
                  <a:lnTo>
                    <a:pt x="224027" y="0"/>
                  </a:lnTo>
                  <a:lnTo>
                    <a:pt x="224027" y="121920"/>
                  </a:lnTo>
                  <a:lnTo>
                    <a:pt x="298704" y="121920"/>
                  </a:lnTo>
                  <a:lnTo>
                    <a:pt x="149351" y="243840"/>
                  </a:lnTo>
                  <a:lnTo>
                    <a:pt x="0" y="12192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28544" y="2616707"/>
            <a:ext cx="3432048" cy="27279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4236" y="1799844"/>
            <a:ext cx="5167431" cy="27432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19316" y="1100327"/>
            <a:ext cx="1754124" cy="27279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19316" y="1455419"/>
            <a:ext cx="2186933" cy="27432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719316" y="1799844"/>
            <a:ext cx="1645920" cy="27432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28600" y="3125774"/>
            <a:ext cx="8839200" cy="28646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Approximation</a:t>
            </a:r>
            <a:r>
              <a:rPr dirty="0" spc="-40"/>
              <a:t> </a:t>
            </a:r>
            <a:r>
              <a:rPr dirty="0" spc="70"/>
              <a:t>of</a:t>
            </a:r>
            <a:r>
              <a:rPr dirty="0" spc="-55"/>
              <a:t> </a:t>
            </a:r>
            <a:r>
              <a:rPr dirty="0"/>
              <a:t>sequence</a:t>
            </a:r>
            <a:r>
              <a:rPr dirty="0" spc="-50"/>
              <a:t> </a:t>
            </a:r>
            <a:r>
              <a:rPr dirty="0" spc="-10"/>
              <a:t>probability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4267" y="2013249"/>
            <a:ext cx="3076942" cy="29865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4267" y="2473472"/>
            <a:ext cx="3566154" cy="344403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92658" y="1222324"/>
            <a:ext cx="5463540" cy="23469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67665" algn="l"/>
              </a:tabLst>
            </a:pPr>
            <a:r>
              <a:rPr dirty="0" sz="2000" spc="50">
                <a:latin typeface="Tahoma"/>
                <a:cs typeface="Tahoma"/>
              </a:rPr>
              <a:t>Markov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assumption: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only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last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N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words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matter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90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Char char="●"/>
              <a:tabLst>
                <a:tab pos="367665" algn="l"/>
              </a:tabLst>
            </a:pPr>
            <a:r>
              <a:rPr dirty="0" sz="2000" spc="-10">
                <a:latin typeface="Tahoma"/>
                <a:cs typeface="Tahoma"/>
              </a:rPr>
              <a:t>Bigram</a:t>
            </a: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1465"/>
              </a:spcBef>
              <a:buChar char="●"/>
              <a:tabLst>
                <a:tab pos="367665" algn="l"/>
              </a:tabLst>
            </a:pPr>
            <a:r>
              <a:rPr dirty="0" sz="2000" spc="95">
                <a:latin typeface="Tahoma"/>
                <a:cs typeface="Tahoma"/>
              </a:rPr>
              <a:t>N-</a:t>
            </a:r>
            <a:r>
              <a:rPr dirty="0" sz="2000" spc="-20">
                <a:latin typeface="Tahoma"/>
                <a:cs typeface="Tahoma"/>
              </a:rPr>
              <a:t>gram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8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spcBef>
                <a:spcPts val="5"/>
              </a:spcBef>
              <a:buChar char="●"/>
              <a:tabLst>
                <a:tab pos="367665" algn="l"/>
              </a:tabLst>
            </a:pPr>
            <a:r>
              <a:rPr dirty="0" sz="2000">
                <a:latin typeface="Tahoma"/>
                <a:cs typeface="Tahoma"/>
              </a:rPr>
              <a:t>Entire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sentence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modeled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with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bigram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844296" y="2988884"/>
            <a:ext cx="7909559" cy="1244600"/>
            <a:chOff x="844296" y="2988884"/>
            <a:chExt cx="7909559" cy="1244600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5355" y="2988884"/>
              <a:ext cx="3238177" cy="848547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4296" y="3845051"/>
              <a:ext cx="5149596" cy="30022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032254" y="3745229"/>
              <a:ext cx="878205" cy="474345"/>
            </a:xfrm>
            <a:custGeom>
              <a:avLst/>
              <a:gdLst/>
              <a:ahLst/>
              <a:cxnLst/>
              <a:rect l="l" t="t" r="r" b="b"/>
              <a:pathLst>
                <a:path w="878205" h="474345">
                  <a:moveTo>
                    <a:pt x="0" y="473964"/>
                  </a:moveTo>
                  <a:lnTo>
                    <a:pt x="877824" y="473964"/>
                  </a:lnTo>
                  <a:lnTo>
                    <a:pt x="877824" y="0"/>
                  </a:lnTo>
                  <a:lnTo>
                    <a:pt x="0" y="0"/>
                  </a:lnTo>
                  <a:lnTo>
                    <a:pt x="0" y="473964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75692"/>
            <a:ext cx="39814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latin typeface="Tahoma"/>
                <a:cs typeface="Tahoma"/>
              </a:rPr>
              <a:t>Quiz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739" y="502665"/>
            <a:ext cx="5283835" cy="815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90" b="1">
                <a:latin typeface="Tahoma"/>
                <a:cs typeface="Tahoma"/>
              </a:rPr>
              <a:t>Objective:</a:t>
            </a:r>
            <a:r>
              <a:rPr dirty="0" sz="1400" spc="-10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Apply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sequence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probability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approximation</a:t>
            </a:r>
            <a:r>
              <a:rPr dirty="0" sz="1400" spc="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with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bigrams.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400" spc="-10" b="1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Given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these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conditional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probabilities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739" y="1291844"/>
            <a:ext cx="147193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ahoma"/>
                <a:cs typeface="Tahoma"/>
              </a:rPr>
              <a:t>P(Mary)=0.1;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25">
                <a:latin typeface="Tahoma"/>
                <a:cs typeface="Tahoma"/>
              </a:rPr>
              <a:t>P(Mary|likes)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=0.2;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907794" y="1291844"/>
            <a:ext cx="147193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4572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ahoma"/>
                <a:cs typeface="Tahoma"/>
              </a:rPr>
              <a:t>P(likes)=0.2; </a:t>
            </a:r>
            <a:r>
              <a:rPr dirty="0" sz="1400" spc="-25">
                <a:latin typeface="Tahoma"/>
                <a:cs typeface="Tahoma"/>
              </a:rPr>
              <a:t>P(likes|Mary)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65">
                <a:latin typeface="Tahoma"/>
                <a:cs typeface="Tahoma"/>
              </a:rPr>
              <a:t>=0.3;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36975" y="1291844"/>
            <a:ext cx="3112770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ahoma"/>
                <a:cs typeface="Tahoma"/>
              </a:rPr>
              <a:t>P(cats)=0.3</a:t>
            </a:r>
            <a:endParaRPr sz="1400">
              <a:latin typeface="Tahoma"/>
              <a:cs typeface="Tahoma"/>
            </a:endParaRPr>
          </a:p>
          <a:p>
            <a:pPr marL="58419">
              <a:lnSpc>
                <a:spcPct val="100000"/>
              </a:lnSpc>
              <a:tabLst>
                <a:tab pos="1841500" algn="l"/>
              </a:tabLst>
            </a:pPr>
            <a:r>
              <a:rPr dirty="0" sz="1400" spc="-10">
                <a:latin typeface="Tahoma"/>
                <a:cs typeface="Tahoma"/>
              </a:rPr>
              <a:t>P(cats|likes)=0.1;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40">
                <a:latin typeface="Tahoma"/>
                <a:cs typeface="Tahoma"/>
              </a:rPr>
              <a:t>P(likes|cats)=0.4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739" y="1932177"/>
            <a:ext cx="66789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Approximate the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probability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following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sentence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with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bigrams: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“Mary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cats”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8739" y="2258161"/>
            <a:ext cx="2882265" cy="109093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00" spc="-90" b="1">
                <a:latin typeface="Tahoma"/>
                <a:cs typeface="Tahoma"/>
              </a:rPr>
              <a:t>Type:</a:t>
            </a:r>
            <a:r>
              <a:rPr dirty="0" sz="1400" spc="20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Multiple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Choice,</a:t>
            </a:r>
            <a:r>
              <a:rPr dirty="0" sz="1400" spc="-10">
                <a:latin typeface="Tahoma"/>
                <a:cs typeface="Tahoma"/>
              </a:rPr>
              <a:t> single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answer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65" b="1">
                <a:latin typeface="Tahoma"/>
                <a:cs typeface="Tahoma"/>
              </a:rPr>
              <a:t>Options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114" b="1">
                <a:latin typeface="Tahoma"/>
                <a:cs typeface="Tahoma"/>
              </a:rPr>
              <a:t>and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solution: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Tahoma"/>
              <a:cs typeface="Tahoma"/>
            </a:endParaRPr>
          </a:p>
          <a:p>
            <a:pPr marL="165735">
              <a:lnSpc>
                <a:spcPct val="100000"/>
              </a:lnSpc>
              <a:tabLst>
                <a:tab pos="1080135" algn="l"/>
              </a:tabLst>
            </a:pPr>
            <a:r>
              <a:rPr dirty="0" sz="1400" spc="-25">
                <a:latin typeface="Tahoma"/>
                <a:cs typeface="Tahoma"/>
              </a:rPr>
              <a:t>1.</a:t>
            </a:r>
            <a:r>
              <a:rPr dirty="0" sz="1400">
                <a:latin typeface="Tahoma"/>
                <a:cs typeface="Tahoma"/>
              </a:rPr>
              <a:t>	P(Mary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cats)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46065" y="3037077"/>
            <a:ext cx="171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ahoma"/>
                <a:cs typeface="Tahoma"/>
              </a:rPr>
              <a:t>2.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760465" y="3037077"/>
            <a:ext cx="16402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P(Mary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cats)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=1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3923" y="3538728"/>
            <a:ext cx="4223385" cy="460375"/>
          </a:xfrm>
          <a:prstGeom prst="rect">
            <a:avLst/>
          </a:prstGeom>
          <a:ln w="9525">
            <a:solidFill>
              <a:srgbClr val="92C47C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00"/>
              </a:spcBef>
              <a:tabLst>
                <a:tab pos="1005205" algn="l"/>
              </a:tabLst>
            </a:pPr>
            <a:r>
              <a:rPr dirty="0" sz="1400" spc="-25">
                <a:latin typeface="Tahoma"/>
                <a:cs typeface="Tahoma"/>
              </a:rPr>
              <a:t>3.</a:t>
            </a:r>
            <a:r>
              <a:rPr dirty="0" sz="1400">
                <a:latin typeface="Tahoma"/>
                <a:cs typeface="Tahoma"/>
              </a:rPr>
              <a:t>	P(Mary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cats)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0.003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846065" y="3614673"/>
            <a:ext cx="171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ahoma"/>
                <a:cs typeface="Tahoma"/>
              </a:rPr>
              <a:t>4.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760465" y="3614673"/>
            <a:ext cx="20389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P(Mary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cats)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0.008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deeplearning.ai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345440" marR="5080">
              <a:lnSpc>
                <a:spcPct val="100000"/>
              </a:lnSpc>
              <a:spcBef>
                <a:spcPts val="95"/>
              </a:spcBef>
            </a:pPr>
            <a:r>
              <a:rPr dirty="0" sz="5200" spc="-10"/>
              <a:t>Starting</a:t>
            </a:r>
            <a:r>
              <a:rPr dirty="0" sz="5200" spc="-395"/>
              <a:t> </a:t>
            </a:r>
            <a:r>
              <a:rPr dirty="0" sz="5200" spc="-25"/>
              <a:t>and </a:t>
            </a:r>
            <a:r>
              <a:rPr dirty="0" sz="5200" spc="-10"/>
              <a:t>Ending Sentences</a:t>
            </a:r>
            <a:endParaRPr sz="5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4850" y="1391538"/>
            <a:ext cx="3714115" cy="12446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Start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sentence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symbols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155">
                <a:latin typeface="Tahoma"/>
                <a:cs typeface="Tahoma"/>
              </a:rPr>
              <a:t>&lt;s&gt;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7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End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sentence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symbol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Start</a:t>
            </a:r>
            <a:r>
              <a:rPr dirty="0" spc="-125"/>
              <a:t> </a:t>
            </a:r>
            <a:r>
              <a:rPr dirty="0" spc="70"/>
              <a:t>of</a:t>
            </a:r>
            <a:r>
              <a:rPr dirty="0" spc="-125"/>
              <a:t> </a:t>
            </a:r>
            <a:r>
              <a:rPr dirty="0"/>
              <a:t>sentence</a:t>
            </a:r>
            <a:r>
              <a:rPr dirty="0" spc="-120"/>
              <a:t> </a:t>
            </a:r>
            <a:r>
              <a:rPr dirty="0"/>
              <a:t>token</a:t>
            </a:r>
            <a:r>
              <a:rPr dirty="0" spc="-140"/>
              <a:t> </a:t>
            </a:r>
            <a:r>
              <a:rPr dirty="0" spc="-330"/>
              <a:t>&lt;s&gt;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579370" y="1296161"/>
            <a:ext cx="749935" cy="372110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359410">
              <a:lnSpc>
                <a:spcPts val="2305"/>
              </a:lnSpc>
              <a:spcBef>
                <a:spcPts val="620"/>
              </a:spcBef>
            </a:pP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55943" y="1362201"/>
            <a:ext cx="20199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dirty="0" sz="2000" spc="-14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4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52400" y="1842706"/>
            <a:ext cx="8794750" cy="400685"/>
            <a:chOff x="152400" y="1842706"/>
            <a:chExt cx="8794750" cy="40068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921764"/>
              <a:ext cx="8794206" cy="24079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224022" y="1856994"/>
              <a:ext cx="749935" cy="372110"/>
            </a:xfrm>
            <a:custGeom>
              <a:avLst/>
              <a:gdLst/>
              <a:ahLst/>
              <a:cxnLst/>
              <a:rect l="l" t="t" r="r" b="b"/>
              <a:pathLst>
                <a:path w="749935" h="372110">
                  <a:moveTo>
                    <a:pt x="0" y="371855"/>
                  </a:moveTo>
                  <a:lnTo>
                    <a:pt x="749808" y="371855"/>
                  </a:lnTo>
                  <a:lnTo>
                    <a:pt x="749808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2775966" y="2975610"/>
            <a:ext cx="893444" cy="370840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9525">
              <a:lnSpc>
                <a:spcPts val="2290"/>
              </a:lnSpc>
              <a:spcBef>
                <a:spcPts val="62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674002" y="3041650"/>
            <a:ext cx="20199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dirty="0" sz="2000" spc="-15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3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70103" y="3517582"/>
            <a:ext cx="8833485" cy="400685"/>
            <a:chOff x="70103" y="3517582"/>
            <a:chExt cx="8833485" cy="40068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103" y="3649980"/>
              <a:ext cx="8833445" cy="21209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329177" y="3531870"/>
              <a:ext cx="1143000" cy="372110"/>
            </a:xfrm>
            <a:custGeom>
              <a:avLst/>
              <a:gdLst/>
              <a:ahLst/>
              <a:cxnLst/>
              <a:rect l="l" t="t" r="r" b="b"/>
              <a:pathLst>
                <a:path w="1143000" h="372110">
                  <a:moveTo>
                    <a:pt x="0" y="371855"/>
                  </a:moveTo>
                  <a:lnTo>
                    <a:pt x="1143000" y="371855"/>
                  </a:lnTo>
                  <a:lnTo>
                    <a:pt x="1143000" y="0"/>
                  </a:lnTo>
                  <a:lnTo>
                    <a:pt x="0" y="0"/>
                  </a:lnTo>
                  <a:lnTo>
                    <a:pt x="0" y="371855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3745801" y="2491549"/>
            <a:ext cx="308610" cy="426084"/>
            <a:chOff x="3745801" y="2491549"/>
            <a:chExt cx="308610" cy="426084"/>
          </a:xfrm>
        </p:grpSpPr>
        <p:sp>
          <p:nvSpPr>
            <p:cNvPr id="14" name="object 14" descr=""/>
            <p:cNvSpPr/>
            <p:nvPr/>
          </p:nvSpPr>
          <p:spPr>
            <a:xfrm>
              <a:off x="3750564" y="2496311"/>
              <a:ext cx="299085" cy="416559"/>
            </a:xfrm>
            <a:custGeom>
              <a:avLst/>
              <a:gdLst/>
              <a:ahLst/>
              <a:cxnLst/>
              <a:rect l="l" t="t" r="r" b="b"/>
              <a:pathLst>
                <a:path w="299085" h="416560">
                  <a:moveTo>
                    <a:pt x="224027" y="0"/>
                  </a:moveTo>
                  <a:lnTo>
                    <a:pt x="74675" y="0"/>
                  </a:lnTo>
                  <a:lnTo>
                    <a:pt x="74675" y="266700"/>
                  </a:lnTo>
                  <a:lnTo>
                    <a:pt x="0" y="266700"/>
                  </a:lnTo>
                  <a:lnTo>
                    <a:pt x="149351" y="416051"/>
                  </a:lnTo>
                  <a:lnTo>
                    <a:pt x="298703" y="266700"/>
                  </a:lnTo>
                  <a:lnTo>
                    <a:pt x="224027" y="266700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750564" y="2496311"/>
              <a:ext cx="299085" cy="416559"/>
            </a:xfrm>
            <a:custGeom>
              <a:avLst/>
              <a:gdLst/>
              <a:ahLst/>
              <a:cxnLst/>
              <a:rect l="l" t="t" r="r" b="b"/>
              <a:pathLst>
                <a:path w="299085" h="416560">
                  <a:moveTo>
                    <a:pt x="0" y="266700"/>
                  </a:moveTo>
                  <a:lnTo>
                    <a:pt x="74675" y="266700"/>
                  </a:lnTo>
                  <a:lnTo>
                    <a:pt x="74675" y="0"/>
                  </a:lnTo>
                  <a:lnTo>
                    <a:pt x="224027" y="0"/>
                  </a:lnTo>
                  <a:lnTo>
                    <a:pt x="224027" y="266700"/>
                  </a:lnTo>
                  <a:lnTo>
                    <a:pt x="298703" y="266700"/>
                  </a:lnTo>
                  <a:lnTo>
                    <a:pt x="149351" y="416051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04850" y="3442208"/>
            <a:ext cx="48723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100">
                <a:latin typeface="Tahoma"/>
                <a:cs typeface="Tahoma"/>
              </a:rPr>
              <a:t>N-</a:t>
            </a:r>
            <a:r>
              <a:rPr dirty="0" sz="2000" spc="-35">
                <a:latin typeface="Tahoma"/>
                <a:cs typeface="Tahoma"/>
              </a:rPr>
              <a:t>gram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model: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add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N-</a:t>
            </a:r>
            <a:r>
              <a:rPr dirty="0" sz="2000" spc="65">
                <a:latin typeface="Tahoma"/>
                <a:cs typeface="Tahoma"/>
              </a:rPr>
              <a:t>1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start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tokens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 spc="-125">
                <a:latin typeface="Tahoma"/>
                <a:cs typeface="Tahoma"/>
              </a:rPr>
              <a:t>&lt;s&gt;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63195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Start</a:t>
            </a:r>
            <a:r>
              <a:rPr dirty="0" spc="-114"/>
              <a:t> </a:t>
            </a:r>
            <a:r>
              <a:rPr dirty="0" spc="70"/>
              <a:t>of</a:t>
            </a:r>
            <a:r>
              <a:rPr dirty="0" spc="-110"/>
              <a:t> </a:t>
            </a:r>
            <a:r>
              <a:rPr dirty="0"/>
              <a:t>sentence</a:t>
            </a:r>
            <a:r>
              <a:rPr dirty="0" spc="-110"/>
              <a:t> </a:t>
            </a:r>
            <a:r>
              <a:rPr dirty="0"/>
              <a:t>token</a:t>
            </a:r>
            <a:r>
              <a:rPr dirty="0" spc="-125"/>
              <a:t> </a:t>
            </a:r>
            <a:r>
              <a:rPr dirty="0" spc="-305"/>
              <a:t>&lt;s&gt;</a:t>
            </a:r>
            <a:r>
              <a:rPr dirty="0" spc="-100"/>
              <a:t> </a:t>
            </a:r>
            <a:r>
              <a:rPr dirty="0"/>
              <a:t>for</a:t>
            </a:r>
            <a:r>
              <a:rPr dirty="0" spc="-110"/>
              <a:t> </a:t>
            </a:r>
            <a:r>
              <a:rPr dirty="0" spc="140"/>
              <a:t>N-</a:t>
            </a:r>
            <a:r>
              <a:rPr dirty="0" spc="-10"/>
              <a:t>grams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2158174" y="1345691"/>
            <a:ext cx="6384925" cy="581025"/>
            <a:chOff x="2158174" y="1345691"/>
            <a:chExt cx="6384925" cy="5810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15895" y="1345691"/>
              <a:ext cx="6327018" cy="54482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172461" y="1541525"/>
              <a:ext cx="2131060" cy="370840"/>
            </a:xfrm>
            <a:custGeom>
              <a:avLst/>
              <a:gdLst/>
              <a:ahLst/>
              <a:cxnLst/>
              <a:rect l="l" t="t" r="r" b="b"/>
              <a:pathLst>
                <a:path w="2131060" h="370839">
                  <a:moveTo>
                    <a:pt x="0" y="370331"/>
                  </a:moveTo>
                  <a:lnTo>
                    <a:pt x="2130552" y="370331"/>
                  </a:lnTo>
                  <a:lnTo>
                    <a:pt x="2130552" y="0"/>
                  </a:lnTo>
                  <a:lnTo>
                    <a:pt x="0" y="0"/>
                  </a:lnTo>
                  <a:lnTo>
                    <a:pt x="0" y="370331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09727" y="1178178"/>
            <a:ext cx="6618605" cy="12649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dirty="0" sz="2000" spc="-10">
                <a:latin typeface="Tahoma"/>
                <a:cs typeface="Tahoma"/>
              </a:rPr>
              <a:t>Trigram: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000">
              <a:latin typeface="Tahoma"/>
              <a:cs typeface="Tahoma"/>
            </a:endParaRPr>
          </a:p>
          <a:p>
            <a:pPr marL="391160">
              <a:lnSpc>
                <a:spcPct val="100000"/>
              </a:lnSpc>
            </a:pP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dirty="0" sz="2000" spc="-12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dirty="0" sz="2000" spc="-13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4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=&gt;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dirty="0" sz="2000" spc="-14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93063" y="2505646"/>
            <a:ext cx="7741920" cy="446405"/>
            <a:chOff x="893063" y="2505646"/>
            <a:chExt cx="7741920" cy="446405"/>
          </a:xfrm>
        </p:grpSpPr>
        <p:sp>
          <p:nvSpPr>
            <p:cNvPr id="9" name="object 9" descr=""/>
            <p:cNvSpPr/>
            <p:nvPr/>
          </p:nvSpPr>
          <p:spPr>
            <a:xfrm>
              <a:off x="2102358" y="2519933"/>
              <a:ext cx="4032885" cy="417830"/>
            </a:xfrm>
            <a:custGeom>
              <a:avLst/>
              <a:gdLst/>
              <a:ahLst/>
              <a:cxnLst/>
              <a:rect l="l" t="t" r="r" b="b"/>
              <a:pathLst>
                <a:path w="4032885" h="417830">
                  <a:moveTo>
                    <a:pt x="0" y="417575"/>
                  </a:moveTo>
                  <a:lnTo>
                    <a:pt x="4032504" y="417575"/>
                  </a:lnTo>
                  <a:lnTo>
                    <a:pt x="4032504" y="0"/>
                  </a:lnTo>
                  <a:lnTo>
                    <a:pt x="0" y="0"/>
                  </a:lnTo>
                  <a:lnTo>
                    <a:pt x="0" y="417575"/>
                  </a:lnTo>
                  <a:close/>
                </a:path>
              </a:pathLst>
            </a:custGeom>
            <a:ln w="28574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063" y="2560319"/>
              <a:ext cx="7741920" cy="2880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dirty="0" spc="-135"/>
              <a:t> </a:t>
            </a:r>
            <a:r>
              <a:rPr dirty="0" spc="70"/>
              <a:t>of</a:t>
            </a:r>
            <a:r>
              <a:rPr dirty="0" spc="-120"/>
              <a:t> </a:t>
            </a:r>
            <a:r>
              <a:rPr dirty="0"/>
              <a:t>sentence</a:t>
            </a:r>
            <a:r>
              <a:rPr dirty="0" spc="-114"/>
              <a:t> </a:t>
            </a:r>
            <a:r>
              <a:rPr dirty="0"/>
              <a:t>token</a:t>
            </a:r>
            <a:r>
              <a:rPr dirty="0" spc="-135"/>
              <a:t> </a:t>
            </a:r>
            <a:r>
              <a:rPr dirty="0" spc="-185"/>
              <a:t>&lt;/s&gt;</a:t>
            </a:r>
            <a:r>
              <a:rPr dirty="0" spc="-105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10"/>
              <a:t>motivation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23672" y="1242060"/>
            <a:ext cx="3611879" cy="719455"/>
            <a:chOff x="423672" y="1242060"/>
            <a:chExt cx="3611879" cy="71945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672" y="1242060"/>
              <a:ext cx="3587488" cy="62179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520189" y="1575054"/>
              <a:ext cx="2501265" cy="372110"/>
            </a:xfrm>
            <a:custGeom>
              <a:avLst/>
              <a:gdLst/>
              <a:ahLst/>
              <a:cxnLst/>
              <a:rect l="l" t="t" r="r" b="b"/>
              <a:pathLst>
                <a:path w="2501265" h="372110">
                  <a:moveTo>
                    <a:pt x="0" y="371856"/>
                  </a:moveTo>
                  <a:lnTo>
                    <a:pt x="1339596" y="371856"/>
                  </a:lnTo>
                  <a:lnTo>
                    <a:pt x="1339596" y="0"/>
                  </a:lnTo>
                  <a:lnTo>
                    <a:pt x="0" y="0"/>
                  </a:lnTo>
                  <a:lnTo>
                    <a:pt x="0" y="371856"/>
                  </a:lnTo>
                  <a:close/>
                </a:path>
                <a:path w="2501265" h="372110">
                  <a:moveTo>
                    <a:pt x="1712976" y="371856"/>
                  </a:moveTo>
                  <a:lnTo>
                    <a:pt x="2500884" y="371856"/>
                  </a:lnTo>
                  <a:lnTo>
                    <a:pt x="2500884" y="0"/>
                  </a:lnTo>
                  <a:lnTo>
                    <a:pt x="1712976" y="0"/>
                  </a:lnTo>
                  <a:lnTo>
                    <a:pt x="1712976" y="371856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15848" y="2137359"/>
            <a:ext cx="1031875" cy="999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ahoma"/>
                <a:cs typeface="Tahoma"/>
              </a:rPr>
              <a:t>Corpus: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John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283398" y="2399728"/>
          <a:ext cx="2002155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670"/>
                <a:gridCol w="591185"/>
                <a:gridCol w="193675"/>
                <a:gridCol w="955675"/>
              </a:tblGrid>
              <a:tr h="370205">
                <a:tc gridSpan="2"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0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drinks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8260">
                    <a:lnL w="38100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57150">
                      <a:solidFill>
                        <a:srgbClr val="B6D6A8"/>
                      </a:solidFill>
                      <a:prstDash val="solid"/>
                    </a:lnT>
                    <a:lnB w="38100">
                      <a:solidFill>
                        <a:srgbClr val="B6D6A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96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dirty="0" sz="20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chocolate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826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1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B6D6A8"/>
                      </a:solidFill>
                      <a:prstDash val="solid"/>
                    </a:lnR>
                    <a:lnT w="38100">
                      <a:solidFill>
                        <a:srgbClr val="B6D6A8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20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drinks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8575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38100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B6D6A8"/>
                      </a:solidFill>
                      <a:prstDash val="solid"/>
                    </a:lnL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600" y="2377439"/>
            <a:ext cx="2194559" cy="51816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58384" y="3102864"/>
            <a:ext cx="1627606" cy="2590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dirty="0" spc="-135"/>
              <a:t> </a:t>
            </a:r>
            <a:r>
              <a:rPr dirty="0" spc="70"/>
              <a:t>of</a:t>
            </a:r>
            <a:r>
              <a:rPr dirty="0" spc="-120"/>
              <a:t> </a:t>
            </a:r>
            <a:r>
              <a:rPr dirty="0"/>
              <a:t>sentence</a:t>
            </a:r>
            <a:r>
              <a:rPr dirty="0" spc="-114"/>
              <a:t> </a:t>
            </a:r>
            <a:r>
              <a:rPr dirty="0"/>
              <a:t>token</a:t>
            </a:r>
            <a:r>
              <a:rPr dirty="0" spc="-135"/>
              <a:t> </a:t>
            </a:r>
            <a:r>
              <a:rPr dirty="0" spc="-185"/>
              <a:t>&lt;/s&gt;</a:t>
            </a:r>
            <a:r>
              <a:rPr dirty="0" spc="-105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10"/>
              <a:t>motivation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9999" y="1213231"/>
            <a:ext cx="1309370" cy="1349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05964" y="1155208"/>
            <a:ext cx="2505710" cy="1386840"/>
          </a:xfrm>
          <a:prstGeom prst="rect">
            <a:avLst/>
          </a:prstGeom>
        </p:spPr>
        <p:txBody>
          <a:bodyPr wrap="square" lIns="0" tIns="749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Sentences</a:t>
            </a:r>
            <a:r>
              <a:rPr dirty="0" u="sng" sz="2000" spc="-1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 spc="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length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2:</a:t>
            </a:r>
            <a:endParaRPr sz="2000">
              <a:latin typeface="Tahoma"/>
              <a:cs typeface="Tahoma"/>
            </a:endParaRPr>
          </a:p>
          <a:p>
            <a:pPr marL="541020">
              <a:lnSpc>
                <a:spcPct val="100000"/>
              </a:lnSpc>
              <a:spcBef>
                <a:spcPts val="350"/>
              </a:spcBef>
            </a:pPr>
            <a:r>
              <a:rPr dirty="0" sz="1400" spc="-145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14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1400">
              <a:latin typeface="Tahoma"/>
              <a:cs typeface="Tahoma"/>
            </a:endParaRPr>
          </a:p>
          <a:p>
            <a:pPr marL="541020">
              <a:lnSpc>
                <a:spcPct val="100000"/>
              </a:lnSpc>
              <a:spcBef>
                <a:spcPts val="250"/>
              </a:spcBef>
            </a:pPr>
            <a:r>
              <a:rPr dirty="0" sz="1400" spc="-145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14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  <a:p>
            <a:pPr marL="541020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1400" spc="-7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dirty="0" sz="1400" spc="-7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  <a:p>
            <a:pPr marL="541020">
              <a:lnSpc>
                <a:spcPct val="100000"/>
              </a:lnSpc>
              <a:spcBef>
                <a:spcPts val="250"/>
              </a:spcBef>
            </a:pPr>
            <a:r>
              <a:rPr dirty="0" sz="1400" spc="-15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1400" spc="-6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dirty="0" sz="1400" spc="-5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7928" y="1296924"/>
            <a:ext cx="228600" cy="9448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14515" y="1853183"/>
            <a:ext cx="171810" cy="17983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7776" y="1167383"/>
            <a:ext cx="2609087" cy="35356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60520" y="1764792"/>
            <a:ext cx="2133600" cy="35356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14743" y="1764792"/>
            <a:ext cx="1734311" cy="35356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1364" y="2435351"/>
            <a:ext cx="171810" cy="18135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28515" y="2302764"/>
            <a:ext cx="2087880" cy="71932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49211" y="2302764"/>
            <a:ext cx="1740407" cy="71932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0132" y="3514344"/>
            <a:ext cx="170367" cy="17983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185659" y="3206495"/>
            <a:ext cx="179831" cy="705611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3631" y="3470147"/>
            <a:ext cx="228600" cy="96011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79364" y="3206495"/>
            <a:ext cx="175099" cy="705611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257031" y="3223260"/>
            <a:ext cx="176583" cy="705611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0976" y="1894332"/>
            <a:ext cx="228600" cy="9448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70976" y="2580132"/>
            <a:ext cx="228600" cy="9448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dirty="0" spc="-135"/>
              <a:t> </a:t>
            </a:r>
            <a:r>
              <a:rPr dirty="0" spc="70"/>
              <a:t>of</a:t>
            </a:r>
            <a:r>
              <a:rPr dirty="0" spc="-120"/>
              <a:t> </a:t>
            </a:r>
            <a:r>
              <a:rPr dirty="0"/>
              <a:t>sentence</a:t>
            </a:r>
            <a:r>
              <a:rPr dirty="0" spc="-114"/>
              <a:t> </a:t>
            </a:r>
            <a:r>
              <a:rPr dirty="0"/>
              <a:t>token</a:t>
            </a:r>
            <a:r>
              <a:rPr dirty="0" spc="-135"/>
              <a:t> </a:t>
            </a:r>
            <a:r>
              <a:rPr dirty="0" spc="-185"/>
              <a:t>&lt;/s&gt;</a:t>
            </a:r>
            <a:r>
              <a:rPr dirty="0" spc="-105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10"/>
              <a:t>motivation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9999" y="1213231"/>
            <a:ext cx="1309370" cy="1349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005964" y="1163366"/>
            <a:ext cx="2505710" cy="1373505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Sentences</a:t>
            </a:r>
            <a:r>
              <a:rPr dirty="0" u="sng" sz="2000" spc="-1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 spc="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length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2:</a:t>
            </a:r>
            <a:endParaRPr sz="2000">
              <a:latin typeface="Tahoma"/>
              <a:cs typeface="Tahoma"/>
            </a:endParaRPr>
          </a:p>
          <a:p>
            <a:pPr marL="523875">
              <a:lnSpc>
                <a:spcPct val="100000"/>
              </a:lnSpc>
              <a:spcBef>
                <a:spcPts val="300"/>
              </a:spcBef>
            </a:pPr>
            <a:r>
              <a:rPr dirty="0" sz="1400" spc="-145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14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1400">
              <a:latin typeface="Tahoma"/>
              <a:cs typeface="Tahoma"/>
            </a:endParaRPr>
          </a:p>
          <a:p>
            <a:pPr marL="5238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14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  <a:p>
            <a:pPr marL="523875">
              <a:lnSpc>
                <a:spcPct val="100000"/>
              </a:lnSpc>
              <a:spcBef>
                <a:spcPts val="250"/>
              </a:spcBef>
            </a:pPr>
            <a:r>
              <a:rPr dirty="0" sz="1400" spc="-145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1400" spc="-7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dirty="0" sz="1400" spc="-7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  <a:p>
            <a:pPr marL="523875">
              <a:lnSpc>
                <a:spcPct val="100000"/>
              </a:lnSpc>
              <a:spcBef>
                <a:spcPts val="254"/>
              </a:spcBef>
            </a:pPr>
            <a:r>
              <a:rPr dirty="0" sz="1400" spc="-145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1400" spc="-7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dirty="0" sz="1400" spc="-7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2523" y="1373124"/>
            <a:ext cx="228600" cy="9448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8176" y="1243583"/>
            <a:ext cx="2609087" cy="35356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12664" y="1776983"/>
            <a:ext cx="2514599" cy="3520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08676" y="2316479"/>
            <a:ext cx="2418587" cy="35204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12664" y="2828544"/>
            <a:ext cx="2514599" cy="35204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2523" y="1959864"/>
            <a:ext cx="228600" cy="9448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2523" y="2444495"/>
            <a:ext cx="228600" cy="9601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2523" y="2964179"/>
            <a:ext cx="228600" cy="9601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2523" y="3517391"/>
            <a:ext cx="228600" cy="9448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2856" y="3445764"/>
            <a:ext cx="114298" cy="23774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74664" y="3339084"/>
            <a:ext cx="1743424" cy="71628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72856" y="1094232"/>
            <a:ext cx="111290" cy="44500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72856" y="1680972"/>
            <a:ext cx="111290" cy="44500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72856" y="2270760"/>
            <a:ext cx="111290" cy="44500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54568" y="2894076"/>
            <a:ext cx="152400" cy="2468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00278" y="1267968"/>
            <a:ext cx="8002270" cy="142684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60045" indent="-342900">
              <a:lnSpc>
                <a:spcPct val="100000"/>
              </a:lnSpc>
              <a:spcBef>
                <a:spcPts val="880"/>
              </a:spcBef>
              <a:buChar char="●"/>
              <a:tabLst>
                <a:tab pos="360045" algn="l"/>
              </a:tabLst>
            </a:pPr>
            <a:r>
              <a:rPr dirty="0" sz="1800">
                <a:latin typeface="Tahoma"/>
                <a:cs typeface="Tahoma"/>
              </a:rPr>
              <a:t>Create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155" b="1">
                <a:latin typeface="Tahoma"/>
                <a:cs typeface="Tahoma"/>
              </a:rPr>
              <a:t>language</a:t>
            </a:r>
            <a:r>
              <a:rPr dirty="0" sz="1800" spc="-40" b="1">
                <a:latin typeface="Tahoma"/>
                <a:cs typeface="Tahoma"/>
              </a:rPr>
              <a:t> </a:t>
            </a:r>
            <a:r>
              <a:rPr dirty="0" sz="1800" spc="-130" b="1">
                <a:latin typeface="Tahoma"/>
                <a:cs typeface="Tahoma"/>
              </a:rPr>
              <a:t>model</a:t>
            </a:r>
            <a:r>
              <a:rPr dirty="0" sz="1800" spc="-25" b="1">
                <a:latin typeface="Tahoma"/>
                <a:cs typeface="Tahoma"/>
              </a:rPr>
              <a:t> </a:t>
            </a:r>
            <a:r>
              <a:rPr dirty="0" sz="1800" spc="-165" b="1">
                <a:latin typeface="Tahoma"/>
                <a:cs typeface="Tahoma"/>
              </a:rPr>
              <a:t>(LM)</a:t>
            </a:r>
            <a:r>
              <a:rPr dirty="0" sz="1800" spc="5" b="1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from</a:t>
            </a:r>
            <a:r>
              <a:rPr dirty="0" sz="1800" spc="-6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text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corpus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 spc="-25">
                <a:latin typeface="Tahoma"/>
                <a:cs typeface="Tahoma"/>
              </a:rPr>
              <a:t>to</a:t>
            </a:r>
            <a:endParaRPr sz="1800">
              <a:latin typeface="Tahoma"/>
              <a:cs typeface="Tahoma"/>
            </a:endParaRPr>
          </a:p>
          <a:p>
            <a:pPr lvl="1" marL="658495" indent="-317500">
              <a:lnSpc>
                <a:spcPct val="100000"/>
              </a:lnSpc>
              <a:spcBef>
                <a:spcPts val="785"/>
              </a:spcBef>
              <a:buSzPct val="77777"/>
              <a:buChar char="○"/>
              <a:tabLst>
                <a:tab pos="658495" algn="l"/>
              </a:tabLst>
            </a:pPr>
            <a:r>
              <a:rPr dirty="0" sz="1800">
                <a:latin typeface="Tahoma"/>
                <a:cs typeface="Tahoma"/>
              </a:rPr>
              <a:t>Estimate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probability</a:t>
            </a:r>
            <a:r>
              <a:rPr dirty="0" sz="1800" spc="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word</a:t>
            </a:r>
            <a:r>
              <a:rPr dirty="0" sz="1800" spc="-10">
                <a:latin typeface="Tahoma"/>
                <a:cs typeface="Tahoma"/>
              </a:rPr>
              <a:t> sequences</a:t>
            </a:r>
            <a:endParaRPr sz="1800">
              <a:latin typeface="Tahoma"/>
              <a:cs typeface="Tahoma"/>
            </a:endParaRPr>
          </a:p>
          <a:p>
            <a:pPr lvl="1" marL="658495" indent="-317500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658495" algn="l"/>
              </a:tabLst>
            </a:pPr>
            <a:r>
              <a:rPr dirty="0" sz="1800">
                <a:latin typeface="Tahoma"/>
                <a:cs typeface="Tahoma"/>
              </a:rPr>
              <a:t>Estimate</a:t>
            </a:r>
            <a:r>
              <a:rPr dirty="0" sz="1800" spc="-5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probability</a:t>
            </a:r>
            <a:r>
              <a:rPr dirty="0" sz="1800" spc="-1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a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word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following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60">
                <a:latin typeface="Tahoma"/>
                <a:cs typeface="Tahoma"/>
              </a:rPr>
              <a:t>a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sequence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words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har char="●"/>
              <a:tabLst>
                <a:tab pos="354965" algn="l"/>
              </a:tabLst>
            </a:pPr>
            <a:r>
              <a:rPr dirty="0" sz="1800">
                <a:latin typeface="Tahoma"/>
                <a:cs typeface="Tahoma"/>
              </a:rPr>
              <a:t>Apply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this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concept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to </a:t>
            </a:r>
            <a:r>
              <a:rPr dirty="0" sz="1800" spc="-120" b="1">
                <a:latin typeface="Tahoma"/>
                <a:cs typeface="Tahoma"/>
              </a:rPr>
              <a:t>autocomplete</a:t>
            </a:r>
            <a:r>
              <a:rPr dirty="0" sz="1800" b="1">
                <a:latin typeface="Tahoma"/>
                <a:cs typeface="Tahoma"/>
              </a:rPr>
              <a:t> </a:t>
            </a:r>
            <a:r>
              <a:rPr dirty="0" sz="1800" spc="-180" b="1">
                <a:latin typeface="Tahoma"/>
                <a:cs typeface="Tahoma"/>
              </a:rPr>
              <a:t>a</a:t>
            </a:r>
            <a:r>
              <a:rPr dirty="0" sz="1800" spc="-15" b="1">
                <a:latin typeface="Tahoma"/>
                <a:cs typeface="Tahoma"/>
              </a:rPr>
              <a:t> </a:t>
            </a:r>
            <a:r>
              <a:rPr dirty="0" sz="1800" spc="-130" b="1">
                <a:latin typeface="Tahoma"/>
                <a:cs typeface="Tahoma"/>
              </a:rPr>
              <a:t>sentence</a:t>
            </a:r>
            <a:r>
              <a:rPr dirty="0" sz="1800" spc="5" b="1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with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most</a:t>
            </a:r>
            <a:r>
              <a:rPr dirty="0" sz="1800" spc="-2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likely</a:t>
            </a:r>
            <a:r>
              <a:rPr dirty="0" sz="1800" spc="-10">
                <a:latin typeface="Tahoma"/>
                <a:cs typeface="Tahoma"/>
              </a:rPr>
              <a:t> suggestions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80"/>
              <a:t>What</a:t>
            </a:r>
            <a:r>
              <a:rPr dirty="0" spc="-140"/>
              <a:t> </a:t>
            </a:r>
            <a:r>
              <a:rPr dirty="0"/>
              <a:t>you’ll</a:t>
            </a:r>
            <a:r>
              <a:rPr dirty="0" spc="-135"/>
              <a:t> </a:t>
            </a:r>
            <a:r>
              <a:rPr dirty="0"/>
              <a:t>be</a:t>
            </a:r>
            <a:r>
              <a:rPr dirty="0" spc="-140"/>
              <a:t> </a:t>
            </a:r>
            <a:r>
              <a:rPr dirty="0" spc="-10"/>
              <a:t>able</a:t>
            </a:r>
            <a:r>
              <a:rPr dirty="0" spc="-145"/>
              <a:t> </a:t>
            </a:r>
            <a:r>
              <a:rPr dirty="0" spc="60"/>
              <a:t>to</a:t>
            </a:r>
            <a:r>
              <a:rPr dirty="0" spc="-140"/>
              <a:t> </a:t>
            </a:r>
            <a:r>
              <a:rPr dirty="0" spc="-25"/>
              <a:t>do!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582670" y="3468065"/>
            <a:ext cx="176022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40" b="1">
                <a:latin typeface="Tahoma"/>
                <a:cs typeface="Tahoma"/>
              </a:rPr>
              <a:t>“Lyn</a:t>
            </a:r>
            <a:r>
              <a:rPr dirty="0" sz="1800" spc="-70" b="1">
                <a:latin typeface="Tahoma"/>
                <a:cs typeface="Tahoma"/>
              </a:rPr>
              <a:t> </a:t>
            </a:r>
            <a:r>
              <a:rPr dirty="0" sz="1800" spc="-114" b="1">
                <a:latin typeface="Tahoma"/>
                <a:cs typeface="Tahoma"/>
              </a:rPr>
              <a:t>is</a:t>
            </a:r>
            <a:r>
              <a:rPr dirty="0" sz="1800" spc="-65" b="1">
                <a:latin typeface="Tahoma"/>
                <a:cs typeface="Tahoma"/>
              </a:rPr>
              <a:t> </a:t>
            </a:r>
            <a:r>
              <a:rPr dirty="0" sz="1800" spc="-140" b="1">
                <a:latin typeface="Tahoma"/>
                <a:cs typeface="Tahoma"/>
              </a:rPr>
              <a:t>eating</a:t>
            </a:r>
            <a:r>
              <a:rPr dirty="0" sz="1800" spc="-65" b="1">
                <a:latin typeface="Tahoma"/>
                <a:cs typeface="Tahoma"/>
              </a:rPr>
              <a:t> </a:t>
            </a:r>
            <a:r>
              <a:rPr dirty="0" sz="1800" spc="-415" b="1">
                <a:latin typeface="Tahoma"/>
                <a:cs typeface="Tahoma"/>
              </a:rPr>
              <a:t>…</a:t>
            </a:r>
            <a:r>
              <a:rPr dirty="0" sz="1800" spc="-70" b="1">
                <a:latin typeface="Tahoma"/>
                <a:cs typeface="Tahoma"/>
              </a:rPr>
              <a:t> </a:t>
            </a:r>
            <a:r>
              <a:rPr dirty="0" sz="1800" spc="-50" b="1">
                <a:latin typeface="Tahoma"/>
                <a:cs typeface="Tahoma"/>
              </a:rPr>
              <a:t>“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3263010" y="3497960"/>
            <a:ext cx="173990" cy="184150"/>
          </a:xfrm>
          <a:custGeom>
            <a:avLst/>
            <a:gdLst/>
            <a:ahLst/>
            <a:cxnLst/>
            <a:rect l="l" t="t" r="r" b="b"/>
            <a:pathLst>
              <a:path w="173989" h="184150">
                <a:moveTo>
                  <a:pt x="0" y="91820"/>
                </a:moveTo>
                <a:lnTo>
                  <a:pt x="86740" y="91820"/>
                </a:lnTo>
                <a:lnTo>
                  <a:pt x="86740" y="0"/>
                </a:lnTo>
                <a:lnTo>
                  <a:pt x="86740" y="91820"/>
                </a:lnTo>
                <a:lnTo>
                  <a:pt x="173481" y="91820"/>
                </a:lnTo>
                <a:lnTo>
                  <a:pt x="86740" y="91820"/>
                </a:lnTo>
                <a:lnTo>
                  <a:pt x="86740" y="183641"/>
                </a:lnTo>
                <a:lnTo>
                  <a:pt x="86740" y="91820"/>
                </a:lnTo>
                <a:lnTo>
                  <a:pt x="0" y="91820"/>
                </a:lnTo>
                <a:close/>
              </a:path>
            </a:pathLst>
          </a:custGeom>
          <a:ln w="38100">
            <a:solidFill>
              <a:srgbClr val="3C85C5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765101" y="3101149"/>
            <a:ext cx="1093470" cy="975994"/>
            <a:chOff x="5765101" y="3101149"/>
            <a:chExt cx="1093470" cy="975994"/>
          </a:xfrm>
        </p:grpSpPr>
        <p:sp>
          <p:nvSpPr>
            <p:cNvPr id="7" name="object 7" descr=""/>
            <p:cNvSpPr/>
            <p:nvPr/>
          </p:nvSpPr>
          <p:spPr>
            <a:xfrm>
              <a:off x="5769864" y="3105911"/>
              <a:ext cx="1083945" cy="303530"/>
            </a:xfrm>
            <a:custGeom>
              <a:avLst/>
              <a:gdLst/>
              <a:ahLst/>
              <a:cxnLst/>
              <a:rect l="l" t="t" r="r" b="b"/>
              <a:pathLst>
                <a:path w="1083945" h="303529">
                  <a:moveTo>
                    <a:pt x="931926" y="0"/>
                  </a:moveTo>
                  <a:lnTo>
                    <a:pt x="931926" y="75818"/>
                  </a:lnTo>
                  <a:lnTo>
                    <a:pt x="0" y="75818"/>
                  </a:lnTo>
                  <a:lnTo>
                    <a:pt x="0" y="227456"/>
                  </a:lnTo>
                  <a:lnTo>
                    <a:pt x="931926" y="227456"/>
                  </a:lnTo>
                  <a:lnTo>
                    <a:pt x="931926" y="303275"/>
                  </a:lnTo>
                  <a:lnTo>
                    <a:pt x="1083564" y="151637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769864" y="3105911"/>
              <a:ext cx="1083945" cy="303530"/>
            </a:xfrm>
            <a:custGeom>
              <a:avLst/>
              <a:gdLst/>
              <a:ahLst/>
              <a:cxnLst/>
              <a:rect l="l" t="t" r="r" b="b"/>
              <a:pathLst>
                <a:path w="1083945" h="303529">
                  <a:moveTo>
                    <a:pt x="0" y="75818"/>
                  </a:moveTo>
                  <a:lnTo>
                    <a:pt x="931926" y="75818"/>
                  </a:lnTo>
                  <a:lnTo>
                    <a:pt x="931926" y="0"/>
                  </a:lnTo>
                  <a:lnTo>
                    <a:pt x="1083564" y="151637"/>
                  </a:lnTo>
                  <a:lnTo>
                    <a:pt x="931926" y="303275"/>
                  </a:lnTo>
                  <a:lnTo>
                    <a:pt x="931926" y="227456"/>
                  </a:lnTo>
                  <a:lnTo>
                    <a:pt x="0" y="227456"/>
                  </a:lnTo>
                  <a:lnTo>
                    <a:pt x="0" y="7581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769864" y="3436619"/>
              <a:ext cx="1083945" cy="303530"/>
            </a:xfrm>
            <a:custGeom>
              <a:avLst/>
              <a:gdLst/>
              <a:ahLst/>
              <a:cxnLst/>
              <a:rect l="l" t="t" r="r" b="b"/>
              <a:pathLst>
                <a:path w="1083945" h="303529">
                  <a:moveTo>
                    <a:pt x="931926" y="0"/>
                  </a:moveTo>
                  <a:lnTo>
                    <a:pt x="931926" y="75818"/>
                  </a:lnTo>
                  <a:lnTo>
                    <a:pt x="0" y="75818"/>
                  </a:lnTo>
                  <a:lnTo>
                    <a:pt x="0" y="227456"/>
                  </a:lnTo>
                  <a:lnTo>
                    <a:pt x="931926" y="227456"/>
                  </a:lnTo>
                  <a:lnTo>
                    <a:pt x="931926" y="303275"/>
                  </a:lnTo>
                  <a:lnTo>
                    <a:pt x="1083564" y="151637"/>
                  </a:lnTo>
                  <a:lnTo>
                    <a:pt x="931926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769864" y="3436619"/>
              <a:ext cx="1083945" cy="303530"/>
            </a:xfrm>
            <a:custGeom>
              <a:avLst/>
              <a:gdLst/>
              <a:ahLst/>
              <a:cxnLst/>
              <a:rect l="l" t="t" r="r" b="b"/>
              <a:pathLst>
                <a:path w="1083945" h="303529">
                  <a:moveTo>
                    <a:pt x="0" y="75818"/>
                  </a:moveTo>
                  <a:lnTo>
                    <a:pt x="931926" y="75818"/>
                  </a:lnTo>
                  <a:lnTo>
                    <a:pt x="931926" y="0"/>
                  </a:lnTo>
                  <a:lnTo>
                    <a:pt x="1083564" y="151637"/>
                  </a:lnTo>
                  <a:lnTo>
                    <a:pt x="931926" y="303275"/>
                  </a:lnTo>
                  <a:lnTo>
                    <a:pt x="931926" y="227456"/>
                  </a:lnTo>
                  <a:lnTo>
                    <a:pt x="0" y="227456"/>
                  </a:lnTo>
                  <a:lnTo>
                    <a:pt x="0" y="7581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769864" y="3767327"/>
              <a:ext cx="1083945" cy="304800"/>
            </a:xfrm>
            <a:custGeom>
              <a:avLst/>
              <a:gdLst/>
              <a:ahLst/>
              <a:cxnLst/>
              <a:rect l="l" t="t" r="r" b="b"/>
              <a:pathLst>
                <a:path w="1083945" h="304800">
                  <a:moveTo>
                    <a:pt x="931163" y="0"/>
                  </a:moveTo>
                  <a:lnTo>
                    <a:pt x="931163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931163" y="228600"/>
                  </a:lnTo>
                  <a:lnTo>
                    <a:pt x="931163" y="304800"/>
                  </a:lnTo>
                  <a:lnTo>
                    <a:pt x="1083564" y="152400"/>
                  </a:lnTo>
                  <a:lnTo>
                    <a:pt x="931163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769864" y="3767327"/>
              <a:ext cx="1083945" cy="304800"/>
            </a:xfrm>
            <a:custGeom>
              <a:avLst/>
              <a:gdLst/>
              <a:ahLst/>
              <a:cxnLst/>
              <a:rect l="l" t="t" r="r" b="b"/>
              <a:pathLst>
                <a:path w="1083945" h="304800">
                  <a:moveTo>
                    <a:pt x="0" y="76200"/>
                  </a:moveTo>
                  <a:lnTo>
                    <a:pt x="931163" y="76200"/>
                  </a:lnTo>
                  <a:lnTo>
                    <a:pt x="931163" y="0"/>
                  </a:lnTo>
                  <a:lnTo>
                    <a:pt x="1083564" y="152400"/>
                  </a:lnTo>
                  <a:lnTo>
                    <a:pt x="931163" y="304800"/>
                  </a:lnTo>
                  <a:lnTo>
                    <a:pt x="931163" y="228600"/>
                  </a:lnTo>
                  <a:lnTo>
                    <a:pt x="0" y="228600"/>
                  </a:lnTo>
                  <a:lnTo>
                    <a:pt x="0" y="7620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010145" y="3075681"/>
            <a:ext cx="1193165" cy="1004569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800" spc="-120" b="1">
                <a:latin typeface="Tahoma"/>
                <a:cs typeface="Tahoma"/>
              </a:rPr>
              <a:t>“chocolate“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600" spc="-10">
                <a:latin typeface="Tahoma"/>
                <a:cs typeface="Tahoma"/>
              </a:rPr>
              <a:t>“eggs“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600" spc="-10">
                <a:latin typeface="Tahoma"/>
                <a:cs typeface="Tahoma"/>
              </a:rPr>
              <a:t>“toast“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2020633" y="3002089"/>
            <a:ext cx="1062990" cy="1093470"/>
            <a:chOff x="2020633" y="3002089"/>
            <a:chExt cx="1062990" cy="1093470"/>
          </a:xfrm>
        </p:grpSpPr>
        <p:sp>
          <p:nvSpPr>
            <p:cNvPr id="15" name="object 15" descr=""/>
            <p:cNvSpPr/>
            <p:nvPr/>
          </p:nvSpPr>
          <p:spPr>
            <a:xfrm>
              <a:off x="2025395" y="3006851"/>
              <a:ext cx="1053465" cy="1083945"/>
            </a:xfrm>
            <a:custGeom>
              <a:avLst/>
              <a:gdLst/>
              <a:ahLst/>
              <a:cxnLst/>
              <a:rect l="l" t="t" r="r" b="b"/>
              <a:pathLst>
                <a:path w="1053464" h="1083945">
                  <a:moveTo>
                    <a:pt x="1053084" y="0"/>
                  </a:moveTo>
                  <a:lnTo>
                    <a:pt x="0" y="0"/>
                  </a:lnTo>
                  <a:lnTo>
                    <a:pt x="0" y="1083564"/>
                  </a:lnTo>
                  <a:lnTo>
                    <a:pt x="877570" y="1083564"/>
                  </a:lnTo>
                  <a:lnTo>
                    <a:pt x="1053084" y="908050"/>
                  </a:lnTo>
                  <a:lnTo>
                    <a:pt x="1053084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902965" y="3914901"/>
              <a:ext cx="175895" cy="175895"/>
            </a:xfrm>
            <a:custGeom>
              <a:avLst/>
              <a:gdLst/>
              <a:ahLst/>
              <a:cxnLst/>
              <a:rect l="l" t="t" r="r" b="b"/>
              <a:pathLst>
                <a:path w="175894" h="175895">
                  <a:moveTo>
                    <a:pt x="175513" y="0"/>
                  </a:moveTo>
                  <a:lnTo>
                    <a:pt x="35051" y="35102"/>
                  </a:lnTo>
                  <a:lnTo>
                    <a:pt x="0" y="175514"/>
                  </a:lnTo>
                  <a:lnTo>
                    <a:pt x="175513" y="0"/>
                  </a:lnTo>
                  <a:close/>
                </a:path>
              </a:pathLst>
            </a:custGeom>
            <a:solidFill>
              <a:srgbClr val="5486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025395" y="3006851"/>
              <a:ext cx="1053465" cy="1083945"/>
            </a:xfrm>
            <a:custGeom>
              <a:avLst/>
              <a:gdLst/>
              <a:ahLst/>
              <a:cxnLst/>
              <a:rect l="l" t="t" r="r" b="b"/>
              <a:pathLst>
                <a:path w="1053464" h="1083945">
                  <a:moveTo>
                    <a:pt x="877570" y="1083564"/>
                  </a:moveTo>
                  <a:lnTo>
                    <a:pt x="912622" y="943152"/>
                  </a:lnTo>
                  <a:lnTo>
                    <a:pt x="1053084" y="908050"/>
                  </a:lnTo>
                  <a:lnTo>
                    <a:pt x="877570" y="1083564"/>
                  </a:lnTo>
                  <a:lnTo>
                    <a:pt x="0" y="1083564"/>
                  </a:lnTo>
                  <a:lnTo>
                    <a:pt x="0" y="0"/>
                  </a:lnTo>
                  <a:lnTo>
                    <a:pt x="1053084" y="0"/>
                  </a:lnTo>
                  <a:lnTo>
                    <a:pt x="1053084" y="90805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2160777" y="3232785"/>
            <a:ext cx="78359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780" marR="5080" indent="-132715">
              <a:lnSpc>
                <a:spcPct val="100000"/>
              </a:lnSpc>
              <a:spcBef>
                <a:spcPts val="100"/>
              </a:spcBef>
            </a:pPr>
            <a:r>
              <a:rPr dirty="0" sz="1400" spc="-125" b="1">
                <a:latin typeface="Tahoma"/>
                <a:cs typeface="Tahoma"/>
              </a:rPr>
              <a:t>Language </a:t>
            </a:r>
            <a:r>
              <a:rPr dirty="0" sz="1400" spc="-10" b="1">
                <a:latin typeface="Tahoma"/>
                <a:cs typeface="Tahoma"/>
              </a:rPr>
              <a:t>model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11873" y="3002089"/>
            <a:ext cx="832485" cy="1093470"/>
            <a:chOff x="511873" y="3002089"/>
            <a:chExt cx="832485" cy="1093470"/>
          </a:xfrm>
        </p:grpSpPr>
        <p:sp>
          <p:nvSpPr>
            <p:cNvPr id="20" name="object 20" descr=""/>
            <p:cNvSpPr/>
            <p:nvPr/>
          </p:nvSpPr>
          <p:spPr>
            <a:xfrm>
              <a:off x="516636" y="3006851"/>
              <a:ext cx="822960" cy="1083945"/>
            </a:xfrm>
            <a:custGeom>
              <a:avLst/>
              <a:gdLst/>
              <a:ahLst/>
              <a:cxnLst/>
              <a:rect l="l" t="t" r="r" b="b"/>
              <a:pathLst>
                <a:path w="822960" h="1083945">
                  <a:moveTo>
                    <a:pt x="822960" y="0"/>
                  </a:moveTo>
                  <a:lnTo>
                    <a:pt x="0" y="0"/>
                  </a:lnTo>
                  <a:lnTo>
                    <a:pt x="0" y="1083564"/>
                  </a:lnTo>
                  <a:lnTo>
                    <a:pt x="685800" y="1083564"/>
                  </a:lnTo>
                  <a:lnTo>
                    <a:pt x="822960" y="946404"/>
                  </a:lnTo>
                  <a:lnTo>
                    <a:pt x="822960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202436" y="3953255"/>
              <a:ext cx="137160" cy="137160"/>
            </a:xfrm>
            <a:custGeom>
              <a:avLst/>
              <a:gdLst/>
              <a:ahLst/>
              <a:cxnLst/>
              <a:rect l="l" t="t" r="r" b="b"/>
              <a:pathLst>
                <a:path w="137159" h="137160">
                  <a:moveTo>
                    <a:pt x="137159" y="0"/>
                  </a:moveTo>
                  <a:lnTo>
                    <a:pt x="27431" y="27432"/>
                  </a:lnTo>
                  <a:lnTo>
                    <a:pt x="0" y="137160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16636" y="3006851"/>
              <a:ext cx="822960" cy="1083945"/>
            </a:xfrm>
            <a:custGeom>
              <a:avLst/>
              <a:gdLst/>
              <a:ahLst/>
              <a:cxnLst/>
              <a:rect l="l" t="t" r="r" b="b"/>
              <a:pathLst>
                <a:path w="822960" h="1083945">
                  <a:moveTo>
                    <a:pt x="685800" y="1083564"/>
                  </a:moveTo>
                  <a:lnTo>
                    <a:pt x="713232" y="973836"/>
                  </a:lnTo>
                  <a:lnTo>
                    <a:pt x="822960" y="946404"/>
                  </a:lnTo>
                  <a:lnTo>
                    <a:pt x="685800" y="1083564"/>
                  </a:lnTo>
                  <a:lnTo>
                    <a:pt x="0" y="1083564"/>
                  </a:lnTo>
                  <a:lnTo>
                    <a:pt x="0" y="0"/>
                  </a:lnTo>
                  <a:lnTo>
                    <a:pt x="822960" y="0"/>
                  </a:lnTo>
                  <a:lnTo>
                    <a:pt x="822960" y="946404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648411" y="3251961"/>
            <a:ext cx="5600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8636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latin typeface="Tahoma"/>
                <a:cs typeface="Tahoma"/>
              </a:rPr>
              <a:t>Text </a:t>
            </a:r>
            <a:r>
              <a:rPr dirty="0" sz="1400" spc="-100" b="1">
                <a:latin typeface="Tahoma"/>
                <a:cs typeface="Tahoma"/>
              </a:rPr>
              <a:t>corpus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1443037" y="3334321"/>
            <a:ext cx="499109" cy="283845"/>
            <a:chOff x="1443037" y="3334321"/>
            <a:chExt cx="499109" cy="283845"/>
          </a:xfrm>
        </p:grpSpPr>
        <p:sp>
          <p:nvSpPr>
            <p:cNvPr id="25" name="object 25" descr=""/>
            <p:cNvSpPr/>
            <p:nvPr/>
          </p:nvSpPr>
          <p:spPr>
            <a:xfrm>
              <a:off x="1447800" y="3339084"/>
              <a:ext cx="489584" cy="274320"/>
            </a:xfrm>
            <a:custGeom>
              <a:avLst/>
              <a:gdLst/>
              <a:ahLst/>
              <a:cxnLst/>
              <a:rect l="l" t="t" r="r" b="b"/>
              <a:pathLst>
                <a:path w="489585" h="274320">
                  <a:moveTo>
                    <a:pt x="352044" y="0"/>
                  </a:moveTo>
                  <a:lnTo>
                    <a:pt x="352044" y="68580"/>
                  </a:lnTo>
                  <a:lnTo>
                    <a:pt x="0" y="68580"/>
                  </a:lnTo>
                  <a:lnTo>
                    <a:pt x="0" y="205740"/>
                  </a:lnTo>
                  <a:lnTo>
                    <a:pt x="352044" y="205740"/>
                  </a:lnTo>
                  <a:lnTo>
                    <a:pt x="352044" y="274320"/>
                  </a:lnTo>
                  <a:lnTo>
                    <a:pt x="489204" y="137160"/>
                  </a:lnTo>
                  <a:lnTo>
                    <a:pt x="352044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447800" y="3339084"/>
              <a:ext cx="489584" cy="274320"/>
            </a:xfrm>
            <a:custGeom>
              <a:avLst/>
              <a:gdLst/>
              <a:ahLst/>
              <a:cxnLst/>
              <a:rect l="l" t="t" r="r" b="b"/>
              <a:pathLst>
                <a:path w="489585" h="274320">
                  <a:moveTo>
                    <a:pt x="0" y="68580"/>
                  </a:moveTo>
                  <a:lnTo>
                    <a:pt x="352044" y="68580"/>
                  </a:lnTo>
                  <a:lnTo>
                    <a:pt x="352044" y="0"/>
                  </a:lnTo>
                  <a:lnTo>
                    <a:pt x="489204" y="137160"/>
                  </a:lnTo>
                  <a:lnTo>
                    <a:pt x="352044" y="274320"/>
                  </a:lnTo>
                  <a:lnTo>
                    <a:pt x="352044" y="205740"/>
                  </a:lnTo>
                  <a:lnTo>
                    <a:pt x="0" y="205740"/>
                  </a:lnTo>
                  <a:lnTo>
                    <a:pt x="0" y="6858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dirty="0" spc="-135"/>
              <a:t> </a:t>
            </a:r>
            <a:r>
              <a:rPr dirty="0" spc="70"/>
              <a:t>of</a:t>
            </a:r>
            <a:r>
              <a:rPr dirty="0" spc="-120"/>
              <a:t> </a:t>
            </a:r>
            <a:r>
              <a:rPr dirty="0"/>
              <a:t>sentence</a:t>
            </a:r>
            <a:r>
              <a:rPr dirty="0" spc="-114"/>
              <a:t> </a:t>
            </a:r>
            <a:r>
              <a:rPr dirty="0"/>
              <a:t>token</a:t>
            </a:r>
            <a:r>
              <a:rPr dirty="0" spc="-135"/>
              <a:t> </a:t>
            </a:r>
            <a:r>
              <a:rPr dirty="0" spc="-185"/>
              <a:t>&lt;/s&gt;</a:t>
            </a:r>
            <a:r>
              <a:rPr dirty="0" spc="-105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10"/>
              <a:t>motivation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9999" y="1213231"/>
            <a:ext cx="1309370" cy="1349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929764" y="1054602"/>
            <a:ext cx="2505710" cy="155829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dirty="0" u="sng" sz="20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Sentences</a:t>
            </a:r>
            <a:r>
              <a:rPr dirty="0" u="sng" sz="2000" spc="-14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 spc="5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of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length</a:t>
            </a:r>
            <a:r>
              <a:rPr dirty="0" u="sng" sz="2000" spc="-12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dirty="0" u="sng" sz="2000" spc="-25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3:</a:t>
            </a:r>
            <a:endParaRPr sz="2000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905"/>
              </a:spcBef>
            </a:pPr>
            <a:r>
              <a:rPr dirty="0" sz="1400" spc="-145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14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14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1400" spc="-8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1400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250"/>
              </a:spcBef>
            </a:pPr>
            <a:r>
              <a:rPr dirty="0" sz="1400" spc="-15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14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14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14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254"/>
              </a:spcBef>
            </a:pPr>
            <a:r>
              <a:rPr dirty="0" sz="1400" spc="-50">
                <a:solidFill>
                  <a:srgbClr val="006FC0"/>
                </a:solidFill>
                <a:latin typeface="Tahoma"/>
                <a:cs typeface="Tahoma"/>
              </a:rPr>
              <a:t>…</a:t>
            </a:r>
            <a:endParaRPr sz="1400">
              <a:latin typeface="Tahoma"/>
              <a:cs typeface="Tahoma"/>
            </a:endParaRPr>
          </a:p>
          <a:p>
            <a:pPr marL="426084">
              <a:lnSpc>
                <a:spcPct val="100000"/>
              </a:lnSpc>
              <a:spcBef>
                <a:spcPts val="250"/>
              </a:spcBef>
            </a:pPr>
            <a:r>
              <a:rPr dirty="0" sz="1400" spc="-145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1400" spc="-7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dirty="0" sz="1400" spc="-7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dirty="0" sz="1400" spc="-5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14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1376" y="1373124"/>
            <a:ext cx="228600" cy="9448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1188" y="1882139"/>
            <a:ext cx="228600" cy="9601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1376" y="2392679"/>
            <a:ext cx="228600" cy="9448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1376" y="2828544"/>
            <a:ext cx="228600" cy="9601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0579" y="1243583"/>
            <a:ext cx="3182112" cy="35356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6591" y="1740407"/>
            <a:ext cx="3086100" cy="35204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27091" y="2700527"/>
            <a:ext cx="2895600" cy="35204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07608" y="2398776"/>
            <a:ext cx="352043" cy="4876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28659" y="1420367"/>
            <a:ext cx="353568" cy="4724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68283" y="1943100"/>
            <a:ext cx="352044" cy="4724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68283" y="2441448"/>
            <a:ext cx="352044" cy="4876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94192" y="2916935"/>
            <a:ext cx="353568" cy="47243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2900" y="3639311"/>
            <a:ext cx="228600" cy="9601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78952" y="3567684"/>
            <a:ext cx="114298" cy="23926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45708" y="3415284"/>
            <a:ext cx="1810129" cy="7528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dirty="0" spc="-135"/>
              <a:t> </a:t>
            </a:r>
            <a:r>
              <a:rPr dirty="0" spc="70"/>
              <a:t>of</a:t>
            </a:r>
            <a:r>
              <a:rPr dirty="0" spc="-120"/>
              <a:t> </a:t>
            </a:r>
            <a:r>
              <a:rPr dirty="0"/>
              <a:t>sentence</a:t>
            </a:r>
            <a:r>
              <a:rPr dirty="0" spc="-114"/>
              <a:t> </a:t>
            </a:r>
            <a:r>
              <a:rPr dirty="0"/>
              <a:t>token</a:t>
            </a:r>
            <a:r>
              <a:rPr dirty="0" spc="-135"/>
              <a:t> </a:t>
            </a:r>
            <a:r>
              <a:rPr dirty="0" spc="-185"/>
              <a:t>&lt;/s&gt;</a:t>
            </a:r>
            <a:r>
              <a:rPr dirty="0" spc="-105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10"/>
              <a:t>motivation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6199" y="1213231"/>
            <a:ext cx="1309370" cy="1349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2000" spc="-1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yes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no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4011" y="3244597"/>
            <a:ext cx="228600" cy="9448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44740" y="3172967"/>
            <a:ext cx="114298" cy="23774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3444" y="3058667"/>
            <a:ext cx="1808612" cy="752856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16963" y="3063239"/>
            <a:ext cx="1810129" cy="74371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46932" y="3172967"/>
            <a:ext cx="228600" cy="23774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04559" y="3172967"/>
            <a:ext cx="228600" cy="23774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85559" y="3410711"/>
            <a:ext cx="353567" cy="4724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1043" y="1194283"/>
            <a:ext cx="4140835" cy="96266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385"/>
              </a:spcBef>
              <a:buChar char="●"/>
              <a:tabLst>
                <a:tab pos="367665" algn="l"/>
              </a:tabLst>
            </a:pPr>
            <a:r>
              <a:rPr dirty="0" sz="2000" spc="-10">
                <a:latin typeface="Tahoma"/>
                <a:cs typeface="Tahoma"/>
              </a:rPr>
              <a:t>Bigram</a:t>
            </a:r>
            <a:endParaRPr sz="2000">
              <a:latin typeface="Tahoma"/>
              <a:cs typeface="Tahoma"/>
            </a:endParaRPr>
          </a:p>
          <a:p>
            <a:pPr marL="481965">
              <a:lnSpc>
                <a:spcPct val="100000"/>
              </a:lnSpc>
              <a:spcBef>
                <a:spcPts val="1290"/>
              </a:spcBef>
              <a:tabLst>
                <a:tab pos="3832225" algn="l"/>
              </a:tabLst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dirty="0" sz="2000" spc="-13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dirty="0" sz="2000" spc="-315">
                <a:latin typeface="Tahoma"/>
                <a:cs typeface="Tahoma"/>
              </a:rPr>
              <a:t>=&gt;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37530" y="1825879"/>
            <a:ext cx="35090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1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dirty="0" spc="-135"/>
              <a:t> </a:t>
            </a:r>
            <a:r>
              <a:rPr dirty="0" spc="70"/>
              <a:t>of</a:t>
            </a:r>
            <a:r>
              <a:rPr dirty="0" spc="-120"/>
              <a:t> </a:t>
            </a:r>
            <a:r>
              <a:rPr dirty="0"/>
              <a:t>sentence</a:t>
            </a:r>
            <a:r>
              <a:rPr dirty="0" spc="-114"/>
              <a:t> </a:t>
            </a:r>
            <a:r>
              <a:rPr dirty="0"/>
              <a:t>token</a:t>
            </a:r>
            <a:r>
              <a:rPr dirty="0" spc="-135"/>
              <a:t> </a:t>
            </a:r>
            <a:r>
              <a:rPr dirty="0" spc="-185"/>
              <a:t>&lt;/s&gt;</a:t>
            </a:r>
            <a:r>
              <a:rPr dirty="0" spc="-105"/>
              <a:t> </a:t>
            </a:r>
            <a:r>
              <a:rPr dirty="0"/>
              <a:t>-</a:t>
            </a:r>
            <a:r>
              <a:rPr dirty="0" spc="-120"/>
              <a:t> </a:t>
            </a:r>
            <a:r>
              <a:rPr dirty="0" spc="-10"/>
              <a:t>solution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566927" y="2456878"/>
            <a:ext cx="7687309" cy="400685"/>
            <a:chOff x="566927" y="2456878"/>
            <a:chExt cx="7687309" cy="400685"/>
          </a:xfrm>
        </p:grpSpPr>
        <p:sp>
          <p:nvSpPr>
            <p:cNvPr id="6" name="object 6" descr=""/>
            <p:cNvSpPr/>
            <p:nvPr/>
          </p:nvSpPr>
          <p:spPr>
            <a:xfrm>
              <a:off x="6782562" y="2471166"/>
              <a:ext cx="1457325" cy="372110"/>
            </a:xfrm>
            <a:custGeom>
              <a:avLst/>
              <a:gdLst/>
              <a:ahLst/>
              <a:cxnLst/>
              <a:rect l="l" t="t" r="r" b="b"/>
              <a:pathLst>
                <a:path w="1457325" h="372110">
                  <a:moveTo>
                    <a:pt x="0" y="371856"/>
                  </a:moveTo>
                  <a:lnTo>
                    <a:pt x="1456944" y="371856"/>
                  </a:lnTo>
                  <a:lnTo>
                    <a:pt x="1456944" y="0"/>
                  </a:lnTo>
                  <a:lnTo>
                    <a:pt x="0" y="0"/>
                  </a:lnTo>
                  <a:lnTo>
                    <a:pt x="0" y="371856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6927" y="2537485"/>
              <a:ext cx="7546848" cy="237718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415848" y="3052318"/>
            <a:ext cx="2775585" cy="99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ahoma"/>
                <a:cs typeface="Tahoma"/>
              </a:rPr>
              <a:t>Corpus: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3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John</a:t>
            </a: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38537" y="3369005"/>
            <a:ext cx="5461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581144" y="3339084"/>
            <a:ext cx="2296795" cy="784860"/>
            <a:chOff x="4581144" y="3339084"/>
            <a:chExt cx="2296795" cy="78486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2560" y="3864864"/>
              <a:ext cx="1626090" cy="25908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81144" y="3339084"/>
              <a:ext cx="2296668" cy="534923"/>
            </a:xfrm>
            <a:prstGeom prst="rect">
              <a:avLst/>
            </a:prstGeom>
          </p:spPr>
        </p:pic>
      </p:grpSp>
      <p:sp>
        <p:nvSpPr>
          <p:cNvPr id="13" name="object 13" descr=""/>
          <p:cNvSpPr/>
          <p:nvPr/>
        </p:nvSpPr>
        <p:spPr>
          <a:xfrm>
            <a:off x="1297686" y="3333750"/>
            <a:ext cx="1896110" cy="751840"/>
          </a:xfrm>
          <a:custGeom>
            <a:avLst/>
            <a:gdLst/>
            <a:ahLst/>
            <a:cxnLst/>
            <a:rect l="l" t="t" r="r" b="b"/>
            <a:pathLst>
              <a:path w="1896110" h="751839">
                <a:moveTo>
                  <a:pt x="0" y="370331"/>
                </a:moveTo>
                <a:lnTo>
                  <a:pt x="1895856" y="370331"/>
                </a:lnTo>
                <a:lnTo>
                  <a:pt x="1895856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  <a:path w="1896110" h="751839">
                <a:moveTo>
                  <a:pt x="152400" y="751332"/>
                </a:moveTo>
                <a:lnTo>
                  <a:pt x="1491996" y="751332"/>
                </a:lnTo>
                <a:lnTo>
                  <a:pt x="1491996" y="381000"/>
                </a:lnTo>
                <a:lnTo>
                  <a:pt x="152400" y="381000"/>
                </a:lnTo>
                <a:lnTo>
                  <a:pt x="152400" y="751332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63271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End</a:t>
            </a:r>
            <a:r>
              <a:rPr dirty="0" spc="-114"/>
              <a:t> </a:t>
            </a:r>
            <a:r>
              <a:rPr dirty="0" spc="70"/>
              <a:t>of</a:t>
            </a:r>
            <a:r>
              <a:rPr dirty="0" spc="-100"/>
              <a:t> </a:t>
            </a:r>
            <a:r>
              <a:rPr dirty="0"/>
              <a:t>sentence</a:t>
            </a:r>
            <a:r>
              <a:rPr dirty="0" spc="-95"/>
              <a:t> </a:t>
            </a:r>
            <a:r>
              <a:rPr dirty="0"/>
              <a:t>token</a:t>
            </a:r>
            <a:r>
              <a:rPr dirty="0" spc="-114"/>
              <a:t> </a:t>
            </a:r>
            <a:r>
              <a:rPr dirty="0" spc="-185"/>
              <a:t>&lt;/s&gt;</a:t>
            </a:r>
            <a:r>
              <a:rPr dirty="0" spc="-95"/>
              <a:t> </a:t>
            </a:r>
            <a:r>
              <a:rPr dirty="0"/>
              <a:t>for</a:t>
            </a:r>
            <a:r>
              <a:rPr dirty="0" spc="-95"/>
              <a:t> </a:t>
            </a:r>
            <a:r>
              <a:rPr dirty="0" spc="140"/>
              <a:t>N-</a:t>
            </a:r>
            <a:r>
              <a:rPr dirty="0" spc="-10"/>
              <a:t>grams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74040" y="1575257"/>
            <a:ext cx="7254240" cy="14293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100">
                <a:latin typeface="Tahoma"/>
                <a:cs typeface="Tahoma"/>
              </a:rPr>
              <a:t>N-</a:t>
            </a:r>
            <a:r>
              <a:rPr dirty="0" sz="2000" spc="-40">
                <a:latin typeface="Tahoma"/>
                <a:cs typeface="Tahoma"/>
              </a:rPr>
              <a:t>gram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=&gt;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just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one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000">
              <a:latin typeface="Tahoma"/>
              <a:cs typeface="Tahoma"/>
            </a:endParaRPr>
          </a:p>
          <a:p>
            <a:pPr marL="443230">
              <a:lnSpc>
                <a:spcPct val="100000"/>
              </a:lnSpc>
            </a:pPr>
            <a:r>
              <a:rPr dirty="0" sz="2000" spc="-85">
                <a:latin typeface="Tahoma"/>
                <a:cs typeface="Tahoma"/>
              </a:rPr>
              <a:t>E.g. </a:t>
            </a:r>
            <a:r>
              <a:rPr dirty="0" sz="2000" spc="-10">
                <a:latin typeface="Tahoma"/>
                <a:cs typeface="Tahoma"/>
              </a:rPr>
              <a:t>Trigram:</a:t>
            </a:r>
            <a:endParaRPr sz="2000">
              <a:latin typeface="Tahoma"/>
              <a:cs typeface="Tahoma"/>
            </a:endParaRPr>
          </a:p>
          <a:p>
            <a:pPr marL="443230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dirty="0" sz="2000" spc="-13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dirty="0" sz="2000" spc="-13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4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=&gt;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the</a:t>
            </a:r>
            <a:r>
              <a:rPr dirty="0" sz="2000" spc="-11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dirty="0" sz="2000" spc="-15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2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dirty="0" sz="2000" spc="-11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399478" y="1394650"/>
          <a:ext cx="3452495" cy="350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/>
                <a:gridCol w="487680"/>
                <a:gridCol w="724535"/>
                <a:gridCol w="1161414"/>
                <a:gridCol w="573405"/>
              </a:tblGrid>
              <a:tr h="350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000" spc="-204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&lt;s&gt;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000" spc="-2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Lyn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0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drinks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0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chocolate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2000" spc="-114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&lt;/s&gt;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240">
                    <a:lnL w="28575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 txBox="1"/>
          <p:nvPr/>
        </p:nvSpPr>
        <p:spPr>
          <a:xfrm>
            <a:off x="390550" y="1093724"/>
            <a:ext cx="3154680" cy="1349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John</a:t>
            </a: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6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dirty="0" sz="2000" spc="-6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eats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230623" y="1134046"/>
            <a:ext cx="4259580" cy="748030"/>
            <a:chOff x="4230623" y="1134046"/>
            <a:chExt cx="4259580" cy="748030"/>
          </a:xfrm>
        </p:grpSpPr>
        <p:sp>
          <p:nvSpPr>
            <p:cNvPr id="5" name="object 5" descr=""/>
            <p:cNvSpPr/>
            <p:nvPr/>
          </p:nvSpPr>
          <p:spPr>
            <a:xfrm>
              <a:off x="6183629" y="1148333"/>
              <a:ext cx="1736089" cy="719455"/>
            </a:xfrm>
            <a:custGeom>
              <a:avLst/>
              <a:gdLst/>
              <a:ahLst/>
              <a:cxnLst/>
              <a:rect l="l" t="t" r="r" b="b"/>
              <a:pathLst>
                <a:path w="1736090" h="719455">
                  <a:moveTo>
                    <a:pt x="1482852" y="719327"/>
                  </a:moveTo>
                  <a:lnTo>
                    <a:pt x="1735835" y="719327"/>
                  </a:lnTo>
                  <a:lnTo>
                    <a:pt x="1735835" y="0"/>
                  </a:lnTo>
                  <a:lnTo>
                    <a:pt x="1482852" y="0"/>
                  </a:lnTo>
                  <a:lnTo>
                    <a:pt x="1482852" y="719327"/>
                  </a:lnTo>
                  <a:close/>
                </a:path>
                <a:path w="1736090" h="719455">
                  <a:moveTo>
                    <a:pt x="995172" y="719327"/>
                  </a:moveTo>
                  <a:lnTo>
                    <a:pt x="1249679" y="719327"/>
                  </a:lnTo>
                  <a:lnTo>
                    <a:pt x="1249679" y="0"/>
                  </a:lnTo>
                  <a:lnTo>
                    <a:pt x="995172" y="0"/>
                  </a:lnTo>
                  <a:lnTo>
                    <a:pt x="995172" y="719327"/>
                  </a:lnTo>
                  <a:close/>
                </a:path>
                <a:path w="1736090" h="719455">
                  <a:moveTo>
                    <a:pt x="509016" y="719327"/>
                  </a:moveTo>
                  <a:lnTo>
                    <a:pt x="762000" y="719327"/>
                  </a:lnTo>
                  <a:lnTo>
                    <a:pt x="762000" y="0"/>
                  </a:lnTo>
                  <a:lnTo>
                    <a:pt x="509016" y="0"/>
                  </a:lnTo>
                  <a:lnTo>
                    <a:pt x="509016" y="719327"/>
                  </a:lnTo>
                  <a:close/>
                </a:path>
                <a:path w="1736090" h="719455">
                  <a:moveTo>
                    <a:pt x="0" y="719327"/>
                  </a:moveTo>
                  <a:lnTo>
                    <a:pt x="252984" y="719327"/>
                  </a:lnTo>
                  <a:lnTo>
                    <a:pt x="252984" y="0"/>
                  </a:lnTo>
                  <a:lnTo>
                    <a:pt x="0" y="0"/>
                  </a:lnTo>
                  <a:lnTo>
                    <a:pt x="0" y="719327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0623" y="1199426"/>
              <a:ext cx="4259580" cy="61603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272859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</a:t>
            </a:r>
            <a:r>
              <a:rPr dirty="0" spc="-165"/>
              <a:t> </a:t>
            </a:r>
            <a:r>
              <a:rPr dirty="0"/>
              <a:t>-</a:t>
            </a:r>
            <a:r>
              <a:rPr dirty="0" spc="-165"/>
              <a:t> </a:t>
            </a:r>
            <a:r>
              <a:rPr dirty="0" spc="-10"/>
              <a:t>bigram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004" y="3468647"/>
            <a:ext cx="2633448" cy="55391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00115" y="2712768"/>
            <a:ext cx="2077195" cy="55468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00115" y="3589020"/>
            <a:ext cx="1978151" cy="27889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04775" y="3450446"/>
            <a:ext cx="444947" cy="55767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3483" y="2743556"/>
            <a:ext cx="2371915" cy="60162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75692"/>
            <a:ext cx="39814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latin typeface="Tahoma"/>
                <a:cs typeface="Tahoma"/>
              </a:rPr>
              <a:t>Quiz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739" y="502665"/>
            <a:ext cx="7799705" cy="8153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90" b="1">
                <a:latin typeface="Tahoma"/>
                <a:cs typeface="Tahoma"/>
              </a:rPr>
              <a:t>Objective:</a:t>
            </a:r>
            <a:r>
              <a:rPr dirty="0" sz="1400" spc="-40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Apply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sequence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probability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approximation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with</a:t>
            </a:r>
            <a:r>
              <a:rPr dirty="0" sz="1400" spc="-25">
                <a:latin typeface="Tahoma"/>
                <a:cs typeface="Tahoma"/>
              </a:rPr>
              <a:t> bigrams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after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adding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start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and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end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word.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400" spc="-10" b="1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Given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these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conditional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probabilities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36975" y="1291844"/>
            <a:ext cx="89535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>
                <a:latin typeface="Tahoma"/>
                <a:cs typeface="Tahoma"/>
              </a:rPr>
              <a:t>P(cats)=0.3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8739" y="1291844"/>
            <a:ext cx="1472565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ahoma"/>
                <a:cs typeface="Tahoma"/>
              </a:rPr>
              <a:t>P(Mary)=0.1;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Tahoma"/>
                <a:cs typeface="Tahoma"/>
              </a:rPr>
              <a:t>P(Mary|&lt;s&gt;)=0.2;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25">
                <a:latin typeface="Tahoma"/>
                <a:cs typeface="Tahoma"/>
              </a:rPr>
              <a:t>P(likes|Mary)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=0.3;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07794" y="1291844"/>
            <a:ext cx="1329690" cy="666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10">
                <a:latin typeface="Tahoma"/>
                <a:cs typeface="Tahoma"/>
              </a:rPr>
              <a:t>P(likes)=0.2; </a:t>
            </a:r>
            <a:r>
              <a:rPr dirty="0" sz="1400" spc="-55">
                <a:latin typeface="Tahoma"/>
                <a:cs typeface="Tahoma"/>
              </a:rPr>
              <a:t>P(&lt;/s&gt;|cats)=0.6 </a:t>
            </a:r>
            <a:r>
              <a:rPr dirty="0" sz="1400" spc="-25">
                <a:latin typeface="Tahoma"/>
                <a:cs typeface="Tahoma"/>
              </a:rPr>
              <a:t>P(cats|likes)=0.1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8739" y="2145538"/>
            <a:ext cx="7415530" cy="742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63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Approximate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probability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following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sentence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with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bigrams: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“&lt;s&gt;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Mary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cats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&lt;/s&gt;”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630"/>
              </a:lnSpc>
            </a:pPr>
            <a:r>
              <a:rPr dirty="0" sz="1400" spc="-90" b="1">
                <a:latin typeface="Tahoma"/>
                <a:cs typeface="Tahoma"/>
              </a:rPr>
              <a:t>Type:</a:t>
            </a:r>
            <a:r>
              <a:rPr dirty="0" sz="1400" spc="20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Multiple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Choice,</a:t>
            </a:r>
            <a:r>
              <a:rPr dirty="0" sz="1400" spc="-10">
                <a:latin typeface="Tahoma"/>
                <a:cs typeface="Tahoma"/>
              </a:rPr>
              <a:t> single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answer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65" b="1">
                <a:latin typeface="Tahoma"/>
                <a:cs typeface="Tahoma"/>
              </a:rPr>
              <a:t>Options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114" b="1">
                <a:latin typeface="Tahoma"/>
                <a:cs typeface="Tahoma"/>
              </a:rPr>
              <a:t>and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solution: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67071" y="2961132"/>
            <a:ext cx="4223385" cy="460375"/>
          </a:xfrm>
          <a:prstGeom prst="rect">
            <a:avLst/>
          </a:prstGeom>
          <a:ln w="9525">
            <a:solidFill>
              <a:srgbClr val="92C47C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  <a:tabLst>
                <a:tab pos="1005840" algn="l"/>
              </a:tabLst>
            </a:pPr>
            <a:r>
              <a:rPr dirty="0" sz="1400" spc="-25">
                <a:latin typeface="Tahoma"/>
                <a:cs typeface="Tahoma"/>
              </a:rPr>
              <a:t>2.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114">
                <a:latin typeface="Tahoma"/>
                <a:cs typeface="Tahoma"/>
              </a:rPr>
              <a:t>P(&lt;s&gt;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Mary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cats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5">
                <a:latin typeface="Tahoma"/>
                <a:cs typeface="Tahoma"/>
              </a:rPr>
              <a:t>&lt;/s&gt;)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=0.0036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32359" y="3109036"/>
            <a:ext cx="3690620" cy="745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</a:tabLst>
            </a:pPr>
            <a:r>
              <a:rPr dirty="0" sz="1400" spc="-25">
                <a:latin typeface="Tahoma"/>
                <a:cs typeface="Tahoma"/>
              </a:rPr>
              <a:t>1.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105">
                <a:latin typeface="Tahoma"/>
                <a:cs typeface="Tahoma"/>
              </a:rPr>
              <a:t>P(&lt;s&gt;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Mary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cats</a:t>
            </a:r>
            <a:r>
              <a:rPr dirty="0" sz="1400" spc="-95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&lt;/s&gt;)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dirty="0" sz="1400" spc="-25">
                <a:latin typeface="Tahoma"/>
                <a:cs typeface="Tahoma"/>
              </a:rPr>
              <a:t>3.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114">
                <a:latin typeface="Tahoma"/>
                <a:cs typeface="Tahoma"/>
              </a:rPr>
              <a:t>P(&lt;s&gt;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Mary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cats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5">
                <a:latin typeface="Tahoma"/>
                <a:cs typeface="Tahoma"/>
              </a:rPr>
              <a:t>&lt;/s&gt;)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0.003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46065" y="3614673"/>
            <a:ext cx="33375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400" spc="-25">
                <a:latin typeface="Tahoma"/>
                <a:cs typeface="Tahoma"/>
              </a:rPr>
              <a:t>4.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114">
                <a:latin typeface="Tahoma"/>
                <a:cs typeface="Tahoma"/>
              </a:rPr>
              <a:t>P(&lt;s&gt;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Mary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cats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5">
                <a:latin typeface="Tahoma"/>
                <a:cs typeface="Tahoma"/>
              </a:rPr>
              <a:t>&lt;/s&gt;)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1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deeplearning.ai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347980" marR="5080">
              <a:lnSpc>
                <a:spcPct val="100000"/>
              </a:lnSpc>
              <a:spcBef>
                <a:spcPts val="95"/>
              </a:spcBef>
            </a:pPr>
            <a:r>
              <a:rPr dirty="0" sz="5200"/>
              <a:t>The</a:t>
            </a:r>
            <a:r>
              <a:rPr dirty="0" sz="5200" spc="-295"/>
              <a:t> </a:t>
            </a:r>
            <a:r>
              <a:rPr dirty="0" sz="5200" spc="260"/>
              <a:t>N-</a:t>
            </a:r>
            <a:r>
              <a:rPr dirty="0" sz="5200" spc="-95"/>
              <a:t>gram </a:t>
            </a:r>
            <a:r>
              <a:rPr dirty="0" sz="5200" spc="-10"/>
              <a:t>Language </a:t>
            </a:r>
            <a:r>
              <a:rPr dirty="0" sz="5200" spc="180"/>
              <a:t>Model</a:t>
            </a:r>
            <a:endParaRPr sz="5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4850" y="1195000"/>
            <a:ext cx="4218940" cy="177927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Count</a:t>
            </a:r>
            <a:r>
              <a:rPr dirty="0" sz="2000" spc="7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matrix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6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matrix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-35">
                <a:latin typeface="Tahoma"/>
                <a:cs typeface="Tahoma"/>
              </a:rPr>
              <a:t>Language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Log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avoid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underflow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Generative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language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pc="55"/>
              <a:t>Count</a:t>
            </a:r>
            <a:r>
              <a:rPr dirty="0" spc="-135"/>
              <a:t> </a:t>
            </a:r>
            <a:r>
              <a:rPr dirty="0" spc="-10"/>
              <a:t>matrix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50011" y="1222628"/>
            <a:ext cx="6234430" cy="17087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dirty="0" sz="2000" spc="-25">
                <a:latin typeface="Tahoma"/>
                <a:cs typeface="Tahoma"/>
              </a:rPr>
              <a:t>Rows: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unique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corpus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(N-</a:t>
            </a:r>
            <a:r>
              <a:rPr dirty="0" sz="2000" spc="-60">
                <a:latin typeface="Tahoma"/>
                <a:cs typeface="Tahoma"/>
              </a:rPr>
              <a:t>1)-</a:t>
            </a:r>
            <a:r>
              <a:rPr dirty="0" sz="2000" spc="-20">
                <a:latin typeface="Tahoma"/>
                <a:cs typeface="Tahoma"/>
              </a:rPr>
              <a:t>grams</a:t>
            </a: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Char char="●"/>
              <a:tabLst>
                <a:tab pos="367665" algn="l"/>
              </a:tabLst>
            </a:pPr>
            <a:r>
              <a:rPr dirty="0" sz="2000" spc="-10">
                <a:latin typeface="Tahoma"/>
                <a:cs typeface="Tahoma"/>
              </a:rPr>
              <a:t>Columns: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unique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corpus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  <a:p>
            <a:pPr marL="2860675">
              <a:lnSpc>
                <a:spcPts val="2065"/>
              </a:lnSpc>
              <a:spcBef>
                <a:spcPts val="1939"/>
              </a:spcBef>
            </a:pPr>
            <a:r>
              <a:rPr dirty="0" sz="2000" spc="-10">
                <a:latin typeface="Tahoma"/>
                <a:cs typeface="Tahoma"/>
              </a:rPr>
              <a:t>Corpus: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&lt;s&gt;I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study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95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006FC0"/>
                </a:solidFill>
                <a:latin typeface="Tahoma"/>
                <a:cs typeface="Tahoma"/>
              </a:rPr>
              <a:t>learn&lt;/s&gt;</a:t>
            </a:r>
            <a:endParaRPr sz="2000">
              <a:latin typeface="Tahoma"/>
              <a:cs typeface="Tahoma"/>
            </a:endParaRPr>
          </a:p>
          <a:p>
            <a:pPr marL="367665" indent="-354965">
              <a:lnSpc>
                <a:spcPts val="2050"/>
              </a:lnSpc>
              <a:buChar char="●"/>
              <a:tabLst>
                <a:tab pos="367665" algn="l"/>
              </a:tabLst>
            </a:pPr>
            <a:r>
              <a:rPr dirty="0" sz="2000" spc="-10">
                <a:latin typeface="Tahoma"/>
                <a:cs typeface="Tahoma"/>
              </a:rPr>
              <a:t>Bigram</a:t>
            </a:r>
            <a:endParaRPr sz="2000">
              <a:latin typeface="Tahoma"/>
              <a:cs typeface="Tahoma"/>
            </a:endParaRPr>
          </a:p>
          <a:p>
            <a:pPr marL="367665">
              <a:lnSpc>
                <a:spcPts val="2390"/>
              </a:lnSpc>
            </a:pPr>
            <a:r>
              <a:rPr dirty="0" sz="2000">
                <a:latin typeface="Tahoma"/>
                <a:cs typeface="Tahoma"/>
              </a:rPr>
              <a:t>count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matrix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783835" y="213550"/>
            <a:ext cx="3959225" cy="760730"/>
            <a:chOff x="4783835" y="213550"/>
            <a:chExt cx="3959225" cy="76073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3835" y="266700"/>
              <a:ext cx="3776540" cy="70713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781037" y="227838"/>
              <a:ext cx="1948180" cy="365760"/>
            </a:xfrm>
            <a:custGeom>
              <a:avLst/>
              <a:gdLst/>
              <a:ahLst/>
              <a:cxnLst/>
              <a:rect l="l" t="t" r="r" b="b"/>
              <a:pathLst>
                <a:path w="1948179" h="365759">
                  <a:moveTo>
                    <a:pt x="0" y="365760"/>
                  </a:moveTo>
                  <a:lnTo>
                    <a:pt x="1947672" y="365760"/>
                  </a:lnTo>
                  <a:lnTo>
                    <a:pt x="1947672" y="0"/>
                  </a:lnTo>
                  <a:lnTo>
                    <a:pt x="0" y="0"/>
                  </a:lnTo>
                  <a:lnTo>
                    <a:pt x="0" y="365760"/>
                  </a:lnTo>
                  <a:close/>
                </a:path>
              </a:pathLst>
            </a:custGeom>
            <a:ln w="2857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 descr=""/>
          <p:cNvGraphicFramePr>
            <a:graphicFrameLocks noGrp="1"/>
          </p:cNvGraphicFramePr>
          <p:nvPr/>
        </p:nvGraphicFramePr>
        <p:xfrm>
          <a:off x="3162680" y="2506598"/>
          <a:ext cx="4187825" cy="152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6925"/>
                <a:gridCol w="555625"/>
                <a:gridCol w="652780"/>
                <a:gridCol w="446405"/>
                <a:gridCol w="781050"/>
                <a:gridCol w="863600"/>
              </a:tblGrid>
              <a:tr h="306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10"/>
                        </a:lnSpc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dirty="0" sz="1600" spc="-2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0325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9055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2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9055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9525">
                      <a:solidFill>
                        <a:srgbClr val="58585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9055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9525">
                      <a:solidFill>
                        <a:srgbClr val="585858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585858"/>
                      </a:solidFill>
                      <a:prstDash val="solid"/>
                    </a:lnL>
                    <a:lnR w="9525">
                      <a:solidFill>
                        <a:srgbClr val="585858"/>
                      </a:solidFill>
                      <a:prstDash val="solid"/>
                    </a:lnR>
                    <a:lnT w="9525">
                      <a:solidFill>
                        <a:srgbClr val="585858"/>
                      </a:solidFill>
                      <a:prstDash val="solid"/>
                    </a:lnT>
                    <a:lnB w="9525">
                      <a:solidFill>
                        <a:srgbClr val="585858"/>
                      </a:solidFill>
                      <a:prstDash val="solid"/>
                    </a:lnB>
                    <a:solidFill>
                      <a:srgbClr val="F8CA9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9055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9525">
                      <a:solidFill>
                        <a:srgbClr val="585858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9525">
                      <a:solidFill>
                        <a:srgbClr val="585858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9055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7150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2" name="object 12" descr=""/>
          <p:cNvSpPr txBox="1"/>
          <p:nvPr/>
        </p:nvSpPr>
        <p:spPr>
          <a:xfrm>
            <a:off x="231647" y="3467100"/>
            <a:ext cx="1948180" cy="495300"/>
          </a:xfrm>
          <a:prstGeom prst="rect">
            <a:avLst/>
          </a:prstGeom>
          <a:ln w="9525">
            <a:solidFill>
              <a:srgbClr val="A3C2F4"/>
            </a:solidFill>
          </a:ln>
        </p:spPr>
        <p:txBody>
          <a:bodyPr wrap="square" lIns="0" tIns="8636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80"/>
              </a:spcBef>
            </a:pPr>
            <a:r>
              <a:rPr dirty="0" sz="2000" spc="-10">
                <a:latin typeface="Tahoma"/>
                <a:cs typeface="Tahoma"/>
              </a:rPr>
              <a:t>“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study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45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 spc="-145">
                <a:latin typeface="Tahoma"/>
                <a:cs typeface="Tahoma"/>
              </a:rPr>
              <a:t>”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bigram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2179320" y="3670300"/>
            <a:ext cx="965835" cy="76200"/>
          </a:xfrm>
          <a:custGeom>
            <a:avLst/>
            <a:gdLst/>
            <a:ahLst/>
            <a:cxnLst/>
            <a:rect l="l" t="t" r="r" b="b"/>
            <a:pathLst>
              <a:path w="965835" h="76200">
                <a:moveTo>
                  <a:pt x="953314" y="31622"/>
                </a:moveTo>
                <a:lnTo>
                  <a:pt x="901827" y="31622"/>
                </a:lnTo>
                <a:lnTo>
                  <a:pt x="901954" y="44322"/>
                </a:lnTo>
                <a:lnTo>
                  <a:pt x="889296" y="44406"/>
                </a:lnTo>
                <a:lnTo>
                  <a:pt x="889507" y="76200"/>
                </a:lnTo>
                <a:lnTo>
                  <a:pt x="965454" y="37591"/>
                </a:lnTo>
                <a:lnTo>
                  <a:pt x="953314" y="31622"/>
                </a:lnTo>
                <a:close/>
              </a:path>
              <a:path w="965835" h="76200">
                <a:moveTo>
                  <a:pt x="889211" y="31706"/>
                </a:moveTo>
                <a:lnTo>
                  <a:pt x="0" y="37591"/>
                </a:lnTo>
                <a:lnTo>
                  <a:pt x="0" y="50291"/>
                </a:lnTo>
                <a:lnTo>
                  <a:pt x="889296" y="44406"/>
                </a:lnTo>
                <a:lnTo>
                  <a:pt x="889211" y="31706"/>
                </a:lnTo>
                <a:close/>
              </a:path>
              <a:path w="965835" h="76200">
                <a:moveTo>
                  <a:pt x="901827" y="31622"/>
                </a:moveTo>
                <a:lnTo>
                  <a:pt x="889211" y="31706"/>
                </a:lnTo>
                <a:lnTo>
                  <a:pt x="889296" y="44406"/>
                </a:lnTo>
                <a:lnTo>
                  <a:pt x="901954" y="44322"/>
                </a:lnTo>
                <a:lnTo>
                  <a:pt x="901827" y="31622"/>
                </a:lnTo>
                <a:close/>
              </a:path>
              <a:path w="965835" h="76200">
                <a:moveTo>
                  <a:pt x="889000" y="0"/>
                </a:moveTo>
                <a:lnTo>
                  <a:pt x="889211" y="31706"/>
                </a:lnTo>
                <a:lnTo>
                  <a:pt x="953314" y="31622"/>
                </a:lnTo>
                <a:lnTo>
                  <a:pt x="8890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Probability</a:t>
            </a:r>
            <a:r>
              <a:rPr dirty="0" sz="3600" spc="105"/>
              <a:t> </a:t>
            </a:r>
            <a:r>
              <a:rPr dirty="0" sz="3600" spc="-10"/>
              <a:t>matrix</a:t>
            </a:r>
            <a:endParaRPr sz="3600"/>
          </a:p>
        </p:txBody>
      </p:sp>
      <p:sp>
        <p:nvSpPr>
          <p:cNvPr id="7" name="object 7" descr=""/>
          <p:cNvSpPr txBox="1"/>
          <p:nvPr/>
        </p:nvSpPr>
        <p:spPr>
          <a:xfrm>
            <a:off x="121107" y="1201927"/>
            <a:ext cx="3758565" cy="12439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05435" indent="-29273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05435" algn="l"/>
              </a:tabLst>
            </a:pPr>
            <a:r>
              <a:rPr dirty="0" sz="2000">
                <a:latin typeface="Tahoma"/>
                <a:cs typeface="Tahoma"/>
              </a:rPr>
              <a:t>Divide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each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cell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by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its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row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sum</a:t>
            </a:r>
            <a:endParaRPr sz="2000">
              <a:latin typeface="Tahoma"/>
              <a:cs typeface="Tahoma"/>
            </a:endParaRPr>
          </a:p>
          <a:p>
            <a:pPr marL="78740" marR="322580" indent="-12700">
              <a:lnSpc>
                <a:spcPct val="127699"/>
              </a:lnSpc>
              <a:spcBef>
                <a:spcPts val="1055"/>
              </a:spcBef>
            </a:pPr>
            <a:r>
              <a:rPr dirty="0" sz="2000" spc="-10">
                <a:latin typeface="Tahoma"/>
                <a:cs typeface="Tahoma"/>
              </a:rPr>
              <a:t>Corpus: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&lt;s&gt;I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study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95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006FC0"/>
                </a:solidFill>
                <a:latin typeface="Tahoma"/>
                <a:cs typeface="Tahoma"/>
              </a:rPr>
              <a:t>learn&lt;/s&gt; </a:t>
            </a:r>
            <a:r>
              <a:rPr dirty="0" sz="2000">
                <a:latin typeface="Tahoma"/>
                <a:cs typeface="Tahoma"/>
              </a:rPr>
              <a:t>Count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matrix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(bigram)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88458" y="2114550"/>
            <a:ext cx="20015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6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matrix</a:t>
            </a:r>
            <a:endParaRPr sz="2000">
              <a:latin typeface="Tahoma"/>
              <a:cs typeface="Tahoma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170319" y="2446401"/>
          <a:ext cx="4612005" cy="152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580"/>
                <a:gridCol w="570865"/>
                <a:gridCol w="661034"/>
                <a:gridCol w="372110"/>
                <a:gridCol w="739139"/>
                <a:gridCol w="715010"/>
                <a:gridCol w="742950"/>
              </a:tblGrid>
              <a:tr h="306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4604">
                        <a:lnSpc>
                          <a:spcPts val="1910"/>
                        </a:lnSpc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ts val="1910"/>
                        </a:lnSpc>
                      </a:pPr>
                      <a:r>
                        <a:rPr dirty="0" sz="1600" spc="-2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91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910"/>
                        </a:lnSpc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sum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0320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7804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600" spc="-2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ts val="1614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614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614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614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0320">
                        <a:lnSpc>
                          <a:spcPts val="1614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B6D6A8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2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ts val="1739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739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739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739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20320">
                        <a:lnSpc>
                          <a:spcPts val="1739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875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810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080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0320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5181536" y="2446401"/>
          <a:ext cx="3868420" cy="152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580"/>
                <a:gridCol w="572134"/>
                <a:gridCol w="674369"/>
                <a:gridCol w="408940"/>
                <a:gridCol w="748030"/>
                <a:gridCol w="655955"/>
              </a:tblGrid>
              <a:tr h="306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1910"/>
                        </a:lnSpc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ts val="1910"/>
                        </a:lnSpc>
                      </a:pPr>
                      <a:r>
                        <a:rPr dirty="0" sz="1600" spc="-2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marL="2540">
                        <a:lnSpc>
                          <a:spcPts val="1835"/>
                        </a:lnSpc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17804"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600" spc="-2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614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1614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1614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614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28575">
                      <a:solidFill>
                        <a:srgbClr val="B6D6A8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93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0.5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0.5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22860">
                    <a:lnR w="28575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</a:tr>
              <a:tr h="233045"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739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1739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39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1739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739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marL="635">
                        <a:lnSpc>
                          <a:spcPts val="1805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1" name="object 11" descr=""/>
          <p:cNvGrpSpPr/>
          <p:nvPr/>
        </p:nvGrpSpPr>
        <p:grpSpPr>
          <a:xfrm>
            <a:off x="5544311" y="620268"/>
            <a:ext cx="3343910" cy="702945"/>
            <a:chOff x="5544311" y="620268"/>
            <a:chExt cx="3343910" cy="702945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4311" y="620268"/>
              <a:ext cx="3317765" cy="620267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369301" y="944118"/>
              <a:ext cx="1504315" cy="364490"/>
            </a:xfrm>
            <a:custGeom>
              <a:avLst/>
              <a:gdLst/>
              <a:ahLst/>
              <a:cxnLst/>
              <a:rect l="l" t="t" r="r" b="b"/>
              <a:pathLst>
                <a:path w="1504315" h="364490">
                  <a:moveTo>
                    <a:pt x="0" y="364236"/>
                  </a:moveTo>
                  <a:lnTo>
                    <a:pt x="1504188" y="364236"/>
                  </a:lnTo>
                  <a:lnTo>
                    <a:pt x="1504188" y="0"/>
                  </a:lnTo>
                  <a:lnTo>
                    <a:pt x="0" y="0"/>
                  </a:lnTo>
                  <a:lnTo>
                    <a:pt x="0" y="364236"/>
                  </a:lnTo>
                  <a:close/>
                </a:path>
              </a:pathLst>
            </a:custGeom>
            <a:ln w="28575">
              <a:solidFill>
                <a:srgbClr val="F8CA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1559" y="1524038"/>
            <a:ext cx="4116318" cy="444080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4748784" y="3069335"/>
            <a:ext cx="390525" cy="433070"/>
          </a:xfrm>
          <a:custGeom>
            <a:avLst/>
            <a:gdLst/>
            <a:ahLst/>
            <a:cxnLst/>
            <a:rect l="l" t="t" r="r" b="b"/>
            <a:pathLst>
              <a:path w="390525" h="433070">
                <a:moveTo>
                  <a:pt x="195071" y="0"/>
                </a:moveTo>
                <a:lnTo>
                  <a:pt x="195071" y="108203"/>
                </a:lnTo>
                <a:lnTo>
                  <a:pt x="0" y="108203"/>
                </a:lnTo>
                <a:lnTo>
                  <a:pt x="0" y="324612"/>
                </a:lnTo>
                <a:lnTo>
                  <a:pt x="195071" y="324612"/>
                </a:lnTo>
                <a:lnTo>
                  <a:pt x="195071" y="432815"/>
                </a:lnTo>
                <a:lnTo>
                  <a:pt x="390143" y="216407"/>
                </a:lnTo>
                <a:lnTo>
                  <a:pt x="19507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84562"/>
            <a:ext cx="2964815" cy="939165"/>
          </a:xfrm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pc="55"/>
              <a:t>Other</a:t>
            </a:r>
            <a:r>
              <a:rPr dirty="0" spc="-160"/>
              <a:t> </a:t>
            </a:r>
            <a:r>
              <a:rPr dirty="0" spc="-10"/>
              <a:t>Applications</a:t>
            </a:r>
          </a:p>
          <a:p>
            <a:pPr algn="ctr" marL="45720">
              <a:lnSpc>
                <a:spcPct val="100000"/>
              </a:lnSpc>
              <a:spcBef>
                <a:spcPts val="605"/>
              </a:spcBef>
            </a:pPr>
            <a:r>
              <a:rPr dirty="0" sz="2000"/>
              <a:t>Speech</a:t>
            </a:r>
            <a:r>
              <a:rPr dirty="0" sz="2000" spc="-150"/>
              <a:t> </a:t>
            </a:r>
            <a:r>
              <a:rPr dirty="0" sz="2000" spc="-10"/>
              <a:t>recognition</a:t>
            </a:r>
            <a:endParaRPr sz="20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955" y="2327148"/>
            <a:ext cx="1181100" cy="803148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2092579" y="2527808"/>
            <a:ext cx="12776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“He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entered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401948" y="2542667"/>
            <a:ext cx="332740" cy="213360"/>
          </a:xfrm>
          <a:prstGeom prst="rect">
            <a:avLst/>
          </a:prstGeom>
          <a:solidFill>
            <a:srgbClr val="F8CA9C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64"/>
              </a:lnSpc>
            </a:pPr>
            <a:r>
              <a:rPr dirty="0" sz="1400" spc="-20">
                <a:latin typeface="Tahoma"/>
                <a:cs typeface="Tahoma"/>
              </a:rPr>
              <a:t>ship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753992" y="2527808"/>
            <a:ext cx="383412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Tahoma"/>
                <a:cs typeface="Tahoma"/>
              </a:rPr>
              <a:t>to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buy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some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groceries”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-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“ship”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a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dictionary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word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9305" y="2741168"/>
            <a:ext cx="7815580" cy="1388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64030" indent="-148590">
              <a:lnSpc>
                <a:spcPct val="100000"/>
              </a:lnSpc>
              <a:spcBef>
                <a:spcPts val="100"/>
              </a:spcBef>
              <a:buChar char="•"/>
              <a:tabLst>
                <a:tab pos="1764030" algn="l"/>
              </a:tabLst>
            </a:pPr>
            <a:r>
              <a:rPr dirty="0" sz="1400" spc="-10">
                <a:latin typeface="Tahoma"/>
                <a:cs typeface="Tahoma"/>
              </a:rPr>
              <a:t>P(entered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shop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to</a:t>
            </a:r>
            <a:r>
              <a:rPr dirty="0" sz="1400" spc="-35">
                <a:latin typeface="Tahoma"/>
                <a:cs typeface="Tahoma"/>
              </a:rPr>
              <a:t> buy)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&gt;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P(entered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ship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to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buy)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Tahoma"/>
                <a:cs typeface="Tahoma"/>
              </a:rPr>
              <a:t>Augmentative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communication</a:t>
            </a:r>
            <a:endParaRPr sz="2000">
              <a:latin typeface="Tahoma"/>
              <a:cs typeface="Tahoma"/>
            </a:endParaRPr>
          </a:p>
          <a:p>
            <a:pPr marL="1633855">
              <a:lnSpc>
                <a:spcPts val="1675"/>
              </a:lnSpc>
              <a:spcBef>
                <a:spcPts val="1660"/>
              </a:spcBef>
            </a:pPr>
            <a:r>
              <a:rPr dirty="0" sz="1400">
                <a:latin typeface="Tahoma"/>
                <a:cs typeface="Tahoma"/>
              </a:rPr>
              <a:t>Predict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most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likely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word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menu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people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unable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to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physically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talk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or</a:t>
            </a:r>
            <a:r>
              <a:rPr dirty="0" sz="1400" spc="-10">
                <a:latin typeface="Tahoma"/>
                <a:cs typeface="Tahoma"/>
              </a:rPr>
              <a:t> sign.</a:t>
            </a:r>
            <a:endParaRPr sz="1400">
              <a:latin typeface="Tahoma"/>
              <a:cs typeface="Tahoma"/>
            </a:endParaRPr>
          </a:p>
          <a:p>
            <a:pPr marL="1668780">
              <a:lnSpc>
                <a:spcPts val="1195"/>
              </a:lnSpc>
            </a:pPr>
            <a:r>
              <a:rPr dirty="0" sz="1000">
                <a:latin typeface="Arial MT"/>
                <a:cs typeface="Arial MT"/>
              </a:rPr>
              <a:t>(Newell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et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al.,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1998)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9955" y="1069847"/>
            <a:ext cx="1156716" cy="771143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89305" y="1297635"/>
            <a:ext cx="4293235" cy="1018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654175">
              <a:lnSpc>
                <a:spcPct val="100000"/>
              </a:lnSpc>
              <a:spcBef>
                <a:spcPts val="105"/>
              </a:spcBef>
            </a:pPr>
            <a:r>
              <a:rPr dirty="0" sz="1400" spc="-90">
                <a:latin typeface="Tahoma"/>
                <a:cs typeface="Tahoma"/>
              </a:rPr>
              <a:t>P(I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saw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a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van)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&gt;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P(eyes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awe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an)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ahoma"/>
                <a:cs typeface="Tahoma"/>
              </a:rPr>
              <a:t>Spelling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correction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9955" y="3563111"/>
            <a:ext cx="850391" cy="72999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Language</a:t>
            </a:r>
            <a:r>
              <a:rPr dirty="0" spc="-145"/>
              <a:t> </a:t>
            </a:r>
            <a:r>
              <a:rPr dirty="0" spc="-10"/>
              <a:t>model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2658" y="1292427"/>
            <a:ext cx="4521200" cy="880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5"/>
              </a:spcBef>
              <a:buChar char="●"/>
              <a:tabLst>
                <a:tab pos="367665" algn="l"/>
              </a:tabLst>
            </a:pP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matrix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=&gt;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language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  <a:p>
            <a:pPr lvl="1" marL="824865" indent="-316865">
              <a:lnSpc>
                <a:spcPct val="100000"/>
              </a:lnSpc>
              <a:buSzPct val="77777"/>
              <a:buChar char="○"/>
              <a:tabLst>
                <a:tab pos="824865" algn="l"/>
              </a:tabLst>
            </a:pPr>
            <a:r>
              <a:rPr dirty="0" sz="1800">
                <a:latin typeface="Tahoma"/>
                <a:cs typeface="Tahoma"/>
              </a:rPr>
              <a:t>Sentence</a:t>
            </a:r>
            <a:r>
              <a:rPr dirty="0" sz="1800" spc="-10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probability</a:t>
            </a:r>
            <a:endParaRPr sz="1800">
              <a:latin typeface="Tahoma"/>
              <a:cs typeface="Tahoma"/>
            </a:endParaRPr>
          </a:p>
          <a:p>
            <a:pPr lvl="1" marL="824865" indent="-316865">
              <a:lnSpc>
                <a:spcPct val="100000"/>
              </a:lnSpc>
              <a:buSzPct val="77777"/>
              <a:buChar char="○"/>
              <a:tabLst>
                <a:tab pos="824865" algn="l"/>
              </a:tabLst>
            </a:pPr>
            <a:r>
              <a:rPr dirty="0" sz="1800" spc="55">
                <a:latin typeface="Tahoma"/>
                <a:cs typeface="Tahoma"/>
              </a:rPr>
              <a:t>Next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word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prediction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147817" y="2293061"/>
            <a:ext cx="2383790" cy="633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39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Sentence</a:t>
            </a:r>
            <a:r>
              <a:rPr dirty="0" sz="2000" spc="-14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probability: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ts val="2390"/>
              </a:lnSpc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95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learn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4271" y="2993164"/>
            <a:ext cx="3096768" cy="967711"/>
          </a:xfrm>
          <a:prstGeom prst="rect">
            <a:avLst/>
          </a:prstGeom>
        </p:spPr>
      </p:pic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717207" y="2385948"/>
          <a:ext cx="3852545" cy="1523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580"/>
                <a:gridCol w="570865"/>
                <a:gridCol w="674369"/>
                <a:gridCol w="408939"/>
                <a:gridCol w="748030"/>
                <a:gridCol w="656590"/>
              </a:tblGrid>
              <a:tr h="306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5240">
                        <a:lnSpc>
                          <a:spcPts val="1910"/>
                        </a:lnSpc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9685">
                        <a:lnSpc>
                          <a:spcPts val="1910"/>
                        </a:lnSpc>
                      </a:pPr>
                      <a:r>
                        <a:rPr dirty="0" sz="1600" spc="-2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69545">
                        <a:lnSpc>
                          <a:spcPts val="191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910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algn="ctr" marL="635">
                        <a:lnSpc>
                          <a:spcPts val="1835"/>
                        </a:lnSpc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&lt;s&gt;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139700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3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algn="ctr" marL="635">
                        <a:lnSpc>
                          <a:spcPts val="1820"/>
                        </a:lnSpc>
                      </a:pPr>
                      <a:r>
                        <a:rPr dirty="0" sz="1600" spc="-20">
                          <a:latin typeface="Tahoma"/>
                          <a:cs typeface="Tahoma"/>
                        </a:rPr>
                        <a:t>&lt;/s&gt;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970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I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0335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1820"/>
                        </a:lnSpc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0.5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2540">
                        <a:lnSpc>
                          <a:spcPts val="1820"/>
                        </a:lnSpc>
                      </a:pPr>
                      <a:r>
                        <a:rPr dirty="0" sz="1600" spc="-25">
                          <a:latin typeface="Tahoma"/>
                          <a:cs typeface="Tahoma"/>
                        </a:rPr>
                        <a:t>0.5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algn="ctr">
                        <a:lnSpc>
                          <a:spcPts val="1820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study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39700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20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dirty="0" sz="1600" spc="-10">
                          <a:latin typeface="Tahoma"/>
                          <a:cs typeface="Tahoma"/>
                        </a:rPr>
                        <a:t>learn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6510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1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139700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8735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805"/>
                        </a:lnSpc>
                      </a:pPr>
                      <a:r>
                        <a:rPr dirty="0" sz="1600" spc="-50">
                          <a:latin typeface="Tahoma"/>
                          <a:cs typeface="Tahoma"/>
                        </a:rPr>
                        <a:t>0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Log</a:t>
            </a:r>
            <a:r>
              <a:rPr dirty="0" spc="-160"/>
              <a:t> </a:t>
            </a:r>
            <a:r>
              <a:rPr dirty="0" spc="-10"/>
              <a:t>probability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744" y="2118360"/>
            <a:ext cx="3752396" cy="32308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75147" y="399608"/>
            <a:ext cx="3238177" cy="84854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872" y="3264500"/>
            <a:ext cx="3593580" cy="66741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04850" y="1259135"/>
            <a:ext cx="8137525" cy="2327275"/>
          </a:xfrm>
          <a:prstGeom prst="rect">
            <a:avLst/>
          </a:prstGeom>
        </p:spPr>
        <p:txBody>
          <a:bodyPr wrap="square" lIns="0" tIns="59054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64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55">
                <a:latin typeface="Tahoma"/>
                <a:cs typeface="Tahoma"/>
              </a:rPr>
              <a:t>All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probabilities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calculation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-180">
                <a:latin typeface="Tahoma"/>
                <a:cs typeface="Tahoma"/>
              </a:rPr>
              <a:t>&lt;=1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multiplying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them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brings</a:t>
            </a:r>
            <a:r>
              <a:rPr dirty="0" sz="2000" spc="-14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risk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underflow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163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-10">
                <a:latin typeface="Tahoma"/>
                <a:cs typeface="Tahoma"/>
              </a:rPr>
              <a:t>Logarithm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properties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reminder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31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Use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log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55">
                <a:latin typeface="Tahoma"/>
                <a:cs typeface="Tahoma"/>
              </a:rPr>
              <a:t>of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probabilities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matrix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calculations</a:t>
            </a:r>
            <a:endParaRPr sz="2000">
              <a:latin typeface="Tahoma"/>
              <a:cs typeface="Tahoma"/>
            </a:endParaRPr>
          </a:p>
          <a:p>
            <a:pPr lvl="1" marL="5526405" indent="-342900">
              <a:lnSpc>
                <a:spcPct val="100000"/>
              </a:lnSpc>
              <a:spcBef>
                <a:spcPts val="1445"/>
              </a:spcBef>
              <a:buSzPct val="90000"/>
              <a:buChar char="●"/>
              <a:tabLst>
                <a:tab pos="5526405" algn="l"/>
              </a:tabLst>
            </a:pPr>
            <a:r>
              <a:rPr dirty="0" sz="2000">
                <a:latin typeface="Tahoma"/>
                <a:cs typeface="Tahoma"/>
              </a:rPr>
              <a:t>Converts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back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from</a:t>
            </a:r>
            <a:r>
              <a:rPr dirty="0" sz="2000" spc="-25">
                <a:latin typeface="Tahoma"/>
                <a:cs typeface="Tahoma"/>
              </a:rPr>
              <a:t> log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31408" y="3686555"/>
            <a:ext cx="2863595" cy="26060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Generative</a:t>
            </a:r>
            <a:r>
              <a:rPr dirty="0" spc="-60"/>
              <a:t> </a:t>
            </a:r>
            <a:r>
              <a:rPr dirty="0" spc="-50"/>
              <a:t>Language</a:t>
            </a:r>
            <a:r>
              <a:rPr dirty="0" spc="-95"/>
              <a:t> </a:t>
            </a:r>
            <a:r>
              <a:rPr dirty="0" spc="-10"/>
              <a:t>model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5848" y="994105"/>
            <a:ext cx="3368040" cy="1350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ahoma"/>
                <a:cs typeface="Tahoma"/>
              </a:rPr>
              <a:t>Corpus: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6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dirty="0" sz="2000" spc="-5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John</a:t>
            </a: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6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dirty="0" sz="2000" spc="-6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eats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832730" y="1287271"/>
            <a:ext cx="2120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Tahoma"/>
                <a:cs typeface="Tahoma"/>
              </a:rPr>
              <a:t>1.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87569" y="1276603"/>
            <a:ext cx="1068705" cy="306705"/>
          </a:xfrm>
          <a:prstGeom prst="rect">
            <a:avLst/>
          </a:prstGeom>
          <a:solidFill>
            <a:srgbClr val="B6D6A8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385"/>
              </a:lnSpc>
            </a:pPr>
            <a:r>
              <a:rPr dirty="0" sz="2000" spc="-210">
                <a:latin typeface="Tahoma"/>
                <a:cs typeface="Tahoma"/>
              </a:rPr>
              <a:t>(&lt;s&gt;,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Lyn)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306692" y="1261363"/>
            <a:ext cx="164020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or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204">
                <a:latin typeface="Tahoma"/>
                <a:cs typeface="Tahoma"/>
              </a:rPr>
              <a:t>(&lt;s&gt;,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John)?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32730" y="1566163"/>
            <a:ext cx="17252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dirty="0" sz="1800" spc="-25">
                <a:latin typeface="Tahoma"/>
                <a:cs typeface="Tahoma"/>
              </a:rPr>
              <a:t>2.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2000" spc="-70">
                <a:latin typeface="Tahoma"/>
                <a:cs typeface="Tahoma"/>
              </a:rPr>
              <a:t>(Lyn,eats)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or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609460" y="1581403"/>
            <a:ext cx="1288415" cy="306705"/>
          </a:xfrm>
          <a:prstGeom prst="rect">
            <a:avLst/>
          </a:prstGeom>
          <a:solidFill>
            <a:srgbClr val="B6D6A8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385"/>
              </a:lnSpc>
            </a:pPr>
            <a:r>
              <a:rPr dirty="0" sz="2000" spc="-45">
                <a:latin typeface="Tahoma"/>
                <a:cs typeface="Tahoma"/>
              </a:rPr>
              <a:t>(Lyn,drinks)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933181" y="1566163"/>
            <a:ext cx="13970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0">
                <a:latin typeface="Tahoma"/>
                <a:cs typeface="Tahoma"/>
              </a:rPr>
              <a:t>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87569" y="1886204"/>
            <a:ext cx="1236980" cy="304800"/>
          </a:xfrm>
          <a:prstGeom prst="rect">
            <a:avLst/>
          </a:prstGeom>
          <a:solidFill>
            <a:srgbClr val="B6D6A8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385"/>
              </a:lnSpc>
            </a:pPr>
            <a:r>
              <a:rPr dirty="0" sz="2000" spc="-50">
                <a:latin typeface="Tahoma"/>
                <a:cs typeface="Tahoma"/>
              </a:rPr>
              <a:t>(drinks,tea)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460616" y="1870964"/>
            <a:ext cx="239712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or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(drinks,chocolate)?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32730" y="1866737"/>
            <a:ext cx="212090" cy="63500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 sz="1800" spc="-25">
                <a:latin typeface="Tahoma"/>
                <a:cs typeface="Tahoma"/>
              </a:rPr>
              <a:t>3.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800" spc="-25">
                <a:latin typeface="Tahoma"/>
                <a:cs typeface="Tahoma"/>
              </a:rPr>
              <a:t>4.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187569" y="2191004"/>
            <a:ext cx="1079500" cy="306705"/>
          </a:xfrm>
          <a:prstGeom prst="rect">
            <a:avLst/>
          </a:prstGeom>
          <a:solidFill>
            <a:srgbClr val="B6D6A8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385"/>
              </a:lnSpc>
            </a:pPr>
            <a:r>
              <a:rPr dirty="0" sz="2000" spc="-110">
                <a:latin typeface="Tahoma"/>
                <a:cs typeface="Tahoma"/>
              </a:rPr>
              <a:t>(tea,&lt;/s&gt;)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305169" y="2175459"/>
            <a:ext cx="93789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-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always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90550" y="2499872"/>
            <a:ext cx="6064885" cy="1421765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000" spc="-10">
                <a:latin typeface="Tahoma"/>
                <a:cs typeface="Tahoma"/>
              </a:rPr>
              <a:t>Algorithm:</a:t>
            </a:r>
            <a:endParaRPr sz="2000">
              <a:latin typeface="Tahoma"/>
              <a:cs typeface="Tahoma"/>
            </a:endParaRPr>
          </a:p>
          <a:p>
            <a:pPr marL="685165" indent="-342900">
              <a:lnSpc>
                <a:spcPct val="100000"/>
              </a:lnSpc>
              <a:spcBef>
                <a:spcPts val="710"/>
              </a:spcBef>
              <a:buSzPct val="90000"/>
              <a:buAutoNum type="arabicPeriod"/>
              <a:tabLst>
                <a:tab pos="685165" algn="l"/>
              </a:tabLst>
            </a:pPr>
            <a:r>
              <a:rPr dirty="0" sz="2000">
                <a:latin typeface="Tahoma"/>
                <a:cs typeface="Tahoma"/>
              </a:rPr>
              <a:t>Choose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sentence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start</a:t>
            </a:r>
            <a:endParaRPr sz="2000">
              <a:latin typeface="Tahoma"/>
              <a:cs typeface="Tahoma"/>
            </a:endParaRPr>
          </a:p>
          <a:p>
            <a:pPr marL="685165" indent="-342900">
              <a:lnSpc>
                <a:spcPts val="2390"/>
              </a:lnSpc>
              <a:buSzPct val="90000"/>
              <a:buAutoNum type="arabicPeriod"/>
              <a:tabLst>
                <a:tab pos="685165" algn="l"/>
              </a:tabLst>
            </a:pPr>
            <a:r>
              <a:rPr dirty="0" sz="2000">
                <a:latin typeface="Tahoma"/>
                <a:cs typeface="Tahoma"/>
              </a:rPr>
              <a:t>Choose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next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bigram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starting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with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previous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  <a:p>
            <a:pPr marL="685165" indent="-342900">
              <a:lnSpc>
                <a:spcPts val="2390"/>
              </a:lnSpc>
              <a:buSzPct val="90000"/>
              <a:buAutoNum type="arabicPeriod"/>
              <a:tabLst>
                <a:tab pos="685165" algn="l"/>
              </a:tabLst>
            </a:pPr>
            <a:r>
              <a:rPr dirty="0" sz="2000">
                <a:latin typeface="Tahoma"/>
                <a:cs typeface="Tahoma"/>
              </a:rPr>
              <a:t>Continue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until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120">
                <a:latin typeface="Tahoma"/>
                <a:cs typeface="Tahoma"/>
              </a:rPr>
              <a:t>&lt;/s&gt;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is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picked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75692"/>
            <a:ext cx="39814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latin typeface="Tahoma"/>
                <a:cs typeface="Tahoma"/>
              </a:rPr>
              <a:t>Quiz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739" y="502665"/>
            <a:ext cx="7741284" cy="2385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90" b="1">
                <a:latin typeface="Tahoma"/>
                <a:cs typeface="Tahoma"/>
              </a:rPr>
              <a:t>Objective:</a:t>
            </a:r>
            <a:r>
              <a:rPr dirty="0" sz="1400" spc="-20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Apply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sum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when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calculating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log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probability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instead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product.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400" spc="-10" b="1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Given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logarithm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these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conditional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probabilities:</a:t>
            </a:r>
            <a:endParaRPr sz="1400">
              <a:latin typeface="Tahoma"/>
              <a:cs typeface="Tahoma"/>
            </a:endParaRPr>
          </a:p>
          <a:p>
            <a:pPr marL="12700" marR="4127500">
              <a:lnSpc>
                <a:spcPct val="100000"/>
              </a:lnSpc>
              <a:tabLst>
                <a:tab pos="1841500" algn="l"/>
              </a:tabLst>
            </a:pPr>
            <a:r>
              <a:rPr dirty="0" sz="1400" spc="-80">
                <a:latin typeface="Tahoma"/>
                <a:cs typeface="Tahoma"/>
              </a:rPr>
              <a:t>log(P(Mary|&lt;s&gt;))=-</a:t>
            </a:r>
            <a:r>
              <a:rPr dirty="0" sz="1400" spc="-25">
                <a:latin typeface="Tahoma"/>
                <a:cs typeface="Tahoma"/>
              </a:rPr>
              <a:t>2;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80">
                <a:latin typeface="Tahoma"/>
                <a:cs typeface="Tahoma"/>
              </a:rPr>
              <a:t>log(P(&lt;/s&gt;|cats))=-</a:t>
            </a:r>
            <a:r>
              <a:rPr dirty="0" sz="1400" spc="-50">
                <a:latin typeface="Tahoma"/>
                <a:cs typeface="Tahoma"/>
              </a:rPr>
              <a:t>1 </a:t>
            </a:r>
            <a:r>
              <a:rPr dirty="0" sz="1400" spc="-40">
                <a:latin typeface="Tahoma"/>
                <a:cs typeface="Tahoma"/>
              </a:rPr>
              <a:t>log(P(likes|Mary))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5">
                <a:latin typeface="Tahoma"/>
                <a:cs typeface="Tahoma"/>
              </a:rPr>
              <a:t>=-</a:t>
            </a:r>
            <a:r>
              <a:rPr dirty="0" sz="1400">
                <a:latin typeface="Tahoma"/>
                <a:cs typeface="Tahoma"/>
              </a:rPr>
              <a:t>10;</a:t>
            </a:r>
            <a:r>
              <a:rPr dirty="0" sz="1400" spc="29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log(P(cats|likes))=-</a:t>
            </a:r>
            <a:r>
              <a:rPr dirty="0" sz="1400" spc="-25">
                <a:latin typeface="Tahoma"/>
                <a:cs typeface="Tahoma"/>
              </a:rPr>
              <a:t>100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1400">
                <a:latin typeface="Tahoma"/>
                <a:cs typeface="Tahoma"/>
              </a:rPr>
              <a:t>Approximate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log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probability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following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sentence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with</a:t>
            </a:r>
            <a:r>
              <a:rPr dirty="0" sz="1400" spc="-25">
                <a:latin typeface="Tahoma"/>
                <a:cs typeface="Tahoma"/>
              </a:rPr>
              <a:t> bigrams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50">
                <a:latin typeface="Tahoma"/>
                <a:cs typeface="Tahoma"/>
              </a:rPr>
              <a:t>: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25">
                <a:latin typeface="Tahoma"/>
                <a:cs typeface="Tahoma"/>
              </a:rPr>
              <a:t>“&lt;s&gt;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Mary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cats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&lt;/s&gt;”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dirty="0" sz="1400" spc="-90" b="1">
                <a:latin typeface="Tahoma"/>
                <a:cs typeface="Tahoma"/>
              </a:rPr>
              <a:t>Type:</a:t>
            </a:r>
            <a:r>
              <a:rPr dirty="0" sz="1400" spc="20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Multiple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Choice,</a:t>
            </a:r>
            <a:r>
              <a:rPr dirty="0" sz="1400" spc="-10">
                <a:latin typeface="Tahoma"/>
                <a:cs typeface="Tahoma"/>
              </a:rPr>
              <a:t> single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answer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65" b="1">
                <a:latin typeface="Tahoma"/>
                <a:cs typeface="Tahoma"/>
              </a:rPr>
              <a:t>Options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114" b="1">
                <a:latin typeface="Tahoma"/>
                <a:cs typeface="Tahoma"/>
              </a:rPr>
              <a:t>and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solution: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46065" y="3109036"/>
            <a:ext cx="1714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Tahoma"/>
                <a:cs typeface="Tahoma"/>
              </a:rPr>
              <a:t>2.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760465" y="3109036"/>
            <a:ext cx="30200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85">
                <a:latin typeface="Tahoma"/>
                <a:cs typeface="Tahoma"/>
              </a:rPr>
              <a:t>log(P(&lt;s&gt; </a:t>
            </a:r>
            <a:r>
              <a:rPr dirty="0" sz="1400" spc="50">
                <a:latin typeface="Tahoma"/>
                <a:cs typeface="Tahoma"/>
              </a:rPr>
              <a:t>Mary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cats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10">
                <a:latin typeface="Tahoma"/>
                <a:cs typeface="Tahoma"/>
              </a:rPr>
              <a:t>&lt;/s&gt;))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=2000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2359" y="3614673"/>
            <a:ext cx="38747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400" spc="-25">
                <a:latin typeface="Tahoma"/>
                <a:cs typeface="Tahoma"/>
              </a:rPr>
              <a:t>3.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90">
                <a:latin typeface="Tahoma"/>
                <a:cs typeface="Tahoma"/>
              </a:rPr>
              <a:t>log(P(&lt;s&gt;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Mary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cats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14">
                <a:latin typeface="Tahoma"/>
                <a:cs typeface="Tahoma"/>
              </a:rPr>
              <a:t>&lt;/s&gt;))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113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46065" y="3614673"/>
            <a:ext cx="171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ahoma"/>
                <a:cs typeface="Tahoma"/>
              </a:rPr>
              <a:t>4.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60465" y="3614673"/>
            <a:ext cx="29825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90">
                <a:latin typeface="Tahoma"/>
                <a:cs typeface="Tahoma"/>
              </a:rPr>
              <a:t>log(P(&lt;s&gt;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Mary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cats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30">
                <a:latin typeface="Tahoma"/>
                <a:cs typeface="Tahoma"/>
              </a:rPr>
              <a:t>&lt;/s&gt;))=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-</a:t>
            </a:r>
            <a:r>
              <a:rPr dirty="0" sz="1400" spc="-25">
                <a:latin typeface="Tahoma"/>
                <a:cs typeface="Tahoma"/>
              </a:rPr>
              <a:t>112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53923" y="3032760"/>
            <a:ext cx="4223385" cy="462280"/>
          </a:xfrm>
          <a:prstGeom prst="rect">
            <a:avLst/>
          </a:prstGeom>
          <a:ln w="9525">
            <a:solidFill>
              <a:srgbClr val="B6D6A8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05"/>
              </a:spcBef>
              <a:tabLst>
                <a:tab pos="1005205" algn="l"/>
              </a:tabLst>
            </a:pPr>
            <a:r>
              <a:rPr dirty="0" sz="1400" spc="-25">
                <a:latin typeface="Tahoma"/>
                <a:cs typeface="Tahoma"/>
              </a:rPr>
              <a:t>1.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85">
                <a:latin typeface="Tahoma"/>
                <a:cs typeface="Tahoma"/>
              </a:rPr>
              <a:t>log(P(&lt;s&gt; </a:t>
            </a:r>
            <a:r>
              <a:rPr dirty="0" sz="1400" spc="50">
                <a:latin typeface="Tahoma"/>
                <a:cs typeface="Tahoma"/>
              </a:rPr>
              <a:t>Mary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10">
                <a:latin typeface="Tahoma"/>
                <a:cs typeface="Tahoma"/>
              </a:rPr>
              <a:t>&lt;/s&gt;))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-</a:t>
            </a:r>
            <a:r>
              <a:rPr dirty="0" sz="1400" spc="-25">
                <a:latin typeface="Tahoma"/>
                <a:cs typeface="Tahoma"/>
              </a:rPr>
              <a:t>113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deeplearning.ai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346075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5200" spc="-10"/>
              <a:t>Language </a:t>
            </a:r>
            <a:r>
              <a:rPr dirty="0" sz="5200" spc="180"/>
              <a:t>Model </a:t>
            </a:r>
            <a:r>
              <a:rPr dirty="0" sz="5200" spc="-10"/>
              <a:t>Evaluation</a:t>
            </a:r>
            <a:endParaRPr sz="52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40" y="1240358"/>
            <a:ext cx="3312160" cy="10083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1950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61950" algn="l"/>
              </a:tabLst>
            </a:pPr>
            <a:r>
              <a:rPr dirty="0" sz="2000">
                <a:latin typeface="Tahoma"/>
                <a:cs typeface="Tahoma"/>
              </a:rPr>
              <a:t>Train/Validation/Test</a:t>
            </a:r>
            <a:r>
              <a:rPr dirty="0" sz="2000" spc="22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split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1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SzPct val="90000"/>
              <a:buChar char="●"/>
              <a:tabLst>
                <a:tab pos="354965" algn="l"/>
              </a:tabLst>
            </a:pPr>
            <a:r>
              <a:rPr dirty="0" sz="2000" spc="-10">
                <a:latin typeface="Tahoma"/>
                <a:cs typeface="Tahoma"/>
              </a:rPr>
              <a:t>Perplexity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Test</a:t>
            </a:r>
            <a:r>
              <a:rPr dirty="0" spc="-175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4850" y="1240358"/>
            <a:ext cx="44538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Split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corpus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Train/Validation/Test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4850" y="2355894"/>
            <a:ext cx="2536825" cy="132905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For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smaller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corpora</a:t>
            </a:r>
            <a:endParaRPr sz="2000">
              <a:latin typeface="Tahoma"/>
              <a:cs typeface="Tahoma"/>
            </a:endParaRPr>
          </a:p>
          <a:p>
            <a:pPr lvl="1" marL="812165" indent="-316865">
              <a:lnSpc>
                <a:spcPct val="100000"/>
              </a:lnSpc>
              <a:spcBef>
                <a:spcPts val="345"/>
              </a:spcBef>
              <a:buSzPct val="77777"/>
              <a:buChar char="○"/>
              <a:tabLst>
                <a:tab pos="812165" algn="l"/>
              </a:tabLst>
            </a:pPr>
            <a:r>
              <a:rPr dirty="0" sz="1800" spc="-80">
                <a:latin typeface="Tahoma"/>
                <a:cs typeface="Tahoma"/>
              </a:rPr>
              <a:t>80%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Train</a:t>
            </a:r>
            <a:endParaRPr sz="1800">
              <a:latin typeface="Tahoma"/>
              <a:cs typeface="Tahoma"/>
            </a:endParaRPr>
          </a:p>
          <a:p>
            <a:pPr lvl="1" marL="812165" indent="-316865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12165" algn="l"/>
              </a:tabLst>
            </a:pPr>
            <a:r>
              <a:rPr dirty="0" sz="1800" spc="-80">
                <a:latin typeface="Tahoma"/>
                <a:cs typeface="Tahoma"/>
              </a:rPr>
              <a:t>10%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Validation</a:t>
            </a:r>
            <a:endParaRPr sz="1800">
              <a:latin typeface="Tahoma"/>
              <a:cs typeface="Tahoma"/>
            </a:endParaRPr>
          </a:p>
          <a:p>
            <a:pPr lvl="1" marL="812165" indent="-316865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12165" algn="l"/>
              </a:tabLst>
            </a:pPr>
            <a:r>
              <a:rPr dirty="0" sz="1800" spc="-80">
                <a:latin typeface="Tahoma"/>
                <a:cs typeface="Tahoma"/>
              </a:rPr>
              <a:t>10%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Test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37786" y="2354072"/>
            <a:ext cx="41173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For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large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corpora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(typical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for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text)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0895" y="2661666"/>
            <a:ext cx="1731645" cy="972819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425"/>
              </a:spcBef>
              <a:buSzPct val="77777"/>
              <a:buChar char="○"/>
              <a:tabLst>
                <a:tab pos="329565" algn="l"/>
              </a:tabLst>
            </a:pPr>
            <a:r>
              <a:rPr dirty="0" sz="1800" spc="-80">
                <a:latin typeface="Tahoma"/>
                <a:cs typeface="Tahoma"/>
              </a:rPr>
              <a:t>98%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Train</a:t>
            </a:r>
            <a:endParaRPr sz="1800">
              <a:latin typeface="Tahoma"/>
              <a:cs typeface="Tahoma"/>
            </a:endParaRPr>
          </a:p>
          <a:p>
            <a:pPr marL="329565" indent="-316865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329565" algn="l"/>
              </a:tabLst>
            </a:pPr>
            <a:r>
              <a:rPr dirty="0" sz="1800" spc="-145">
                <a:latin typeface="Tahoma"/>
                <a:cs typeface="Tahoma"/>
              </a:rPr>
              <a:t>1%</a:t>
            </a:r>
            <a:r>
              <a:rPr dirty="0" sz="1800" spc="-9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Validation</a:t>
            </a:r>
            <a:endParaRPr sz="1800">
              <a:latin typeface="Tahoma"/>
              <a:cs typeface="Tahoma"/>
            </a:endParaRPr>
          </a:p>
          <a:p>
            <a:pPr marL="329565" indent="-316865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329565" algn="l"/>
              </a:tabLst>
            </a:pPr>
            <a:r>
              <a:rPr dirty="0" sz="1800" spc="-145">
                <a:latin typeface="Tahoma"/>
                <a:cs typeface="Tahoma"/>
              </a:rPr>
              <a:t>1%</a:t>
            </a:r>
            <a:r>
              <a:rPr dirty="0" sz="1800" spc="-10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Test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070853" y="1178432"/>
            <a:ext cx="2306320" cy="63309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200"/>
              </a:spcBef>
            </a:pPr>
            <a:r>
              <a:rPr dirty="0" sz="2000">
                <a:latin typeface="Tahoma"/>
                <a:cs typeface="Tahoma"/>
              </a:rPr>
              <a:t>Evaluate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on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Training dataset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674423" y="1211516"/>
            <a:ext cx="334645" cy="337185"/>
            <a:chOff x="5674423" y="1211516"/>
            <a:chExt cx="334645" cy="337185"/>
          </a:xfrm>
        </p:grpSpPr>
        <p:sp>
          <p:nvSpPr>
            <p:cNvPr id="9" name="object 9" descr=""/>
            <p:cNvSpPr/>
            <p:nvPr/>
          </p:nvSpPr>
          <p:spPr>
            <a:xfrm>
              <a:off x="5679185" y="1216278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59">
                  <a:moveTo>
                    <a:pt x="245490" y="0"/>
                  </a:moveTo>
                  <a:lnTo>
                    <a:pt x="162305" y="84455"/>
                  </a:lnTo>
                  <a:lnTo>
                    <a:pt x="79121" y="0"/>
                  </a:lnTo>
                  <a:lnTo>
                    <a:pt x="0" y="77978"/>
                  </a:lnTo>
                  <a:lnTo>
                    <a:pt x="84327" y="163703"/>
                  </a:lnTo>
                  <a:lnTo>
                    <a:pt x="0" y="249428"/>
                  </a:lnTo>
                  <a:lnTo>
                    <a:pt x="79121" y="327406"/>
                  </a:lnTo>
                  <a:lnTo>
                    <a:pt x="162305" y="242950"/>
                  </a:lnTo>
                  <a:lnTo>
                    <a:pt x="245490" y="327406"/>
                  </a:lnTo>
                  <a:lnTo>
                    <a:pt x="324612" y="249428"/>
                  </a:lnTo>
                  <a:lnTo>
                    <a:pt x="240284" y="163703"/>
                  </a:lnTo>
                  <a:lnTo>
                    <a:pt x="324612" y="77978"/>
                  </a:lnTo>
                  <a:lnTo>
                    <a:pt x="245490" y="0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679185" y="1216278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59">
                  <a:moveTo>
                    <a:pt x="0" y="77978"/>
                  </a:moveTo>
                  <a:lnTo>
                    <a:pt x="79121" y="0"/>
                  </a:lnTo>
                  <a:lnTo>
                    <a:pt x="162305" y="84455"/>
                  </a:lnTo>
                  <a:lnTo>
                    <a:pt x="245490" y="0"/>
                  </a:lnTo>
                  <a:lnTo>
                    <a:pt x="324612" y="77978"/>
                  </a:lnTo>
                  <a:lnTo>
                    <a:pt x="240284" y="163703"/>
                  </a:lnTo>
                  <a:lnTo>
                    <a:pt x="324612" y="249428"/>
                  </a:lnTo>
                  <a:lnTo>
                    <a:pt x="245490" y="327406"/>
                  </a:lnTo>
                  <a:lnTo>
                    <a:pt x="162305" y="242950"/>
                  </a:lnTo>
                  <a:lnTo>
                    <a:pt x="79121" y="327406"/>
                  </a:lnTo>
                  <a:lnTo>
                    <a:pt x="0" y="249428"/>
                  </a:lnTo>
                  <a:lnTo>
                    <a:pt x="84327" y="163703"/>
                  </a:lnTo>
                  <a:lnTo>
                    <a:pt x="0" y="7797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Test</a:t>
            </a:r>
            <a:r>
              <a:rPr dirty="0" spc="-160"/>
              <a:t> </a:t>
            </a:r>
            <a:r>
              <a:rPr dirty="0" spc="-25"/>
              <a:t>data</a:t>
            </a:r>
            <a:r>
              <a:rPr dirty="0" spc="-160"/>
              <a:t> </a:t>
            </a:r>
            <a:r>
              <a:rPr dirty="0"/>
              <a:t>-</a:t>
            </a:r>
            <a:r>
              <a:rPr dirty="0" spc="-150"/>
              <a:t> </a:t>
            </a:r>
            <a:r>
              <a:rPr dirty="0"/>
              <a:t>split</a:t>
            </a:r>
            <a:r>
              <a:rPr dirty="0" spc="-135"/>
              <a:t> </a:t>
            </a:r>
            <a:r>
              <a:rPr dirty="0" spc="-10"/>
              <a:t>method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91658" y="1246377"/>
            <a:ext cx="317246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5600" algn="l"/>
              </a:tabLst>
            </a:pPr>
            <a:r>
              <a:rPr dirty="0" sz="2000" spc="-10">
                <a:latin typeface="Tahoma"/>
                <a:cs typeface="Tahoma"/>
              </a:rPr>
              <a:t>Random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short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sequences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19150" y="1246377"/>
            <a:ext cx="21615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Continuous</a:t>
            </a:r>
            <a:r>
              <a:rPr dirty="0" sz="2000" spc="8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text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853493" y="1813369"/>
            <a:ext cx="2699385" cy="2289810"/>
            <a:chOff x="5853493" y="1813369"/>
            <a:chExt cx="2699385" cy="2289810"/>
          </a:xfrm>
        </p:grpSpPr>
        <p:sp>
          <p:nvSpPr>
            <p:cNvPr id="6" name="object 6" descr=""/>
            <p:cNvSpPr/>
            <p:nvPr/>
          </p:nvSpPr>
          <p:spPr>
            <a:xfrm>
              <a:off x="5858255" y="1818132"/>
              <a:ext cx="2689860" cy="2280285"/>
            </a:xfrm>
            <a:custGeom>
              <a:avLst/>
              <a:gdLst/>
              <a:ahLst/>
              <a:cxnLst/>
              <a:rect l="l" t="t" r="r" b="b"/>
              <a:pathLst>
                <a:path w="2689859" h="2280285">
                  <a:moveTo>
                    <a:pt x="2689860" y="0"/>
                  </a:moveTo>
                  <a:lnTo>
                    <a:pt x="0" y="0"/>
                  </a:lnTo>
                  <a:lnTo>
                    <a:pt x="0" y="2279904"/>
                  </a:lnTo>
                  <a:lnTo>
                    <a:pt x="2309876" y="2279904"/>
                  </a:lnTo>
                  <a:lnTo>
                    <a:pt x="2689860" y="1899919"/>
                  </a:lnTo>
                  <a:lnTo>
                    <a:pt x="2689860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168132" y="3718052"/>
              <a:ext cx="380365" cy="380365"/>
            </a:xfrm>
            <a:custGeom>
              <a:avLst/>
              <a:gdLst/>
              <a:ahLst/>
              <a:cxnLst/>
              <a:rect l="l" t="t" r="r" b="b"/>
              <a:pathLst>
                <a:path w="380365" h="380364">
                  <a:moveTo>
                    <a:pt x="379984" y="0"/>
                  </a:moveTo>
                  <a:lnTo>
                    <a:pt x="75946" y="75946"/>
                  </a:lnTo>
                  <a:lnTo>
                    <a:pt x="0" y="379984"/>
                  </a:lnTo>
                  <a:lnTo>
                    <a:pt x="379984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858255" y="1818132"/>
              <a:ext cx="2689860" cy="2280285"/>
            </a:xfrm>
            <a:custGeom>
              <a:avLst/>
              <a:gdLst/>
              <a:ahLst/>
              <a:cxnLst/>
              <a:rect l="l" t="t" r="r" b="b"/>
              <a:pathLst>
                <a:path w="2689859" h="2280285">
                  <a:moveTo>
                    <a:pt x="2309876" y="2279904"/>
                  </a:moveTo>
                  <a:lnTo>
                    <a:pt x="2385822" y="1975865"/>
                  </a:lnTo>
                  <a:lnTo>
                    <a:pt x="2689860" y="1899919"/>
                  </a:lnTo>
                  <a:lnTo>
                    <a:pt x="2309876" y="2279904"/>
                  </a:lnTo>
                  <a:lnTo>
                    <a:pt x="0" y="2279904"/>
                  </a:lnTo>
                  <a:lnTo>
                    <a:pt x="0" y="0"/>
                  </a:lnTo>
                  <a:lnTo>
                    <a:pt x="2689860" y="0"/>
                  </a:lnTo>
                  <a:lnTo>
                    <a:pt x="2689860" y="1899919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909307" y="2646375"/>
            <a:ext cx="59182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75" b="1">
                <a:latin typeface="Tahoma"/>
                <a:cs typeface="Tahoma"/>
              </a:rPr>
              <a:t>Corpus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943409" y="1910905"/>
            <a:ext cx="2541270" cy="2102485"/>
            <a:chOff x="5943409" y="1910905"/>
            <a:chExt cx="2541270" cy="2102485"/>
          </a:xfrm>
        </p:grpSpPr>
        <p:sp>
          <p:nvSpPr>
            <p:cNvPr id="11" name="object 11" descr=""/>
            <p:cNvSpPr/>
            <p:nvPr/>
          </p:nvSpPr>
          <p:spPr>
            <a:xfrm>
              <a:off x="5948171" y="1915667"/>
              <a:ext cx="535305" cy="321945"/>
            </a:xfrm>
            <a:custGeom>
              <a:avLst/>
              <a:gdLst/>
              <a:ahLst/>
              <a:cxnLst/>
              <a:rect l="l" t="t" r="r" b="b"/>
              <a:pathLst>
                <a:path w="535304" h="321944">
                  <a:moveTo>
                    <a:pt x="534924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534924" y="321563"/>
                  </a:lnTo>
                  <a:lnTo>
                    <a:pt x="534924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948171" y="1915667"/>
              <a:ext cx="535305" cy="321945"/>
            </a:xfrm>
            <a:custGeom>
              <a:avLst/>
              <a:gdLst/>
              <a:ahLst/>
              <a:cxnLst/>
              <a:rect l="l" t="t" r="r" b="b"/>
              <a:pathLst>
                <a:path w="535304" h="321944">
                  <a:moveTo>
                    <a:pt x="0" y="321563"/>
                  </a:moveTo>
                  <a:lnTo>
                    <a:pt x="534924" y="321563"/>
                  </a:lnTo>
                  <a:lnTo>
                    <a:pt x="534924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579107" y="1915667"/>
              <a:ext cx="281940" cy="321945"/>
            </a:xfrm>
            <a:custGeom>
              <a:avLst/>
              <a:gdLst/>
              <a:ahLst/>
              <a:cxnLst/>
              <a:rect l="l" t="t" r="r" b="b"/>
              <a:pathLst>
                <a:path w="281940" h="321944">
                  <a:moveTo>
                    <a:pt x="281940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281940" y="321563"/>
                  </a:lnTo>
                  <a:lnTo>
                    <a:pt x="281940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579107" y="1915667"/>
              <a:ext cx="281940" cy="321945"/>
            </a:xfrm>
            <a:custGeom>
              <a:avLst/>
              <a:gdLst/>
              <a:ahLst/>
              <a:cxnLst/>
              <a:rect l="l" t="t" r="r" b="b"/>
              <a:pathLst>
                <a:path w="281940" h="321944">
                  <a:moveTo>
                    <a:pt x="0" y="321563"/>
                  </a:moveTo>
                  <a:lnTo>
                    <a:pt x="281940" y="321563"/>
                  </a:lnTo>
                  <a:lnTo>
                    <a:pt x="281940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755635" y="1915667"/>
              <a:ext cx="280670" cy="321945"/>
            </a:xfrm>
            <a:custGeom>
              <a:avLst/>
              <a:gdLst/>
              <a:ahLst/>
              <a:cxnLst/>
              <a:rect l="l" t="t" r="r" b="b"/>
              <a:pathLst>
                <a:path w="280670" h="321944">
                  <a:moveTo>
                    <a:pt x="280416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280416" y="321563"/>
                  </a:lnTo>
                  <a:lnTo>
                    <a:pt x="280416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755635" y="1915667"/>
              <a:ext cx="280670" cy="321945"/>
            </a:xfrm>
            <a:custGeom>
              <a:avLst/>
              <a:gdLst/>
              <a:ahLst/>
              <a:cxnLst/>
              <a:rect l="l" t="t" r="r" b="b"/>
              <a:pathLst>
                <a:path w="280670" h="321944">
                  <a:moveTo>
                    <a:pt x="0" y="321563"/>
                  </a:moveTo>
                  <a:lnTo>
                    <a:pt x="280416" y="321563"/>
                  </a:lnTo>
                  <a:lnTo>
                    <a:pt x="280416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961631" y="1915667"/>
              <a:ext cx="718185" cy="321945"/>
            </a:xfrm>
            <a:custGeom>
              <a:avLst/>
              <a:gdLst/>
              <a:ahLst/>
              <a:cxnLst/>
              <a:rect l="l" t="t" r="r" b="b"/>
              <a:pathLst>
                <a:path w="718184" h="321944">
                  <a:moveTo>
                    <a:pt x="717803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717803" y="321563"/>
                  </a:lnTo>
                  <a:lnTo>
                    <a:pt x="717803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961631" y="1915667"/>
              <a:ext cx="718185" cy="321945"/>
            </a:xfrm>
            <a:custGeom>
              <a:avLst/>
              <a:gdLst/>
              <a:ahLst/>
              <a:cxnLst/>
              <a:rect l="l" t="t" r="r" b="b"/>
              <a:pathLst>
                <a:path w="718184" h="321944">
                  <a:moveTo>
                    <a:pt x="0" y="321563"/>
                  </a:moveTo>
                  <a:lnTo>
                    <a:pt x="717803" y="321563"/>
                  </a:lnTo>
                  <a:lnTo>
                    <a:pt x="717803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138159" y="1915667"/>
              <a:ext cx="341630" cy="321945"/>
            </a:xfrm>
            <a:custGeom>
              <a:avLst/>
              <a:gdLst/>
              <a:ahLst/>
              <a:cxnLst/>
              <a:rect l="l" t="t" r="r" b="b"/>
              <a:pathLst>
                <a:path w="341629" h="321944">
                  <a:moveTo>
                    <a:pt x="341375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341375" y="321563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138159" y="1915667"/>
              <a:ext cx="341630" cy="321945"/>
            </a:xfrm>
            <a:custGeom>
              <a:avLst/>
              <a:gdLst/>
              <a:ahLst/>
              <a:cxnLst/>
              <a:rect l="l" t="t" r="r" b="b"/>
              <a:pathLst>
                <a:path w="341629" h="321944">
                  <a:moveTo>
                    <a:pt x="0" y="321563"/>
                  </a:moveTo>
                  <a:lnTo>
                    <a:pt x="341375" y="321563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743699" y="3276600"/>
              <a:ext cx="536575" cy="321945"/>
            </a:xfrm>
            <a:custGeom>
              <a:avLst/>
              <a:gdLst/>
              <a:ahLst/>
              <a:cxnLst/>
              <a:rect l="l" t="t" r="r" b="b"/>
              <a:pathLst>
                <a:path w="536575" h="321945">
                  <a:moveTo>
                    <a:pt x="536448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536448" y="321563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743699" y="3276600"/>
              <a:ext cx="536575" cy="321945"/>
            </a:xfrm>
            <a:custGeom>
              <a:avLst/>
              <a:gdLst/>
              <a:ahLst/>
              <a:cxnLst/>
              <a:rect l="l" t="t" r="r" b="b"/>
              <a:pathLst>
                <a:path w="536575" h="321945">
                  <a:moveTo>
                    <a:pt x="0" y="321563"/>
                  </a:moveTo>
                  <a:lnTo>
                    <a:pt x="536448" y="321563"/>
                  </a:lnTo>
                  <a:lnTo>
                    <a:pt x="536448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8036051" y="2894075"/>
              <a:ext cx="443865" cy="321945"/>
            </a:xfrm>
            <a:custGeom>
              <a:avLst/>
              <a:gdLst/>
              <a:ahLst/>
              <a:cxnLst/>
              <a:rect l="l" t="t" r="r" b="b"/>
              <a:pathLst>
                <a:path w="443865" h="321944">
                  <a:moveTo>
                    <a:pt x="443483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443483" y="321563"/>
                  </a:lnTo>
                  <a:lnTo>
                    <a:pt x="443483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036051" y="2894075"/>
              <a:ext cx="443865" cy="321945"/>
            </a:xfrm>
            <a:custGeom>
              <a:avLst/>
              <a:gdLst/>
              <a:ahLst/>
              <a:cxnLst/>
              <a:rect l="l" t="t" r="r" b="b"/>
              <a:pathLst>
                <a:path w="443865" h="321944">
                  <a:moveTo>
                    <a:pt x="0" y="321563"/>
                  </a:moveTo>
                  <a:lnTo>
                    <a:pt x="443483" y="321563"/>
                  </a:lnTo>
                  <a:lnTo>
                    <a:pt x="443483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239255" y="3686555"/>
              <a:ext cx="341630" cy="321945"/>
            </a:xfrm>
            <a:custGeom>
              <a:avLst/>
              <a:gdLst/>
              <a:ahLst/>
              <a:cxnLst/>
              <a:rect l="l" t="t" r="r" b="b"/>
              <a:pathLst>
                <a:path w="341629" h="321945">
                  <a:moveTo>
                    <a:pt x="341375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341375" y="321564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239255" y="3686555"/>
              <a:ext cx="341630" cy="321945"/>
            </a:xfrm>
            <a:custGeom>
              <a:avLst/>
              <a:gdLst/>
              <a:ahLst/>
              <a:cxnLst/>
              <a:rect l="l" t="t" r="r" b="b"/>
              <a:pathLst>
                <a:path w="341629" h="321945">
                  <a:moveTo>
                    <a:pt x="0" y="321564"/>
                  </a:moveTo>
                  <a:lnTo>
                    <a:pt x="341375" y="321564"/>
                  </a:lnTo>
                  <a:lnTo>
                    <a:pt x="341375" y="0"/>
                  </a:lnTo>
                  <a:lnTo>
                    <a:pt x="0" y="0"/>
                  </a:lnTo>
                  <a:lnTo>
                    <a:pt x="0" y="321564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948171" y="2325623"/>
              <a:ext cx="2520950" cy="323215"/>
            </a:xfrm>
            <a:custGeom>
              <a:avLst/>
              <a:gdLst/>
              <a:ahLst/>
              <a:cxnLst/>
              <a:rect l="l" t="t" r="r" b="b"/>
              <a:pathLst>
                <a:path w="2520950" h="323214">
                  <a:moveTo>
                    <a:pt x="2520696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2520696" y="323088"/>
                  </a:lnTo>
                  <a:lnTo>
                    <a:pt x="2520696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948171" y="2325623"/>
              <a:ext cx="2520950" cy="323215"/>
            </a:xfrm>
            <a:custGeom>
              <a:avLst/>
              <a:gdLst/>
              <a:ahLst/>
              <a:cxnLst/>
              <a:rect l="l" t="t" r="r" b="b"/>
              <a:pathLst>
                <a:path w="2520950" h="323214">
                  <a:moveTo>
                    <a:pt x="0" y="323088"/>
                  </a:moveTo>
                  <a:lnTo>
                    <a:pt x="2520696" y="323088"/>
                  </a:lnTo>
                  <a:lnTo>
                    <a:pt x="2520696" y="0"/>
                  </a:lnTo>
                  <a:lnTo>
                    <a:pt x="0" y="0"/>
                  </a:lnTo>
                  <a:lnTo>
                    <a:pt x="0" y="323088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948171" y="2894075"/>
              <a:ext cx="2025650" cy="321945"/>
            </a:xfrm>
            <a:custGeom>
              <a:avLst/>
              <a:gdLst/>
              <a:ahLst/>
              <a:cxnLst/>
              <a:rect l="l" t="t" r="r" b="b"/>
              <a:pathLst>
                <a:path w="2025650" h="321944">
                  <a:moveTo>
                    <a:pt x="2025396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2025396" y="321563"/>
                  </a:lnTo>
                  <a:lnTo>
                    <a:pt x="2025396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948171" y="2894075"/>
              <a:ext cx="2025650" cy="321945"/>
            </a:xfrm>
            <a:custGeom>
              <a:avLst/>
              <a:gdLst/>
              <a:ahLst/>
              <a:cxnLst/>
              <a:rect l="l" t="t" r="r" b="b"/>
              <a:pathLst>
                <a:path w="2025650" h="321944">
                  <a:moveTo>
                    <a:pt x="0" y="321563"/>
                  </a:moveTo>
                  <a:lnTo>
                    <a:pt x="2025396" y="321563"/>
                  </a:lnTo>
                  <a:lnTo>
                    <a:pt x="2025396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382255" y="3276600"/>
              <a:ext cx="1087120" cy="321945"/>
            </a:xfrm>
            <a:custGeom>
              <a:avLst/>
              <a:gdLst/>
              <a:ahLst/>
              <a:cxnLst/>
              <a:rect l="l" t="t" r="r" b="b"/>
              <a:pathLst>
                <a:path w="1087120" h="321945">
                  <a:moveTo>
                    <a:pt x="1086611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1086611" y="321563"/>
                  </a:lnTo>
                  <a:lnTo>
                    <a:pt x="1086611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382255" y="3276600"/>
              <a:ext cx="1087120" cy="321945"/>
            </a:xfrm>
            <a:custGeom>
              <a:avLst/>
              <a:gdLst/>
              <a:ahLst/>
              <a:cxnLst/>
              <a:rect l="l" t="t" r="r" b="b"/>
              <a:pathLst>
                <a:path w="1087120" h="321945">
                  <a:moveTo>
                    <a:pt x="0" y="321563"/>
                  </a:moveTo>
                  <a:lnTo>
                    <a:pt x="1086611" y="321563"/>
                  </a:lnTo>
                  <a:lnTo>
                    <a:pt x="1086611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948171" y="3290315"/>
              <a:ext cx="716280" cy="321945"/>
            </a:xfrm>
            <a:custGeom>
              <a:avLst/>
              <a:gdLst/>
              <a:ahLst/>
              <a:cxnLst/>
              <a:rect l="l" t="t" r="r" b="b"/>
              <a:pathLst>
                <a:path w="716279" h="321945">
                  <a:moveTo>
                    <a:pt x="716279" y="0"/>
                  </a:moveTo>
                  <a:lnTo>
                    <a:pt x="0" y="0"/>
                  </a:lnTo>
                  <a:lnTo>
                    <a:pt x="0" y="321563"/>
                  </a:lnTo>
                  <a:lnTo>
                    <a:pt x="716279" y="321563"/>
                  </a:lnTo>
                  <a:lnTo>
                    <a:pt x="716279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948171" y="3290315"/>
              <a:ext cx="716280" cy="321945"/>
            </a:xfrm>
            <a:custGeom>
              <a:avLst/>
              <a:gdLst/>
              <a:ahLst/>
              <a:cxnLst/>
              <a:rect l="l" t="t" r="r" b="b"/>
              <a:pathLst>
                <a:path w="716279" h="321945">
                  <a:moveTo>
                    <a:pt x="0" y="321563"/>
                  </a:moveTo>
                  <a:lnTo>
                    <a:pt x="716279" y="321563"/>
                  </a:lnTo>
                  <a:lnTo>
                    <a:pt x="716279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664451" y="3686555"/>
              <a:ext cx="1239520" cy="321945"/>
            </a:xfrm>
            <a:custGeom>
              <a:avLst/>
              <a:gdLst/>
              <a:ahLst/>
              <a:cxnLst/>
              <a:rect l="l" t="t" r="r" b="b"/>
              <a:pathLst>
                <a:path w="1239520" h="321945">
                  <a:moveTo>
                    <a:pt x="1239011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1239011" y="321564"/>
                  </a:lnTo>
                  <a:lnTo>
                    <a:pt x="1239011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664451" y="3686555"/>
              <a:ext cx="1239520" cy="321945"/>
            </a:xfrm>
            <a:custGeom>
              <a:avLst/>
              <a:gdLst/>
              <a:ahLst/>
              <a:cxnLst/>
              <a:rect l="l" t="t" r="r" b="b"/>
              <a:pathLst>
                <a:path w="1239520" h="321945">
                  <a:moveTo>
                    <a:pt x="0" y="321564"/>
                  </a:moveTo>
                  <a:lnTo>
                    <a:pt x="1239011" y="321564"/>
                  </a:lnTo>
                  <a:lnTo>
                    <a:pt x="1239011" y="0"/>
                  </a:lnTo>
                  <a:lnTo>
                    <a:pt x="0" y="0"/>
                  </a:lnTo>
                  <a:lnTo>
                    <a:pt x="0" y="321564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948171" y="3686555"/>
              <a:ext cx="207645" cy="321945"/>
            </a:xfrm>
            <a:custGeom>
              <a:avLst/>
              <a:gdLst/>
              <a:ahLst/>
              <a:cxnLst/>
              <a:rect l="l" t="t" r="r" b="b"/>
              <a:pathLst>
                <a:path w="207645" h="321945">
                  <a:moveTo>
                    <a:pt x="207263" y="0"/>
                  </a:moveTo>
                  <a:lnTo>
                    <a:pt x="0" y="0"/>
                  </a:lnTo>
                  <a:lnTo>
                    <a:pt x="0" y="321564"/>
                  </a:lnTo>
                  <a:lnTo>
                    <a:pt x="207263" y="321564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5948171" y="3686555"/>
              <a:ext cx="207645" cy="321945"/>
            </a:xfrm>
            <a:custGeom>
              <a:avLst/>
              <a:gdLst/>
              <a:ahLst/>
              <a:cxnLst/>
              <a:rect l="l" t="t" r="r" b="b"/>
              <a:pathLst>
                <a:path w="207645" h="321945">
                  <a:moveTo>
                    <a:pt x="0" y="321564"/>
                  </a:moveTo>
                  <a:lnTo>
                    <a:pt x="207263" y="321564"/>
                  </a:lnTo>
                  <a:lnTo>
                    <a:pt x="207263" y="0"/>
                  </a:lnTo>
                  <a:lnTo>
                    <a:pt x="0" y="0"/>
                  </a:lnTo>
                  <a:lnTo>
                    <a:pt x="0" y="321564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9" name="object 39" descr=""/>
          <p:cNvGrpSpPr/>
          <p:nvPr/>
        </p:nvGrpSpPr>
        <p:grpSpPr>
          <a:xfrm>
            <a:off x="2941129" y="2485453"/>
            <a:ext cx="386080" cy="1093470"/>
            <a:chOff x="2941129" y="2485453"/>
            <a:chExt cx="386080" cy="1093470"/>
          </a:xfrm>
        </p:grpSpPr>
        <p:sp>
          <p:nvSpPr>
            <p:cNvPr id="40" name="object 40" descr=""/>
            <p:cNvSpPr/>
            <p:nvPr/>
          </p:nvSpPr>
          <p:spPr>
            <a:xfrm>
              <a:off x="2945892" y="2490216"/>
              <a:ext cx="376555" cy="1083945"/>
            </a:xfrm>
            <a:custGeom>
              <a:avLst/>
              <a:gdLst/>
              <a:ahLst/>
              <a:cxnLst/>
              <a:rect l="l" t="t" r="r" b="b"/>
              <a:pathLst>
                <a:path w="376554" h="1083945">
                  <a:moveTo>
                    <a:pt x="282320" y="0"/>
                  </a:moveTo>
                  <a:lnTo>
                    <a:pt x="94106" y="0"/>
                  </a:lnTo>
                  <a:lnTo>
                    <a:pt x="94106" y="895350"/>
                  </a:lnTo>
                  <a:lnTo>
                    <a:pt x="0" y="895350"/>
                  </a:lnTo>
                  <a:lnTo>
                    <a:pt x="188213" y="1083564"/>
                  </a:lnTo>
                  <a:lnTo>
                    <a:pt x="376428" y="895350"/>
                  </a:lnTo>
                  <a:lnTo>
                    <a:pt x="282320" y="895350"/>
                  </a:lnTo>
                  <a:lnTo>
                    <a:pt x="282320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945892" y="2490216"/>
              <a:ext cx="376555" cy="1083945"/>
            </a:xfrm>
            <a:custGeom>
              <a:avLst/>
              <a:gdLst/>
              <a:ahLst/>
              <a:cxnLst/>
              <a:rect l="l" t="t" r="r" b="b"/>
              <a:pathLst>
                <a:path w="376554" h="1083945">
                  <a:moveTo>
                    <a:pt x="282320" y="0"/>
                  </a:moveTo>
                  <a:lnTo>
                    <a:pt x="282320" y="895350"/>
                  </a:lnTo>
                  <a:lnTo>
                    <a:pt x="376428" y="895350"/>
                  </a:lnTo>
                  <a:lnTo>
                    <a:pt x="188213" y="1083564"/>
                  </a:lnTo>
                  <a:lnTo>
                    <a:pt x="0" y="895350"/>
                  </a:lnTo>
                  <a:lnTo>
                    <a:pt x="94106" y="895350"/>
                  </a:lnTo>
                  <a:lnTo>
                    <a:pt x="94106" y="0"/>
                  </a:lnTo>
                  <a:lnTo>
                    <a:pt x="28232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3015543" y="2569591"/>
            <a:ext cx="240029" cy="661035"/>
          </a:xfrm>
          <a:prstGeom prst="rect">
            <a:avLst/>
          </a:prstGeom>
        </p:spPr>
        <p:txBody>
          <a:bodyPr wrap="square" lIns="0" tIns="1079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 sz="1400" spc="-10">
                <a:latin typeface="Tahoma"/>
                <a:cs typeface="Tahoma"/>
              </a:rPr>
              <a:t>Training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159573" y="2485453"/>
            <a:ext cx="386080" cy="1093470"/>
            <a:chOff x="1159573" y="2485453"/>
            <a:chExt cx="386080" cy="1093470"/>
          </a:xfrm>
        </p:grpSpPr>
        <p:sp>
          <p:nvSpPr>
            <p:cNvPr id="44" name="object 44" descr=""/>
            <p:cNvSpPr/>
            <p:nvPr/>
          </p:nvSpPr>
          <p:spPr>
            <a:xfrm>
              <a:off x="1164336" y="2490216"/>
              <a:ext cx="376555" cy="1083945"/>
            </a:xfrm>
            <a:custGeom>
              <a:avLst/>
              <a:gdLst/>
              <a:ahLst/>
              <a:cxnLst/>
              <a:rect l="l" t="t" r="r" b="b"/>
              <a:pathLst>
                <a:path w="376555" h="1083945">
                  <a:moveTo>
                    <a:pt x="282320" y="0"/>
                  </a:moveTo>
                  <a:lnTo>
                    <a:pt x="94106" y="0"/>
                  </a:lnTo>
                  <a:lnTo>
                    <a:pt x="94106" y="895350"/>
                  </a:lnTo>
                  <a:lnTo>
                    <a:pt x="0" y="895350"/>
                  </a:lnTo>
                  <a:lnTo>
                    <a:pt x="188213" y="1083564"/>
                  </a:lnTo>
                  <a:lnTo>
                    <a:pt x="376427" y="895350"/>
                  </a:lnTo>
                  <a:lnTo>
                    <a:pt x="282320" y="895350"/>
                  </a:lnTo>
                  <a:lnTo>
                    <a:pt x="282320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164336" y="2490216"/>
              <a:ext cx="376555" cy="1083945"/>
            </a:xfrm>
            <a:custGeom>
              <a:avLst/>
              <a:gdLst/>
              <a:ahLst/>
              <a:cxnLst/>
              <a:rect l="l" t="t" r="r" b="b"/>
              <a:pathLst>
                <a:path w="376555" h="1083945">
                  <a:moveTo>
                    <a:pt x="282320" y="0"/>
                  </a:moveTo>
                  <a:lnTo>
                    <a:pt x="282320" y="895350"/>
                  </a:lnTo>
                  <a:lnTo>
                    <a:pt x="376427" y="895350"/>
                  </a:lnTo>
                  <a:lnTo>
                    <a:pt x="188213" y="1083564"/>
                  </a:lnTo>
                  <a:lnTo>
                    <a:pt x="0" y="895350"/>
                  </a:lnTo>
                  <a:lnTo>
                    <a:pt x="94106" y="895350"/>
                  </a:lnTo>
                  <a:lnTo>
                    <a:pt x="94106" y="0"/>
                  </a:lnTo>
                  <a:lnTo>
                    <a:pt x="282320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237293" y="2569591"/>
            <a:ext cx="224790" cy="80899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10">
                <a:latin typeface="Arial MT"/>
                <a:cs typeface="Arial MT"/>
              </a:rPr>
              <a:t>Validation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685609" y="2485453"/>
            <a:ext cx="386080" cy="1093470"/>
            <a:chOff x="685609" y="2485453"/>
            <a:chExt cx="386080" cy="1093470"/>
          </a:xfrm>
        </p:grpSpPr>
        <p:sp>
          <p:nvSpPr>
            <p:cNvPr id="48" name="object 48" descr=""/>
            <p:cNvSpPr/>
            <p:nvPr/>
          </p:nvSpPr>
          <p:spPr>
            <a:xfrm>
              <a:off x="690372" y="2490216"/>
              <a:ext cx="376555" cy="1083945"/>
            </a:xfrm>
            <a:custGeom>
              <a:avLst/>
              <a:gdLst/>
              <a:ahLst/>
              <a:cxnLst/>
              <a:rect l="l" t="t" r="r" b="b"/>
              <a:pathLst>
                <a:path w="376555" h="1083945">
                  <a:moveTo>
                    <a:pt x="282321" y="0"/>
                  </a:moveTo>
                  <a:lnTo>
                    <a:pt x="94107" y="0"/>
                  </a:lnTo>
                  <a:lnTo>
                    <a:pt x="94107" y="895350"/>
                  </a:lnTo>
                  <a:lnTo>
                    <a:pt x="0" y="895350"/>
                  </a:lnTo>
                  <a:lnTo>
                    <a:pt x="188214" y="1083564"/>
                  </a:lnTo>
                  <a:lnTo>
                    <a:pt x="376428" y="895350"/>
                  </a:lnTo>
                  <a:lnTo>
                    <a:pt x="282321" y="895350"/>
                  </a:lnTo>
                  <a:lnTo>
                    <a:pt x="282321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90372" y="2490216"/>
              <a:ext cx="376555" cy="1083945"/>
            </a:xfrm>
            <a:custGeom>
              <a:avLst/>
              <a:gdLst/>
              <a:ahLst/>
              <a:cxnLst/>
              <a:rect l="l" t="t" r="r" b="b"/>
              <a:pathLst>
                <a:path w="376555" h="1083945">
                  <a:moveTo>
                    <a:pt x="282321" y="0"/>
                  </a:moveTo>
                  <a:lnTo>
                    <a:pt x="282321" y="895350"/>
                  </a:lnTo>
                  <a:lnTo>
                    <a:pt x="376428" y="895350"/>
                  </a:lnTo>
                  <a:lnTo>
                    <a:pt x="188214" y="1083564"/>
                  </a:lnTo>
                  <a:lnTo>
                    <a:pt x="0" y="895350"/>
                  </a:lnTo>
                  <a:lnTo>
                    <a:pt x="94107" y="895350"/>
                  </a:lnTo>
                  <a:lnTo>
                    <a:pt x="94107" y="0"/>
                  </a:lnTo>
                  <a:lnTo>
                    <a:pt x="282321" y="0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763025" y="2569591"/>
            <a:ext cx="224790" cy="37211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650"/>
              </a:lnSpc>
            </a:pPr>
            <a:r>
              <a:rPr dirty="0" sz="1400" spc="-20">
                <a:latin typeface="Arial MT"/>
                <a:cs typeface="Arial MT"/>
              </a:rPr>
              <a:t>Test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685609" y="1822513"/>
            <a:ext cx="398145" cy="527685"/>
            <a:chOff x="685609" y="1822513"/>
            <a:chExt cx="398145" cy="527685"/>
          </a:xfrm>
        </p:grpSpPr>
        <p:sp>
          <p:nvSpPr>
            <p:cNvPr id="52" name="object 52" descr=""/>
            <p:cNvSpPr/>
            <p:nvPr/>
          </p:nvSpPr>
          <p:spPr>
            <a:xfrm>
              <a:off x="690372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19" h="518160">
                  <a:moveTo>
                    <a:pt x="38861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323850" y="518160"/>
                  </a:lnTo>
                  <a:lnTo>
                    <a:pt x="388619" y="453390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014222" y="2280666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69">
                  <a:moveTo>
                    <a:pt x="64769" y="0"/>
                  </a:moveTo>
                  <a:lnTo>
                    <a:pt x="12953" y="12953"/>
                  </a:lnTo>
                  <a:lnTo>
                    <a:pt x="0" y="64769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690372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19" h="518160">
                  <a:moveTo>
                    <a:pt x="323850" y="518160"/>
                  </a:moveTo>
                  <a:lnTo>
                    <a:pt x="336803" y="466344"/>
                  </a:lnTo>
                  <a:lnTo>
                    <a:pt x="388619" y="453390"/>
                  </a:lnTo>
                  <a:lnTo>
                    <a:pt x="323850" y="518160"/>
                  </a:lnTo>
                  <a:lnTo>
                    <a:pt x="0" y="518160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339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5" name="object 55" descr=""/>
          <p:cNvGrpSpPr/>
          <p:nvPr/>
        </p:nvGrpSpPr>
        <p:grpSpPr>
          <a:xfrm>
            <a:off x="1290637" y="1822513"/>
            <a:ext cx="398145" cy="527685"/>
            <a:chOff x="1290637" y="1822513"/>
            <a:chExt cx="398145" cy="527685"/>
          </a:xfrm>
        </p:grpSpPr>
        <p:sp>
          <p:nvSpPr>
            <p:cNvPr id="56" name="object 56" descr=""/>
            <p:cNvSpPr/>
            <p:nvPr/>
          </p:nvSpPr>
          <p:spPr>
            <a:xfrm>
              <a:off x="1295400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19" h="518160">
                  <a:moveTo>
                    <a:pt x="38861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323850" y="518160"/>
                  </a:lnTo>
                  <a:lnTo>
                    <a:pt x="388619" y="453390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1619250" y="2280666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69">
                  <a:moveTo>
                    <a:pt x="64769" y="0"/>
                  </a:moveTo>
                  <a:lnTo>
                    <a:pt x="12954" y="12953"/>
                  </a:lnTo>
                  <a:lnTo>
                    <a:pt x="0" y="64769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1295400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19" h="518160">
                  <a:moveTo>
                    <a:pt x="323850" y="518160"/>
                  </a:moveTo>
                  <a:lnTo>
                    <a:pt x="336804" y="466344"/>
                  </a:lnTo>
                  <a:lnTo>
                    <a:pt x="388619" y="453390"/>
                  </a:lnTo>
                  <a:lnTo>
                    <a:pt x="323850" y="518160"/>
                  </a:lnTo>
                  <a:lnTo>
                    <a:pt x="0" y="518160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339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9" name="object 59" descr=""/>
          <p:cNvGrpSpPr/>
          <p:nvPr/>
        </p:nvGrpSpPr>
        <p:grpSpPr>
          <a:xfrm>
            <a:off x="1843849" y="1822513"/>
            <a:ext cx="398145" cy="527685"/>
            <a:chOff x="1843849" y="1822513"/>
            <a:chExt cx="398145" cy="527685"/>
          </a:xfrm>
        </p:grpSpPr>
        <p:sp>
          <p:nvSpPr>
            <p:cNvPr id="60" name="object 60" descr=""/>
            <p:cNvSpPr/>
            <p:nvPr/>
          </p:nvSpPr>
          <p:spPr>
            <a:xfrm>
              <a:off x="1848611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19" h="518160">
                  <a:moveTo>
                    <a:pt x="38861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323850" y="518160"/>
                  </a:lnTo>
                  <a:lnTo>
                    <a:pt x="388619" y="453390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2172461" y="2280666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69">
                  <a:moveTo>
                    <a:pt x="64769" y="0"/>
                  </a:moveTo>
                  <a:lnTo>
                    <a:pt x="12954" y="12953"/>
                  </a:lnTo>
                  <a:lnTo>
                    <a:pt x="0" y="64769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848611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19" h="518160">
                  <a:moveTo>
                    <a:pt x="323850" y="518160"/>
                  </a:moveTo>
                  <a:lnTo>
                    <a:pt x="336804" y="466344"/>
                  </a:lnTo>
                  <a:lnTo>
                    <a:pt x="388619" y="453390"/>
                  </a:lnTo>
                  <a:lnTo>
                    <a:pt x="323850" y="518160"/>
                  </a:lnTo>
                  <a:lnTo>
                    <a:pt x="0" y="518160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339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 descr=""/>
          <p:cNvGrpSpPr/>
          <p:nvPr/>
        </p:nvGrpSpPr>
        <p:grpSpPr>
          <a:xfrm>
            <a:off x="2397061" y="1822513"/>
            <a:ext cx="396875" cy="527685"/>
            <a:chOff x="2397061" y="1822513"/>
            <a:chExt cx="396875" cy="527685"/>
          </a:xfrm>
        </p:grpSpPr>
        <p:sp>
          <p:nvSpPr>
            <p:cNvPr id="64" name="object 64" descr=""/>
            <p:cNvSpPr/>
            <p:nvPr/>
          </p:nvSpPr>
          <p:spPr>
            <a:xfrm>
              <a:off x="2401823" y="1827276"/>
              <a:ext cx="387350" cy="518159"/>
            </a:xfrm>
            <a:custGeom>
              <a:avLst/>
              <a:gdLst/>
              <a:ahLst/>
              <a:cxnLst/>
              <a:rect l="l" t="t" r="r" b="b"/>
              <a:pathLst>
                <a:path w="387350" h="518160">
                  <a:moveTo>
                    <a:pt x="387095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322580" y="518160"/>
                  </a:lnTo>
                  <a:lnTo>
                    <a:pt x="387095" y="453644"/>
                  </a:lnTo>
                  <a:lnTo>
                    <a:pt x="387095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2724403" y="2280920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69">
                  <a:moveTo>
                    <a:pt x="64515" y="0"/>
                  </a:moveTo>
                  <a:lnTo>
                    <a:pt x="12953" y="12954"/>
                  </a:lnTo>
                  <a:lnTo>
                    <a:pt x="0" y="64516"/>
                  </a:lnTo>
                  <a:lnTo>
                    <a:pt x="64515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2401823" y="1827276"/>
              <a:ext cx="387350" cy="518159"/>
            </a:xfrm>
            <a:custGeom>
              <a:avLst/>
              <a:gdLst/>
              <a:ahLst/>
              <a:cxnLst/>
              <a:rect l="l" t="t" r="r" b="b"/>
              <a:pathLst>
                <a:path w="387350" h="518160">
                  <a:moveTo>
                    <a:pt x="322580" y="518160"/>
                  </a:moveTo>
                  <a:lnTo>
                    <a:pt x="335533" y="466598"/>
                  </a:lnTo>
                  <a:lnTo>
                    <a:pt x="387095" y="453644"/>
                  </a:lnTo>
                  <a:lnTo>
                    <a:pt x="322580" y="518160"/>
                  </a:lnTo>
                  <a:lnTo>
                    <a:pt x="0" y="518160"/>
                  </a:lnTo>
                  <a:lnTo>
                    <a:pt x="0" y="0"/>
                  </a:lnTo>
                  <a:lnTo>
                    <a:pt x="387095" y="0"/>
                  </a:lnTo>
                  <a:lnTo>
                    <a:pt x="387095" y="453644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7" name="object 67" descr=""/>
          <p:cNvGrpSpPr/>
          <p:nvPr/>
        </p:nvGrpSpPr>
        <p:grpSpPr>
          <a:xfrm>
            <a:off x="2939605" y="1822513"/>
            <a:ext cx="398145" cy="527685"/>
            <a:chOff x="2939605" y="1822513"/>
            <a:chExt cx="398145" cy="527685"/>
          </a:xfrm>
        </p:grpSpPr>
        <p:sp>
          <p:nvSpPr>
            <p:cNvPr id="68" name="object 68" descr=""/>
            <p:cNvSpPr/>
            <p:nvPr/>
          </p:nvSpPr>
          <p:spPr>
            <a:xfrm>
              <a:off x="2944367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20" h="518160">
                  <a:moveTo>
                    <a:pt x="388619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323849" y="518160"/>
                  </a:lnTo>
                  <a:lnTo>
                    <a:pt x="388619" y="453390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268217" y="2280666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69">
                  <a:moveTo>
                    <a:pt x="64770" y="0"/>
                  </a:moveTo>
                  <a:lnTo>
                    <a:pt x="12954" y="12953"/>
                  </a:lnTo>
                  <a:lnTo>
                    <a:pt x="0" y="64769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 descr=""/>
            <p:cNvSpPr/>
            <p:nvPr/>
          </p:nvSpPr>
          <p:spPr>
            <a:xfrm>
              <a:off x="2944367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20" h="518160">
                  <a:moveTo>
                    <a:pt x="323849" y="518160"/>
                  </a:moveTo>
                  <a:lnTo>
                    <a:pt x="336804" y="466344"/>
                  </a:lnTo>
                  <a:lnTo>
                    <a:pt x="388619" y="453390"/>
                  </a:lnTo>
                  <a:lnTo>
                    <a:pt x="323849" y="518160"/>
                  </a:lnTo>
                  <a:lnTo>
                    <a:pt x="0" y="518160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3390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1" name="object 71" descr=""/>
          <p:cNvGrpSpPr/>
          <p:nvPr/>
        </p:nvGrpSpPr>
        <p:grpSpPr>
          <a:xfrm>
            <a:off x="3518725" y="1822513"/>
            <a:ext cx="398145" cy="527685"/>
            <a:chOff x="3518725" y="1822513"/>
            <a:chExt cx="398145" cy="527685"/>
          </a:xfrm>
        </p:grpSpPr>
        <p:sp>
          <p:nvSpPr>
            <p:cNvPr id="72" name="object 72" descr=""/>
            <p:cNvSpPr/>
            <p:nvPr/>
          </p:nvSpPr>
          <p:spPr>
            <a:xfrm>
              <a:off x="3523488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20" h="518160">
                  <a:moveTo>
                    <a:pt x="388620" y="0"/>
                  </a:moveTo>
                  <a:lnTo>
                    <a:pt x="0" y="0"/>
                  </a:lnTo>
                  <a:lnTo>
                    <a:pt x="0" y="518160"/>
                  </a:lnTo>
                  <a:lnTo>
                    <a:pt x="323850" y="518160"/>
                  </a:lnTo>
                  <a:lnTo>
                    <a:pt x="388620" y="453390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3C85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3" name="object 73" descr=""/>
            <p:cNvSpPr/>
            <p:nvPr/>
          </p:nvSpPr>
          <p:spPr>
            <a:xfrm>
              <a:off x="3847338" y="2280666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69">
                  <a:moveTo>
                    <a:pt x="64770" y="0"/>
                  </a:moveTo>
                  <a:lnTo>
                    <a:pt x="12953" y="12953"/>
                  </a:lnTo>
                  <a:lnTo>
                    <a:pt x="0" y="64769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306B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 descr=""/>
            <p:cNvSpPr/>
            <p:nvPr/>
          </p:nvSpPr>
          <p:spPr>
            <a:xfrm>
              <a:off x="3523488" y="1827276"/>
              <a:ext cx="388620" cy="518159"/>
            </a:xfrm>
            <a:custGeom>
              <a:avLst/>
              <a:gdLst/>
              <a:ahLst/>
              <a:cxnLst/>
              <a:rect l="l" t="t" r="r" b="b"/>
              <a:pathLst>
                <a:path w="388620" h="518160">
                  <a:moveTo>
                    <a:pt x="323850" y="518160"/>
                  </a:moveTo>
                  <a:lnTo>
                    <a:pt x="336803" y="466344"/>
                  </a:lnTo>
                  <a:lnTo>
                    <a:pt x="388620" y="453390"/>
                  </a:lnTo>
                  <a:lnTo>
                    <a:pt x="323850" y="518160"/>
                  </a:lnTo>
                  <a:lnTo>
                    <a:pt x="0" y="518160"/>
                  </a:lnTo>
                  <a:lnTo>
                    <a:pt x="0" y="0"/>
                  </a:lnTo>
                  <a:lnTo>
                    <a:pt x="388620" y="0"/>
                  </a:lnTo>
                  <a:lnTo>
                    <a:pt x="388620" y="453390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5" name="object 75" descr=""/>
          <p:cNvGrpSpPr/>
          <p:nvPr/>
        </p:nvGrpSpPr>
        <p:grpSpPr>
          <a:xfrm>
            <a:off x="679513" y="3713797"/>
            <a:ext cx="398145" cy="526415"/>
            <a:chOff x="679513" y="3713797"/>
            <a:chExt cx="398145" cy="526415"/>
          </a:xfrm>
        </p:grpSpPr>
        <p:sp>
          <p:nvSpPr>
            <p:cNvPr id="76" name="object 76" descr=""/>
            <p:cNvSpPr/>
            <p:nvPr/>
          </p:nvSpPr>
          <p:spPr>
            <a:xfrm>
              <a:off x="684276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88620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49" y="516635"/>
                  </a:lnTo>
                  <a:lnTo>
                    <a:pt x="388620" y="45186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E691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7" name="object 77" descr=""/>
            <p:cNvSpPr/>
            <p:nvPr/>
          </p:nvSpPr>
          <p:spPr>
            <a:xfrm>
              <a:off x="1008126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770" y="0"/>
                  </a:moveTo>
                  <a:lnTo>
                    <a:pt x="12954" y="12954"/>
                  </a:lnTo>
                  <a:lnTo>
                    <a:pt x="0" y="6477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B875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8" name="object 78" descr=""/>
            <p:cNvSpPr/>
            <p:nvPr/>
          </p:nvSpPr>
          <p:spPr>
            <a:xfrm>
              <a:off x="684276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23849" y="516635"/>
                  </a:moveTo>
                  <a:lnTo>
                    <a:pt x="336804" y="464819"/>
                  </a:lnTo>
                  <a:lnTo>
                    <a:pt x="388620" y="451865"/>
                  </a:lnTo>
                  <a:lnTo>
                    <a:pt x="323849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20" y="0"/>
                  </a:lnTo>
                  <a:lnTo>
                    <a:pt x="388620" y="45186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9" name="object 79" descr=""/>
          <p:cNvGrpSpPr/>
          <p:nvPr/>
        </p:nvGrpSpPr>
        <p:grpSpPr>
          <a:xfrm>
            <a:off x="1150429" y="3713797"/>
            <a:ext cx="398145" cy="526415"/>
            <a:chOff x="1150429" y="3713797"/>
            <a:chExt cx="398145" cy="526415"/>
          </a:xfrm>
        </p:grpSpPr>
        <p:sp>
          <p:nvSpPr>
            <p:cNvPr id="80" name="object 80" descr=""/>
            <p:cNvSpPr/>
            <p:nvPr/>
          </p:nvSpPr>
          <p:spPr>
            <a:xfrm>
              <a:off x="1155191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88620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50" y="516635"/>
                  </a:lnTo>
                  <a:lnTo>
                    <a:pt x="388620" y="45186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0C23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1" name="object 81" descr=""/>
            <p:cNvSpPr/>
            <p:nvPr/>
          </p:nvSpPr>
          <p:spPr>
            <a:xfrm>
              <a:off x="1479041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770" y="0"/>
                  </a:moveTo>
                  <a:lnTo>
                    <a:pt x="12954" y="12954"/>
                  </a:lnTo>
                  <a:lnTo>
                    <a:pt x="0" y="6477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C29C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2" name="object 82" descr=""/>
            <p:cNvSpPr/>
            <p:nvPr/>
          </p:nvSpPr>
          <p:spPr>
            <a:xfrm>
              <a:off x="1155191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23850" y="516635"/>
                  </a:moveTo>
                  <a:lnTo>
                    <a:pt x="336804" y="464819"/>
                  </a:lnTo>
                  <a:lnTo>
                    <a:pt x="388620" y="451865"/>
                  </a:lnTo>
                  <a:lnTo>
                    <a:pt x="323850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20" y="0"/>
                  </a:lnTo>
                  <a:lnTo>
                    <a:pt x="388620" y="45186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3" name="object 83" descr=""/>
          <p:cNvGrpSpPr/>
          <p:nvPr/>
        </p:nvGrpSpPr>
        <p:grpSpPr>
          <a:xfrm>
            <a:off x="1686877" y="3713797"/>
            <a:ext cx="398145" cy="526415"/>
            <a:chOff x="1686877" y="3713797"/>
            <a:chExt cx="398145" cy="526415"/>
          </a:xfrm>
        </p:grpSpPr>
        <p:sp>
          <p:nvSpPr>
            <p:cNvPr id="84" name="object 84" descr=""/>
            <p:cNvSpPr/>
            <p:nvPr/>
          </p:nvSpPr>
          <p:spPr>
            <a:xfrm>
              <a:off x="1691639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88620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50" y="516635"/>
                  </a:lnTo>
                  <a:lnTo>
                    <a:pt x="388620" y="451865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5" name="object 85" descr=""/>
            <p:cNvSpPr/>
            <p:nvPr/>
          </p:nvSpPr>
          <p:spPr>
            <a:xfrm>
              <a:off x="2015489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770" y="0"/>
                  </a:moveTo>
                  <a:lnTo>
                    <a:pt x="12954" y="12954"/>
                  </a:lnTo>
                  <a:lnTo>
                    <a:pt x="0" y="64770"/>
                  </a:lnTo>
                  <a:lnTo>
                    <a:pt x="64770" y="0"/>
                  </a:lnTo>
                  <a:close/>
                </a:path>
              </a:pathLst>
            </a:custGeom>
            <a:solidFill>
              <a:srgbClr val="5486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6" name="object 86" descr=""/>
            <p:cNvSpPr/>
            <p:nvPr/>
          </p:nvSpPr>
          <p:spPr>
            <a:xfrm>
              <a:off x="1691639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23850" y="516635"/>
                  </a:moveTo>
                  <a:lnTo>
                    <a:pt x="336804" y="464819"/>
                  </a:lnTo>
                  <a:lnTo>
                    <a:pt x="388620" y="451865"/>
                  </a:lnTo>
                  <a:lnTo>
                    <a:pt x="323850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20" y="0"/>
                  </a:lnTo>
                  <a:lnTo>
                    <a:pt x="388620" y="45186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7" name="object 87" descr=""/>
          <p:cNvGrpSpPr/>
          <p:nvPr/>
        </p:nvGrpSpPr>
        <p:grpSpPr>
          <a:xfrm>
            <a:off x="2224849" y="3713797"/>
            <a:ext cx="398145" cy="526415"/>
            <a:chOff x="2224849" y="3713797"/>
            <a:chExt cx="398145" cy="526415"/>
          </a:xfrm>
        </p:grpSpPr>
        <p:sp>
          <p:nvSpPr>
            <p:cNvPr id="88" name="object 88" descr=""/>
            <p:cNvSpPr/>
            <p:nvPr/>
          </p:nvSpPr>
          <p:spPr>
            <a:xfrm>
              <a:off x="2229611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88619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50" y="516635"/>
                  </a:lnTo>
                  <a:lnTo>
                    <a:pt x="388619" y="45186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 descr=""/>
            <p:cNvSpPr/>
            <p:nvPr/>
          </p:nvSpPr>
          <p:spPr>
            <a:xfrm>
              <a:off x="2553461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769" y="0"/>
                  </a:moveTo>
                  <a:lnTo>
                    <a:pt x="12954" y="12954"/>
                  </a:lnTo>
                  <a:lnTo>
                    <a:pt x="0" y="64770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5486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0" name="object 90" descr=""/>
            <p:cNvSpPr/>
            <p:nvPr/>
          </p:nvSpPr>
          <p:spPr>
            <a:xfrm>
              <a:off x="2229611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23850" y="516635"/>
                  </a:moveTo>
                  <a:lnTo>
                    <a:pt x="336804" y="464819"/>
                  </a:lnTo>
                  <a:lnTo>
                    <a:pt x="388619" y="451865"/>
                  </a:lnTo>
                  <a:lnTo>
                    <a:pt x="323850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1865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1" name="object 91" descr=""/>
          <p:cNvGrpSpPr/>
          <p:nvPr/>
        </p:nvGrpSpPr>
        <p:grpSpPr>
          <a:xfrm>
            <a:off x="2694241" y="3713797"/>
            <a:ext cx="398145" cy="526415"/>
            <a:chOff x="2694241" y="3713797"/>
            <a:chExt cx="398145" cy="526415"/>
          </a:xfrm>
        </p:grpSpPr>
        <p:sp>
          <p:nvSpPr>
            <p:cNvPr id="92" name="object 92" descr=""/>
            <p:cNvSpPr/>
            <p:nvPr/>
          </p:nvSpPr>
          <p:spPr>
            <a:xfrm>
              <a:off x="2699004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88619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50" y="516635"/>
                  </a:lnTo>
                  <a:lnTo>
                    <a:pt x="388619" y="45186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 descr=""/>
            <p:cNvSpPr/>
            <p:nvPr/>
          </p:nvSpPr>
          <p:spPr>
            <a:xfrm>
              <a:off x="3022854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69" h="64770">
                  <a:moveTo>
                    <a:pt x="64769" y="0"/>
                  </a:moveTo>
                  <a:lnTo>
                    <a:pt x="12953" y="12954"/>
                  </a:lnTo>
                  <a:lnTo>
                    <a:pt x="0" y="64770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5486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 descr=""/>
            <p:cNvSpPr/>
            <p:nvPr/>
          </p:nvSpPr>
          <p:spPr>
            <a:xfrm>
              <a:off x="2699004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19" h="516889">
                  <a:moveTo>
                    <a:pt x="323850" y="516635"/>
                  </a:moveTo>
                  <a:lnTo>
                    <a:pt x="336803" y="464819"/>
                  </a:lnTo>
                  <a:lnTo>
                    <a:pt x="388619" y="451865"/>
                  </a:lnTo>
                  <a:lnTo>
                    <a:pt x="323850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1865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5" name="object 95" descr=""/>
          <p:cNvGrpSpPr/>
          <p:nvPr/>
        </p:nvGrpSpPr>
        <p:grpSpPr>
          <a:xfrm>
            <a:off x="3165157" y="3713797"/>
            <a:ext cx="398145" cy="526415"/>
            <a:chOff x="3165157" y="3713797"/>
            <a:chExt cx="398145" cy="526415"/>
          </a:xfrm>
        </p:grpSpPr>
        <p:sp>
          <p:nvSpPr>
            <p:cNvPr id="96" name="object 96" descr=""/>
            <p:cNvSpPr/>
            <p:nvPr/>
          </p:nvSpPr>
          <p:spPr>
            <a:xfrm>
              <a:off x="3169920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20" h="516889">
                  <a:moveTo>
                    <a:pt x="388619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50" y="516635"/>
                  </a:lnTo>
                  <a:lnTo>
                    <a:pt x="388619" y="45186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3493770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70">
                  <a:moveTo>
                    <a:pt x="64769" y="0"/>
                  </a:moveTo>
                  <a:lnTo>
                    <a:pt x="12953" y="12954"/>
                  </a:lnTo>
                  <a:lnTo>
                    <a:pt x="0" y="64770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5486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8" name="object 98" descr=""/>
            <p:cNvSpPr/>
            <p:nvPr/>
          </p:nvSpPr>
          <p:spPr>
            <a:xfrm>
              <a:off x="3169920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20" h="516889">
                  <a:moveTo>
                    <a:pt x="323850" y="516635"/>
                  </a:moveTo>
                  <a:lnTo>
                    <a:pt x="336804" y="464819"/>
                  </a:lnTo>
                  <a:lnTo>
                    <a:pt x="388619" y="451865"/>
                  </a:lnTo>
                  <a:lnTo>
                    <a:pt x="323850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1865"/>
                  </a:lnTo>
                </a:path>
              </a:pathLst>
            </a:custGeom>
            <a:ln w="952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9" name="object 99" descr=""/>
          <p:cNvGrpSpPr/>
          <p:nvPr/>
        </p:nvGrpSpPr>
        <p:grpSpPr>
          <a:xfrm>
            <a:off x="3640645" y="3713797"/>
            <a:ext cx="398145" cy="526415"/>
            <a:chOff x="3640645" y="3713797"/>
            <a:chExt cx="398145" cy="526415"/>
          </a:xfrm>
        </p:grpSpPr>
        <p:sp>
          <p:nvSpPr>
            <p:cNvPr id="100" name="object 100" descr=""/>
            <p:cNvSpPr/>
            <p:nvPr/>
          </p:nvSpPr>
          <p:spPr>
            <a:xfrm>
              <a:off x="3645408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20" h="516889">
                  <a:moveTo>
                    <a:pt x="388619" y="0"/>
                  </a:moveTo>
                  <a:lnTo>
                    <a:pt x="0" y="0"/>
                  </a:lnTo>
                  <a:lnTo>
                    <a:pt x="0" y="516635"/>
                  </a:lnTo>
                  <a:lnTo>
                    <a:pt x="323850" y="516635"/>
                  </a:lnTo>
                  <a:lnTo>
                    <a:pt x="388619" y="451865"/>
                  </a:lnTo>
                  <a:lnTo>
                    <a:pt x="388619" y="0"/>
                  </a:lnTo>
                  <a:close/>
                </a:path>
              </a:pathLst>
            </a:custGeom>
            <a:solidFill>
              <a:srgbClr val="6AA84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 descr=""/>
            <p:cNvSpPr/>
            <p:nvPr/>
          </p:nvSpPr>
          <p:spPr>
            <a:xfrm>
              <a:off x="3969258" y="4170425"/>
              <a:ext cx="64769" cy="64769"/>
            </a:xfrm>
            <a:custGeom>
              <a:avLst/>
              <a:gdLst/>
              <a:ahLst/>
              <a:cxnLst/>
              <a:rect l="l" t="t" r="r" b="b"/>
              <a:pathLst>
                <a:path w="64770" h="64770">
                  <a:moveTo>
                    <a:pt x="64769" y="0"/>
                  </a:moveTo>
                  <a:lnTo>
                    <a:pt x="12953" y="12954"/>
                  </a:lnTo>
                  <a:lnTo>
                    <a:pt x="0" y="64770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54864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 descr=""/>
            <p:cNvSpPr/>
            <p:nvPr/>
          </p:nvSpPr>
          <p:spPr>
            <a:xfrm>
              <a:off x="3645408" y="3718559"/>
              <a:ext cx="388620" cy="516890"/>
            </a:xfrm>
            <a:custGeom>
              <a:avLst/>
              <a:gdLst/>
              <a:ahLst/>
              <a:cxnLst/>
              <a:rect l="l" t="t" r="r" b="b"/>
              <a:pathLst>
                <a:path w="388620" h="516889">
                  <a:moveTo>
                    <a:pt x="323850" y="516635"/>
                  </a:moveTo>
                  <a:lnTo>
                    <a:pt x="336803" y="464819"/>
                  </a:lnTo>
                  <a:lnTo>
                    <a:pt x="388619" y="451865"/>
                  </a:lnTo>
                  <a:lnTo>
                    <a:pt x="323850" y="516635"/>
                  </a:lnTo>
                  <a:lnTo>
                    <a:pt x="0" y="516635"/>
                  </a:lnTo>
                  <a:lnTo>
                    <a:pt x="0" y="0"/>
                  </a:lnTo>
                  <a:lnTo>
                    <a:pt x="388619" y="0"/>
                  </a:lnTo>
                  <a:lnTo>
                    <a:pt x="388619" y="45186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Perplexity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97429" y="2404617"/>
            <a:ext cx="511048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Tahoma"/>
                <a:cs typeface="Tahoma"/>
              </a:rPr>
              <a:t>W</a:t>
            </a:r>
            <a:r>
              <a:rPr dirty="0" sz="1600" spc="-40" b="1">
                <a:latin typeface="Tahoma"/>
                <a:cs typeface="Tahoma"/>
              </a:rPr>
              <a:t> </a:t>
            </a:r>
            <a:r>
              <a:rPr dirty="0" sz="1600" spc="1310">
                <a:latin typeface="Tahoma"/>
                <a:cs typeface="Tahoma"/>
              </a:rPr>
              <a:t>→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test</a:t>
            </a:r>
            <a:r>
              <a:rPr dirty="0" sz="1600" spc="-8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set</a:t>
            </a:r>
            <a:r>
              <a:rPr dirty="0" sz="1600" spc="-9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containing</a:t>
            </a:r>
            <a:r>
              <a:rPr dirty="0" sz="1600" spc="-45">
                <a:latin typeface="Tahoma"/>
                <a:cs typeface="Tahoma"/>
              </a:rPr>
              <a:t> </a:t>
            </a:r>
            <a:r>
              <a:rPr dirty="0" sz="1600" spc="-204" b="1">
                <a:latin typeface="Tahoma"/>
                <a:cs typeface="Tahoma"/>
              </a:rPr>
              <a:t>m</a:t>
            </a:r>
            <a:r>
              <a:rPr dirty="0" sz="1600" spc="-45" b="1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sentences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 spc="-50" b="1">
                <a:latin typeface="Tahoma"/>
                <a:cs typeface="Tahoma"/>
              </a:rPr>
              <a:t>s</a:t>
            </a:r>
            <a:endParaRPr sz="1600">
              <a:latin typeface="Tahoma"/>
              <a:cs typeface="Tahoma"/>
            </a:endParaRPr>
          </a:p>
          <a:p>
            <a:pPr marL="257810">
              <a:lnSpc>
                <a:spcPct val="100000"/>
              </a:lnSpc>
            </a:pPr>
            <a:r>
              <a:rPr dirty="0" sz="1600" spc="715">
                <a:latin typeface="Tahoma"/>
                <a:cs typeface="Tahoma"/>
              </a:rPr>
              <a:t>*</a:t>
            </a:r>
            <a:r>
              <a:rPr dirty="0" sz="1600" spc="36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i-th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sentence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the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test</a:t>
            </a:r>
            <a:r>
              <a:rPr dirty="0" sz="1600" spc="-65">
                <a:latin typeface="Tahoma"/>
                <a:cs typeface="Tahoma"/>
              </a:rPr>
              <a:t> </a:t>
            </a:r>
            <a:r>
              <a:rPr dirty="0" sz="1600" spc="-40">
                <a:latin typeface="Tahoma"/>
                <a:cs typeface="Tahoma"/>
              </a:rPr>
              <a:t>set,</a:t>
            </a:r>
            <a:r>
              <a:rPr dirty="0" sz="1600" spc="-8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each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ending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with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 spc="-30">
                <a:latin typeface="Tahoma"/>
                <a:cs typeface="Tahoma"/>
              </a:rPr>
              <a:t>&lt;/s&gt;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600" spc="-204" b="1">
                <a:latin typeface="Tahoma"/>
                <a:cs typeface="Tahoma"/>
              </a:rPr>
              <a:t>m</a:t>
            </a:r>
            <a:r>
              <a:rPr dirty="0" sz="1600" spc="-65" b="1">
                <a:latin typeface="Tahoma"/>
                <a:cs typeface="Tahoma"/>
              </a:rPr>
              <a:t> </a:t>
            </a:r>
            <a:r>
              <a:rPr dirty="0" sz="1600" spc="1310">
                <a:latin typeface="Tahoma"/>
                <a:cs typeface="Tahoma"/>
              </a:rPr>
              <a:t>→</a:t>
            </a:r>
            <a:r>
              <a:rPr dirty="0" sz="1600" spc="355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number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of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all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words</a:t>
            </a:r>
            <a:r>
              <a:rPr dirty="0" sz="1600" spc="-2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entire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test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set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 spc="215">
                <a:latin typeface="Tahoma"/>
                <a:cs typeface="Tahoma"/>
              </a:rPr>
              <a:t>W</a:t>
            </a:r>
            <a:r>
              <a:rPr dirty="0" sz="1600" spc="-7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including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600" spc="-105">
                <a:latin typeface="Tahoma"/>
                <a:cs typeface="Tahoma"/>
              </a:rPr>
              <a:t>&lt;/s&gt;</a:t>
            </a:r>
            <a:r>
              <a:rPr dirty="0" sz="1600" spc="-7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but</a:t>
            </a:r>
            <a:r>
              <a:rPr dirty="0" sz="1600" spc="-5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not</a:t>
            </a:r>
            <a:r>
              <a:rPr dirty="0" sz="1600" spc="-45">
                <a:latin typeface="Tahoma"/>
                <a:cs typeface="Tahoma"/>
              </a:rPr>
              <a:t> </a:t>
            </a:r>
            <a:r>
              <a:rPr dirty="0" sz="1600">
                <a:latin typeface="Tahoma"/>
                <a:cs typeface="Tahoma"/>
              </a:rPr>
              <a:t>including</a:t>
            </a:r>
            <a:r>
              <a:rPr dirty="0" sz="1600" spc="-50">
                <a:latin typeface="Tahoma"/>
                <a:cs typeface="Tahoma"/>
              </a:rPr>
              <a:t> </a:t>
            </a:r>
            <a:r>
              <a:rPr dirty="0" sz="1600" spc="-25">
                <a:latin typeface="Tahoma"/>
                <a:cs typeface="Tahoma"/>
              </a:rPr>
              <a:t>&lt;s&gt;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5811" y="2686946"/>
            <a:ext cx="176631" cy="155313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008888" y="166115"/>
            <a:ext cx="7490459" cy="2183765"/>
            <a:chOff x="1008888" y="166115"/>
            <a:chExt cx="7490459" cy="218376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1172" y="166115"/>
              <a:ext cx="1408176" cy="144627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8888" y="1612391"/>
              <a:ext cx="7488935" cy="7371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Perplexity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4850" y="2859151"/>
            <a:ext cx="6123940" cy="1012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-20">
                <a:latin typeface="Tahoma"/>
                <a:cs typeface="Tahoma"/>
              </a:rPr>
              <a:t>Smaller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perplexity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=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better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Character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level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models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PP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&lt;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word-</a:t>
            </a:r>
            <a:r>
              <a:rPr dirty="0" sz="2000" spc="-20">
                <a:latin typeface="Tahoma"/>
                <a:cs typeface="Tahoma"/>
              </a:rPr>
              <a:t>based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models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65">
                <a:latin typeface="Tahoma"/>
                <a:cs typeface="Tahoma"/>
              </a:rPr>
              <a:t>PP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6750" y="1370787"/>
            <a:ext cx="128968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85">
                <a:latin typeface="Tahoma"/>
                <a:cs typeface="Tahoma"/>
              </a:rPr>
              <a:t>E.g.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m=100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36" y="1738221"/>
            <a:ext cx="5334865" cy="31600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696" y="2155974"/>
            <a:ext cx="5503164" cy="3174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Learning</a:t>
            </a:r>
            <a:r>
              <a:rPr dirty="0" spc="-185"/>
              <a:t> </a:t>
            </a:r>
            <a:r>
              <a:rPr dirty="0" spc="-10"/>
              <a:t>objectives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4850" y="1195000"/>
            <a:ext cx="4392930" cy="212979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Process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text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corpus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to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N-</a:t>
            </a:r>
            <a:r>
              <a:rPr dirty="0" sz="2000" spc="-20">
                <a:latin typeface="Tahoma"/>
                <a:cs typeface="Tahoma"/>
              </a:rPr>
              <a:t>gram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5"/>
              </a:spcBef>
            </a:pPr>
            <a:r>
              <a:rPr dirty="0" sz="2000" spc="-30">
                <a:latin typeface="Tahoma"/>
                <a:cs typeface="Tahoma"/>
              </a:rPr>
              <a:t>language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model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70">
                <a:latin typeface="Tahoma"/>
                <a:cs typeface="Tahoma"/>
              </a:rPr>
              <a:t>Out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vocabulary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Smoothing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for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previously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unseen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80">
                <a:latin typeface="Tahoma"/>
                <a:cs typeface="Tahoma"/>
              </a:rPr>
              <a:t>N-</a:t>
            </a:r>
            <a:endParaRPr sz="2000">
              <a:latin typeface="Tahoma"/>
              <a:cs typeface="Tahoma"/>
            </a:endParaRPr>
          </a:p>
          <a:p>
            <a:pPr marL="354965">
              <a:lnSpc>
                <a:spcPct val="100000"/>
              </a:lnSpc>
              <a:spcBef>
                <a:spcPts val="360"/>
              </a:spcBef>
            </a:pPr>
            <a:r>
              <a:rPr dirty="0" sz="2000" spc="-10">
                <a:latin typeface="Tahoma"/>
                <a:cs typeface="Tahoma"/>
              </a:rPr>
              <a:t>grams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-35">
                <a:latin typeface="Tahoma"/>
                <a:cs typeface="Tahoma"/>
              </a:rPr>
              <a:t>Language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model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evaluation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282184" y="2078735"/>
            <a:ext cx="939165" cy="431800"/>
          </a:xfrm>
          <a:custGeom>
            <a:avLst/>
            <a:gdLst/>
            <a:ahLst/>
            <a:cxnLst/>
            <a:rect l="l" t="t" r="r" b="b"/>
            <a:pathLst>
              <a:path w="939164" h="431800">
                <a:moveTo>
                  <a:pt x="723138" y="0"/>
                </a:moveTo>
                <a:lnTo>
                  <a:pt x="723138" y="107822"/>
                </a:lnTo>
                <a:lnTo>
                  <a:pt x="0" y="107822"/>
                </a:lnTo>
                <a:lnTo>
                  <a:pt x="0" y="323469"/>
                </a:lnTo>
                <a:lnTo>
                  <a:pt x="723138" y="323469"/>
                </a:lnTo>
                <a:lnTo>
                  <a:pt x="723138" y="431291"/>
                </a:lnTo>
                <a:lnTo>
                  <a:pt x="938783" y="215645"/>
                </a:lnTo>
                <a:lnTo>
                  <a:pt x="72313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815840" y="1152144"/>
            <a:ext cx="401320" cy="2284730"/>
          </a:xfrm>
          <a:custGeom>
            <a:avLst/>
            <a:gdLst/>
            <a:ahLst/>
            <a:cxnLst/>
            <a:rect l="l" t="t" r="r" b="b"/>
            <a:pathLst>
              <a:path w="401320" h="2284729">
                <a:moveTo>
                  <a:pt x="0" y="0"/>
                </a:moveTo>
                <a:lnTo>
                  <a:pt x="78033" y="2629"/>
                </a:lnTo>
                <a:lnTo>
                  <a:pt x="141732" y="9794"/>
                </a:lnTo>
                <a:lnTo>
                  <a:pt x="184665" y="20413"/>
                </a:lnTo>
                <a:lnTo>
                  <a:pt x="200406" y="33400"/>
                </a:lnTo>
                <a:lnTo>
                  <a:pt x="200406" y="1108836"/>
                </a:lnTo>
                <a:lnTo>
                  <a:pt x="216163" y="1121824"/>
                </a:lnTo>
                <a:lnTo>
                  <a:pt x="259127" y="1132443"/>
                </a:lnTo>
                <a:lnTo>
                  <a:pt x="322832" y="1139608"/>
                </a:lnTo>
                <a:lnTo>
                  <a:pt x="400812" y="1142237"/>
                </a:lnTo>
                <a:lnTo>
                  <a:pt x="322832" y="1144867"/>
                </a:lnTo>
                <a:lnTo>
                  <a:pt x="259127" y="1152032"/>
                </a:lnTo>
                <a:lnTo>
                  <a:pt x="216163" y="1162651"/>
                </a:lnTo>
                <a:lnTo>
                  <a:pt x="200406" y="1175638"/>
                </a:lnTo>
                <a:lnTo>
                  <a:pt x="200406" y="2251074"/>
                </a:lnTo>
                <a:lnTo>
                  <a:pt x="184665" y="2264062"/>
                </a:lnTo>
                <a:lnTo>
                  <a:pt x="141732" y="2274681"/>
                </a:lnTo>
                <a:lnTo>
                  <a:pt x="78033" y="2281846"/>
                </a:lnTo>
                <a:lnTo>
                  <a:pt x="0" y="2284475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413753" y="1581403"/>
            <a:ext cx="231140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Tahoma"/>
                <a:cs typeface="Tahoma"/>
              </a:rPr>
              <a:t>Sentence</a:t>
            </a:r>
            <a:endParaRPr sz="2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Tahoma"/>
                <a:cs typeface="Tahoma"/>
              </a:rPr>
              <a:t>auto-</a:t>
            </a:r>
            <a:r>
              <a:rPr dirty="0" sz="2800" spc="-10">
                <a:latin typeface="Tahoma"/>
                <a:cs typeface="Tahoma"/>
              </a:rPr>
              <a:t>complete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Perplexity</a:t>
            </a:r>
            <a:r>
              <a:rPr dirty="0" spc="-30"/>
              <a:t> </a:t>
            </a:r>
            <a:r>
              <a:rPr dirty="0"/>
              <a:t>for</a:t>
            </a:r>
            <a:r>
              <a:rPr dirty="0" spc="-40"/>
              <a:t> bigram</a:t>
            </a:r>
            <a:r>
              <a:rPr dirty="0" spc="-30"/>
              <a:t> </a:t>
            </a:r>
            <a:r>
              <a:rPr dirty="0" spc="-10"/>
              <a:t>models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70636" y="2498217"/>
            <a:ext cx="3836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665" indent="-354965">
              <a:lnSpc>
                <a:spcPct val="100000"/>
              </a:lnSpc>
              <a:spcBef>
                <a:spcPts val="100"/>
              </a:spcBef>
              <a:buChar char="●"/>
              <a:tabLst>
                <a:tab pos="367665" algn="l"/>
              </a:tabLst>
            </a:pPr>
            <a:r>
              <a:rPr dirty="0" sz="2000">
                <a:latin typeface="Tahoma"/>
                <a:cs typeface="Tahoma"/>
              </a:rPr>
              <a:t>concatenate</a:t>
            </a:r>
            <a:r>
              <a:rPr dirty="0" sz="2000" spc="-1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all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sentences</a:t>
            </a:r>
            <a:r>
              <a:rPr dirty="0" sz="2000" spc="-1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220">
                <a:latin typeface="Tahoma"/>
                <a:cs typeface="Tahoma"/>
              </a:rPr>
              <a:t>W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19571" y="3577844"/>
            <a:ext cx="15335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45">
                <a:latin typeface="Tahoma"/>
                <a:cs typeface="Tahoma"/>
              </a:rPr>
              <a:t>*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i-th</a:t>
            </a:r>
            <a:r>
              <a:rPr dirty="0" sz="1200" spc="-4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word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in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test</a:t>
            </a:r>
            <a:r>
              <a:rPr dirty="0" sz="1200" spc="-50">
                <a:latin typeface="Tahoma"/>
                <a:cs typeface="Tahoma"/>
              </a:rPr>
              <a:t> </a:t>
            </a:r>
            <a:r>
              <a:rPr dirty="0" sz="1200" spc="-25">
                <a:latin typeface="Tahoma"/>
                <a:cs typeface="Tahoma"/>
              </a:rPr>
              <a:t>set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3788" y="3628644"/>
            <a:ext cx="251219" cy="16001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6263132" y="1699005"/>
            <a:ext cx="19177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545">
                <a:latin typeface="Tahoma"/>
                <a:cs typeface="Tahoma"/>
              </a:rPr>
              <a:t>*</a:t>
            </a:r>
            <a:r>
              <a:rPr dirty="0" sz="1200" spc="-35">
                <a:latin typeface="Tahoma"/>
                <a:cs typeface="Tahoma"/>
              </a:rPr>
              <a:t> j-</a:t>
            </a:r>
            <a:r>
              <a:rPr dirty="0" sz="1200">
                <a:latin typeface="Tahoma"/>
                <a:cs typeface="Tahoma"/>
              </a:rPr>
              <a:t>th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word</a:t>
            </a:r>
            <a:r>
              <a:rPr dirty="0" sz="1200" spc="-45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in</a:t>
            </a:r>
            <a:r>
              <a:rPr dirty="0" sz="1200" spc="-20">
                <a:latin typeface="Tahoma"/>
                <a:cs typeface="Tahoma"/>
              </a:rPr>
              <a:t> </a:t>
            </a:r>
            <a:r>
              <a:rPr dirty="0" sz="1200">
                <a:latin typeface="Tahoma"/>
                <a:cs typeface="Tahoma"/>
              </a:rPr>
              <a:t>i-th</a:t>
            </a:r>
            <a:r>
              <a:rPr dirty="0" sz="1200" spc="-35">
                <a:latin typeface="Tahoma"/>
                <a:cs typeface="Tahoma"/>
              </a:rPr>
              <a:t> </a:t>
            </a:r>
            <a:r>
              <a:rPr dirty="0" sz="1200" spc="-10">
                <a:latin typeface="Tahoma"/>
                <a:cs typeface="Tahoma"/>
              </a:rPr>
              <a:t>sentence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0928" y="1600332"/>
            <a:ext cx="327536" cy="31076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911" y="1246632"/>
            <a:ext cx="3717036" cy="88962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9911" y="3081527"/>
            <a:ext cx="3419855" cy="965536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Log</a:t>
            </a:r>
            <a:r>
              <a:rPr dirty="0" spc="-160"/>
              <a:t> </a:t>
            </a:r>
            <a:r>
              <a:rPr dirty="0" spc="-10"/>
              <a:t>perplexity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417885" y="2506789"/>
            <a:ext cx="308610" cy="424180"/>
            <a:chOff x="4417885" y="2506789"/>
            <a:chExt cx="308610" cy="424180"/>
          </a:xfrm>
        </p:grpSpPr>
        <p:sp>
          <p:nvSpPr>
            <p:cNvPr id="4" name="object 4" descr=""/>
            <p:cNvSpPr/>
            <p:nvPr/>
          </p:nvSpPr>
          <p:spPr>
            <a:xfrm>
              <a:off x="4422647" y="2511551"/>
              <a:ext cx="299085" cy="414655"/>
            </a:xfrm>
            <a:custGeom>
              <a:avLst/>
              <a:gdLst/>
              <a:ahLst/>
              <a:cxnLst/>
              <a:rect l="l" t="t" r="r" b="b"/>
              <a:pathLst>
                <a:path w="299085" h="414655">
                  <a:moveTo>
                    <a:pt x="224027" y="0"/>
                  </a:moveTo>
                  <a:lnTo>
                    <a:pt x="74675" y="0"/>
                  </a:lnTo>
                  <a:lnTo>
                    <a:pt x="74675" y="265175"/>
                  </a:lnTo>
                  <a:lnTo>
                    <a:pt x="0" y="265175"/>
                  </a:lnTo>
                  <a:lnTo>
                    <a:pt x="149351" y="414528"/>
                  </a:lnTo>
                  <a:lnTo>
                    <a:pt x="298703" y="265175"/>
                  </a:lnTo>
                  <a:lnTo>
                    <a:pt x="224027" y="265175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422647" y="2511551"/>
              <a:ext cx="299085" cy="414655"/>
            </a:xfrm>
            <a:custGeom>
              <a:avLst/>
              <a:gdLst/>
              <a:ahLst/>
              <a:cxnLst/>
              <a:rect l="l" t="t" r="r" b="b"/>
              <a:pathLst>
                <a:path w="299085" h="414655">
                  <a:moveTo>
                    <a:pt x="0" y="265175"/>
                  </a:moveTo>
                  <a:lnTo>
                    <a:pt x="74675" y="265175"/>
                  </a:lnTo>
                  <a:lnTo>
                    <a:pt x="74675" y="0"/>
                  </a:lnTo>
                  <a:lnTo>
                    <a:pt x="224027" y="0"/>
                  </a:lnTo>
                  <a:lnTo>
                    <a:pt x="224027" y="265175"/>
                  </a:lnTo>
                  <a:lnTo>
                    <a:pt x="298703" y="265175"/>
                  </a:lnTo>
                  <a:lnTo>
                    <a:pt x="149351" y="414528"/>
                  </a:lnTo>
                  <a:lnTo>
                    <a:pt x="0" y="265175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20" y="1018032"/>
            <a:ext cx="4645152" cy="131015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800" y="3102864"/>
            <a:ext cx="6243303" cy="101041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127457"/>
            <a:ext cx="192278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Examples</a:t>
            </a:r>
            <a:endParaRPr sz="3600"/>
          </a:p>
        </p:txBody>
      </p:sp>
      <p:sp>
        <p:nvSpPr>
          <p:cNvPr id="7" name="object 7" descr=""/>
          <p:cNvSpPr txBox="1"/>
          <p:nvPr/>
        </p:nvSpPr>
        <p:spPr>
          <a:xfrm>
            <a:off x="155244" y="4067962"/>
            <a:ext cx="57543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>
                <a:latin typeface="Cambria"/>
                <a:cs typeface="Cambria"/>
              </a:rPr>
              <a:t>[Figure</a:t>
            </a:r>
            <a:r>
              <a:rPr dirty="0" sz="1400" spc="75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from</a:t>
            </a:r>
            <a:r>
              <a:rPr dirty="0" sz="1400" spc="105">
                <a:latin typeface="Cambria"/>
                <a:cs typeface="Cambria"/>
              </a:rPr>
              <a:t> </a:t>
            </a:r>
            <a:r>
              <a:rPr dirty="0" sz="1400" spc="65" i="1">
                <a:latin typeface="Cambria"/>
                <a:cs typeface="Cambria"/>
              </a:rPr>
              <a:t>Speech</a:t>
            </a:r>
            <a:r>
              <a:rPr dirty="0" sz="1400" spc="100" i="1">
                <a:latin typeface="Cambria"/>
                <a:cs typeface="Cambria"/>
              </a:rPr>
              <a:t> </a:t>
            </a:r>
            <a:r>
              <a:rPr dirty="0" sz="1400" spc="95" i="1">
                <a:latin typeface="Cambria"/>
                <a:cs typeface="Cambria"/>
              </a:rPr>
              <a:t>and</a:t>
            </a:r>
            <a:r>
              <a:rPr dirty="0" sz="1400" spc="85" i="1">
                <a:latin typeface="Cambria"/>
                <a:cs typeface="Cambria"/>
              </a:rPr>
              <a:t> </a:t>
            </a:r>
            <a:r>
              <a:rPr dirty="0" sz="1400" spc="65" i="1">
                <a:latin typeface="Cambria"/>
                <a:cs typeface="Cambria"/>
              </a:rPr>
              <a:t>Language</a:t>
            </a:r>
            <a:r>
              <a:rPr dirty="0" sz="1400" spc="90" i="1">
                <a:latin typeface="Cambria"/>
                <a:cs typeface="Cambria"/>
              </a:rPr>
              <a:t> </a:t>
            </a:r>
            <a:r>
              <a:rPr dirty="0" sz="1400" spc="50" i="1">
                <a:latin typeface="Cambria"/>
                <a:cs typeface="Cambria"/>
              </a:rPr>
              <a:t>Processing</a:t>
            </a:r>
            <a:r>
              <a:rPr dirty="0" sz="1400" spc="45" i="1">
                <a:latin typeface="Cambria"/>
                <a:cs typeface="Cambria"/>
              </a:rPr>
              <a:t> </a:t>
            </a:r>
            <a:r>
              <a:rPr dirty="0" sz="1400">
                <a:latin typeface="Cambria"/>
                <a:cs typeface="Cambria"/>
              </a:rPr>
              <a:t>by</a:t>
            </a:r>
            <a:r>
              <a:rPr dirty="0" sz="1400" spc="90">
                <a:latin typeface="Cambria"/>
                <a:cs typeface="Cambria"/>
              </a:rPr>
              <a:t> </a:t>
            </a:r>
            <a:r>
              <a:rPr dirty="0" sz="1400" spc="100">
                <a:latin typeface="Cambria"/>
                <a:cs typeface="Cambria"/>
              </a:rPr>
              <a:t>Dan</a:t>
            </a:r>
            <a:r>
              <a:rPr dirty="0" sz="1400" spc="95">
                <a:latin typeface="Cambria"/>
                <a:cs typeface="Cambria"/>
              </a:rPr>
              <a:t> Jurafsky</a:t>
            </a:r>
            <a:r>
              <a:rPr dirty="0" sz="1400" spc="80">
                <a:latin typeface="Cambria"/>
                <a:cs typeface="Cambria"/>
              </a:rPr>
              <a:t> </a:t>
            </a:r>
            <a:r>
              <a:rPr dirty="0" sz="1400" spc="60">
                <a:latin typeface="Cambria"/>
                <a:cs typeface="Cambria"/>
              </a:rPr>
              <a:t>et.</a:t>
            </a:r>
            <a:r>
              <a:rPr dirty="0" sz="1400" spc="95">
                <a:latin typeface="Cambria"/>
                <a:cs typeface="Cambria"/>
              </a:rPr>
              <a:t> </a:t>
            </a:r>
            <a:r>
              <a:rPr dirty="0" sz="1400" spc="-25">
                <a:latin typeface="Cambria"/>
                <a:cs typeface="Cambria"/>
              </a:rPr>
              <a:t>al]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20185" y="359409"/>
            <a:ext cx="480631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Training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38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million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words,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test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1.5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million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words,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WSJ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corpus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Perplexity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Unigram: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962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Bigram: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170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Trigram: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109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52400" y="993647"/>
            <a:ext cx="8839200" cy="3072765"/>
            <a:chOff x="152400" y="993647"/>
            <a:chExt cx="8839200" cy="307276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993647"/>
              <a:ext cx="8839200" cy="304495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69570" y="1043177"/>
              <a:ext cx="8511540" cy="3008630"/>
            </a:xfrm>
            <a:custGeom>
              <a:avLst/>
              <a:gdLst/>
              <a:ahLst/>
              <a:cxnLst/>
              <a:rect l="l" t="t" r="r" b="b"/>
              <a:pathLst>
                <a:path w="8511540" h="3008629">
                  <a:moveTo>
                    <a:pt x="0" y="798576"/>
                  </a:moveTo>
                  <a:lnTo>
                    <a:pt x="8511540" y="798576"/>
                  </a:lnTo>
                  <a:lnTo>
                    <a:pt x="8511540" y="0"/>
                  </a:lnTo>
                  <a:lnTo>
                    <a:pt x="0" y="0"/>
                  </a:lnTo>
                  <a:lnTo>
                    <a:pt x="0" y="798576"/>
                  </a:lnTo>
                  <a:close/>
                </a:path>
                <a:path w="8511540" h="3008629">
                  <a:moveTo>
                    <a:pt x="0" y="2167128"/>
                  </a:moveTo>
                  <a:lnTo>
                    <a:pt x="8511540" y="2167128"/>
                  </a:lnTo>
                  <a:lnTo>
                    <a:pt x="8511540" y="798576"/>
                  </a:lnTo>
                  <a:lnTo>
                    <a:pt x="0" y="798576"/>
                  </a:lnTo>
                  <a:lnTo>
                    <a:pt x="0" y="2167128"/>
                  </a:lnTo>
                  <a:close/>
                </a:path>
                <a:path w="8511540" h="3008629">
                  <a:moveTo>
                    <a:pt x="0" y="3008376"/>
                  </a:moveTo>
                  <a:lnTo>
                    <a:pt x="8511540" y="3008376"/>
                  </a:lnTo>
                  <a:lnTo>
                    <a:pt x="8511540" y="2167128"/>
                  </a:lnTo>
                  <a:lnTo>
                    <a:pt x="0" y="2167128"/>
                  </a:lnTo>
                  <a:lnTo>
                    <a:pt x="0" y="3008376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75692"/>
            <a:ext cx="39814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latin typeface="Tahoma"/>
                <a:cs typeface="Tahoma"/>
              </a:rPr>
              <a:t>Quiz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739" y="502665"/>
            <a:ext cx="8531860" cy="2385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400" spc="-90" b="1">
                <a:latin typeface="Tahoma"/>
                <a:cs typeface="Tahoma"/>
              </a:rPr>
              <a:t>Objective:</a:t>
            </a:r>
            <a:r>
              <a:rPr dirty="0" sz="1400" spc="-30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Calculate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log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perplexity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from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log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probabilities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using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sum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and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correct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normalization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coefficient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(not </a:t>
            </a:r>
            <a:r>
              <a:rPr dirty="0" sz="1400">
                <a:latin typeface="Tahoma"/>
                <a:cs typeface="Tahoma"/>
              </a:rPr>
              <a:t>including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&lt;s&gt;).</a:t>
            </a:r>
            <a:endParaRPr sz="1400">
              <a:latin typeface="Tahoma"/>
              <a:cs typeface="Tahoma"/>
            </a:endParaRPr>
          </a:p>
          <a:p>
            <a:pPr marL="64135">
              <a:lnSpc>
                <a:spcPct val="100000"/>
              </a:lnSpc>
              <a:spcBef>
                <a:spcPts val="745"/>
              </a:spcBef>
            </a:pPr>
            <a:r>
              <a:rPr dirty="0" sz="1400" spc="-10" b="1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64135" marR="4271010">
              <a:lnSpc>
                <a:spcPct val="100000"/>
              </a:lnSpc>
              <a:tabLst>
                <a:tab pos="1892935" algn="l"/>
              </a:tabLst>
            </a:pPr>
            <a:r>
              <a:rPr dirty="0" sz="1400">
                <a:latin typeface="Tahoma"/>
                <a:cs typeface="Tahoma"/>
              </a:rPr>
              <a:t>Given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logarithm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these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conditional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probabilities: </a:t>
            </a:r>
            <a:r>
              <a:rPr dirty="0" sz="1400" spc="-80">
                <a:latin typeface="Tahoma"/>
                <a:cs typeface="Tahoma"/>
              </a:rPr>
              <a:t>log(P(Mary|&lt;s&gt;))=-</a:t>
            </a:r>
            <a:r>
              <a:rPr dirty="0" sz="1400" spc="-25">
                <a:latin typeface="Tahoma"/>
                <a:cs typeface="Tahoma"/>
              </a:rPr>
              <a:t>2;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80">
                <a:latin typeface="Tahoma"/>
                <a:cs typeface="Tahoma"/>
              </a:rPr>
              <a:t>log(P(&lt;/s&gt;|cats))=-</a:t>
            </a:r>
            <a:r>
              <a:rPr dirty="0" sz="1400" spc="-50">
                <a:latin typeface="Tahoma"/>
                <a:cs typeface="Tahoma"/>
              </a:rPr>
              <a:t>1 </a:t>
            </a:r>
            <a:r>
              <a:rPr dirty="0" sz="1400" spc="-40">
                <a:latin typeface="Tahoma"/>
                <a:cs typeface="Tahoma"/>
              </a:rPr>
              <a:t>log(P(likes|Mary))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10">
                <a:latin typeface="Tahoma"/>
                <a:cs typeface="Tahoma"/>
              </a:rPr>
              <a:t>=-</a:t>
            </a:r>
            <a:r>
              <a:rPr dirty="0" sz="1400">
                <a:latin typeface="Tahoma"/>
                <a:cs typeface="Tahoma"/>
              </a:rPr>
              <a:t>10;</a:t>
            </a:r>
            <a:r>
              <a:rPr dirty="0" sz="1400" spc="290">
                <a:latin typeface="Tahoma"/>
                <a:cs typeface="Tahoma"/>
              </a:rPr>
              <a:t> </a:t>
            </a:r>
            <a:r>
              <a:rPr dirty="0" sz="1400" spc="-60">
                <a:latin typeface="Tahoma"/>
                <a:cs typeface="Tahoma"/>
              </a:rPr>
              <a:t>log(P(cats|likes))=-</a:t>
            </a:r>
            <a:r>
              <a:rPr dirty="0" sz="1400" spc="-25">
                <a:latin typeface="Tahoma"/>
                <a:cs typeface="Tahoma"/>
              </a:rPr>
              <a:t>100</a:t>
            </a:r>
            <a:endParaRPr sz="1400">
              <a:latin typeface="Tahoma"/>
              <a:cs typeface="Tahoma"/>
            </a:endParaRPr>
          </a:p>
          <a:p>
            <a:pPr marL="64135">
              <a:lnSpc>
                <a:spcPct val="100000"/>
              </a:lnSpc>
              <a:spcBef>
                <a:spcPts val="1685"/>
              </a:spcBef>
            </a:pPr>
            <a:r>
              <a:rPr dirty="0" sz="1400" spc="-10">
                <a:latin typeface="Tahoma"/>
                <a:cs typeface="Tahoma"/>
              </a:rPr>
              <a:t>Assuming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our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test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set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W=“&lt;s&gt;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50">
                <a:latin typeface="Tahoma"/>
                <a:cs typeface="Tahoma"/>
              </a:rPr>
              <a:t>Mary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likes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cats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&lt;/s&gt;”,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what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model’s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perplexity.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400" spc="-90" b="1">
                <a:latin typeface="Tahoma"/>
                <a:cs typeface="Tahoma"/>
              </a:rPr>
              <a:t>Type:</a:t>
            </a:r>
            <a:r>
              <a:rPr dirty="0" sz="1400" spc="20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Multiple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Choice,</a:t>
            </a:r>
            <a:r>
              <a:rPr dirty="0" sz="1400" spc="-10">
                <a:latin typeface="Tahoma"/>
                <a:cs typeface="Tahoma"/>
              </a:rPr>
              <a:t> single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answer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65" b="1">
                <a:latin typeface="Tahoma"/>
                <a:cs typeface="Tahoma"/>
              </a:rPr>
              <a:t>Options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114" b="1">
                <a:latin typeface="Tahoma"/>
                <a:cs typeface="Tahoma"/>
              </a:rPr>
              <a:t>and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solution: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67071" y="3032760"/>
            <a:ext cx="4223385" cy="462280"/>
          </a:xfrm>
          <a:prstGeom prst="rect">
            <a:avLst/>
          </a:prstGeom>
          <a:ln w="9525">
            <a:solidFill>
              <a:srgbClr val="92C47C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705"/>
              </a:spcBef>
              <a:tabLst>
                <a:tab pos="1005840" algn="l"/>
              </a:tabLst>
            </a:pPr>
            <a:r>
              <a:rPr dirty="0" sz="1400" spc="-25">
                <a:latin typeface="Tahoma"/>
                <a:cs typeface="Tahoma"/>
              </a:rPr>
              <a:t>2.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10">
                <a:latin typeface="Tahoma"/>
                <a:cs typeface="Tahoma"/>
              </a:rPr>
              <a:t>log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PP(W)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(-</a:t>
            </a:r>
            <a:r>
              <a:rPr dirty="0" sz="1400" spc="-55">
                <a:latin typeface="Tahoma"/>
                <a:cs typeface="Tahoma"/>
              </a:rPr>
              <a:t>1/4)*(-</a:t>
            </a:r>
            <a:r>
              <a:rPr dirty="0" sz="1400" spc="-20">
                <a:latin typeface="Tahoma"/>
                <a:cs typeface="Tahoma"/>
              </a:rPr>
              <a:t>113)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2359" y="3109036"/>
            <a:ext cx="2903855" cy="7454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926465" algn="l"/>
              </a:tabLst>
            </a:pPr>
            <a:r>
              <a:rPr dirty="0" sz="1400" spc="-25">
                <a:latin typeface="Tahoma"/>
                <a:cs typeface="Tahoma"/>
              </a:rPr>
              <a:t>1.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10">
                <a:latin typeface="Tahoma"/>
                <a:cs typeface="Tahoma"/>
              </a:rPr>
              <a:t>log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PP(W)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-</a:t>
            </a:r>
            <a:r>
              <a:rPr dirty="0" sz="1400" spc="-25">
                <a:latin typeface="Tahoma"/>
                <a:cs typeface="Tahoma"/>
              </a:rPr>
              <a:t>113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926465" algn="l"/>
              </a:tabLst>
            </a:pPr>
            <a:r>
              <a:rPr dirty="0" sz="1400" spc="-25">
                <a:latin typeface="Tahoma"/>
                <a:cs typeface="Tahoma"/>
              </a:rPr>
              <a:t>3.</a:t>
            </a:r>
            <a:r>
              <a:rPr dirty="0" sz="1400">
                <a:latin typeface="Tahoma"/>
                <a:cs typeface="Tahoma"/>
              </a:rPr>
              <a:t>	log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PP(W)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(-</a:t>
            </a:r>
            <a:r>
              <a:rPr dirty="0" sz="1400" spc="-55">
                <a:latin typeface="Tahoma"/>
                <a:cs typeface="Tahoma"/>
              </a:rPr>
              <a:t>1/5)*(-</a:t>
            </a:r>
            <a:r>
              <a:rPr dirty="0" sz="1400" spc="-20">
                <a:latin typeface="Tahoma"/>
                <a:cs typeface="Tahoma"/>
              </a:rPr>
              <a:t>113)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46065" y="3614673"/>
            <a:ext cx="27425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400" spc="-25">
                <a:latin typeface="Tahoma"/>
                <a:cs typeface="Tahoma"/>
              </a:rPr>
              <a:t>4.</a:t>
            </a:r>
            <a:r>
              <a:rPr dirty="0" sz="1400">
                <a:latin typeface="Tahoma"/>
                <a:cs typeface="Tahoma"/>
              </a:rPr>
              <a:t>	log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PP(W)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95">
                <a:latin typeface="Tahoma"/>
                <a:cs typeface="Tahoma"/>
              </a:rPr>
              <a:t>(-</a:t>
            </a:r>
            <a:r>
              <a:rPr dirty="0" sz="1400" spc="-10">
                <a:latin typeface="Tahoma"/>
                <a:cs typeface="Tahoma"/>
              </a:rPr>
              <a:t>1/5)*113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deeplearning.ai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344805" marR="5080" indent="1270">
              <a:lnSpc>
                <a:spcPct val="100000"/>
              </a:lnSpc>
              <a:spcBef>
                <a:spcPts val="95"/>
              </a:spcBef>
            </a:pPr>
            <a:r>
              <a:rPr dirty="0" sz="5200" spc="190"/>
              <a:t>Out</a:t>
            </a:r>
            <a:r>
              <a:rPr dirty="0" sz="5200" spc="-285"/>
              <a:t> </a:t>
            </a:r>
            <a:r>
              <a:rPr dirty="0" sz="5200" spc="105"/>
              <a:t>of </a:t>
            </a:r>
            <a:r>
              <a:rPr dirty="0" sz="5200" spc="-10"/>
              <a:t>Vocabulary </a:t>
            </a:r>
            <a:r>
              <a:rPr dirty="0" sz="5200" spc="135"/>
              <a:t>Words</a:t>
            </a:r>
            <a:endParaRPr sz="5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40" y="1383919"/>
            <a:ext cx="3482975" cy="18040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Unknown</a:t>
            </a:r>
            <a:r>
              <a:rPr dirty="0" sz="2000" spc="19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5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61950" indent="-342265">
              <a:lnSpc>
                <a:spcPct val="100000"/>
              </a:lnSpc>
              <a:buSzPct val="90000"/>
              <a:buChar char="●"/>
              <a:tabLst>
                <a:tab pos="361950" algn="l"/>
              </a:tabLst>
            </a:pPr>
            <a:r>
              <a:rPr dirty="0" sz="2000">
                <a:latin typeface="Tahoma"/>
                <a:cs typeface="Tahoma"/>
              </a:rPr>
              <a:t>Update</a:t>
            </a:r>
            <a:r>
              <a:rPr dirty="0" sz="2000" spc="-1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corpus</a:t>
            </a:r>
            <a:r>
              <a:rPr dirty="0" sz="2000" spc="-1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with</a:t>
            </a:r>
            <a:r>
              <a:rPr dirty="0" sz="2000" spc="-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&lt;UNK&gt;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61950" indent="-342265">
              <a:lnSpc>
                <a:spcPct val="100000"/>
              </a:lnSpc>
              <a:buSzPct val="90000"/>
              <a:buChar char="●"/>
              <a:tabLst>
                <a:tab pos="361950" algn="l"/>
              </a:tabLst>
            </a:pPr>
            <a:r>
              <a:rPr dirty="0" sz="2000">
                <a:latin typeface="Tahoma"/>
                <a:cs typeface="Tahoma"/>
              </a:rPr>
              <a:t>Choosing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vocabulary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100"/>
              <a:t>Out</a:t>
            </a:r>
            <a:r>
              <a:rPr dirty="0" spc="-170"/>
              <a:t> </a:t>
            </a:r>
            <a:r>
              <a:rPr dirty="0" spc="70"/>
              <a:t>of</a:t>
            </a:r>
            <a:r>
              <a:rPr dirty="0" spc="-155"/>
              <a:t> </a:t>
            </a:r>
            <a:r>
              <a:rPr dirty="0"/>
              <a:t>vocabulary</a:t>
            </a:r>
            <a:r>
              <a:rPr dirty="0" spc="-145"/>
              <a:t> </a:t>
            </a:r>
            <a:r>
              <a:rPr dirty="0" spc="-10"/>
              <a:t>words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4850" y="1240358"/>
            <a:ext cx="5815330" cy="173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Closed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vs.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55">
                <a:latin typeface="Tahoma"/>
                <a:cs typeface="Tahoma"/>
              </a:rPr>
              <a:t>Open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vocabularies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Unknown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word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=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70">
                <a:latin typeface="Tahoma"/>
                <a:cs typeface="Tahoma"/>
              </a:rPr>
              <a:t>Out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vocabulary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word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(OOV)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special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tag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&lt;UNK&gt;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corpus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input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Using</a:t>
            </a:r>
            <a:r>
              <a:rPr dirty="0" spc="-135"/>
              <a:t> </a:t>
            </a:r>
            <a:r>
              <a:rPr dirty="0" spc="-40"/>
              <a:t>&lt;UNK&gt;</a:t>
            </a:r>
            <a:r>
              <a:rPr dirty="0" spc="-125"/>
              <a:t> </a:t>
            </a:r>
            <a:r>
              <a:rPr dirty="0"/>
              <a:t>in</a:t>
            </a:r>
            <a:r>
              <a:rPr dirty="0" spc="-140"/>
              <a:t> </a:t>
            </a:r>
            <a:r>
              <a:rPr dirty="0" spc="-10"/>
              <a:t>corpus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4850" y="1240358"/>
            <a:ext cx="7016750" cy="173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Create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vocabulary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V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Replace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any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word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corpus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not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65">
                <a:latin typeface="Tahoma"/>
                <a:cs typeface="Tahoma"/>
              </a:rPr>
              <a:t>V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by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&lt;UNK&gt;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Count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probabilities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with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&lt;UNK&gt;</a:t>
            </a:r>
            <a:r>
              <a:rPr dirty="0" sz="2000" spc="-45">
                <a:latin typeface="Tahoma"/>
                <a:cs typeface="Tahoma"/>
              </a:rPr>
              <a:t> as</a:t>
            </a:r>
            <a:r>
              <a:rPr dirty="0" sz="2000" spc="-2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with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any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other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word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927853" y="3338017"/>
            <a:ext cx="34931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&lt;s&gt;Adam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2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chocolate&lt;/s&gt;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989579" y="2510155"/>
            <a:ext cx="3260090" cy="8420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110">
                <a:latin typeface="Tahoma"/>
                <a:cs typeface="Tahoma"/>
              </a:rPr>
              <a:t>Min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frequency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f=2</a:t>
            </a:r>
            <a:endParaRPr sz="2000">
              <a:latin typeface="Tahoma"/>
              <a:cs typeface="Tahoma"/>
            </a:endParaRPr>
          </a:p>
          <a:p>
            <a:pPr marL="1950720">
              <a:lnSpc>
                <a:spcPct val="100000"/>
              </a:lnSpc>
              <a:spcBef>
                <a:spcPts val="1625"/>
              </a:spcBef>
            </a:pPr>
            <a:r>
              <a:rPr dirty="0" sz="2000" spc="-30">
                <a:latin typeface="Tahoma"/>
                <a:cs typeface="Tahoma"/>
              </a:rPr>
              <a:t>Input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query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Example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90550" y="1093724"/>
            <a:ext cx="3368040" cy="1349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6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dirty="0" sz="2000" spc="-5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John</a:t>
            </a: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6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dirty="0" sz="2000" spc="-6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eats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6321" y="3349244"/>
            <a:ext cx="2436495" cy="64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Tahoma"/>
                <a:cs typeface="Tahoma"/>
              </a:rPr>
              <a:t>Vocabulary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>
                <a:solidFill>
                  <a:srgbClr val="006FC0"/>
                </a:solidFill>
                <a:latin typeface="Tahoma"/>
                <a:cs typeface="Tahoma"/>
              </a:rPr>
              <a:t>Lyn,</a:t>
            </a: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drinks,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79594" y="3828389"/>
            <a:ext cx="36855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&lt;s&gt;&lt;UNK&gt;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0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chocolate&lt;/s&gt;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27853" y="1093724"/>
            <a:ext cx="3573779" cy="13493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6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dirty="0" sz="2000" spc="-6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&lt;UNK&gt;</a:t>
            </a:r>
            <a:r>
              <a:rPr dirty="0" sz="2000" spc="-11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&lt;UNK&gt;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7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6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dirty="0" sz="2000" spc="-6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&lt;UNK&gt;</a:t>
            </a:r>
            <a:r>
              <a:rPr dirty="0" sz="2000" spc="-7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030979" y="1709927"/>
            <a:ext cx="390525" cy="433070"/>
          </a:xfrm>
          <a:custGeom>
            <a:avLst/>
            <a:gdLst/>
            <a:ahLst/>
            <a:cxnLst/>
            <a:rect l="l" t="t" r="r" b="b"/>
            <a:pathLst>
              <a:path w="390525" h="433069">
                <a:moveTo>
                  <a:pt x="195072" y="0"/>
                </a:moveTo>
                <a:lnTo>
                  <a:pt x="195072" y="108204"/>
                </a:lnTo>
                <a:lnTo>
                  <a:pt x="0" y="108204"/>
                </a:lnTo>
                <a:lnTo>
                  <a:pt x="0" y="324612"/>
                </a:lnTo>
                <a:lnTo>
                  <a:pt x="195072" y="324612"/>
                </a:lnTo>
                <a:lnTo>
                  <a:pt x="195072" y="432816"/>
                </a:lnTo>
                <a:lnTo>
                  <a:pt x="390144" y="216408"/>
                </a:lnTo>
                <a:lnTo>
                  <a:pt x="195072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5327141" y="3365753"/>
            <a:ext cx="688975" cy="299085"/>
          </a:xfrm>
          <a:custGeom>
            <a:avLst/>
            <a:gdLst/>
            <a:ahLst/>
            <a:cxnLst/>
            <a:rect l="l" t="t" r="r" b="b"/>
            <a:pathLst>
              <a:path w="688975" h="299085">
                <a:moveTo>
                  <a:pt x="0" y="298704"/>
                </a:moveTo>
                <a:lnTo>
                  <a:pt x="688848" y="298704"/>
                </a:lnTo>
                <a:lnTo>
                  <a:pt x="688848" y="0"/>
                </a:lnTo>
                <a:lnTo>
                  <a:pt x="0" y="0"/>
                </a:lnTo>
                <a:lnTo>
                  <a:pt x="0" y="298704"/>
                </a:lnTo>
                <a:close/>
              </a:path>
            </a:pathLst>
          </a:custGeom>
          <a:ln w="28575">
            <a:solidFill>
              <a:srgbClr val="F8CA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6420611" y="3627120"/>
            <a:ext cx="299085" cy="230504"/>
          </a:xfrm>
          <a:custGeom>
            <a:avLst/>
            <a:gdLst/>
            <a:ahLst/>
            <a:cxnLst/>
            <a:rect l="l" t="t" r="r" b="b"/>
            <a:pathLst>
              <a:path w="299084" h="230504">
                <a:moveTo>
                  <a:pt x="224028" y="0"/>
                </a:moveTo>
                <a:lnTo>
                  <a:pt x="74675" y="0"/>
                </a:lnTo>
                <a:lnTo>
                  <a:pt x="74675" y="115061"/>
                </a:lnTo>
                <a:lnTo>
                  <a:pt x="0" y="115061"/>
                </a:lnTo>
                <a:lnTo>
                  <a:pt x="149352" y="230123"/>
                </a:lnTo>
                <a:lnTo>
                  <a:pt x="298704" y="115061"/>
                </a:lnTo>
                <a:lnTo>
                  <a:pt x="224028" y="115061"/>
                </a:lnTo>
                <a:lnTo>
                  <a:pt x="224028" y="0"/>
                </a:lnTo>
                <a:close/>
              </a:path>
            </a:pathLst>
          </a:custGeom>
          <a:solidFill>
            <a:srgbClr val="3B78D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125"/>
              <a:t>How</a:t>
            </a:r>
            <a:r>
              <a:rPr dirty="0" spc="-170"/>
              <a:t> </a:t>
            </a:r>
            <a:r>
              <a:rPr dirty="0" spc="60"/>
              <a:t>to</a:t>
            </a:r>
            <a:r>
              <a:rPr dirty="0" spc="-170"/>
              <a:t> </a:t>
            </a:r>
            <a:r>
              <a:rPr dirty="0"/>
              <a:t>create</a:t>
            </a:r>
            <a:r>
              <a:rPr dirty="0" spc="-165"/>
              <a:t> </a:t>
            </a:r>
            <a:r>
              <a:rPr dirty="0"/>
              <a:t>vocabulary</a:t>
            </a:r>
            <a:r>
              <a:rPr dirty="0" spc="-155"/>
              <a:t> </a:t>
            </a:r>
            <a:r>
              <a:rPr dirty="0" spc="165"/>
              <a:t>V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2658" y="1191558"/>
            <a:ext cx="5713095" cy="2473960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490"/>
              </a:spcBef>
              <a:buSzPct val="90000"/>
              <a:buChar char="●"/>
              <a:tabLst>
                <a:tab pos="367665" algn="l"/>
              </a:tabLst>
            </a:pPr>
            <a:r>
              <a:rPr dirty="0" sz="2000" spc="-10">
                <a:latin typeface="Tahoma"/>
                <a:cs typeface="Tahoma"/>
              </a:rPr>
              <a:t>Criteria:</a:t>
            </a:r>
            <a:endParaRPr sz="2000">
              <a:latin typeface="Tahoma"/>
              <a:cs typeface="Tahoma"/>
            </a:endParaRPr>
          </a:p>
          <a:p>
            <a:pPr lvl="1" marL="824865" indent="-316865">
              <a:lnSpc>
                <a:spcPct val="100000"/>
              </a:lnSpc>
              <a:spcBef>
                <a:spcPts val="345"/>
              </a:spcBef>
              <a:buSzPct val="77777"/>
              <a:buChar char="○"/>
              <a:tabLst>
                <a:tab pos="824865" algn="l"/>
              </a:tabLst>
            </a:pPr>
            <a:r>
              <a:rPr dirty="0" sz="1800" spc="90">
                <a:latin typeface="Tahoma"/>
                <a:cs typeface="Tahoma"/>
              </a:rPr>
              <a:t>Min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word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frequency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  <a:p>
            <a:pPr lvl="1" marL="824865" indent="-316865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24865" algn="l"/>
              </a:tabLst>
            </a:pPr>
            <a:r>
              <a:rPr dirty="0" sz="1800" spc="75">
                <a:latin typeface="Tahoma"/>
                <a:cs typeface="Tahoma"/>
              </a:rPr>
              <a:t>Max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 spc="-130">
                <a:latin typeface="Tahoma"/>
                <a:cs typeface="Tahoma"/>
              </a:rPr>
              <a:t>|V|,</a:t>
            </a:r>
            <a:r>
              <a:rPr dirty="0" sz="1800" spc="-7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include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words</a:t>
            </a:r>
            <a:r>
              <a:rPr dirty="0" sz="1800" spc="-8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by</a:t>
            </a:r>
            <a:r>
              <a:rPr dirty="0" sz="1800" spc="-6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frequency</a:t>
            </a:r>
            <a:endParaRPr sz="18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400"/>
              </a:spcBef>
              <a:buFont typeface="Tahoma"/>
              <a:buChar char="○"/>
            </a:pPr>
            <a:endParaRPr sz="1800">
              <a:latin typeface="Tahoma"/>
              <a:cs typeface="Tahoma"/>
            </a:endParaRPr>
          </a:p>
          <a:p>
            <a:pPr marL="367665" indent="-354965">
              <a:lnSpc>
                <a:spcPct val="100000"/>
              </a:lnSpc>
              <a:buChar char="●"/>
              <a:tabLst>
                <a:tab pos="367665" algn="l"/>
              </a:tabLst>
            </a:pPr>
            <a:r>
              <a:rPr dirty="0" sz="2000">
                <a:latin typeface="Tahoma"/>
                <a:cs typeface="Tahoma"/>
              </a:rPr>
              <a:t>Use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&lt;UNK&gt;</a:t>
            </a:r>
            <a:r>
              <a:rPr dirty="0" sz="2000" spc="-6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sparingly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67665" indent="-342900">
              <a:lnSpc>
                <a:spcPct val="100000"/>
              </a:lnSpc>
              <a:buSzPct val="90000"/>
              <a:buChar char="●"/>
              <a:tabLst>
                <a:tab pos="367665" algn="l"/>
                <a:tab pos="1779270" algn="l"/>
              </a:tabLst>
            </a:pPr>
            <a:r>
              <a:rPr dirty="0" sz="2000">
                <a:latin typeface="Tahoma"/>
                <a:cs typeface="Tahoma"/>
              </a:rPr>
              <a:t>Perplexity</a:t>
            </a:r>
            <a:r>
              <a:rPr dirty="0" sz="2000" spc="7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-</a:t>
            </a:r>
            <a:r>
              <a:rPr dirty="0" sz="2000">
                <a:latin typeface="Tahoma"/>
                <a:cs typeface="Tahoma"/>
              </a:rPr>
              <a:t>	only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compare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LMs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with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same</a:t>
            </a:r>
            <a:r>
              <a:rPr dirty="0" sz="2000" spc="-80">
                <a:latin typeface="Tahoma"/>
                <a:cs typeface="Tahoma"/>
              </a:rPr>
              <a:t> </a:t>
            </a:r>
            <a:r>
              <a:rPr dirty="0" sz="2000" spc="114">
                <a:latin typeface="Tahoma"/>
                <a:cs typeface="Tahoma"/>
              </a:rPr>
              <a:t>V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deeplearning.ai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05103" rIns="0" bIns="0" rtlCol="0" vert="horz">
            <a:spAutoFit/>
          </a:bodyPr>
          <a:lstStyle/>
          <a:p>
            <a:pPr marL="417195" marR="5080" indent="-73660">
              <a:lnSpc>
                <a:spcPct val="100000"/>
              </a:lnSpc>
              <a:spcBef>
                <a:spcPts val="95"/>
              </a:spcBef>
            </a:pPr>
            <a:r>
              <a:rPr dirty="0" sz="5200" spc="260"/>
              <a:t>N-</a:t>
            </a:r>
            <a:r>
              <a:rPr dirty="0" sz="5200" spc="-114"/>
              <a:t>grams</a:t>
            </a:r>
            <a:r>
              <a:rPr dirty="0" sz="5200" spc="-285"/>
              <a:t> </a:t>
            </a:r>
            <a:r>
              <a:rPr dirty="0" sz="5200" spc="-25"/>
              <a:t>and </a:t>
            </a:r>
            <a:r>
              <a:rPr dirty="0" sz="5200" spc="-10"/>
              <a:t>Probabilities</a:t>
            </a:r>
            <a:endParaRPr sz="52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75692"/>
            <a:ext cx="39814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latin typeface="Tahoma"/>
                <a:cs typeface="Tahoma"/>
              </a:rPr>
              <a:t>Quiz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739" y="502665"/>
            <a:ext cx="7586345" cy="2385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90" b="1">
                <a:latin typeface="Tahoma"/>
                <a:cs typeface="Tahoma"/>
              </a:rPr>
              <a:t>Objective:</a:t>
            </a:r>
            <a:r>
              <a:rPr dirty="0" sz="1400" spc="-45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Create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corpus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vocabulary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based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on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minimum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frequency.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>
                <a:latin typeface="Tahoma"/>
                <a:cs typeface="Tahoma"/>
              </a:rPr>
              <a:t>Given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training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corpus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and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minimum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word</a:t>
            </a:r>
            <a:r>
              <a:rPr dirty="0" sz="1400" spc="-1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frequency=2,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how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would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vocabulary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corpus </a:t>
            </a:r>
            <a:r>
              <a:rPr dirty="0" sz="1400">
                <a:latin typeface="Tahoma"/>
                <a:cs typeface="Tahoma"/>
              </a:rPr>
              <a:t>preprocessed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with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&lt;UNK&gt;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look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like?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dirty="0" sz="1400" spc="-125">
                <a:latin typeface="Tahoma"/>
                <a:cs typeface="Tahoma"/>
              </a:rPr>
              <a:t>“&lt;s&gt;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 spc="-145">
                <a:latin typeface="Tahoma"/>
                <a:cs typeface="Tahoma"/>
              </a:rPr>
              <a:t>I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am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happy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145">
                <a:latin typeface="Tahoma"/>
                <a:cs typeface="Tahoma"/>
              </a:rPr>
              <a:t>I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am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learning</a:t>
            </a:r>
            <a:r>
              <a:rPr dirty="0" sz="1400" spc="-105">
                <a:latin typeface="Tahoma"/>
                <a:cs typeface="Tahoma"/>
              </a:rPr>
              <a:t> </a:t>
            </a:r>
            <a:r>
              <a:rPr dirty="0" sz="1400" spc="-85">
                <a:latin typeface="Tahoma"/>
                <a:cs typeface="Tahoma"/>
              </a:rPr>
              <a:t>&lt;/s&gt;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45">
                <a:latin typeface="Tahoma"/>
                <a:cs typeface="Tahoma"/>
              </a:rPr>
              <a:t>&lt;s&gt;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45">
                <a:latin typeface="Tahoma"/>
                <a:cs typeface="Tahoma"/>
              </a:rPr>
              <a:t>I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am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happy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145">
                <a:latin typeface="Tahoma"/>
                <a:cs typeface="Tahoma"/>
              </a:rPr>
              <a:t>I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can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study</a:t>
            </a:r>
            <a:r>
              <a:rPr dirty="0" sz="1400" spc="-8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&lt;/s&gt;”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90" b="1">
                <a:latin typeface="Tahoma"/>
                <a:cs typeface="Tahoma"/>
              </a:rPr>
              <a:t>Type:</a:t>
            </a:r>
            <a:r>
              <a:rPr dirty="0" sz="1400" spc="20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Multiple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Choice,</a:t>
            </a:r>
            <a:r>
              <a:rPr dirty="0" sz="1400" spc="-10">
                <a:latin typeface="Tahoma"/>
                <a:cs typeface="Tahoma"/>
              </a:rPr>
              <a:t> single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answer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400" spc="-65" b="1">
                <a:latin typeface="Tahoma"/>
                <a:cs typeface="Tahoma"/>
              </a:rPr>
              <a:t>Options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114" b="1">
                <a:latin typeface="Tahoma"/>
                <a:cs typeface="Tahoma"/>
              </a:rPr>
              <a:t>and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solution: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46065" y="3109036"/>
            <a:ext cx="1714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5">
                <a:latin typeface="Tahoma"/>
                <a:cs typeface="Tahoma"/>
              </a:rPr>
              <a:t>2.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760465" y="3109036"/>
            <a:ext cx="272415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105">
                <a:latin typeface="Tahoma"/>
                <a:cs typeface="Tahoma"/>
              </a:rPr>
              <a:t>V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(I,am,happy,learning,can,study)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2359" y="3614673"/>
            <a:ext cx="256159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dirty="0" sz="1400" spc="-25">
                <a:latin typeface="Tahoma"/>
                <a:cs typeface="Tahoma"/>
              </a:rPr>
              <a:t>3.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105">
                <a:latin typeface="Tahoma"/>
                <a:cs typeface="Tahoma"/>
              </a:rPr>
              <a:t>V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70">
                <a:latin typeface="Tahoma"/>
                <a:cs typeface="Tahoma"/>
              </a:rPr>
              <a:t>(I,am,happy,I,am)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46065" y="3614673"/>
            <a:ext cx="171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ahoma"/>
                <a:cs typeface="Tahoma"/>
              </a:rPr>
              <a:t>4.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60465" y="3614673"/>
            <a:ext cx="2952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105">
                <a:latin typeface="Tahoma"/>
                <a:cs typeface="Tahoma"/>
              </a:rPr>
              <a:t>V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50">
                <a:latin typeface="Tahoma"/>
                <a:cs typeface="Tahoma"/>
              </a:rPr>
              <a:t>=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846065" y="3827779"/>
            <a:ext cx="303911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0">
                <a:latin typeface="Tahoma"/>
                <a:cs typeface="Tahoma"/>
              </a:rPr>
              <a:t>(I,am,happy,learning,can,study,&lt;UNK&gt;)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53923" y="3032760"/>
            <a:ext cx="4223385" cy="462280"/>
          </a:xfrm>
          <a:prstGeom prst="rect">
            <a:avLst/>
          </a:prstGeom>
          <a:ln w="9525">
            <a:solidFill>
              <a:srgbClr val="92C47C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05"/>
              </a:spcBef>
              <a:tabLst>
                <a:tab pos="1005205" algn="l"/>
              </a:tabLst>
            </a:pPr>
            <a:r>
              <a:rPr dirty="0" sz="1400" spc="-25">
                <a:latin typeface="Tahoma"/>
                <a:cs typeface="Tahoma"/>
              </a:rPr>
              <a:t>1.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105">
                <a:latin typeface="Tahoma"/>
                <a:cs typeface="Tahoma"/>
              </a:rPr>
              <a:t>V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(I,am,happy)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deeplearning.ai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97837" rIns="0" bIns="0" rtlCol="0" vert="horz">
            <a:spAutoFit/>
          </a:bodyPr>
          <a:lstStyle/>
          <a:p>
            <a:pPr marL="644525">
              <a:lnSpc>
                <a:spcPct val="100000"/>
              </a:lnSpc>
              <a:spcBef>
                <a:spcPts val="95"/>
              </a:spcBef>
            </a:pPr>
            <a:r>
              <a:rPr dirty="0" sz="5200" spc="-10"/>
              <a:t>Smoothing</a:t>
            </a:r>
            <a:endParaRPr sz="52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97840" y="1307033"/>
            <a:ext cx="3328670" cy="1797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Missing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N-</a:t>
            </a:r>
            <a:r>
              <a:rPr dirty="0" sz="2000" spc="-40">
                <a:latin typeface="Tahoma"/>
                <a:cs typeface="Tahoma"/>
              </a:rPr>
              <a:t>grams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10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61950" indent="-342265">
              <a:lnSpc>
                <a:spcPct val="100000"/>
              </a:lnSpc>
              <a:buSzPct val="90000"/>
              <a:buChar char="●"/>
              <a:tabLst>
                <a:tab pos="361950" algn="l"/>
              </a:tabLst>
            </a:pPr>
            <a:r>
              <a:rPr dirty="0" sz="2000" spc="-10">
                <a:latin typeface="Tahoma"/>
                <a:cs typeface="Tahoma"/>
              </a:rPr>
              <a:t>Smoothing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05"/>
              </a:spcBef>
              <a:buFont typeface="Tahoma"/>
              <a:buChar char="●"/>
            </a:pPr>
            <a:endParaRPr sz="2000">
              <a:latin typeface="Tahoma"/>
              <a:cs typeface="Tahoma"/>
            </a:endParaRPr>
          </a:p>
          <a:p>
            <a:pPr marL="361950" indent="-342265">
              <a:lnSpc>
                <a:spcPct val="100000"/>
              </a:lnSpc>
              <a:buSzPct val="90000"/>
              <a:buChar char="●"/>
              <a:tabLst>
                <a:tab pos="361950" algn="l"/>
              </a:tabLst>
            </a:pPr>
            <a:r>
              <a:rPr dirty="0" sz="2000">
                <a:latin typeface="Tahoma"/>
                <a:cs typeface="Tahoma"/>
              </a:rPr>
              <a:t>Backoff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interpolation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/>
              <a:t>Missing</a:t>
            </a:r>
            <a:r>
              <a:rPr dirty="0" spc="-75"/>
              <a:t> </a:t>
            </a:r>
            <a:r>
              <a:rPr dirty="0" spc="135"/>
              <a:t>N-</a:t>
            </a:r>
            <a:r>
              <a:rPr dirty="0" spc="-70"/>
              <a:t>grams</a:t>
            </a:r>
            <a:r>
              <a:rPr dirty="0" spc="-95"/>
              <a:t> </a:t>
            </a:r>
            <a:r>
              <a:rPr dirty="0"/>
              <a:t>in</a:t>
            </a:r>
            <a:r>
              <a:rPr dirty="0" spc="-80"/>
              <a:t> </a:t>
            </a:r>
            <a:r>
              <a:rPr dirty="0" spc="-10"/>
              <a:t>training</a:t>
            </a:r>
            <a:r>
              <a:rPr dirty="0" spc="-80"/>
              <a:t> </a:t>
            </a:r>
            <a:r>
              <a:rPr dirty="0" spc="-10"/>
              <a:t>corpus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4207" y="2778251"/>
            <a:ext cx="4394823" cy="8214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56361" y="1305001"/>
            <a:ext cx="75831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-10">
                <a:latin typeface="Tahoma"/>
                <a:cs typeface="Tahoma"/>
              </a:rPr>
              <a:t>Problem: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N-</a:t>
            </a:r>
            <a:r>
              <a:rPr dirty="0" sz="2000" spc="-40">
                <a:latin typeface="Tahoma"/>
                <a:cs typeface="Tahoma"/>
              </a:rPr>
              <a:t>grams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made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known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words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still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might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missing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in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99261" y="1656080"/>
            <a:ext cx="211899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ahoma"/>
                <a:cs typeface="Tahoma"/>
              </a:rPr>
              <a:t>the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training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352032" y="3025394"/>
            <a:ext cx="368935" cy="76200"/>
          </a:xfrm>
          <a:custGeom>
            <a:avLst/>
            <a:gdLst/>
            <a:ahLst/>
            <a:cxnLst/>
            <a:rect l="l" t="t" r="r" b="b"/>
            <a:pathLst>
              <a:path w="368934" h="76200">
                <a:moveTo>
                  <a:pt x="77723" y="0"/>
                </a:moveTo>
                <a:lnTo>
                  <a:pt x="0" y="34798"/>
                </a:lnTo>
                <a:lnTo>
                  <a:pt x="74421" y="76200"/>
                </a:lnTo>
                <a:lnTo>
                  <a:pt x="75796" y="44486"/>
                </a:lnTo>
                <a:lnTo>
                  <a:pt x="63118" y="43942"/>
                </a:lnTo>
                <a:lnTo>
                  <a:pt x="63753" y="31242"/>
                </a:lnTo>
                <a:lnTo>
                  <a:pt x="76370" y="31242"/>
                </a:lnTo>
                <a:lnTo>
                  <a:pt x="77723" y="0"/>
                </a:lnTo>
                <a:close/>
              </a:path>
              <a:path w="368934" h="76200">
                <a:moveTo>
                  <a:pt x="76346" y="31782"/>
                </a:moveTo>
                <a:lnTo>
                  <a:pt x="75796" y="44486"/>
                </a:lnTo>
                <a:lnTo>
                  <a:pt x="367791" y="57023"/>
                </a:lnTo>
                <a:lnTo>
                  <a:pt x="368426" y="44323"/>
                </a:lnTo>
                <a:lnTo>
                  <a:pt x="76346" y="31782"/>
                </a:lnTo>
                <a:close/>
              </a:path>
              <a:path w="368934" h="76200">
                <a:moveTo>
                  <a:pt x="63753" y="31242"/>
                </a:moveTo>
                <a:lnTo>
                  <a:pt x="63118" y="43942"/>
                </a:lnTo>
                <a:lnTo>
                  <a:pt x="75796" y="44486"/>
                </a:lnTo>
                <a:lnTo>
                  <a:pt x="76346" y="31782"/>
                </a:lnTo>
                <a:lnTo>
                  <a:pt x="63753" y="31242"/>
                </a:lnTo>
                <a:close/>
              </a:path>
              <a:path w="368934" h="76200">
                <a:moveTo>
                  <a:pt x="76370" y="31242"/>
                </a:moveTo>
                <a:lnTo>
                  <a:pt x="63753" y="31242"/>
                </a:lnTo>
                <a:lnTo>
                  <a:pt x="76346" y="31782"/>
                </a:lnTo>
                <a:lnTo>
                  <a:pt x="76370" y="31242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352032" y="3365246"/>
            <a:ext cx="368935" cy="76200"/>
          </a:xfrm>
          <a:custGeom>
            <a:avLst/>
            <a:gdLst/>
            <a:ahLst/>
            <a:cxnLst/>
            <a:rect l="l" t="t" r="r" b="b"/>
            <a:pathLst>
              <a:path w="368934" h="76200">
                <a:moveTo>
                  <a:pt x="77723" y="0"/>
                </a:moveTo>
                <a:lnTo>
                  <a:pt x="0" y="34797"/>
                </a:lnTo>
                <a:lnTo>
                  <a:pt x="74421" y="76199"/>
                </a:lnTo>
                <a:lnTo>
                  <a:pt x="75796" y="44486"/>
                </a:lnTo>
                <a:lnTo>
                  <a:pt x="63118" y="43941"/>
                </a:lnTo>
                <a:lnTo>
                  <a:pt x="63753" y="31241"/>
                </a:lnTo>
                <a:lnTo>
                  <a:pt x="76370" y="31241"/>
                </a:lnTo>
                <a:lnTo>
                  <a:pt x="77723" y="0"/>
                </a:lnTo>
                <a:close/>
              </a:path>
              <a:path w="368934" h="76200">
                <a:moveTo>
                  <a:pt x="76346" y="31782"/>
                </a:moveTo>
                <a:lnTo>
                  <a:pt x="75796" y="44486"/>
                </a:lnTo>
                <a:lnTo>
                  <a:pt x="367791" y="57022"/>
                </a:lnTo>
                <a:lnTo>
                  <a:pt x="368426" y="44322"/>
                </a:lnTo>
                <a:lnTo>
                  <a:pt x="76346" y="31782"/>
                </a:lnTo>
                <a:close/>
              </a:path>
              <a:path w="368934" h="76200">
                <a:moveTo>
                  <a:pt x="63753" y="31241"/>
                </a:moveTo>
                <a:lnTo>
                  <a:pt x="63118" y="43941"/>
                </a:lnTo>
                <a:lnTo>
                  <a:pt x="75796" y="44486"/>
                </a:lnTo>
                <a:lnTo>
                  <a:pt x="76346" y="31782"/>
                </a:lnTo>
                <a:lnTo>
                  <a:pt x="63753" y="31241"/>
                </a:lnTo>
                <a:close/>
              </a:path>
              <a:path w="368934" h="76200">
                <a:moveTo>
                  <a:pt x="76370" y="31241"/>
                </a:moveTo>
                <a:lnTo>
                  <a:pt x="63753" y="31241"/>
                </a:lnTo>
                <a:lnTo>
                  <a:pt x="76346" y="31782"/>
                </a:lnTo>
                <a:lnTo>
                  <a:pt x="76370" y="31241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56361" y="2145919"/>
            <a:ext cx="7281545" cy="128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Their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counts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cannot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used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for</a:t>
            </a:r>
            <a:r>
              <a:rPr dirty="0" sz="2000" spc="-5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estimation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z="2000">
              <a:latin typeface="Tahoma"/>
              <a:cs typeface="Tahoma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Tahoma"/>
                <a:cs typeface="Tahoma"/>
              </a:rPr>
              <a:t>Can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be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 spc="25">
                <a:latin typeface="Tahoma"/>
                <a:cs typeface="Tahoma"/>
              </a:rPr>
              <a:t>0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10788" y="1675257"/>
            <a:ext cx="485394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92829" algn="l"/>
              </a:tabLst>
            </a:pP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“John”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50">
                <a:latin typeface="Tahoma"/>
                <a:cs typeface="Tahoma"/>
              </a:rPr>
              <a:t>,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40">
                <a:solidFill>
                  <a:srgbClr val="006FC0"/>
                </a:solidFill>
                <a:latin typeface="Tahoma"/>
                <a:cs typeface="Tahoma"/>
              </a:rPr>
              <a:t>“eats”</a:t>
            </a:r>
            <a:r>
              <a:rPr dirty="0" sz="2000" spc="-13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in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corpus</a:t>
            </a:r>
            <a:r>
              <a:rPr dirty="0" sz="2000">
                <a:latin typeface="Tahoma"/>
                <a:cs typeface="Tahoma"/>
              </a:rPr>
              <a:t>	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“John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eats”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713791" y="1676336"/>
            <a:ext cx="334645" cy="337185"/>
            <a:chOff x="6713791" y="1676336"/>
            <a:chExt cx="334645" cy="337185"/>
          </a:xfrm>
        </p:grpSpPr>
        <p:sp>
          <p:nvSpPr>
            <p:cNvPr id="11" name="object 11" descr=""/>
            <p:cNvSpPr/>
            <p:nvPr/>
          </p:nvSpPr>
          <p:spPr>
            <a:xfrm>
              <a:off x="6718554" y="1681098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60">
                  <a:moveTo>
                    <a:pt x="245491" y="0"/>
                  </a:moveTo>
                  <a:lnTo>
                    <a:pt x="162305" y="84454"/>
                  </a:lnTo>
                  <a:lnTo>
                    <a:pt x="79121" y="0"/>
                  </a:lnTo>
                  <a:lnTo>
                    <a:pt x="0" y="77977"/>
                  </a:lnTo>
                  <a:lnTo>
                    <a:pt x="84327" y="163702"/>
                  </a:lnTo>
                  <a:lnTo>
                    <a:pt x="0" y="249427"/>
                  </a:lnTo>
                  <a:lnTo>
                    <a:pt x="79121" y="327406"/>
                  </a:lnTo>
                  <a:lnTo>
                    <a:pt x="162305" y="242950"/>
                  </a:lnTo>
                  <a:lnTo>
                    <a:pt x="245491" y="327406"/>
                  </a:lnTo>
                  <a:lnTo>
                    <a:pt x="324612" y="249427"/>
                  </a:lnTo>
                  <a:lnTo>
                    <a:pt x="240284" y="163702"/>
                  </a:lnTo>
                  <a:lnTo>
                    <a:pt x="324612" y="77977"/>
                  </a:lnTo>
                  <a:lnTo>
                    <a:pt x="245491" y="0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718554" y="1681098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60">
                  <a:moveTo>
                    <a:pt x="0" y="77977"/>
                  </a:moveTo>
                  <a:lnTo>
                    <a:pt x="79121" y="0"/>
                  </a:lnTo>
                  <a:lnTo>
                    <a:pt x="162305" y="84454"/>
                  </a:lnTo>
                  <a:lnTo>
                    <a:pt x="245491" y="0"/>
                  </a:lnTo>
                  <a:lnTo>
                    <a:pt x="324612" y="77977"/>
                  </a:lnTo>
                  <a:lnTo>
                    <a:pt x="240284" y="163702"/>
                  </a:lnTo>
                  <a:lnTo>
                    <a:pt x="324612" y="249427"/>
                  </a:lnTo>
                  <a:lnTo>
                    <a:pt x="245491" y="327406"/>
                  </a:lnTo>
                  <a:lnTo>
                    <a:pt x="162305" y="242950"/>
                  </a:lnTo>
                  <a:lnTo>
                    <a:pt x="79121" y="327406"/>
                  </a:lnTo>
                  <a:lnTo>
                    <a:pt x="0" y="249427"/>
                  </a:lnTo>
                  <a:lnTo>
                    <a:pt x="84327" y="163702"/>
                  </a:lnTo>
                  <a:lnTo>
                    <a:pt x="0" y="77977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7062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Smoothing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6361" y="1305001"/>
            <a:ext cx="50565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50">
                <a:latin typeface="Tahoma"/>
                <a:cs typeface="Tahoma"/>
              </a:rPr>
              <a:t>Add-</a:t>
            </a:r>
            <a:r>
              <a:rPr dirty="0" sz="2000">
                <a:latin typeface="Tahoma"/>
                <a:cs typeface="Tahoma"/>
              </a:rPr>
              <a:t>one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smoothing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35">
                <a:latin typeface="Tahoma"/>
                <a:cs typeface="Tahoma"/>
              </a:rPr>
              <a:t>(Laplacian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smoothing)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6361" y="2820416"/>
            <a:ext cx="229044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Add-k</a:t>
            </a:r>
            <a:r>
              <a:rPr dirty="0" sz="2000" spc="6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smoothing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13678" y="336575"/>
            <a:ext cx="2491740" cy="86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2900" marR="5080" indent="-330835">
              <a:lnSpc>
                <a:spcPct val="114999"/>
              </a:lnSpc>
              <a:spcBef>
                <a:spcPts val="100"/>
              </a:spcBef>
              <a:buChar char="●"/>
              <a:tabLst>
                <a:tab pos="342900" algn="l"/>
              </a:tabLst>
            </a:pPr>
            <a:r>
              <a:rPr dirty="0" sz="1600">
                <a:latin typeface="Tahoma"/>
                <a:cs typeface="Tahoma"/>
              </a:rPr>
              <a:t>Advanced</a:t>
            </a:r>
            <a:r>
              <a:rPr dirty="0" sz="1600" spc="5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methods: </a:t>
            </a:r>
            <a:r>
              <a:rPr dirty="0" sz="1600">
                <a:latin typeface="Tahoma"/>
                <a:cs typeface="Tahoma"/>
              </a:rPr>
              <a:t>Kneser-</a:t>
            </a:r>
            <a:r>
              <a:rPr dirty="0" sz="1600" spc="50">
                <a:latin typeface="Tahoma"/>
                <a:cs typeface="Tahoma"/>
              </a:rPr>
              <a:t>Ney</a:t>
            </a:r>
            <a:r>
              <a:rPr dirty="0" sz="1600" spc="3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smoothing </a:t>
            </a:r>
            <a:r>
              <a:rPr dirty="0" sz="1600">
                <a:latin typeface="Tahoma"/>
                <a:cs typeface="Tahoma"/>
              </a:rPr>
              <a:t>Good-Turing</a:t>
            </a:r>
            <a:r>
              <a:rPr dirty="0" sz="1600" spc="40">
                <a:latin typeface="Tahoma"/>
                <a:cs typeface="Tahoma"/>
              </a:rPr>
              <a:t> </a:t>
            </a:r>
            <a:r>
              <a:rPr dirty="0" sz="1600" spc="-10">
                <a:latin typeface="Tahoma"/>
                <a:cs typeface="Tahoma"/>
              </a:rPr>
              <a:t>smoothing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86740" y="1752490"/>
            <a:ext cx="7955280" cy="833755"/>
            <a:chOff x="586740" y="1752490"/>
            <a:chExt cx="7955280" cy="83375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6740" y="1752490"/>
              <a:ext cx="7954952" cy="76020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945129" y="2128265"/>
              <a:ext cx="5389245" cy="443865"/>
            </a:xfrm>
            <a:custGeom>
              <a:avLst/>
              <a:gdLst/>
              <a:ahLst/>
              <a:cxnLst/>
              <a:rect l="l" t="t" r="r" b="b"/>
              <a:pathLst>
                <a:path w="5389245" h="443864">
                  <a:moveTo>
                    <a:pt x="0" y="443483"/>
                  </a:moveTo>
                  <a:lnTo>
                    <a:pt x="612647" y="443483"/>
                  </a:lnTo>
                  <a:lnTo>
                    <a:pt x="612647" y="153923"/>
                  </a:lnTo>
                  <a:lnTo>
                    <a:pt x="0" y="153923"/>
                  </a:lnTo>
                  <a:lnTo>
                    <a:pt x="0" y="443483"/>
                  </a:lnTo>
                  <a:close/>
                </a:path>
                <a:path w="5389245" h="443864">
                  <a:moveTo>
                    <a:pt x="2613660" y="387095"/>
                  </a:moveTo>
                  <a:lnTo>
                    <a:pt x="2833116" y="387095"/>
                  </a:lnTo>
                  <a:lnTo>
                    <a:pt x="2833116" y="0"/>
                  </a:lnTo>
                  <a:lnTo>
                    <a:pt x="2613660" y="0"/>
                  </a:lnTo>
                  <a:lnTo>
                    <a:pt x="2613660" y="387095"/>
                  </a:lnTo>
                  <a:close/>
                </a:path>
                <a:path w="5389245" h="443864">
                  <a:moveTo>
                    <a:pt x="5126736" y="387095"/>
                  </a:moveTo>
                  <a:lnTo>
                    <a:pt x="5388864" y="387095"/>
                  </a:lnTo>
                  <a:lnTo>
                    <a:pt x="5388864" y="0"/>
                  </a:lnTo>
                  <a:lnTo>
                    <a:pt x="5126736" y="0"/>
                  </a:lnTo>
                  <a:lnTo>
                    <a:pt x="5126736" y="387095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562355" y="3136392"/>
            <a:ext cx="8194675" cy="844550"/>
            <a:chOff x="562355" y="3136392"/>
            <a:chExt cx="8194675" cy="84455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2355" y="3136392"/>
              <a:ext cx="8179308" cy="77301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945129" y="3521202"/>
              <a:ext cx="5797550" cy="445134"/>
            </a:xfrm>
            <a:custGeom>
              <a:avLst/>
              <a:gdLst/>
              <a:ahLst/>
              <a:cxnLst/>
              <a:rect l="l" t="t" r="r" b="b"/>
              <a:pathLst>
                <a:path w="5797550" h="445135">
                  <a:moveTo>
                    <a:pt x="0" y="445008"/>
                  </a:moveTo>
                  <a:lnTo>
                    <a:pt x="612647" y="445008"/>
                  </a:lnTo>
                  <a:lnTo>
                    <a:pt x="612647" y="153924"/>
                  </a:lnTo>
                  <a:lnTo>
                    <a:pt x="0" y="153924"/>
                  </a:lnTo>
                  <a:lnTo>
                    <a:pt x="0" y="445008"/>
                  </a:lnTo>
                  <a:close/>
                </a:path>
                <a:path w="5797550" h="445135">
                  <a:moveTo>
                    <a:pt x="2708147" y="387096"/>
                  </a:moveTo>
                  <a:lnTo>
                    <a:pt x="2926080" y="387096"/>
                  </a:lnTo>
                  <a:lnTo>
                    <a:pt x="2926080" y="0"/>
                  </a:lnTo>
                  <a:lnTo>
                    <a:pt x="2708147" y="0"/>
                  </a:lnTo>
                  <a:lnTo>
                    <a:pt x="2708147" y="387096"/>
                  </a:lnTo>
                  <a:close/>
                </a:path>
                <a:path w="5797550" h="445135">
                  <a:moveTo>
                    <a:pt x="5029200" y="416052"/>
                  </a:moveTo>
                  <a:lnTo>
                    <a:pt x="5797296" y="416052"/>
                  </a:lnTo>
                  <a:lnTo>
                    <a:pt x="5797296" y="27431"/>
                  </a:lnTo>
                  <a:lnTo>
                    <a:pt x="5029200" y="27431"/>
                  </a:lnTo>
                  <a:lnTo>
                    <a:pt x="5029200" y="416052"/>
                  </a:lnTo>
                  <a:close/>
                </a:path>
              </a:pathLst>
            </a:custGeom>
            <a:ln w="28575">
              <a:solidFill>
                <a:srgbClr val="B6D6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Backoff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90550" y="1259643"/>
            <a:ext cx="5469255" cy="278447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521334" indent="-342900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521334" algn="l"/>
              </a:tabLst>
            </a:pPr>
            <a:r>
              <a:rPr dirty="0" sz="2000" spc="-70">
                <a:latin typeface="Tahoma"/>
                <a:cs typeface="Tahoma"/>
              </a:rPr>
              <a:t>If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N-</a:t>
            </a:r>
            <a:r>
              <a:rPr dirty="0" sz="2000" spc="-40">
                <a:latin typeface="Tahoma"/>
                <a:cs typeface="Tahoma"/>
              </a:rPr>
              <a:t>gram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25">
                <a:latin typeface="Tahoma"/>
                <a:cs typeface="Tahoma"/>
              </a:rPr>
              <a:t>missing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-290">
                <a:latin typeface="Tahoma"/>
                <a:cs typeface="Tahoma"/>
              </a:rPr>
              <a:t>=&gt;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use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(N-</a:t>
            </a:r>
            <a:r>
              <a:rPr dirty="0" sz="2000" spc="-60">
                <a:latin typeface="Tahoma"/>
                <a:cs typeface="Tahoma"/>
              </a:rPr>
              <a:t>1)-</a:t>
            </a:r>
            <a:r>
              <a:rPr dirty="0" sz="2000" spc="-65">
                <a:latin typeface="Tahoma"/>
                <a:cs typeface="Tahoma"/>
              </a:rPr>
              <a:t>gram,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-50">
                <a:latin typeface="Tahoma"/>
                <a:cs typeface="Tahoma"/>
              </a:rPr>
              <a:t>…</a:t>
            </a:r>
            <a:endParaRPr sz="2000">
              <a:latin typeface="Tahoma"/>
              <a:cs typeface="Tahoma"/>
            </a:endParaRPr>
          </a:p>
          <a:p>
            <a:pPr lvl="1" marL="978535" indent="-355600">
              <a:lnSpc>
                <a:spcPct val="100000"/>
              </a:lnSpc>
              <a:spcBef>
                <a:spcPts val="365"/>
              </a:spcBef>
              <a:buChar char="○"/>
              <a:tabLst>
                <a:tab pos="978535" algn="l"/>
              </a:tabLst>
            </a:pP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discounting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90">
                <a:latin typeface="Tahoma"/>
                <a:cs typeface="Tahoma"/>
              </a:rPr>
              <a:t>e.g.</a:t>
            </a:r>
            <a:r>
              <a:rPr dirty="0" sz="2000" spc="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Katz</a:t>
            </a:r>
            <a:r>
              <a:rPr dirty="0" sz="2000" spc="-2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backoff</a:t>
            </a:r>
            <a:endParaRPr sz="2000">
              <a:latin typeface="Tahoma"/>
              <a:cs typeface="Tahoma"/>
            </a:endParaRPr>
          </a:p>
          <a:p>
            <a:pPr lvl="1" marL="978535" indent="-355600">
              <a:lnSpc>
                <a:spcPct val="100000"/>
              </a:lnSpc>
              <a:spcBef>
                <a:spcPts val="360"/>
              </a:spcBef>
              <a:buChar char="○"/>
              <a:tabLst>
                <a:tab pos="978535" algn="l"/>
              </a:tabLst>
            </a:pPr>
            <a:r>
              <a:rPr dirty="0" sz="2000" spc="-10">
                <a:latin typeface="Tahoma"/>
                <a:cs typeface="Tahoma"/>
              </a:rPr>
              <a:t>“Stupid”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backoff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6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dirty="0" sz="2000" spc="-5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dirty="0" sz="2000" spc="-9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11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John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000" spc="-12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tea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2000" spc="-210">
                <a:solidFill>
                  <a:srgbClr val="006FC0"/>
                </a:solidFill>
                <a:latin typeface="Tahoma"/>
                <a:cs typeface="Tahoma"/>
              </a:rPr>
              <a:t>&lt;s&gt;</a:t>
            </a:r>
            <a:r>
              <a:rPr dirty="0" sz="2000" spc="-6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Lyn</a:t>
            </a:r>
            <a:r>
              <a:rPr dirty="0" sz="2000" spc="-6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eats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chocolate</a:t>
            </a:r>
            <a:r>
              <a:rPr dirty="0" sz="2000" spc="-8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&lt;/s&gt;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3211" y="3009900"/>
            <a:ext cx="3901631" cy="30022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95431" y="3840479"/>
            <a:ext cx="3387473" cy="300228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5955601" y="3477577"/>
            <a:ext cx="308610" cy="278130"/>
            <a:chOff x="5955601" y="3477577"/>
            <a:chExt cx="308610" cy="278130"/>
          </a:xfrm>
        </p:grpSpPr>
        <p:sp>
          <p:nvSpPr>
            <p:cNvPr id="7" name="object 7" descr=""/>
            <p:cNvSpPr/>
            <p:nvPr/>
          </p:nvSpPr>
          <p:spPr>
            <a:xfrm>
              <a:off x="5960364" y="3482340"/>
              <a:ext cx="299085" cy="268605"/>
            </a:xfrm>
            <a:custGeom>
              <a:avLst/>
              <a:gdLst/>
              <a:ahLst/>
              <a:cxnLst/>
              <a:rect l="l" t="t" r="r" b="b"/>
              <a:pathLst>
                <a:path w="299085" h="268604">
                  <a:moveTo>
                    <a:pt x="224027" y="0"/>
                  </a:moveTo>
                  <a:lnTo>
                    <a:pt x="74675" y="0"/>
                  </a:lnTo>
                  <a:lnTo>
                    <a:pt x="74675" y="134112"/>
                  </a:lnTo>
                  <a:lnTo>
                    <a:pt x="0" y="134112"/>
                  </a:lnTo>
                  <a:lnTo>
                    <a:pt x="149351" y="268224"/>
                  </a:lnTo>
                  <a:lnTo>
                    <a:pt x="298703" y="134112"/>
                  </a:lnTo>
                  <a:lnTo>
                    <a:pt x="224027" y="134112"/>
                  </a:lnTo>
                  <a:lnTo>
                    <a:pt x="224027" y="0"/>
                  </a:lnTo>
                  <a:close/>
                </a:path>
              </a:pathLst>
            </a:custGeom>
            <a:solidFill>
              <a:srgbClr val="3B78D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60364" y="3482340"/>
              <a:ext cx="299085" cy="268605"/>
            </a:xfrm>
            <a:custGeom>
              <a:avLst/>
              <a:gdLst/>
              <a:ahLst/>
              <a:cxnLst/>
              <a:rect l="l" t="t" r="r" b="b"/>
              <a:pathLst>
                <a:path w="299085" h="268604">
                  <a:moveTo>
                    <a:pt x="0" y="134112"/>
                  </a:moveTo>
                  <a:lnTo>
                    <a:pt x="74675" y="134112"/>
                  </a:lnTo>
                  <a:lnTo>
                    <a:pt x="74675" y="0"/>
                  </a:lnTo>
                  <a:lnTo>
                    <a:pt x="224027" y="0"/>
                  </a:lnTo>
                  <a:lnTo>
                    <a:pt x="224027" y="134112"/>
                  </a:lnTo>
                  <a:lnTo>
                    <a:pt x="298703" y="134112"/>
                  </a:lnTo>
                  <a:lnTo>
                    <a:pt x="149351" y="268224"/>
                  </a:lnTo>
                  <a:lnTo>
                    <a:pt x="0" y="134112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49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Interpolation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1276" y="3209580"/>
            <a:ext cx="1098772" cy="55927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7051" y="1350589"/>
            <a:ext cx="7435324" cy="74643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051" y="3199345"/>
            <a:ext cx="5400111" cy="749337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75692"/>
            <a:ext cx="398145" cy="2393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45" b="1">
                <a:latin typeface="Tahoma"/>
                <a:cs typeface="Tahoma"/>
              </a:rPr>
              <a:t>Quiz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8739" y="502665"/>
            <a:ext cx="8460105" cy="1455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90" b="1">
                <a:latin typeface="Tahoma"/>
                <a:cs typeface="Tahoma"/>
              </a:rPr>
              <a:t>Objective:</a:t>
            </a:r>
            <a:r>
              <a:rPr dirty="0" sz="1400" spc="-30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Apply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n-</a:t>
            </a:r>
            <a:r>
              <a:rPr dirty="0" sz="1400" spc="-30">
                <a:latin typeface="Tahoma"/>
                <a:cs typeface="Tahoma"/>
              </a:rPr>
              <a:t>gram</a:t>
            </a:r>
            <a:r>
              <a:rPr dirty="0" sz="1400" spc="-2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probability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with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add-</a:t>
            </a:r>
            <a:r>
              <a:rPr dirty="0" sz="1400">
                <a:latin typeface="Tahoma"/>
                <a:cs typeface="Tahoma"/>
              </a:rPr>
              <a:t>k</a:t>
            </a:r>
            <a:r>
              <a:rPr dirty="0" sz="1400" spc="-10">
                <a:latin typeface="Tahoma"/>
                <a:cs typeface="Tahoma"/>
              </a:rPr>
              <a:t> smoothing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for</a:t>
            </a:r>
            <a:r>
              <a:rPr dirty="0" sz="1400" spc="-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phrase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not</a:t>
            </a:r>
            <a:r>
              <a:rPr dirty="0" sz="1400" spc="-1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present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in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corpus.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1400" spc="-10" b="1">
                <a:latin typeface="Tahoma"/>
                <a:cs typeface="Tahoma"/>
              </a:rPr>
              <a:t>Question: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Tahoma"/>
                <a:cs typeface="Tahoma"/>
              </a:rPr>
              <a:t>Corpus: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00">
                <a:latin typeface="Tahoma"/>
                <a:cs typeface="Tahoma"/>
              </a:rPr>
              <a:t>“I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am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happy</a:t>
            </a:r>
            <a:r>
              <a:rPr dirty="0" sz="1400" spc="-80">
                <a:latin typeface="Tahoma"/>
                <a:cs typeface="Tahoma"/>
              </a:rPr>
              <a:t> </a:t>
            </a:r>
            <a:r>
              <a:rPr dirty="0" sz="1400" spc="-145">
                <a:latin typeface="Tahoma"/>
                <a:cs typeface="Tahoma"/>
              </a:rPr>
              <a:t>I</a:t>
            </a:r>
            <a:r>
              <a:rPr dirty="0" sz="1400" spc="-60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am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learning”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400" spc="-65">
                <a:latin typeface="Tahoma"/>
                <a:cs typeface="Tahoma"/>
              </a:rPr>
              <a:t>In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context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3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our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corpus,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what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is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estimated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probability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of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word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30">
                <a:latin typeface="Tahoma"/>
                <a:cs typeface="Tahoma"/>
              </a:rPr>
              <a:t>“can”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following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the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word</a:t>
            </a:r>
            <a:r>
              <a:rPr dirty="0" sz="1400" spc="-25">
                <a:latin typeface="Tahoma"/>
                <a:cs typeface="Tahoma"/>
              </a:rPr>
              <a:t> </a:t>
            </a:r>
            <a:r>
              <a:rPr dirty="0" sz="1400" spc="-80">
                <a:latin typeface="Tahoma"/>
                <a:cs typeface="Tahoma"/>
              </a:rPr>
              <a:t>“I”</a:t>
            </a:r>
            <a:r>
              <a:rPr dirty="0" sz="1400" spc="-40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using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the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400" spc="-20">
                <a:latin typeface="Tahoma"/>
                <a:cs typeface="Tahoma"/>
              </a:rPr>
              <a:t>bigram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model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and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add-k-</a:t>
            </a:r>
            <a:r>
              <a:rPr dirty="0" sz="1400">
                <a:latin typeface="Tahoma"/>
                <a:cs typeface="Tahoma"/>
              </a:rPr>
              <a:t>smoothing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where</a:t>
            </a:r>
            <a:r>
              <a:rPr dirty="0" sz="1400" spc="-75">
                <a:latin typeface="Tahoma"/>
                <a:cs typeface="Tahoma"/>
              </a:rPr>
              <a:t> </a:t>
            </a:r>
            <a:r>
              <a:rPr dirty="0" sz="1400" spc="-20">
                <a:latin typeface="Tahoma"/>
                <a:cs typeface="Tahoma"/>
              </a:rPr>
              <a:t>k=3.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8739" y="2258161"/>
            <a:ext cx="2882265" cy="1090930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00" spc="-90" b="1">
                <a:latin typeface="Tahoma"/>
                <a:cs typeface="Tahoma"/>
              </a:rPr>
              <a:t>Type:</a:t>
            </a:r>
            <a:r>
              <a:rPr dirty="0" sz="1400" spc="20" b="1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Multiple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Choice,</a:t>
            </a:r>
            <a:r>
              <a:rPr dirty="0" sz="1400" spc="-10">
                <a:latin typeface="Tahoma"/>
                <a:cs typeface="Tahoma"/>
              </a:rPr>
              <a:t> single</a:t>
            </a:r>
            <a:r>
              <a:rPr dirty="0" sz="1400" spc="-35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answer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400" spc="-65" b="1">
                <a:latin typeface="Tahoma"/>
                <a:cs typeface="Tahoma"/>
              </a:rPr>
              <a:t>Options</a:t>
            </a:r>
            <a:r>
              <a:rPr dirty="0" sz="1400" spc="-100" b="1">
                <a:latin typeface="Tahoma"/>
                <a:cs typeface="Tahoma"/>
              </a:rPr>
              <a:t> </a:t>
            </a:r>
            <a:r>
              <a:rPr dirty="0" sz="1400" spc="-114" b="1">
                <a:latin typeface="Tahoma"/>
                <a:cs typeface="Tahoma"/>
              </a:rPr>
              <a:t>and</a:t>
            </a:r>
            <a:r>
              <a:rPr dirty="0" sz="1400" spc="-60" b="1">
                <a:latin typeface="Tahoma"/>
                <a:cs typeface="Tahoma"/>
              </a:rPr>
              <a:t> </a:t>
            </a:r>
            <a:r>
              <a:rPr dirty="0" sz="1400" spc="-10" b="1">
                <a:latin typeface="Tahoma"/>
                <a:cs typeface="Tahoma"/>
              </a:rPr>
              <a:t>solution: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Tahoma"/>
              <a:cs typeface="Tahoma"/>
            </a:endParaRPr>
          </a:p>
          <a:p>
            <a:pPr marL="165735">
              <a:lnSpc>
                <a:spcPct val="100000"/>
              </a:lnSpc>
              <a:tabLst>
                <a:tab pos="1080135" algn="l"/>
              </a:tabLst>
            </a:pPr>
            <a:r>
              <a:rPr dirty="0" sz="1400" spc="-25">
                <a:latin typeface="Tahoma"/>
                <a:cs typeface="Tahoma"/>
              </a:rPr>
              <a:t>1.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85">
                <a:latin typeface="Tahoma"/>
                <a:cs typeface="Tahoma"/>
              </a:rPr>
              <a:t>P(can|I)</a:t>
            </a:r>
            <a:r>
              <a:rPr dirty="0" sz="1400" spc="-70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55">
                <a:latin typeface="Tahoma"/>
                <a:cs typeface="Tahoma"/>
              </a:rPr>
              <a:t> </a:t>
            </a:r>
            <a:r>
              <a:rPr dirty="0" sz="1400" spc="-50">
                <a:latin typeface="Tahoma"/>
                <a:cs typeface="Tahoma"/>
              </a:rPr>
              <a:t>0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846065" y="3037077"/>
            <a:ext cx="171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ahoma"/>
                <a:cs typeface="Tahoma"/>
              </a:rPr>
              <a:t>2.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60465" y="3037077"/>
            <a:ext cx="8451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latin typeface="Tahoma"/>
                <a:cs typeface="Tahoma"/>
              </a:rPr>
              <a:t>P(can|I)</a:t>
            </a:r>
            <a:r>
              <a:rPr dirty="0" sz="1400" spc="-45">
                <a:latin typeface="Tahoma"/>
                <a:cs typeface="Tahoma"/>
              </a:rPr>
              <a:t> </a:t>
            </a:r>
            <a:r>
              <a:rPr dirty="0" sz="1400" spc="-40">
                <a:latin typeface="Tahoma"/>
                <a:cs typeface="Tahoma"/>
              </a:rPr>
              <a:t>=1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3923" y="3538728"/>
            <a:ext cx="4223385" cy="460375"/>
          </a:xfrm>
          <a:prstGeom prst="rect">
            <a:avLst/>
          </a:prstGeom>
          <a:ln w="9525">
            <a:solidFill>
              <a:srgbClr val="92C47C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00"/>
              </a:spcBef>
              <a:tabLst>
                <a:tab pos="1005205" algn="l"/>
              </a:tabLst>
            </a:pPr>
            <a:r>
              <a:rPr dirty="0" sz="1400" spc="-25">
                <a:latin typeface="Tahoma"/>
                <a:cs typeface="Tahoma"/>
              </a:rPr>
              <a:t>3.</a:t>
            </a:r>
            <a:r>
              <a:rPr dirty="0" sz="1400">
                <a:latin typeface="Tahoma"/>
                <a:cs typeface="Tahoma"/>
              </a:rPr>
              <a:t>	</a:t>
            </a:r>
            <a:r>
              <a:rPr dirty="0" sz="1400" spc="-85">
                <a:latin typeface="Tahoma"/>
                <a:cs typeface="Tahoma"/>
              </a:rPr>
              <a:t>P(can|I)</a:t>
            </a:r>
            <a:r>
              <a:rPr dirty="0" sz="1400" spc="-65">
                <a:latin typeface="Tahoma"/>
                <a:cs typeface="Tahoma"/>
              </a:rPr>
              <a:t> </a:t>
            </a:r>
            <a:r>
              <a:rPr dirty="0" sz="1400" spc="-210">
                <a:latin typeface="Tahoma"/>
                <a:cs typeface="Tahoma"/>
              </a:rPr>
              <a:t>=</a:t>
            </a:r>
            <a:r>
              <a:rPr dirty="0" sz="1400" spc="-50">
                <a:latin typeface="Tahoma"/>
                <a:cs typeface="Tahoma"/>
              </a:rPr>
              <a:t> </a:t>
            </a:r>
            <a:r>
              <a:rPr dirty="0" sz="1400" spc="-10">
                <a:latin typeface="Tahoma"/>
                <a:cs typeface="Tahoma"/>
              </a:rPr>
              <a:t>3/(2+3*4)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46065" y="3614673"/>
            <a:ext cx="17145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Tahoma"/>
                <a:cs typeface="Tahoma"/>
              </a:rPr>
              <a:t>4.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760465" y="3614673"/>
            <a:ext cx="139573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85">
                <a:latin typeface="Tahoma"/>
                <a:cs typeface="Tahoma"/>
              </a:rPr>
              <a:t>P(can|I)</a:t>
            </a:r>
            <a:r>
              <a:rPr dirty="0" sz="1400" spc="-90">
                <a:latin typeface="Tahoma"/>
                <a:cs typeface="Tahoma"/>
              </a:rPr>
              <a:t> </a:t>
            </a:r>
            <a:r>
              <a:rPr dirty="0" sz="1400">
                <a:latin typeface="Tahoma"/>
                <a:cs typeface="Tahoma"/>
              </a:rPr>
              <a:t>=</a:t>
            </a:r>
            <a:r>
              <a:rPr dirty="0" sz="1400" spc="120">
                <a:latin typeface="Tahoma"/>
                <a:cs typeface="Tahoma"/>
              </a:rPr>
              <a:t> </a:t>
            </a:r>
            <a:r>
              <a:rPr dirty="0" sz="1400" spc="-25">
                <a:latin typeface="Tahoma"/>
                <a:cs typeface="Tahoma"/>
              </a:rPr>
              <a:t>3/(3*4)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02537" y="3226434"/>
            <a:ext cx="13392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40">
                <a:solidFill>
                  <a:srgbClr val="FFFFFF"/>
                </a:solidFill>
                <a:latin typeface="Arial MT"/>
                <a:cs typeface="Arial MT"/>
              </a:rPr>
              <a:t>deeplearning.ai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535673" y="3031998"/>
            <a:ext cx="646430" cy="0"/>
          </a:xfrm>
          <a:custGeom>
            <a:avLst/>
            <a:gdLst/>
            <a:ahLst/>
            <a:cxnLst/>
            <a:rect l="l" t="t" r="r" b="b"/>
            <a:pathLst>
              <a:path w="646429" h="0">
                <a:moveTo>
                  <a:pt x="645922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FD4D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805103" rIns="0" bIns="0" rtlCol="0" vert="horz">
            <a:spAutoFit/>
          </a:bodyPr>
          <a:lstStyle/>
          <a:p>
            <a:pPr marL="847090" marR="5080" indent="501015">
              <a:lnSpc>
                <a:spcPct val="100000"/>
              </a:lnSpc>
              <a:spcBef>
                <a:spcPts val="95"/>
              </a:spcBef>
            </a:pPr>
            <a:r>
              <a:rPr dirty="0" sz="5200" spc="135"/>
              <a:t>Week </a:t>
            </a:r>
            <a:r>
              <a:rPr dirty="0" sz="5200" spc="-55"/>
              <a:t>Summary</a:t>
            </a:r>
            <a:endParaRPr sz="52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9429"/>
            <a:ext cx="149034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Summary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4850" y="1195000"/>
            <a:ext cx="7699375" cy="27609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59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95">
                <a:latin typeface="Tahoma"/>
                <a:cs typeface="Tahoma"/>
              </a:rPr>
              <a:t>N-</a:t>
            </a:r>
            <a:r>
              <a:rPr dirty="0" sz="2000">
                <a:latin typeface="Tahoma"/>
                <a:cs typeface="Tahoma"/>
              </a:rPr>
              <a:t>Grams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probabilities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Approximate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sentence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from</a:t>
            </a:r>
            <a:r>
              <a:rPr dirty="0" sz="2000" spc="-30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N-</a:t>
            </a:r>
            <a:r>
              <a:rPr dirty="0" sz="2000" spc="-10">
                <a:latin typeface="Tahoma"/>
                <a:cs typeface="Tahoma"/>
              </a:rPr>
              <a:t>Grams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Build</a:t>
            </a:r>
            <a:r>
              <a:rPr dirty="0" sz="2000" spc="-35">
                <a:latin typeface="Tahoma"/>
                <a:cs typeface="Tahoma"/>
              </a:rPr>
              <a:t> language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model</a:t>
            </a:r>
            <a:r>
              <a:rPr dirty="0" sz="2000" spc="-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from</a:t>
            </a:r>
            <a:r>
              <a:rPr dirty="0" sz="2000" spc="-4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Fix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missing</a:t>
            </a:r>
            <a:r>
              <a:rPr dirty="0" sz="2000" spc="-65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information</a:t>
            </a:r>
            <a:endParaRPr sz="2000">
              <a:latin typeface="Tahoma"/>
              <a:cs typeface="Tahoma"/>
            </a:endParaRPr>
          </a:p>
          <a:p>
            <a:pPr lvl="1" marL="812165" indent="-316865">
              <a:lnSpc>
                <a:spcPct val="100000"/>
              </a:lnSpc>
              <a:spcBef>
                <a:spcPts val="345"/>
              </a:spcBef>
              <a:buSzPct val="77777"/>
              <a:buChar char="○"/>
              <a:tabLst>
                <a:tab pos="812165" algn="l"/>
              </a:tabLst>
            </a:pPr>
            <a:r>
              <a:rPr dirty="0" sz="1800" spc="65">
                <a:latin typeface="Tahoma"/>
                <a:cs typeface="Tahoma"/>
              </a:rPr>
              <a:t>Out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of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vocabulary</a:t>
            </a:r>
            <a:r>
              <a:rPr dirty="0" sz="1800" spc="-4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words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with</a:t>
            </a:r>
            <a:r>
              <a:rPr dirty="0" sz="1800" spc="-3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&lt;UNK&gt;</a:t>
            </a:r>
            <a:endParaRPr sz="1800">
              <a:latin typeface="Tahoma"/>
              <a:cs typeface="Tahoma"/>
            </a:endParaRPr>
          </a:p>
          <a:p>
            <a:pPr lvl="1" marL="812165" indent="-316865">
              <a:lnSpc>
                <a:spcPct val="100000"/>
              </a:lnSpc>
              <a:spcBef>
                <a:spcPts val="325"/>
              </a:spcBef>
              <a:buSzPct val="77777"/>
              <a:buChar char="○"/>
              <a:tabLst>
                <a:tab pos="812165" algn="l"/>
              </a:tabLst>
            </a:pPr>
            <a:r>
              <a:rPr dirty="0" sz="1800">
                <a:latin typeface="Tahoma"/>
                <a:cs typeface="Tahoma"/>
              </a:rPr>
              <a:t>Missing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95">
                <a:latin typeface="Tahoma"/>
                <a:cs typeface="Tahoma"/>
              </a:rPr>
              <a:t>N-</a:t>
            </a:r>
            <a:r>
              <a:rPr dirty="0" sz="1800">
                <a:latin typeface="Tahoma"/>
                <a:cs typeface="Tahoma"/>
              </a:rPr>
              <a:t>Gram</a:t>
            </a:r>
            <a:r>
              <a:rPr dirty="0" sz="1800" spc="-8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in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corpus</a:t>
            </a:r>
            <a:r>
              <a:rPr dirty="0" sz="1800" spc="-55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with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20">
                <a:latin typeface="Tahoma"/>
                <a:cs typeface="Tahoma"/>
              </a:rPr>
              <a:t>smoothing,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>
                <a:latin typeface="Tahoma"/>
                <a:cs typeface="Tahoma"/>
              </a:rPr>
              <a:t>backoff</a:t>
            </a:r>
            <a:r>
              <a:rPr dirty="0" sz="1800" spc="-45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and</a:t>
            </a:r>
            <a:r>
              <a:rPr dirty="0" sz="1800" spc="-30">
                <a:latin typeface="Tahoma"/>
                <a:cs typeface="Tahoma"/>
              </a:rPr>
              <a:t> </a:t>
            </a:r>
            <a:r>
              <a:rPr dirty="0" sz="1800" spc="-10">
                <a:latin typeface="Tahoma"/>
                <a:cs typeface="Tahoma"/>
              </a:rPr>
              <a:t>interpolation</a:t>
            </a:r>
            <a:endParaRPr sz="18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4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Evaluate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30">
                <a:latin typeface="Tahoma"/>
                <a:cs typeface="Tahoma"/>
              </a:rPr>
              <a:t>language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model</a:t>
            </a:r>
            <a:r>
              <a:rPr dirty="0" sz="2000" spc="-9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with</a:t>
            </a:r>
            <a:r>
              <a:rPr dirty="0" sz="2000" spc="-9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perplexity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36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>
                <a:latin typeface="Tahoma"/>
                <a:cs typeface="Tahoma"/>
              </a:rPr>
              <a:t>Coding</a:t>
            </a:r>
            <a:r>
              <a:rPr dirty="0" sz="2000" spc="1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assignment!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dirty="0" spc="40"/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58748" y="1300683"/>
            <a:ext cx="5777865" cy="927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55">
                <a:latin typeface="Tahoma"/>
                <a:cs typeface="Tahoma"/>
              </a:rPr>
              <a:t>What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20">
                <a:latin typeface="Tahoma"/>
                <a:cs typeface="Tahoma"/>
              </a:rPr>
              <a:t>are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95">
                <a:latin typeface="Tahoma"/>
                <a:cs typeface="Tahoma"/>
              </a:rPr>
              <a:t>N-</a:t>
            </a:r>
            <a:r>
              <a:rPr dirty="0" sz="2000" spc="-10">
                <a:latin typeface="Tahoma"/>
                <a:cs typeface="Tahoma"/>
              </a:rPr>
              <a:t>grams?</a:t>
            </a:r>
            <a:endParaRPr sz="20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2290"/>
              </a:spcBef>
              <a:buSzPct val="90000"/>
              <a:buChar char="●"/>
              <a:tabLst>
                <a:tab pos="354965" algn="l"/>
              </a:tabLst>
            </a:pPr>
            <a:r>
              <a:rPr dirty="0" sz="2000" spc="100">
                <a:latin typeface="Tahoma"/>
                <a:cs typeface="Tahoma"/>
              </a:rPr>
              <a:t>N-</a:t>
            </a:r>
            <a:r>
              <a:rPr dirty="0" sz="2000" spc="-35">
                <a:latin typeface="Tahoma"/>
                <a:cs typeface="Tahoma"/>
              </a:rPr>
              <a:t>grams</a:t>
            </a:r>
            <a:r>
              <a:rPr dirty="0" sz="2000" spc="-7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and</a:t>
            </a:r>
            <a:r>
              <a:rPr dirty="0" sz="2000" spc="-40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conditional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probability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from</a:t>
            </a:r>
            <a:r>
              <a:rPr dirty="0" sz="2000" spc="-50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corpus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2119" y="410336"/>
            <a:ext cx="121285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30"/>
              <a:t>N-</a:t>
            </a:r>
            <a:r>
              <a:rPr dirty="0" spc="-45"/>
              <a:t>gram</a:t>
            </a: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329880" y="1499044"/>
          <a:ext cx="1421130" cy="344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65"/>
                <a:gridCol w="386715"/>
                <a:gridCol w="764540"/>
              </a:tblGrid>
              <a:tr h="344170">
                <a:tc>
                  <a:txBody>
                    <a:bodyPr/>
                    <a:lstStyle/>
                    <a:p>
                      <a:pPr marL="41910">
                        <a:lnSpc>
                          <a:spcPts val="2365"/>
                        </a:lnSpc>
                      </a:pPr>
                      <a:r>
                        <a:rPr dirty="0" sz="2000" spc="-5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I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B6D6A8"/>
                      </a:solidFill>
                      <a:prstDash val="solid"/>
                    </a:lnL>
                    <a:lnR w="38100">
                      <a:solidFill>
                        <a:srgbClr val="B6D6A8"/>
                      </a:solidFill>
                      <a:prstDash val="solid"/>
                    </a:lnR>
                    <a:lnT w="38100">
                      <a:solidFill>
                        <a:srgbClr val="B6D6A8"/>
                      </a:solidFill>
                      <a:prstDash val="solid"/>
                    </a:lnT>
                    <a:lnB w="38100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70">
                        <a:lnSpc>
                          <a:spcPts val="2365"/>
                        </a:lnSpc>
                      </a:pPr>
                      <a:r>
                        <a:rPr dirty="0" sz="2000" spc="-25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am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38100">
                      <a:solidFill>
                        <a:srgbClr val="B6D6A8"/>
                      </a:solidFill>
                      <a:prstDash val="solid"/>
                    </a:lnL>
                    <a:lnR w="28575">
                      <a:solidFill>
                        <a:srgbClr val="B6D6A8"/>
                      </a:solidFill>
                      <a:prstDash val="solid"/>
                    </a:lnR>
                    <a:lnT w="38100">
                      <a:solidFill>
                        <a:srgbClr val="B6D6A8"/>
                      </a:solidFill>
                      <a:prstDash val="solid"/>
                    </a:lnT>
                    <a:lnB w="38100">
                      <a:solidFill>
                        <a:srgbClr val="B6D6A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275">
                        <a:lnSpc>
                          <a:spcPts val="2365"/>
                        </a:lnSpc>
                      </a:pPr>
                      <a:r>
                        <a:rPr dirty="0" sz="2000" spc="-10">
                          <a:solidFill>
                            <a:srgbClr val="006FC0"/>
                          </a:solidFill>
                          <a:latin typeface="Tahoma"/>
                          <a:cs typeface="Tahoma"/>
                        </a:rPr>
                        <a:t>happy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L w="28575">
                      <a:solidFill>
                        <a:srgbClr val="B6D6A8"/>
                      </a:solidFill>
                      <a:prstDash val="solid"/>
                    </a:lnL>
                    <a:lnR w="57150">
                      <a:solidFill>
                        <a:srgbClr val="B6D6A8"/>
                      </a:solidFill>
                      <a:prstDash val="solid"/>
                    </a:lnR>
                    <a:lnT w="28575">
                      <a:solidFill>
                        <a:srgbClr val="B6D6A8"/>
                      </a:solidFill>
                      <a:prstDash val="solid"/>
                    </a:lnT>
                    <a:lnB w="28575">
                      <a:solidFill>
                        <a:srgbClr val="B6D6A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452119" y="976121"/>
            <a:ext cx="4643120" cy="8540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80">
                <a:latin typeface="Tahoma"/>
                <a:cs typeface="Tahoma"/>
              </a:rPr>
              <a:t>An</a:t>
            </a:r>
            <a:r>
              <a:rPr dirty="0" sz="2000" spc="-125">
                <a:latin typeface="Tahoma"/>
                <a:cs typeface="Tahoma"/>
              </a:rPr>
              <a:t> </a:t>
            </a:r>
            <a:r>
              <a:rPr dirty="0" sz="2000" spc="100">
                <a:latin typeface="Tahoma"/>
                <a:cs typeface="Tahoma"/>
              </a:rPr>
              <a:t>N-</a:t>
            </a:r>
            <a:r>
              <a:rPr dirty="0" sz="2000" spc="-35">
                <a:latin typeface="Tahoma"/>
                <a:cs typeface="Tahoma"/>
              </a:rPr>
              <a:t>gram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is</a:t>
            </a:r>
            <a:r>
              <a:rPr dirty="0" sz="2000" spc="-130">
                <a:latin typeface="Tahoma"/>
                <a:cs typeface="Tahoma"/>
              </a:rPr>
              <a:t> </a:t>
            </a:r>
            <a:r>
              <a:rPr dirty="0" sz="2000" spc="-70">
                <a:latin typeface="Tahoma"/>
                <a:cs typeface="Tahoma"/>
              </a:rPr>
              <a:t>a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>
                <a:latin typeface="Tahoma"/>
                <a:cs typeface="Tahoma"/>
              </a:rPr>
              <a:t>sequence</a:t>
            </a:r>
            <a:r>
              <a:rPr dirty="0" sz="2000" spc="-150">
                <a:latin typeface="Tahoma"/>
                <a:cs typeface="Tahoma"/>
              </a:rPr>
              <a:t> </a:t>
            </a:r>
            <a:r>
              <a:rPr dirty="0" sz="2000" spc="50">
                <a:latin typeface="Tahoma"/>
                <a:cs typeface="Tahoma"/>
              </a:rPr>
              <a:t>of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185">
                <a:latin typeface="Tahoma"/>
                <a:cs typeface="Tahoma"/>
              </a:rPr>
              <a:t>N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10"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2228215" algn="l"/>
              </a:tabLst>
            </a:pPr>
            <a:r>
              <a:rPr dirty="0" sz="2000" spc="-10">
                <a:latin typeface="Tahoma"/>
                <a:cs typeface="Tahoma"/>
              </a:rPr>
              <a:t>Corpus:</a:t>
            </a:r>
            <a:r>
              <a:rPr dirty="0" sz="2000">
                <a:latin typeface="Tahoma"/>
                <a:cs typeface="Tahoma"/>
              </a:rPr>
              <a:t>	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dirty="0" sz="2000" spc="-14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95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 spc="-12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learning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33119" y="2655519"/>
            <a:ext cx="112522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>
                <a:latin typeface="Tahoma"/>
                <a:cs typeface="Tahoma"/>
              </a:rPr>
              <a:t>Bigrams:</a:t>
            </a:r>
            <a:r>
              <a:rPr dirty="0" sz="2000" spc="-120">
                <a:latin typeface="Tahoma"/>
                <a:cs typeface="Tahoma"/>
              </a:rPr>
              <a:t> </a:t>
            </a:r>
            <a:r>
              <a:rPr dirty="0" sz="2000" spc="-42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978914" y="2667761"/>
            <a:ext cx="594360" cy="344805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wrap="square" lIns="0" tIns="127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"/>
              </a:spcBef>
              <a:tabLst>
                <a:tab pos="231775" algn="l"/>
              </a:tabLst>
            </a:pPr>
            <a:r>
              <a:rPr dirty="0" sz="2000" spc="-5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dirty="0" sz="2000" spc="-25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599689" y="2655519"/>
            <a:ext cx="347726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50">
                <a:latin typeface="Tahoma"/>
                <a:cs typeface="Tahoma"/>
              </a:rPr>
              <a:t>,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50">
                <a:latin typeface="Tahoma"/>
                <a:cs typeface="Tahoma"/>
              </a:rPr>
              <a:t>,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dirty="0" sz="2000" spc="-11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dirty="0" sz="2000" spc="-14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55">
                <a:latin typeface="Tahoma"/>
                <a:cs typeface="Tahoma"/>
              </a:rPr>
              <a:t>…</a:t>
            </a:r>
            <a:r>
              <a:rPr dirty="0" sz="2000" spc="-100">
                <a:latin typeface="Tahoma"/>
                <a:cs typeface="Tahoma"/>
              </a:rPr>
              <a:t> </a:t>
            </a:r>
            <a:r>
              <a:rPr dirty="0" sz="2000" spc="-42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33119" y="2058416"/>
            <a:ext cx="12890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30">
                <a:latin typeface="Tahoma"/>
                <a:cs typeface="Tahoma"/>
              </a:rPr>
              <a:t>Unigrams:</a:t>
            </a:r>
            <a:r>
              <a:rPr dirty="0" sz="2000" spc="-85">
                <a:latin typeface="Tahoma"/>
                <a:cs typeface="Tahoma"/>
              </a:rPr>
              <a:t> </a:t>
            </a:r>
            <a:r>
              <a:rPr dirty="0" sz="2000" spc="-420">
                <a:latin typeface="Tahoma"/>
                <a:cs typeface="Tahoma"/>
              </a:rPr>
              <a:t>{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123694" y="2059685"/>
            <a:ext cx="149860" cy="344805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wrap="square" lIns="0" tIns="1143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dirty="0" sz="2000" spc="-5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297938" y="2058416"/>
            <a:ext cx="366902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0">
                <a:latin typeface="Tahoma"/>
                <a:cs typeface="Tahoma"/>
              </a:rPr>
              <a:t>,</a:t>
            </a:r>
            <a:r>
              <a:rPr dirty="0" sz="2000" spc="-105"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50">
                <a:latin typeface="Tahoma"/>
                <a:cs typeface="Tahoma"/>
              </a:rPr>
              <a:t>,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dirty="0" sz="2000" spc="-11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50">
                <a:latin typeface="Tahoma"/>
                <a:cs typeface="Tahoma"/>
              </a:rPr>
              <a:t>,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dirty="0" sz="2000" spc="-13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50">
                <a:latin typeface="Tahoma"/>
                <a:cs typeface="Tahoma"/>
              </a:rPr>
              <a:t>,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20">
                <a:solidFill>
                  <a:srgbClr val="006FC0"/>
                </a:solidFill>
                <a:latin typeface="Tahoma"/>
                <a:cs typeface="Tahoma"/>
              </a:rPr>
              <a:t>learning</a:t>
            </a:r>
            <a:r>
              <a:rPr dirty="0" sz="2000" spc="-12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42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33119" y="3275838"/>
            <a:ext cx="525589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6055" algn="l"/>
              </a:tabLst>
            </a:pPr>
            <a:r>
              <a:rPr dirty="0" sz="2000" spc="-50">
                <a:latin typeface="Tahoma"/>
                <a:cs typeface="Tahoma"/>
              </a:rPr>
              <a:t>Trigrams: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370">
                <a:latin typeface="Tahoma"/>
                <a:cs typeface="Tahoma"/>
              </a:rPr>
              <a:t>{</a:t>
            </a:r>
            <a:r>
              <a:rPr dirty="0" sz="2000" spc="-70">
                <a:latin typeface="Tahoma"/>
                <a:cs typeface="Tahoma"/>
              </a:rPr>
              <a:t> </a:t>
            </a:r>
            <a:r>
              <a:rPr dirty="0" sz="2000" spc="-5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	</a:t>
            </a:r>
            <a:r>
              <a:rPr dirty="0" sz="2000" spc="-50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50">
                <a:latin typeface="Tahoma"/>
                <a:cs typeface="Tahoma"/>
              </a:rPr>
              <a:t>,</a:t>
            </a:r>
            <a:r>
              <a:rPr dirty="0" sz="2000" spc="-110"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006FC0"/>
                </a:solidFill>
                <a:latin typeface="Tahoma"/>
                <a:cs typeface="Tahoma"/>
              </a:rPr>
              <a:t>am</a:t>
            </a:r>
            <a:r>
              <a:rPr dirty="0" sz="2000" spc="-9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r>
              <a:rPr dirty="0" sz="2000" spc="-10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35">
                <a:solidFill>
                  <a:srgbClr val="006FC0"/>
                </a:solidFill>
                <a:latin typeface="Tahoma"/>
                <a:cs typeface="Tahoma"/>
              </a:rPr>
              <a:t>because</a:t>
            </a:r>
            <a:r>
              <a:rPr dirty="0" sz="2000" spc="-35">
                <a:latin typeface="Tahoma"/>
                <a:cs typeface="Tahoma"/>
              </a:rPr>
              <a:t>,</a:t>
            </a:r>
            <a:r>
              <a:rPr dirty="0" sz="2000" spc="-135">
                <a:latin typeface="Tahoma"/>
                <a:cs typeface="Tahoma"/>
              </a:rPr>
              <a:t> </a:t>
            </a:r>
            <a:r>
              <a:rPr dirty="0" sz="2000" spc="-155">
                <a:latin typeface="Tahoma"/>
                <a:cs typeface="Tahoma"/>
              </a:rPr>
              <a:t>…</a:t>
            </a:r>
            <a:r>
              <a:rPr dirty="0" sz="2000" spc="-114">
                <a:latin typeface="Tahoma"/>
                <a:cs typeface="Tahoma"/>
              </a:rPr>
              <a:t> </a:t>
            </a:r>
            <a:r>
              <a:rPr dirty="0" sz="2000" spc="-420">
                <a:latin typeface="Tahoma"/>
                <a:cs typeface="Tahoma"/>
              </a:rPr>
              <a:t>}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014209" y="2622296"/>
            <a:ext cx="84836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95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dirty="0" sz="2000" spc="-114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006FC0"/>
                </a:solidFill>
                <a:latin typeface="Tahoma"/>
                <a:cs typeface="Tahoma"/>
              </a:rPr>
              <a:t>happy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616255" y="2657792"/>
            <a:ext cx="334645" cy="337185"/>
            <a:chOff x="6616255" y="2657792"/>
            <a:chExt cx="334645" cy="337185"/>
          </a:xfrm>
        </p:grpSpPr>
        <p:sp>
          <p:nvSpPr>
            <p:cNvPr id="18" name="object 18" descr=""/>
            <p:cNvSpPr/>
            <p:nvPr/>
          </p:nvSpPr>
          <p:spPr>
            <a:xfrm>
              <a:off x="6621018" y="2662554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60">
                  <a:moveTo>
                    <a:pt x="245490" y="0"/>
                  </a:moveTo>
                  <a:lnTo>
                    <a:pt x="162305" y="84455"/>
                  </a:lnTo>
                  <a:lnTo>
                    <a:pt x="79121" y="0"/>
                  </a:lnTo>
                  <a:lnTo>
                    <a:pt x="0" y="77977"/>
                  </a:lnTo>
                  <a:lnTo>
                    <a:pt x="84327" y="163702"/>
                  </a:lnTo>
                  <a:lnTo>
                    <a:pt x="0" y="249427"/>
                  </a:lnTo>
                  <a:lnTo>
                    <a:pt x="79121" y="327406"/>
                  </a:lnTo>
                  <a:lnTo>
                    <a:pt x="162305" y="242950"/>
                  </a:lnTo>
                  <a:lnTo>
                    <a:pt x="245490" y="327406"/>
                  </a:lnTo>
                  <a:lnTo>
                    <a:pt x="324611" y="249427"/>
                  </a:lnTo>
                  <a:lnTo>
                    <a:pt x="240283" y="163702"/>
                  </a:lnTo>
                  <a:lnTo>
                    <a:pt x="324611" y="77977"/>
                  </a:lnTo>
                  <a:lnTo>
                    <a:pt x="245490" y="0"/>
                  </a:lnTo>
                  <a:close/>
                </a:path>
              </a:pathLst>
            </a:custGeom>
            <a:solidFill>
              <a:srgbClr val="DF666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621018" y="2662554"/>
              <a:ext cx="325120" cy="327660"/>
            </a:xfrm>
            <a:custGeom>
              <a:avLst/>
              <a:gdLst/>
              <a:ahLst/>
              <a:cxnLst/>
              <a:rect l="l" t="t" r="r" b="b"/>
              <a:pathLst>
                <a:path w="325120" h="327660">
                  <a:moveTo>
                    <a:pt x="0" y="77977"/>
                  </a:moveTo>
                  <a:lnTo>
                    <a:pt x="79121" y="0"/>
                  </a:lnTo>
                  <a:lnTo>
                    <a:pt x="162305" y="84455"/>
                  </a:lnTo>
                  <a:lnTo>
                    <a:pt x="245490" y="0"/>
                  </a:lnTo>
                  <a:lnTo>
                    <a:pt x="324611" y="77977"/>
                  </a:lnTo>
                  <a:lnTo>
                    <a:pt x="240283" y="163702"/>
                  </a:lnTo>
                  <a:lnTo>
                    <a:pt x="324611" y="249427"/>
                  </a:lnTo>
                  <a:lnTo>
                    <a:pt x="245490" y="327406"/>
                  </a:lnTo>
                  <a:lnTo>
                    <a:pt x="162305" y="242950"/>
                  </a:lnTo>
                  <a:lnTo>
                    <a:pt x="79121" y="327406"/>
                  </a:lnTo>
                  <a:lnTo>
                    <a:pt x="0" y="249427"/>
                  </a:lnTo>
                  <a:lnTo>
                    <a:pt x="84327" y="163702"/>
                  </a:lnTo>
                  <a:lnTo>
                    <a:pt x="0" y="77977"/>
                  </a:lnTo>
                  <a:close/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/>
          <p:nvPr/>
        </p:nvSpPr>
        <p:spPr>
          <a:xfrm>
            <a:off x="3530346" y="1509522"/>
            <a:ext cx="536575" cy="344805"/>
          </a:xfrm>
          <a:custGeom>
            <a:avLst/>
            <a:gdLst/>
            <a:ahLst/>
            <a:cxnLst/>
            <a:rect l="l" t="t" r="r" b="b"/>
            <a:pathLst>
              <a:path w="536575" h="344805">
                <a:moveTo>
                  <a:pt x="10667" y="344424"/>
                </a:moveTo>
                <a:lnTo>
                  <a:pt x="158495" y="344424"/>
                </a:lnTo>
                <a:lnTo>
                  <a:pt x="158495" y="0"/>
                </a:lnTo>
                <a:lnTo>
                  <a:pt x="10667" y="0"/>
                </a:lnTo>
                <a:lnTo>
                  <a:pt x="10667" y="344424"/>
                </a:lnTo>
                <a:close/>
              </a:path>
              <a:path w="536575" h="344805">
                <a:moveTo>
                  <a:pt x="0" y="344424"/>
                </a:moveTo>
                <a:lnTo>
                  <a:pt x="536448" y="344424"/>
                </a:lnTo>
                <a:lnTo>
                  <a:pt x="536448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998726" y="3284982"/>
            <a:ext cx="1370330" cy="344805"/>
          </a:xfrm>
          <a:custGeom>
            <a:avLst/>
            <a:gdLst/>
            <a:ahLst/>
            <a:cxnLst/>
            <a:rect l="l" t="t" r="r" b="b"/>
            <a:pathLst>
              <a:path w="1370329" h="344804">
                <a:moveTo>
                  <a:pt x="0" y="344424"/>
                </a:moveTo>
                <a:lnTo>
                  <a:pt x="1370076" y="344424"/>
                </a:lnTo>
                <a:lnTo>
                  <a:pt x="1370076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2646426" y="2667761"/>
            <a:ext cx="1141730" cy="344805"/>
          </a:xfrm>
          <a:custGeom>
            <a:avLst/>
            <a:gdLst/>
            <a:ahLst/>
            <a:cxnLst/>
            <a:rect l="l" t="t" r="r" b="b"/>
            <a:pathLst>
              <a:path w="1141729" h="344805">
                <a:moveTo>
                  <a:pt x="0" y="344424"/>
                </a:moveTo>
                <a:lnTo>
                  <a:pt x="1141476" y="344424"/>
                </a:lnTo>
                <a:lnTo>
                  <a:pt x="1141476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ln w="28575">
            <a:solidFill>
              <a:srgbClr val="B6D6A8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642103"/>
            <a:ext cx="9144000" cy="501650"/>
            <a:chOff x="0" y="4642103"/>
            <a:chExt cx="9144000" cy="501650"/>
          </a:xfrm>
        </p:grpSpPr>
        <p:sp>
          <p:nvSpPr>
            <p:cNvPr id="3" name="object 3" descr=""/>
            <p:cNvSpPr/>
            <p:nvPr/>
          </p:nvSpPr>
          <p:spPr>
            <a:xfrm>
              <a:off x="0" y="4736591"/>
              <a:ext cx="9144000" cy="407034"/>
            </a:xfrm>
            <a:custGeom>
              <a:avLst/>
              <a:gdLst/>
              <a:ahLst/>
              <a:cxnLst/>
              <a:rect l="l" t="t" r="r" b="b"/>
              <a:pathLst>
                <a:path w="9144000" h="407035">
                  <a:moveTo>
                    <a:pt x="9144000" y="406907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406907"/>
                  </a:lnTo>
                  <a:lnTo>
                    <a:pt x="9144000" y="406907"/>
                  </a:lnTo>
                  <a:close/>
                </a:path>
              </a:pathLst>
            </a:custGeom>
            <a:solidFill>
              <a:srgbClr val="2F2F2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4736591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9144000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2F2F2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642103"/>
              <a:ext cx="2308859" cy="50139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356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95"/>
              </a:spcBef>
            </a:pPr>
            <a:r>
              <a:rPr dirty="0"/>
              <a:t>Sequence</a:t>
            </a:r>
            <a:r>
              <a:rPr dirty="0" spc="-220"/>
              <a:t> </a:t>
            </a:r>
            <a:r>
              <a:rPr dirty="0" spc="-10"/>
              <a:t>notation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52119" y="1383538"/>
            <a:ext cx="89281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ahoma"/>
                <a:cs typeface="Tahoma"/>
              </a:rPr>
              <a:t>Corpus: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99794" y="1349502"/>
            <a:ext cx="1737360" cy="672465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58419">
              <a:lnSpc>
                <a:spcPct val="100000"/>
              </a:lnSpc>
              <a:spcBef>
                <a:spcPts val="70"/>
              </a:spcBef>
            </a:pPr>
            <a:r>
              <a:rPr dirty="0" sz="2300">
                <a:solidFill>
                  <a:srgbClr val="006FC0"/>
                </a:solidFill>
                <a:latin typeface="Tahoma"/>
                <a:cs typeface="Tahoma"/>
              </a:rPr>
              <a:t>This</a:t>
            </a:r>
            <a:r>
              <a:rPr dirty="0" sz="2300" spc="-13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6FC0"/>
                </a:solidFill>
                <a:latin typeface="Tahoma"/>
                <a:cs typeface="Tahoma"/>
              </a:rPr>
              <a:t>is</a:t>
            </a:r>
            <a:r>
              <a:rPr dirty="0" sz="2300" spc="-13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300" spc="-10">
                <a:solidFill>
                  <a:srgbClr val="006FC0"/>
                </a:solidFill>
                <a:latin typeface="Tahoma"/>
                <a:cs typeface="Tahoma"/>
              </a:rPr>
              <a:t>great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210340" y="1345438"/>
            <a:ext cx="245110" cy="3765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300" spc="-95">
                <a:solidFill>
                  <a:srgbClr val="006FC0"/>
                </a:solidFill>
                <a:latin typeface="Tahoma"/>
                <a:cs typeface="Tahoma"/>
              </a:rPr>
              <a:t>…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603497" y="1349502"/>
            <a:ext cx="2647315" cy="672465"/>
          </a:xfrm>
          <a:prstGeom prst="rect">
            <a:avLst/>
          </a:prstGeom>
          <a:ln w="28575">
            <a:solidFill>
              <a:srgbClr val="B6D6A8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marL="137160">
              <a:lnSpc>
                <a:spcPct val="100000"/>
              </a:lnSpc>
              <a:spcBef>
                <a:spcPts val="70"/>
              </a:spcBef>
            </a:pPr>
            <a:r>
              <a:rPr dirty="0" sz="2300">
                <a:solidFill>
                  <a:srgbClr val="006FC0"/>
                </a:solidFill>
                <a:latin typeface="Tahoma"/>
                <a:cs typeface="Tahoma"/>
              </a:rPr>
              <a:t>teacher</a:t>
            </a:r>
            <a:r>
              <a:rPr dirty="0" sz="2300" spc="-14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300">
                <a:solidFill>
                  <a:srgbClr val="006FC0"/>
                </a:solidFill>
                <a:latin typeface="Tahoma"/>
                <a:cs typeface="Tahoma"/>
              </a:rPr>
              <a:t>drinks</a:t>
            </a:r>
            <a:r>
              <a:rPr dirty="0" sz="2300" spc="-135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dirty="0" sz="2300" spc="-20">
                <a:solidFill>
                  <a:srgbClr val="006FC0"/>
                </a:solidFill>
                <a:latin typeface="Tahoma"/>
                <a:cs typeface="Tahoma"/>
              </a:rPr>
              <a:t>tea.</a:t>
            </a:r>
            <a:endParaRPr sz="2300">
              <a:latin typeface="Tahoma"/>
              <a:cs typeface="Tahoma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6755" y="1709927"/>
            <a:ext cx="338328" cy="18440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4916" y="1709927"/>
            <a:ext cx="338328" cy="18440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13076" y="1709927"/>
            <a:ext cx="339851" cy="18440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57928" y="1709927"/>
            <a:ext cx="582168" cy="18440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82411" y="1709927"/>
            <a:ext cx="582167" cy="184404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881628" y="1709927"/>
            <a:ext cx="582168" cy="18440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800088" y="1394460"/>
            <a:ext cx="1132668" cy="21640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461516" y="3732092"/>
            <a:ext cx="3920845" cy="35984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61516" y="2154568"/>
            <a:ext cx="2991797" cy="35545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61516" y="3048761"/>
            <a:ext cx="2252831" cy="3939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N-Grams: Overview</dc:title>
  <dcterms:created xsi:type="dcterms:W3CDTF">2024-09-27T03:56:44Z</dcterms:created>
  <dcterms:modified xsi:type="dcterms:W3CDTF">2024-09-27T03:56:44Z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2024-09-27T00:00:00Z</vt:filetime>
  </property>
  <property fmtid="{D5CDD505-2E9C-101B-9397-08002B2CF9AE}" pid="5" name="Producer">
    <vt:lpwstr>3-Heights(TM) PDF Security Shell 4.8.25.2 (http://www.pdf-tools.com)</vt:lpwstr>
  </property>
</Properties>
</file>