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jpg" ContentType="image/jp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  <p:sldId id="342" r:id="rId92"/>
    <p:sldId id="343" r:id="rId93"/>
    <p:sldId id="344" r:id="rId94"/>
    <p:sldId id="345" r:id="rId95"/>
    <p:sldId id="346" r:id="rId96"/>
    <p:sldId id="347" r:id="rId97"/>
    <p:sldId id="348" r:id="rId98"/>
    <p:sldId id="349" r:id="rId99"/>
    <p:sldId id="350" r:id="rId100"/>
    <p:sldId id="351" r:id="rId101"/>
    <p:sldId id="352" r:id="rId102"/>
    <p:sldId id="353" r:id="rId103"/>
    <p:sldId id="354" r:id="rId104"/>
    <p:sldId id="355" r:id="rId105"/>
    <p:sldId id="356" r:id="rId106"/>
    <p:sldId id="357" r:id="rId107"/>
    <p:sldId id="358" r:id="rId108"/>
    <p:sldId id="359" r:id="rId109"/>
    <p:sldId id="360" r:id="rId110"/>
    <p:sldId id="361" r:id="rId111"/>
    <p:sldId id="362" r:id="rId112"/>
    <p:sldId id="363" r:id="rId113"/>
    <p:sldId id="364" r:id="rId114"/>
    <p:sldId id="365" r:id="rId115"/>
    <p:sldId id="366" r:id="rId116"/>
    <p:sldId id="367" r:id="rId117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slide" Target="slides/slide54.xml"/><Relationship Id="rId60" Type="http://schemas.openxmlformats.org/officeDocument/2006/relationships/slide" Target="slides/slide55.xml"/><Relationship Id="rId61" Type="http://schemas.openxmlformats.org/officeDocument/2006/relationships/slide" Target="slides/slide56.xml"/><Relationship Id="rId62" Type="http://schemas.openxmlformats.org/officeDocument/2006/relationships/slide" Target="slides/slide57.xml"/><Relationship Id="rId63" Type="http://schemas.openxmlformats.org/officeDocument/2006/relationships/slide" Target="slides/slide58.xml"/><Relationship Id="rId64" Type="http://schemas.openxmlformats.org/officeDocument/2006/relationships/slide" Target="slides/slide59.xml"/><Relationship Id="rId65" Type="http://schemas.openxmlformats.org/officeDocument/2006/relationships/slide" Target="slides/slide60.xml"/><Relationship Id="rId66" Type="http://schemas.openxmlformats.org/officeDocument/2006/relationships/slide" Target="slides/slide61.xml"/><Relationship Id="rId67" Type="http://schemas.openxmlformats.org/officeDocument/2006/relationships/slide" Target="slides/slide62.xml"/><Relationship Id="rId68" Type="http://schemas.openxmlformats.org/officeDocument/2006/relationships/slide" Target="slides/slide63.xml"/><Relationship Id="rId69" Type="http://schemas.openxmlformats.org/officeDocument/2006/relationships/slide" Target="slides/slide64.xml"/><Relationship Id="rId70" Type="http://schemas.openxmlformats.org/officeDocument/2006/relationships/slide" Target="slides/slide65.xml"/><Relationship Id="rId71" Type="http://schemas.openxmlformats.org/officeDocument/2006/relationships/slide" Target="slides/slide66.xml"/><Relationship Id="rId72" Type="http://schemas.openxmlformats.org/officeDocument/2006/relationships/slide" Target="slides/slide67.xml"/><Relationship Id="rId73" Type="http://schemas.openxmlformats.org/officeDocument/2006/relationships/slide" Target="slides/slide68.xml"/><Relationship Id="rId74" Type="http://schemas.openxmlformats.org/officeDocument/2006/relationships/slide" Target="slides/slide69.xml"/><Relationship Id="rId75" Type="http://schemas.openxmlformats.org/officeDocument/2006/relationships/slide" Target="slides/slide70.xml"/><Relationship Id="rId76" Type="http://schemas.openxmlformats.org/officeDocument/2006/relationships/slide" Target="slides/slide71.xml"/><Relationship Id="rId77" Type="http://schemas.openxmlformats.org/officeDocument/2006/relationships/slide" Target="slides/slide72.xml"/><Relationship Id="rId78" Type="http://schemas.openxmlformats.org/officeDocument/2006/relationships/slide" Target="slides/slide73.xml"/><Relationship Id="rId79" Type="http://schemas.openxmlformats.org/officeDocument/2006/relationships/slide" Target="slides/slide74.xml"/><Relationship Id="rId80" Type="http://schemas.openxmlformats.org/officeDocument/2006/relationships/slide" Target="slides/slide75.xml"/><Relationship Id="rId81" Type="http://schemas.openxmlformats.org/officeDocument/2006/relationships/slide" Target="slides/slide76.xml"/><Relationship Id="rId82" Type="http://schemas.openxmlformats.org/officeDocument/2006/relationships/slide" Target="slides/slide77.xml"/><Relationship Id="rId83" Type="http://schemas.openxmlformats.org/officeDocument/2006/relationships/slide" Target="slides/slide78.xml"/><Relationship Id="rId84" Type="http://schemas.openxmlformats.org/officeDocument/2006/relationships/slide" Target="slides/slide79.xml"/><Relationship Id="rId85" Type="http://schemas.openxmlformats.org/officeDocument/2006/relationships/slide" Target="slides/slide80.xml"/><Relationship Id="rId86" Type="http://schemas.openxmlformats.org/officeDocument/2006/relationships/slide" Target="slides/slide81.xml"/><Relationship Id="rId87" Type="http://schemas.openxmlformats.org/officeDocument/2006/relationships/slide" Target="slides/slide82.xml"/><Relationship Id="rId88" Type="http://schemas.openxmlformats.org/officeDocument/2006/relationships/slide" Target="slides/slide83.xml"/><Relationship Id="rId89" Type="http://schemas.openxmlformats.org/officeDocument/2006/relationships/slide" Target="slides/slide84.xml"/><Relationship Id="rId90" Type="http://schemas.openxmlformats.org/officeDocument/2006/relationships/slide" Target="slides/slide85.xml"/><Relationship Id="rId91" Type="http://schemas.openxmlformats.org/officeDocument/2006/relationships/slide" Target="slides/slide86.xml"/><Relationship Id="rId92" Type="http://schemas.openxmlformats.org/officeDocument/2006/relationships/slide" Target="slides/slide87.xml"/><Relationship Id="rId93" Type="http://schemas.openxmlformats.org/officeDocument/2006/relationships/slide" Target="slides/slide88.xml"/><Relationship Id="rId94" Type="http://schemas.openxmlformats.org/officeDocument/2006/relationships/slide" Target="slides/slide89.xml"/><Relationship Id="rId95" Type="http://schemas.openxmlformats.org/officeDocument/2006/relationships/slide" Target="slides/slide90.xml"/><Relationship Id="rId96" Type="http://schemas.openxmlformats.org/officeDocument/2006/relationships/slide" Target="slides/slide91.xml"/><Relationship Id="rId97" Type="http://schemas.openxmlformats.org/officeDocument/2006/relationships/slide" Target="slides/slide92.xml"/><Relationship Id="rId98" Type="http://schemas.openxmlformats.org/officeDocument/2006/relationships/slide" Target="slides/slide93.xml"/><Relationship Id="rId99" Type="http://schemas.openxmlformats.org/officeDocument/2006/relationships/slide" Target="slides/slide94.xml"/><Relationship Id="rId100" Type="http://schemas.openxmlformats.org/officeDocument/2006/relationships/slide" Target="slides/slide95.xml"/><Relationship Id="rId101" Type="http://schemas.openxmlformats.org/officeDocument/2006/relationships/slide" Target="slides/slide96.xml"/><Relationship Id="rId102" Type="http://schemas.openxmlformats.org/officeDocument/2006/relationships/slide" Target="slides/slide97.xml"/><Relationship Id="rId103" Type="http://schemas.openxmlformats.org/officeDocument/2006/relationships/slide" Target="slides/slide98.xml"/><Relationship Id="rId104" Type="http://schemas.openxmlformats.org/officeDocument/2006/relationships/slide" Target="slides/slide99.xml"/><Relationship Id="rId105" Type="http://schemas.openxmlformats.org/officeDocument/2006/relationships/slide" Target="slides/slide100.xml"/><Relationship Id="rId106" Type="http://schemas.openxmlformats.org/officeDocument/2006/relationships/slide" Target="slides/slide101.xml"/><Relationship Id="rId107" Type="http://schemas.openxmlformats.org/officeDocument/2006/relationships/slide" Target="slides/slide102.xml"/><Relationship Id="rId108" Type="http://schemas.openxmlformats.org/officeDocument/2006/relationships/slide" Target="slides/slide103.xml"/><Relationship Id="rId109" Type="http://schemas.openxmlformats.org/officeDocument/2006/relationships/slide" Target="slides/slide104.xml"/><Relationship Id="rId110" Type="http://schemas.openxmlformats.org/officeDocument/2006/relationships/slide" Target="slides/slide105.xml"/><Relationship Id="rId111" Type="http://schemas.openxmlformats.org/officeDocument/2006/relationships/slide" Target="slides/slide106.xml"/><Relationship Id="rId112" Type="http://schemas.openxmlformats.org/officeDocument/2006/relationships/slide" Target="slides/slide107.xml"/><Relationship Id="rId113" Type="http://schemas.openxmlformats.org/officeDocument/2006/relationships/slide" Target="slides/slide108.xml"/><Relationship Id="rId114" Type="http://schemas.openxmlformats.org/officeDocument/2006/relationships/slide" Target="slides/slide109.xml"/><Relationship Id="rId115" Type="http://schemas.openxmlformats.org/officeDocument/2006/relationships/slide" Target="slides/slide110.xml"/><Relationship Id="rId116" Type="http://schemas.openxmlformats.org/officeDocument/2006/relationships/slide" Target="slides/slide111.xml"/><Relationship Id="rId117" Type="http://schemas.openxmlformats.org/officeDocument/2006/relationships/slide" Target="slides/slide112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4456430" cy="5143500"/>
          </a:xfrm>
          <a:custGeom>
            <a:avLst/>
            <a:gdLst/>
            <a:ahLst/>
            <a:cxnLst/>
            <a:rect l="l" t="t" r="r" b="b"/>
            <a:pathLst>
              <a:path w="4456430" h="5143500">
                <a:moveTo>
                  <a:pt x="4456046" y="0"/>
                </a:moveTo>
                <a:lnTo>
                  <a:pt x="295789" y="0"/>
                </a:lnTo>
                <a:lnTo>
                  <a:pt x="0" y="2310075"/>
                </a:lnTo>
                <a:lnTo>
                  <a:pt x="0" y="4882583"/>
                </a:lnTo>
                <a:lnTo>
                  <a:pt x="2037712" y="5143498"/>
                </a:lnTo>
                <a:lnTo>
                  <a:pt x="3797490" y="5143498"/>
                </a:lnTo>
                <a:lnTo>
                  <a:pt x="4456046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0" y="0"/>
            <a:ext cx="4020820" cy="5143500"/>
          </a:xfrm>
          <a:custGeom>
            <a:avLst/>
            <a:gdLst/>
            <a:ahLst/>
            <a:cxnLst/>
            <a:rect l="l" t="t" r="r" b="b"/>
            <a:pathLst>
              <a:path w="4020820" h="5143500">
                <a:moveTo>
                  <a:pt x="3785452" y="0"/>
                </a:moveTo>
                <a:lnTo>
                  <a:pt x="0" y="0"/>
                </a:lnTo>
                <a:lnTo>
                  <a:pt x="0" y="5143498"/>
                </a:lnTo>
                <a:lnTo>
                  <a:pt x="3658449" y="5143498"/>
                </a:lnTo>
                <a:lnTo>
                  <a:pt x="4020820" y="16637"/>
                </a:lnTo>
                <a:lnTo>
                  <a:pt x="3785452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3167" y="1421891"/>
            <a:ext cx="1840992" cy="185318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42487" y="1334515"/>
            <a:ext cx="5907024" cy="1610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2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4736591"/>
            <a:ext cx="9144000" cy="407034"/>
          </a:xfrm>
          <a:custGeom>
            <a:avLst/>
            <a:gdLst/>
            <a:ahLst/>
            <a:cxnLst/>
            <a:rect l="l" t="t" r="r" b="b"/>
            <a:pathLst>
              <a:path w="9144000" h="407035">
                <a:moveTo>
                  <a:pt x="9143999" y="0"/>
                </a:moveTo>
                <a:lnTo>
                  <a:pt x="0" y="0"/>
                </a:lnTo>
                <a:lnTo>
                  <a:pt x="0" y="406907"/>
                </a:lnTo>
                <a:lnTo>
                  <a:pt x="9143999" y="406907"/>
                </a:lnTo>
                <a:lnTo>
                  <a:pt x="9143999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0" y="4736591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 h="0">
                <a:moveTo>
                  <a:pt x="9143999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2F2F2F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18" name="bg object 1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4642103"/>
            <a:ext cx="2308859" cy="50139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90550" y="519429"/>
            <a:ext cx="11410899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67625" y="1526540"/>
            <a:ext cx="9856749" cy="1939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eeplearning.ai/" TargetMode="External"/><Relationship Id="rId3" Type="http://schemas.openxmlformats.org/officeDocument/2006/relationships/hyperlink" Target="https://creativecommons.org/licenses/by-sa/2.0/legalcode" TargetMode="Externa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0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.png"/><Relationship Id="rId4" Type="http://schemas.openxmlformats.org/officeDocument/2006/relationships/image" Target="../media/image55.png"/><Relationship Id="rId5" Type="http://schemas.openxmlformats.org/officeDocument/2006/relationships/image" Target="../media/image56.png"/><Relationship Id="rId6" Type="http://schemas.openxmlformats.org/officeDocument/2006/relationships/image" Target="../media/image70.png"/></Relationships>

</file>

<file path=ppt/slides/_rels/slide10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.png"/><Relationship Id="rId4" Type="http://schemas.openxmlformats.org/officeDocument/2006/relationships/image" Target="../media/image56.png"/></Relationships>

</file>

<file path=ppt/slides/_rels/slide10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.png"/><Relationship Id="rId4" Type="http://schemas.openxmlformats.org/officeDocument/2006/relationships/image" Target="../media/image55.png"/><Relationship Id="rId5" Type="http://schemas.openxmlformats.org/officeDocument/2006/relationships/image" Target="../media/image71.png"/></Relationships>

</file>

<file path=ppt/slides/_rels/slide10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.png"/><Relationship Id="rId4" Type="http://schemas.openxmlformats.org/officeDocument/2006/relationships/image" Target="../media/image56.png"/><Relationship Id="rId5" Type="http://schemas.openxmlformats.org/officeDocument/2006/relationships/image" Target="../media/image71.png"/><Relationship Id="rId6" Type="http://schemas.openxmlformats.org/officeDocument/2006/relationships/image" Target="../media/image72.png"/></Relationships>

</file>

<file path=ppt/slides/_rels/slide10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.png"/><Relationship Id="rId4" Type="http://schemas.openxmlformats.org/officeDocument/2006/relationships/image" Target="../media/image56.png"/></Relationships>

</file>

<file path=ppt/slides/_rels/slide10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.png"/><Relationship Id="rId4" Type="http://schemas.openxmlformats.org/officeDocument/2006/relationships/image" Target="../media/image56.png"/><Relationship Id="rId5" Type="http://schemas.openxmlformats.org/officeDocument/2006/relationships/image" Target="../media/image73.png"/></Relationships>

</file>

<file path=ppt/slides/_rels/slide10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.png"/><Relationship Id="rId4" Type="http://schemas.openxmlformats.org/officeDocument/2006/relationships/image" Target="../media/image56.png"/><Relationship Id="rId5" Type="http://schemas.openxmlformats.org/officeDocument/2006/relationships/image" Target="../media/image73.png"/><Relationship Id="rId6" Type="http://schemas.openxmlformats.org/officeDocument/2006/relationships/image" Target="../media/image74.png"/></Relationships>

</file>

<file path=ppt/slides/_rels/slide10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.png"/><Relationship Id="rId4" Type="http://schemas.openxmlformats.org/officeDocument/2006/relationships/image" Target="../media/image56.png"/><Relationship Id="rId5" Type="http://schemas.openxmlformats.org/officeDocument/2006/relationships/image" Target="../media/image73.png"/><Relationship Id="rId6" Type="http://schemas.openxmlformats.org/officeDocument/2006/relationships/image" Target="../media/image74.png"/></Relationships>

</file>

<file path=ppt/slides/_rels/slide10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.png"/><Relationship Id="rId4" Type="http://schemas.openxmlformats.org/officeDocument/2006/relationships/image" Target="../media/image56.png"/><Relationship Id="rId5" Type="http://schemas.openxmlformats.org/officeDocument/2006/relationships/image" Target="../media/image73.png"/></Relationships>

</file>

<file path=ppt/slides/_rels/slide10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.png"/><Relationship Id="rId4" Type="http://schemas.openxmlformats.org/officeDocument/2006/relationships/image" Target="../media/image56.png"/><Relationship Id="rId5" Type="http://schemas.openxmlformats.org/officeDocument/2006/relationships/image" Target="../media/image73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.png"/><Relationship Id="rId4" Type="http://schemas.openxmlformats.org/officeDocument/2006/relationships/image" Target="../media/image56.png"/><Relationship Id="rId5" Type="http://schemas.openxmlformats.org/officeDocument/2006/relationships/image" Target="../media/image73.png"/></Relationships>

</file>

<file path=ppt/slides/_rels/slide1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.png"/><Relationship Id="rId4" Type="http://schemas.openxmlformats.org/officeDocument/2006/relationships/image" Target="../media/image61.png"/><Relationship Id="rId5" Type="http://schemas.openxmlformats.org/officeDocument/2006/relationships/image" Target="../media/image75.png"/></Relationships>

</file>

<file path=ppt/slides/_rels/slide1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4.png"/><Relationship Id="rId4" Type="http://schemas.openxmlformats.org/officeDocument/2006/relationships/image" Target="../media/image16.png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8.png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/Relationships>
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2.jpg"/><Relationship Id="rId3" Type="http://schemas.openxmlformats.org/officeDocument/2006/relationships/image" Target="../media/image23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3.jpg"/><Relationship Id="rId3" Type="http://schemas.openxmlformats.org/officeDocument/2006/relationships/image" Target="../media/image24.jpg"/></Relationships>
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3" Type="http://schemas.openxmlformats.org/officeDocument/2006/relationships/image" Target="../media/image14.png"/></Relationships>

</file>

<file path=ppt/slides/_rels/slide3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
</file>

<file path=ppt/slides/_rels/slide3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/Relationships>

</file>

<file path=ppt/slides/_rels/slide3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Relationship Id="rId3" Type="http://schemas.openxmlformats.org/officeDocument/2006/relationships/image" Target="../media/image28.png"/></Relationships>

</file>

<file path=ppt/slides/_rels/slide3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Relationship Id="rId3" Type="http://schemas.openxmlformats.org/officeDocument/2006/relationships/image" Target="../media/image30.png"/></Relationships>

</file>

<file path=ppt/slides/_rels/slide3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.png"/><Relationship Id="rId4" Type="http://schemas.openxmlformats.org/officeDocument/2006/relationships/image" Target="../media/image19.png"/><Relationship Id="rId5" Type="http://schemas.openxmlformats.org/officeDocument/2006/relationships/image" Target="../media/image31.png"/><Relationship Id="rId6" Type="http://schemas.openxmlformats.org/officeDocument/2006/relationships/image" Target="../media/image20.png"/></Relationships>

</file>

<file path=ppt/slides/_rels/slide3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
</file>

<file path=ppt/slides/_rels/slide4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Relationship Id="rId3" Type="http://schemas.openxmlformats.org/officeDocument/2006/relationships/image" Target="../media/image33.png"/></Relationships>

</file>

<file path=ppt/slides/_rels/slide4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Relationship Id="rId3" Type="http://schemas.openxmlformats.org/officeDocument/2006/relationships/image" Target="../media/image33.png"/><Relationship Id="rId4" Type="http://schemas.openxmlformats.org/officeDocument/2006/relationships/image" Target="../media/image34.png"/></Relationships>

</file>

<file path=ppt/slides/_rels/slide4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
</file>

<file path=ppt/slides/_rels/slide4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
</file>

<file path=ppt/slides/_rels/slide4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35.png"/><Relationship Id="rId4" Type="http://schemas.openxmlformats.org/officeDocument/2006/relationships/image" Target="../media/image36.png"/><Relationship Id="rId5" Type="http://schemas.openxmlformats.org/officeDocument/2006/relationships/image" Target="../media/image37.png"/><Relationship Id="rId6" Type="http://schemas.openxmlformats.org/officeDocument/2006/relationships/image" Target="../media/image38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35.png"/><Relationship Id="rId4" Type="http://schemas.openxmlformats.org/officeDocument/2006/relationships/image" Target="../media/image36.png"/><Relationship Id="rId5" Type="http://schemas.openxmlformats.org/officeDocument/2006/relationships/image" Target="../media/image38.png"/></Relationships>

</file>

<file path=ppt/slides/_rels/slide5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35.png"/><Relationship Id="rId4" Type="http://schemas.openxmlformats.org/officeDocument/2006/relationships/image" Target="../media/image38.png"/></Relationships>

</file>

<file path=ppt/slides/_rels/slide5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38.png"/></Relationships>

</file>

<file path=ppt/slides/_rels/slide5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
</file>

<file path=ppt/slides/_rels/slide5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
</file>

<file path=ppt/slides/_rels/slide5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
</file>

<file path=ppt/slides/_rels/slide5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
</file>

<file path=ppt/slides/_rels/slide5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
</file>

<file path=ppt/slides/_rels/slide5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
</file>

<file path=ppt/slides/_rels/slide5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39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jpg"/></Relationships>

</file>

<file path=ppt/slides/_rels/slide6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40.png"/></Relationships>

</file>

<file path=ppt/slides/_rels/slide6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41.png"/></Relationships>

</file>

<file path=ppt/slides/_rels/slide6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39.png"/></Relationships>

</file>

<file path=ppt/slides/_rels/slide6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42.png"/></Relationships>

</file>

<file path=ppt/slides/_rels/slide6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42.png"/></Relationships>

</file>

<file path=ppt/slides/_rels/slide6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Relationship Id="rId3" Type="http://schemas.openxmlformats.org/officeDocument/2006/relationships/image" Target="../media/image43.png"/><Relationship Id="rId4" Type="http://schemas.openxmlformats.org/officeDocument/2006/relationships/image" Target="../media/image44.png"/><Relationship Id="rId5" Type="http://schemas.openxmlformats.org/officeDocument/2006/relationships/image" Target="../media/image45.png"/></Relationships>

</file>

<file path=ppt/slides/_rels/slide7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Relationship Id="rId3" Type="http://schemas.openxmlformats.org/officeDocument/2006/relationships/image" Target="../media/image44.png"/><Relationship Id="rId4" Type="http://schemas.openxmlformats.org/officeDocument/2006/relationships/image" Target="../media/image45.png"/></Relationships>

</file>

<file path=ppt/slides/_rels/slide7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Relationship Id="rId3" Type="http://schemas.openxmlformats.org/officeDocument/2006/relationships/image" Target="../media/image45.png"/></Relationships>

</file>

<file path=ppt/slides/_rels/slide7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
</file>

<file path=ppt/slides/_rels/slide7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Relationship Id="rId3" Type="http://schemas.openxmlformats.org/officeDocument/2006/relationships/image" Target="../media/image46.png"/></Relationships>

</file>

<file path=ppt/slides/_rels/slide7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
</file>

<file path=ppt/slides/_rels/slide7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7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.png"/><Relationship Id="rId4" Type="http://schemas.openxmlformats.org/officeDocument/2006/relationships/image" Target="../media/image47.png"/></Relationships>

</file>

<file path=ppt/slides/_rels/slide7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.png"/><Relationship Id="rId4" Type="http://schemas.openxmlformats.org/officeDocument/2006/relationships/image" Target="../media/image48.png"/><Relationship Id="rId5" Type="http://schemas.openxmlformats.org/officeDocument/2006/relationships/image" Target="../media/image49.png"/><Relationship Id="rId6" Type="http://schemas.openxmlformats.org/officeDocument/2006/relationships/image" Target="../media/image50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.png"/><Relationship Id="rId4" Type="http://schemas.openxmlformats.org/officeDocument/2006/relationships/image" Target="../media/image51.png"/><Relationship Id="rId5" Type="http://schemas.openxmlformats.org/officeDocument/2006/relationships/image" Target="../media/image49.png"/><Relationship Id="rId6" Type="http://schemas.openxmlformats.org/officeDocument/2006/relationships/image" Target="../media/image50.png"/></Relationships>

</file>

<file path=ppt/slides/_rels/slide8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.png"/><Relationship Id="rId4" Type="http://schemas.openxmlformats.org/officeDocument/2006/relationships/image" Target="../media/image52.png"/><Relationship Id="rId5" Type="http://schemas.openxmlformats.org/officeDocument/2006/relationships/image" Target="../media/image49.png"/><Relationship Id="rId6" Type="http://schemas.openxmlformats.org/officeDocument/2006/relationships/image" Target="../media/image50.png"/></Relationships>

</file>

<file path=ppt/slides/_rels/slide8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.png"/><Relationship Id="rId4" Type="http://schemas.openxmlformats.org/officeDocument/2006/relationships/image" Target="../media/image53.png"/><Relationship Id="rId5" Type="http://schemas.openxmlformats.org/officeDocument/2006/relationships/image" Target="../media/image49.png"/><Relationship Id="rId6" Type="http://schemas.openxmlformats.org/officeDocument/2006/relationships/image" Target="../media/image50.png"/></Relationships>

</file>

<file path=ppt/slides/_rels/slide8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.png"/><Relationship Id="rId4" Type="http://schemas.openxmlformats.org/officeDocument/2006/relationships/image" Target="../media/image54.png"/><Relationship Id="rId5" Type="http://schemas.openxmlformats.org/officeDocument/2006/relationships/image" Target="../media/image49.png"/><Relationship Id="rId6" Type="http://schemas.openxmlformats.org/officeDocument/2006/relationships/image" Target="../media/image50.png"/></Relationships>

</file>

<file path=ppt/slides/_rels/slide8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.png"/><Relationship Id="rId4" Type="http://schemas.openxmlformats.org/officeDocument/2006/relationships/image" Target="../media/image54.png"/><Relationship Id="rId5" Type="http://schemas.openxmlformats.org/officeDocument/2006/relationships/image" Target="../media/image49.png"/><Relationship Id="rId6" Type="http://schemas.openxmlformats.org/officeDocument/2006/relationships/image" Target="../media/image50.png"/></Relationships>

</file>

<file path=ppt/slides/_rels/slide8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.png"/><Relationship Id="rId4" Type="http://schemas.openxmlformats.org/officeDocument/2006/relationships/image" Target="../media/image55.png"/><Relationship Id="rId5" Type="http://schemas.openxmlformats.org/officeDocument/2006/relationships/image" Target="../media/image56.png"/></Relationships>

</file>

<file path=ppt/slides/_rels/slide8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
</file>

<file path=ppt/slides/_rels/slide8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.png"/><Relationship Id="rId4" Type="http://schemas.openxmlformats.org/officeDocument/2006/relationships/image" Target="../media/image57.png"/><Relationship Id="rId5" Type="http://schemas.openxmlformats.org/officeDocument/2006/relationships/image" Target="../media/image55.png"/><Relationship Id="rId6" Type="http://schemas.openxmlformats.org/officeDocument/2006/relationships/image" Target="../media/image58.png"/></Relationships>

</file>

<file path=ppt/slides/_rels/slide8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.png"/><Relationship Id="rId4" Type="http://schemas.openxmlformats.org/officeDocument/2006/relationships/image" Target="../media/image59.png"/><Relationship Id="rId5" Type="http://schemas.openxmlformats.org/officeDocument/2006/relationships/image" Target="../media/image56.png"/><Relationship Id="rId6" Type="http://schemas.openxmlformats.org/officeDocument/2006/relationships/image" Target="../media/image60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
</file>

<file path=ppt/slides/_rels/slide9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.png"/><Relationship Id="rId4" Type="http://schemas.openxmlformats.org/officeDocument/2006/relationships/image" Target="../media/image59.png"/><Relationship Id="rId5" Type="http://schemas.openxmlformats.org/officeDocument/2006/relationships/image" Target="../media/image55.png"/><Relationship Id="rId6" Type="http://schemas.openxmlformats.org/officeDocument/2006/relationships/image" Target="../media/image61.png"/></Relationships>

</file>

<file path=ppt/slides/_rels/slide9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.png"/><Relationship Id="rId4" Type="http://schemas.openxmlformats.org/officeDocument/2006/relationships/image" Target="../media/image59.png"/><Relationship Id="rId5" Type="http://schemas.openxmlformats.org/officeDocument/2006/relationships/image" Target="../media/image55.png"/><Relationship Id="rId6" Type="http://schemas.openxmlformats.org/officeDocument/2006/relationships/image" Target="../media/image62.png"/></Relationships>

</file>

<file path=ppt/slides/_rels/slide9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.png"/><Relationship Id="rId4" Type="http://schemas.openxmlformats.org/officeDocument/2006/relationships/image" Target="../media/image63.png"/><Relationship Id="rId5" Type="http://schemas.openxmlformats.org/officeDocument/2006/relationships/image" Target="../media/image55.png"/><Relationship Id="rId6" Type="http://schemas.openxmlformats.org/officeDocument/2006/relationships/image" Target="../media/image64.png"/></Relationships>

</file>

<file path=ppt/slides/_rels/slide9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.png"/><Relationship Id="rId4" Type="http://schemas.openxmlformats.org/officeDocument/2006/relationships/image" Target="../media/image65.png"/><Relationship Id="rId5" Type="http://schemas.openxmlformats.org/officeDocument/2006/relationships/image" Target="../media/image55.png"/><Relationship Id="rId6" Type="http://schemas.openxmlformats.org/officeDocument/2006/relationships/image" Target="../media/image66.png"/></Relationships>

</file>

<file path=ppt/slides/_rels/slide9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.png"/><Relationship Id="rId4" Type="http://schemas.openxmlformats.org/officeDocument/2006/relationships/image" Target="../media/image65.png"/><Relationship Id="rId5" Type="http://schemas.openxmlformats.org/officeDocument/2006/relationships/image" Target="../media/image55.png"/><Relationship Id="rId6" Type="http://schemas.openxmlformats.org/officeDocument/2006/relationships/image" Target="../media/image67.png"/></Relationships>

</file>

<file path=ppt/slides/_rels/slide9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.png"/><Relationship Id="rId4" Type="http://schemas.openxmlformats.org/officeDocument/2006/relationships/image" Target="../media/image68.png"/><Relationship Id="rId5" Type="http://schemas.openxmlformats.org/officeDocument/2006/relationships/image" Target="../media/image56.png"/><Relationship Id="rId6" Type="http://schemas.openxmlformats.org/officeDocument/2006/relationships/image" Target="../media/image61.png"/><Relationship Id="rId7" Type="http://schemas.openxmlformats.org/officeDocument/2006/relationships/image" Target="../media/image69.png"/></Relationships>

</file>

<file path=ppt/slides/_rels/slide9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80587" y="298196"/>
            <a:ext cx="5229860" cy="939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0" spc="-5">
                <a:latin typeface="Calibri"/>
                <a:cs typeface="Calibri"/>
              </a:rPr>
              <a:t>Copyright</a:t>
            </a:r>
            <a:r>
              <a:rPr dirty="0" sz="6000" spc="-60">
                <a:latin typeface="Calibri"/>
                <a:cs typeface="Calibri"/>
              </a:rPr>
              <a:t> </a:t>
            </a:r>
            <a:r>
              <a:rPr dirty="0" sz="6000" spc="-5">
                <a:latin typeface="Calibri"/>
                <a:cs typeface="Calibri"/>
              </a:rPr>
              <a:t>Notice</a:t>
            </a:r>
            <a:endParaRPr sz="6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67625" y="1526540"/>
            <a:ext cx="9835515" cy="19399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Calibri"/>
                <a:cs typeface="Calibri"/>
              </a:rPr>
              <a:t>These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slides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are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distributed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under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the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Creative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Commons </a:t>
            </a:r>
            <a:r>
              <a:rPr dirty="0" sz="1800" spc="-5">
                <a:latin typeface="Calibri"/>
                <a:cs typeface="Calibri"/>
              </a:rPr>
              <a:t>License.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750">
              <a:latin typeface="Calibri"/>
              <a:cs typeface="Calibri"/>
            </a:endParaRPr>
          </a:p>
          <a:p>
            <a:pPr marL="12700" marR="5080">
              <a:lnSpc>
                <a:spcPct val="99400"/>
              </a:lnSpc>
            </a:pPr>
            <a:r>
              <a:rPr dirty="0" u="sng" sz="1800" spc="-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DeepLearning.AI</a:t>
            </a:r>
            <a:r>
              <a:rPr dirty="0" sz="1800" spc="5">
                <a:solidFill>
                  <a:srgbClr val="0000FF"/>
                </a:solidFill>
                <a:latin typeface="Calibri"/>
                <a:cs typeface="Calibri"/>
                <a:hlinkClick r:id="rId2"/>
              </a:rPr>
              <a:t> </a:t>
            </a:r>
            <a:r>
              <a:rPr dirty="0" sz="1800" spc="-5">
                <a:latin typeface="Calibri"/>
                <a:cs typeface="Calibri"/>
              </a:rPr>
              <a:t>makes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these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slides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available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for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educational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purposes.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You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may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not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use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or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distribute 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these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slides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for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commercial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purposes.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You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may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make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copies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of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these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slides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use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or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distribute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them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for </a:t>
            </a:r>
            <a:r>
              <a:rPr dirty="0" sz="1800" spc="-39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educational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purposes</a:t>
            </a:r>
            <a:r>
              <a:rPr dirty="0" sz="1800">
                <a:latin typeface="Calibri"/>
                <a:cs typeface="Calibri"/>
              </a:rPr>
              <a:t> as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long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as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you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cite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u="sng" sz="1800" spc="-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DeepLearning.AI</a:t>
            </a:r>
            <a:r>
              <a:rPr dirty="0" sz="1800">
                <a:solidFill>
                  <a:srgbClr val="0000FF"/>
                </a:solidFill>
                <a:latin typeface="Calibri"/>
                <a:cs typeface="Calibri"/>
                <a:hlinkClick r:id="rId2"/>
              </a:rPr>
              <a:t> </a:t>
            </a:r>
            <a:r>
              <a:rPr dirty="0" sz="1800">
                <a:latin typeface="Calibri"/>
                <a:cs typeface="Calibri"/>
              </a:rPr>
              <a:t>as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source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of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slides.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800" spc="-5">
                <a:latin typeface="Calibri"/>
                <a:cs typeface="Calibri"/>
              </a:rPr>
              <a:t>For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the</a:t>
            </a:r>
            <a:r>
              <a:rPr dirty="0" sz="1800" spc="2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rest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of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the</a:t>
            </a:r>
            <a:r>
              <a:rPr dirty="0" sz="1800" spc="2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details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of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the</a:t>
            </a:r>
            <a:r>
              <a:rPr dirty="0" sz="1800" spc="3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license,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see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u="sng" sz="1800" spc="-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3"/>
              </a:rPr>
              <a:t>https://creativecommons.org/licenses/by-sa/2.0/legalcode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0466" y="519429"/>
            <a:ext cx="436435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5"/>
              <a:t>The</a:t>
            </a:r>
            <a:r>
              <a:rPr dirty="0" spc="-180"/>
              <a:t> </a:t>
            </a:r>
            <a:r>
              <a:rPr dirty="0" spc="130"/>
              <a:t>Most</a:t>
            </a:r>
            <a:r>
              <a:rPr dirty="0" spc="-175"/>
              <a:t> </a:t>
            </a:r>
            <a:r>
              <a:rPr dirty="0" spc="25"/>
              <a:t>Likely</a:t>
            </a:r>
            <a:r>
              <a:rPr dirty="0" spc="-175"/>
              <a:t> </a:t>
            </a:r>
            <a:r>
              <a:rPr dirty="0" spc="85"/>
              <a:t>Next</a:t>
            </a:r>
            <a:r>
              <a:rPr dirty="0" spc="-175"/>
              <a:t> </a:t>
            </a:r>
            <a:r>
              <a:rPr dirty="0" spc="114"/>
              <a:t>Word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940557" y="2093806"/>
            <a:ext cx="3082290" cy="735330"/>
          </a:xfrm>
          <a:prstGeom prst="rect">
            <a:avLst/>
          </a:prstGeom>
        </p:spPr>
        <p:txBody>
          <a:bodyPr wrap="square" lIns="0" tIns="622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90"/>
              </a:spcBef>
              <a:tabLst>
                <a:tab pos="742315" algn="l"/>
                <a:tab pos="1315720" algn="l"/>
              </a:tabLst>
            </a:pPr>
            <a:r>
              <a:rPr dirty="0" sz="2000" spc="75">
                <a:latin typeface="Tahoma"/>
                <a:cs typeface="Tahoma"/>
              </a:rPr>
              <a:t>Why</a:t>
            </a:r>
            <a:r>
              <a:rPr dirty="0" sz="2000" spc="75">
                <a:latin typeface="Tahoma"/>
                <a:cs typeface="Tahoma"/>
              </a:rPr>
              <a:t>	</a:t>
            </a:r>
            <a:r>
              <a:rPr dirty="0" sz="2000" spc="10">
                <a:latin typeface="Tahoma"/>
                <a:cs typeface="Tahoma"/>
              </a:rPr>
              <a:t>not</a:t>
            </a:r>
            <a:r>
              <a:rPr dirty="0" sz="2000" spc="10">
                <a:latin typeface="Tahoma"/>
                <a:cs typeface="Tahoma"/>
              </a:rPr>
              <a:t>	</a:t>
            </a:r>
            <a:r>
              <a:rPr dirty="0" sz="2000" spc="-10">
                <a:latin typeface="Tahoma"/>
                <a:cs typeface="Tahoma"/>
              </a:rPr>
              <a:t>l</a:t>
            </a:r>
            <a:r>
              <a:rPr dirty="0" sz="2000" spc="-30">
                <a:latin typeface="Tahoma"/>
                <a:cs typeface="Tahoma"/>
              </a:rPr>
              <a:t>e</a:t>
            </a:r>
            <a:r>
              <a:rPr dirty="0" sz="2000" spc="-35">
                <a:latin typeface="Tahoma"/>
                <a:cs typeface="Tahoma"/>
              </a:rPr>
              <a:t>ar</a:t>
            </a:r>
            <a:r>
              <a:rPr dirty="0" sz="2000" spc="10">
                <a:latin typeface="Tahoma"/>
                <a:cs typeface="Tahoma"/>
              </a:rPr>
              <a:t>n</a:t>
            </a:r>
            <a:r>
              <a:rPr dirty="0" sz="2000" spc="-25">
                <a:latin typeface="Tahoma"/>
                <a:cs typeface="Tahoma"/>
              </a:rPr>
              <a:t>swim</a:t>
            </a:r>
            <a:r>
              <a:rPr dirty="0" sz="2000" spc="-50">
                <a:latin typeface="Tahoma"/>
                <a:cs typeface="Tahoma"/>
              </a:rPr>
              <a:t>m</a:t>
            </a:r>
            <a:r>
              <a:rPr dirty="0" sz="2000" spc="-50">
                <a:latin typeface="Tahoma"/>
                <a:cs typeface="Tahoma"/>
              </a:rPr>
              <a:t>ing?</a:t>
            </a:r>
            <a:endParaRPr sz="2000">
              <a:latin typeface="Tahoma"/>
              <a:cs typeface="Tahoma"/>
            </a:endParaRPr>
          </a:p>
          <a:p>
            <a:pPr marL="1295400">
              <a:lnSpc>
                <a:spcPct val="100000"/>
              </a:lnSpc>
              <a:spcBef>
                <a:spcPts val="395"/>
              </a:spcBef>
              <a:tabLst>
                <a:tab pos="1863725" algn="l"/>
              </a:tabLst>
            </a:pPr>
            <a:r>
              <a:rPr dirty="0" sz="1400" spc="-85" b="1">
                <a:latin typeface="Tahoma"/>
                <a:cs typeface="Tahoma"/>
              </a:rPr>
              <a:t>verb	</a:t>
            </a:r>
            <a:r>
              <a:rPr dirty="0" sz="2000" spc="-135" b="1">
                <a:latin typeface="Tahoma"/>
                <a:cs typeface="Tahoma"/>
              </a:rPr>
              <a:t>noun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642103"/>
            <a:ext cx="9144000" cy="501650"/>
            <a:chOff x="0" y="4642103"/>
            <a:chExt cx="9144000" cy="5016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52494" y="4886505"/>
              <a:ext cx="1422388" cy="187986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4736591"/>
              <a:ext cx="9144000" cy="407034"/>
            </a:xfrm>
            <a:custGeom>
              <a:avLst/>
              <a:gdLst/>
              <a:ahLst/>
              <a:cxnLst/>
              <a:rect l="l" t="t" r="r" b="b"/>
              <a:pathLst>
                <a:path w="9144000" h="407035">
                  <a:moveTo>
                    <a:pt x="9143999" y="0"/>
                  </a:moveTo>
                  <a:lnTo>
                    <a:pt x="0" y="0"/>
                  </a:lnTo>
                  <a:lnTo>
                    <a:pt x="0" y="406907"/>
                  </a:lnTo>
                  <a:lnTo>
                    <a:pt x="9143999" y="406907"/>
                  </a:lnTo>
                  <a:lnTo>
                    <a:pt x="9143999" y="0"/>
                  </a:lnTo>
                  <a:close/>
                </a:path>
              </a:pathLst>
            </a:custGeom>
            <a:solidFill>
              <a:srgbClr val="2F2F2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4736591"/>
              <a:ext cx="9144000" cy="0"/>
            </a:xfrm>
            <a:custGeom>
              <a:avLst/>
              <a:gdLst/>
              <a:ahLst/>
              <a:cxnLst/>
              <a:rect l="l" t="t" r="r" b="b"/>
              <a:pathLst>
                <a:path w="9144000" h="0">
                  <a:moveTo>
                    <a:pt x="9143999" y="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2F2F2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642103"/>
              <a:ext cx="2308859" cy="501395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90550" y="519429"/>
            <a:ext cx="234378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25"/>
              <a:t>Backward</a:t>
            </a:r>
            <a:r>
              <a:rPr dirty="0" spc="-150"/>
              <a:t> </a:t>
            </a:r>
            <a:r>
              <a:rPr dirty="0" spc="-35"/>
              <a:t>pass</a:t>
            </a: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762165" y="1776412"/>
          <a:ext cx="3416300" cy="15995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5005"/>
                <a:gridCol w="675005"/>
                <a:gridCol w="675004"/>
                <a:gridCol w="681355"/>
                <a:gridCol w="677544"/>
              </a:tblGrid>
              <a:tr h="3962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33679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w</a:t>
                      </a:r>
                      <a:r>
                        <a:rPr dirty="0" baseline="-21604" sz="1350">
                          <a:latin typeface="Arial MT"/>
                          <a:cs typeface="Arial MT"/>
                        </a:rPr>
                        <a:t>1</a:t>
                      </a:r>
                      <a:endParaRPr baseline="-21604" sz="1350">
                        <a:latin typeface="Arial MT"/>
                        <a:cs typeface="Arial MT"/>
                      </a:endParaRPr>
                    </a:p>
                  </a:txBody>
                  <a:tcPr marL="0" marR="0" marB="0" marT="8636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w</a:t>
                      </a:r>
                      <a:r>
                        <a:rPr dirty="0" baseline="-21604" sz="1350">
                          <a:latin typeface="Arial MT"/>
                          <a:cs typeface="Arial MT"/>
                        </a:rPr>
                        <a:t>2</a:t>
                      </a:r>
                      <a:endParaRPr baseline="-21604" sz="1350">
                        <a:latin typeface="Arial MT"/>
                        <a:cs typeface="Arial MT"/>
                      </a:endParaRPr>
                    </a:p>
                  </a:txBody>
                  <a:tcPr marL="0" marR="0" marB="0" marT="8636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dirty="0" sz="1400" spc="5">
                          <a:latin typeface="Arial MT"/>
                          <a:cs typeface="Arial MT"/>
                        </a:rPr>
                        <a:t>...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8636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508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w</a:t>
                      </a:r>
                      <a:r>
                        <a:rPr dirty="0" baseline="-21604" sz="1350">
                          <a:latin typeface="Arial MT"/>
                          <a:cs typeface="Arial MT"/>
                        </a:rPr>
                        <a:t>K</a:t>
                      </a:r>
                      <a:endParaRPr baseline="-21604" sz="1350">
                        <a:latin typeface="Arial MT"/>
                        <a:cs typeface="Arial MT"/>
                      </a:endParaRPr>
                    </a:p>
                  </a:txBody>
                  <a:tcPr marL="0" marR="0" marB="0" marT="8636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28575">
                      <a:solidFill>
                        <a:srgbClr val="6AA84F"/>
                      </a:solidFill>
                      <a:prstDash val="solid"/>
                    </a:lnB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dirty="0" sz="1400" spc="10">
                          <a:latin typeface="Arial MT"/>
                          <a:cs typeface="Arial MT"/>
                        </a:rPr>
                        <a:t>t</a:t>
                      </a:r>
                      <a:r>
                        <a:rPr dirty="0" baseline="-21604" sz="1350" spc="15">
                          <a:latin typeface="Arial MT"/>
                          <a:cs typeface="Arial MT"/>
                        </a:rPr>
                        <a:t>1</a:t>
                      </a:r>
                      <a:endParaRPr baseline="-21604" sz="1350">
                        <a:latin typeface="Arial MT"/>
                        <a:cs typeface="Arial MT"/>
                      </a:endParaRPr>
                    </a:p>
                  </a:txBody>
                  <a:tcPr marL="0" marR="0" marB="0" marT="8636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04470">
                        <a:lnSpc>
                          <a:spcPct val="100000"/>
                        </a:lnSpc>
                        <a:spcBef>
                          <a:spcPts val="1040"/>
                        </a:spcBef>
                      </a:pPr>
                      <a:r>
                        <a:rPr dirty="0" baseline="13888" sz="2100" spc="22">
                          <a:latin typeface="Tahoma"/>
                          <a:cs typeface="Tahoma"/>
                        </a:rPr>
                        <a:t>c</a:t>
                      </a:r>
                      <a:r>
                        <a:rPr dirty="0" sz="900" spc="15">
                          <a:latin typeface="Tahoma"/>
                          <a:cs typeface="Tahoma"/>
                        </a:rPr>
                        <a:t>1,1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B="0" marT="13208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40"/>
                        </a:spcBef>
                      </a:pPr>
                      <a:r>
                        <a:rPr dirty="0" baseline="13888" sz="2100" spc="22">
                          <a:latin typeface="Tahoma"/>
                          <a:cs typeface="Tahoma"/>
                        </a:rPr>
                        <a:t>c</a:t>
                      </a:r>
                      <a:r>
                        <a:rPr dirty="0" sz="900" spc="15">
                          <a:latin typeface="Tahoma"/>
                          <a:cs typeface="Tahoma"/>
                        </a:rPr>
                        <a:t>1,2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B="0" marT="13208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28575">
                      <a:solidFill>
                        <a:srgbClr val="6AA84F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6985">
                        <a:lnSpc>
                          <a:spcPct val="100000"/>
                        </a:lnSpc>
                        <a:spcBef>
                          <a:spcPts val="1015"/>
                        </a:spcBef>
                      </a:pPr>
                      <a:r>
                        <a:rPr dirty="0" baseline="13888" sz="2100" spc="15">
                          <a:latin typeface="Arial MT"/>
                          <a:cs typeface="Arial MT"/>
                        </a:rPr>
                        <a:t>c</a:t>
                      </a:r>
                      <a:r>
                        <a:rPr dirty="0" sz="900" spc="10">
                          <a:latin typeface="Arial MT"/>
                          <a:cs typeface="Arial MT"/>
                        </a:rPr>
                        <a:t>1,K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B="0" marT="128905">
                    <a:lnL w="28575">
                      <a:solidFill>
                        <a:srgbClr val="6AA84F"/>
                      </a:solidFill>
                      <a:prstDash val="solid"/>
                    </a:lnL>
                    <a:lnR w="28575">
                      <a:solidFill>
                        <a:srgbClr val="6AA84F"/>
                      </a:solidFill>
                      <a:prstDash val="solid"/>
                    </a:lnR>
                    <a:lnT w="28575">
                      <a:solidFill>
                        <a:srgbClr val="6AA84F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3962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dirty="0" sz="1400" spc="5">
                          <a:latin typeface="Arial MT"/>
                          <a:cs typeface="Arial MT"/>
                        </a:rPr>
                        <a:t>...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8636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28575">
                      <a:solidFill>
                        <a:srgbClr val="6AA84F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6AA84F"/>
                      </a:solidFill>
                      <a:prstDash val="solid"/>
                    </a:lnL>
                    <a:lnR w="28575">
                      <a:solidFill>
                        <a:srgbClr val="6AA84F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dirty="0" sz="1400" spc="15">
                          <a:latin typeface="Arial MT"/>
                          <a:cs typeface="Arial MT"/>
                        </a:rPr>
                        <a:t>t</a:t>
                      </a:r>
                      <a:r>
                        <a:rPr dirty="0" baseline="-21604" sz="1350" spc="22">
                          <a:latin typeface="Arial MT"/>
                          <a:cs typeface="Arial MT"/>
                        </a:rPr>
                        <a:t>N</a:t>
                      </a:r>
                      <a:endParaRPr baseline="-21604" sz="1350">
                        <a:latin typeface="Arial MT"/>
                        <a:cs typeface="Arial MT"/>
                      </a:endParaRPr>
                    </a:p>
                  </a:txBody>
                  <a:tcPr marL="0" marR="0" marB="0" marT="8699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93675">
                        <a:lnSpc>
                          <a:spcPct val="100000"/>
                        </a:lnSpc>
                        <a:spcBef>
                          <a:spcPts val="1040"/>
                        </a:spcBef>
                      </a:pPr>
                      <a:r>
                        <a:rPr dirty="0" baseline="13888" sz="2100" spc="44">
                          <a:latin typeface="Tahoma"/>
                          <a:cs typeface="Tahoma"/>
                        </a:rPr>
                        <a:t>c</a:t>
                      </a:r>
                      <a:r>
                        <a:rPr dirty="0" sz="900" spc="30">
                          <a:latin typeface="Tahoma"/>
                          <a:cs typeface="Tahoma"/>
                        </a:rPr>
                        <a:t>N,1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B="0" marT="13208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040"/>
                        </a:spcBef>
                      </a:pPr>
                      <a:r>
                        <a:rPr dirty="0" baseline="13888" sz="2100" spc="44">
                          <a:latin typeface="Tahoma"/>
                          <a:cs typeface="Tahoma"/>
                        </a:rPr>
                        <a:t>c</a:t>
                      </a:r>
                      <a:r>
                        <a:rPr dirty="0" sz="900" spc="30">
                          <a:latin typeface="Tahoma"/>
                          <a:cs typeface="Tahoma"/>
                        </a:rPr>
                        <a:t>N,2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B="0" marT="13208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28575">
                      <a:solidFill>
                        <a:srgbClr val="6AA84F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5080">
                        <a:lnSpc>
                          <a:spcPct val="100000"/>
                        </a:lnSpc>
                        <a:spcBef>
                          <a:spcPts val="1019"/>
                        </a:spcBef>
                      </a:pPr>
                      <a:r>
                        <a:rPr dirty="0" baseline="13888" sz="2100" spc="22">
                          <a:latin typeface="Arial MT"/>
                          <a:cs typeface="Arial MT"/>
                        </a:rPr>
                        <a:t>c</a:t>
                      </a:r>
                      <a:r>
                        <a:rPr dirty="0" sz="900" spc="15">
                          <a:latin typeface="Arial MT"/>
                          <a:cs typeface="Arial MT"/>
                        </a:rPr>
                        <a:t>N,K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B="0" marT="129539">
                    <a:lnL w="28575">
                      <a:solidFill>
                        <a:srgbClr val="6AA84F"/>
                      </a:solidFill>
                      <a:prstDash val="solid"/>
                    </a:lnL>
                    <a:lnR w="28575">
                      <a:solidFill>
                        <a:srgbClr val="6AA84F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19050">
                      <a:solidFill>
                        <a:srgbClr val="6AA84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5095557" y="1774634"/>
          <a:ext cx="3390900" cy="15944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5005"/>
                <a:gridCol w="675005"/>
                <a:gridCol w="675004"/>
                <a:gridCol w="675005"/>
                <a:gridCol w="675005"/>
              </a:tblGrid>
              <a:tr h="39611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w</a:t>
                      </a:r>
                      <a:r>
                        <a:rPr dirty="0" baseline="-21604" sz="1350">
                          <a:latin typeface="Arial MT"/>
                          <a:cs typeface="Arial MT"/>
                        </a:rPr>
                        <a:t>1</a:t>
                      </a:r>
                      <a:endParaRPr baseline="-21604" sz="1350">
                        <a:latin typeface="Arial MT"/>
                        <a:cs typeface="Arial MT"/>
                      </a:endParaRPr>
                    </a:p>
                  </a:txBody>
                  <a:tcPr marL="0" marR="0" marB="0" marT="8636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w</a:t>
                      </a:r>
                      <a:r>
                        <a:rPr dirty="0" baseline="-21604" sz="1350">
                          <a:latin typeface="Arial MT"/>
                          <a:cs typeface="Arial MT"/>
                        </a:rPr>
                        <a:t>2</a:t>
                      </a:r>
                      <a:endParaRPr baseline="-21604" sz="1350">
                        <a:latin typeface="Arial MT"/>
                        <a:cs typeface="Arial MT"/>
                      </a:endParaRPr>
                    </a:p>
                  </a:txBody>
                  <a:tcPr marL="0" marR="0" marB="0" marT="8636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dirty="0" sz="1400" spc="5">
                          <a:latin typeface="Arial MT"/>
                          <a:cs typeface="Arial MT"/>
                        </a:rPr>
                        <a:t>...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8636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w</a:t>
                      </a:r>
                      <a:r>
                        <a:rPr dirty="0" baseline="-21604" sz="1350">
                          <a:latin typeface="Arial MT"/>
                          <a:cs typeface="Arial MT"/>
                        </a:rPr>
                        <a:t>K</a:t>
                      </a:r>
                      <a:endParaRPr baseline="-21604" sz="1350">
                        <a:latin typeface="Arial MT"/>
                        <a:cs typeface="Arial MT"/>
                      </a:endParaRPr>
                    </a:p>
                  </a:txBody>
                  <a:tcPr marL="0" marR="0" marB="0" marT="8636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39623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dirty="0" sz="1400" spc="10">
                          <a:latin typeface="Arial MT"/>
                          <a:cs typeface="Arial MT"/>
                        </a:rPr>
                        <a:t>t</a:t>
                      </a:r>
                      <a:r>
                        <a:rPr dirty="0" baseline="-21604" sz="1350" spc="15">
                          <a:latin typeface="Arial MT"/>
                          <a:cs typeface="Arial MT"/>
                        </a:rPr>
                        <a:t>1</a:t>
                      </a:r>
                      <a:endParaRPr baseline="-21604" sz="1350">
                        <a:latin typeface="Arial MT"/>
                        <a:cs typeface="Arial MT"/>
                      </a:endParaRPr>
                    </a:p>
                  </a:txBody>
                  <a:tcPr marL="0" marR="0" marB="0" marT="8636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040"/>
                        </a:spcBef>
                      </a:pPr>
                      <a:r>
                        <a:rPr dirty="0" baseline="13888" sz="2100" spc="15">
                          <a:latin typeface="Tahoma"/>
                          <a:cs typeface="Tahoma"/>
                        </a:rPr>
                        <a:t>d</a:t>
                      </a:r>
                      <a:r>
                        <a:rPr dirty="0" sz="900" spc="10">
                          <a:latin typeface="Tahoma"/>
                          <a:cs typeface="Tahoma"/>
                        </a:rPr>
                        <a:t>1,1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B="0" marT="13208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040"/>
                        </a:spcBef>
                      </a:pPr>
                      <a:r>
                        <a:rPr dirty="0" baseline="13888" sz="2100" spc="15">
                          <a:latin typeface="Tahoma"/>
                          <a:cs typeface="Tahoma"/>
                        </a:rPr>
                        <a:t>d</a:t>
                      </a:r>
                      <a:r>
                        <a:rPr dirty="0" sz="900" spc="10">
                          <a:latin typeface="Tahoma"/>
                          <a:cs typeface="Tahoma"/>
                        </a:rPr>
                        <a:t>1,2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B="0" marT="13208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015"/>
                        </a:spcBef>
                      </a:pPr>
                      <a:r>
                        <a:rPr dirty="0" baseline="13888" sz="2100" spc="15">
                          <a:latin typeface="Arial MT"/>
                          <a:cs typeface="Arial MT"/>
                        </a:rPr>
                        <a:t>d</a:t>
                      </a:r>
                      <a:r>
                        <a:rPr dirty="0" sz="900" spc="10">
                          <a:latin typeface="Arial MT"/>
                          <a:cs typeface="Arial MT"/>
                        </a:rPr>
                        <a:t>1,K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B="0" marT="12890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39623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dirty="0" sz="1400" spc="5">
                          <a:latin typeface="Arial MT"/>
                          <a:cs typeface="Arial MT"/>
                        </a:rPr>
                        <a:t>...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8636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dirty="0" sz="1400" spc="15">
                          <a:latin typeface="Arial MT"/>
                          <a:cs typeface="Arial MT"/>
                        </a:rPr>
                        <a:t>t</a:t>
                      </a:r>
                      <a:r>
                        <a:rPr dirty="0" baseline="-21604" sz="1350" spc="22">
                          <a:latin typeface="Arial MT"/>
                          <a:cs typeface="Arial MT"/>
                        </a:rPr>
                        <a:t>N</a:t>
                      </a:r>
                      <a:endParaRPr baseline="-21604" sz="1350">
                        <a:latin typeface="Arial MT"/>
                        <a:cs typeface="Arial MT"/>
                      </a:endParaRPr>
                    </a:p>
                  </a:txBody>
                  <a:tcPr marL="0" marR="0" marB="0" marT="8636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1040"/>
                        </a:spcBef>
                      </a:pPr>
                      <a:r>
                        <a:rPr dirty="0" baseline="13888" sz="2100" spc="44">
                          <a:latin typeface="Tahoma"/>
                          <a:cs typeface="Tahoma"/>
                        </a:rPr>
                        <a:t>d</a:t>
                      </a:r>
                      <a:r>
                        <a:rPr dirty="0" sz="900" spc="30">
                          <a:latin typeface="Tahoma"/>
                          <a:cs typeface="Tahoma"/>
                        </a:rPr>
                        <a:t>N,1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B="0" marT="13208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1040"/>
                        </a:spcBef>
                      </a:pPr>
                      <a:r>
                        <a:rPr dirty="0" baseline="13888" sz="2100" spc="44">
                          <a:latin typeface="Tahoma"/>
                          <a:cs typeface="Tahoma"/>
                        </a:rPr>
                        <a:t>d</a:t>
                      </a:r>
                      <a:r>
                        <a:rPr dirty="0" sz="900" spc="30">
                          <a:latin typeface="Tahoma"/>
                          <a:cs typeface="Tahoma"/>
                        </a:rPr>
                        <a:t>N,2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B="0" marT="13208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1015"/>
                        </a:spcBef>
                      </a:pPr>
                      <a:r>
                        <a:rPr dirty="0" baseline="13888" sz="2100" spc="15">
                          <a:latin typeface="Arial MT"/>
                          <a:cs typeface="Arial MT"/>
                        </a:rPr>
                        <a:t>d</a:t>
                      </a:r>
                      <a:r>
                        <a:rPr dirty="0" sz="900" spc="10">
                          <a:latin typeface="Arial MT"/>
                          <a:cs typeface="Arial MT"/>
                        </a:rPr>
                        <a:t>N,K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B="0" marT="12890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0020" y="2476846"/>
            <a:ext cx="465978" cy="199297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483608" y="2476500"/>
            <a:ext cx="495300" cy="190500"/>
          </a:xfrm>
          <a:prstGeom prst="rect">
            <a:avLst/>
          </a:prstGeom>
        </p:spPr>
      </p:pic>
      <p:grpSp>
        <p:nvGrpSpPr>
          <p:cNvPr id="12" name="object 12"/>
          <p:cNvGrpSpPr/>
          <p:nvPr/>
        </p:nvGrpSpPr>
        <p:grpSpPr>
          <a:xfrm>
            <a:off x="1629536" y="3551301"/>
            <a:ext cx="2007870" cy="478155"/>
            <a:chOff x="1629536" y="3551301"/>
            <a:chExt cx="2007870" cy="478155"/>
          </a:xfrm>
        </p:grpSpPr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93163" y="3688461"/>
              <a:ext cx="1828800" cy="295275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1639061" y="3560826"/>
              <a:ext cx="1988820" cy="459105"/>
            </a:xfrm>
            <a:custGeom>
              <a:avLst/>
              <a:gdLst/>
              <a:ahLst/>
              <a:cxnLst/>
              <a:rect l="l" t="t" r="r" b="b"/>
              <a:pathLst>
                <a:path w="1988820" h="459104">
                  <a:moveTo>
                    <a:pt x="0" y="458724"/>
                  </a:moveTo>
                  <a:lnTo>
                    <a:pt x="1988819" y="458724"/>
                  </a:lnTo>
                  <a:lnTo>
                    <a:pt x="1988819" y="0"/>
                  </a:lnTo>
                  <a:lnTo>
                    <a:pt x="0" y="0"/>
                  </a:lnTo>
                  <a:lnTo>
                    <a:pt x="0" y="458724"/>
                  </a:lnTo>
                  <a:close/>
                </a:path>
              </a:pathLst>
            </a:custGeom>
            <a:ln w="19050">
              <a:solidFill>
                <a:srgbClr val="6AA84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642103"/>
            <a:ext cx="9144000" cy="501650"/>
            <a:chOff x="0" y="4642103"/>
            <a:chExt cx="9144000" cy="5016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52494" y="4886505"/>
              <a:ext cx="1422388" cy="187986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4736591"/>
              <a:ext cx="9144000" cy="407034"/>
            </a:xfrm>
            <a:custGeom>
              <a:avLst/>
              <a:gdLst/>
              <a:ahLst/>
              <a:cxnLst/>
              <a:rect l="l" t="t" r="r" b="b"/>
              <a:pathLst>
                <a:path w="9144000" h="407035">
                  <a:moveTo>
                    <a:pt x="9143999" y="0"/>
                  </a:moveTo>
                  <a:lnTo>
                    <a:pt x="0" y="0"/>
                  </a:lnTo>
                  <a:lnTo>
                    <a:pt x="0" y="406907"/>
                  </a:lnTo>
                  <a:lnTo>
                    <a:pt x="9143999" y="406907"/>
                  </a:lnTo>
                  <a:lnTo>
                    <a:pt x="9143999" y="0"/>
                  </a:lnTo>
                  <a:close/>
                </a:path>
              </a:pathLst>
            </a:custGeom>
            <a:solidFill>
              <a:srgbClr val="2F2F2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4736591"/>
              <a:ext cx="9144000" cy="0"/>
            </a:xfrm>
            <a:custGeom>
              <a:avLst/>
              <a:gdLst/>
              <a:ahLst/>
              <a:cxnLst/>
              <a:rect l="l" t="t" r="r" b="b"/>
              <a:pathLst>
                <a:path w="9144000" h="0">
                  <a:moveTo>
                    <a:pt x="9143999" y="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2F2F2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642103"/>
              <a:ext cx="2308859" cy="501395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90550" y="519429"/>
            <a:ext cx="234378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25"/>
              <a:t>Backward</a:t>
            </a:r>
            <a:r>
              <a:rPr dirty="0" spc="-150"/>
              <a:t> </a:t>
            </a:r>
            <a:r>
              <a:rPr dirty="0" spc="-35"/>
              <a:t>pass</a:t>
            </a: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047915" y="1672145"/>
          <a:ext cx="3390900" cy="19907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2610"/>
                <a:gridCol w="562610"/>
                <a:gridCol w="562609"/>
                <a:gridCol w="562610"/>
                <a:gridCol w="562610"/>
                <a:gridCol w="562610"/>
              </a:tblGrid>
              <a:tr h="3961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w</a:t>
                      </a:r>
                      <a:r>
                        <a:rPr dirty="0" baseline="-21604" sz="1350">
                          <a:latin typeface="Arial MT"/>
                          <a:cs typeface="Arial MT"/>
                        </a:rPr>
                        <a:t>1</a:t>
                      </a:r>
                      <a:endParaRPr baseline="-21604" sz="1350">
                        <a:latin typeface="Arial MT"/>
                        <a:cs typeface="Arial MT"/>
                      </a:endParaRPr>
                    </a:p>
                  </a:txBody>
                  <a:tcPr marL="0" marR="0" marB="0" marT="8636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w</a:t>
                      </a:r>
                      <a:r>
                        <a:rPr dirty="0" baseline="-21604" sz="1350">
                          <a:latin typeface="Arial MT"/>
                          <a:cs typeface="Arial MT"/>
                        </a:rPr>
                        <a:t>2</a:t>
                      </a:r>
                      <a:endParaRPr baseline="-21604" sz="1350">
                        <a:latin typeface="Arial MT"/>
                        <a:cs typeface="Arial MT"/>
                      </a:endParaRPr>
                    </a:p>
                  </a:txBody>
                  <a:tcPr marL="0" marR="0" marB="0" marT="8636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w</a:t>
                      </a:r>
                      <a:r>
                        <a:rPr dirty="0" baseline="-21604" sz="1350">
                          <a:latin typeface="Arial MT"/>
                          <a:cs typeface="Arial MT"/>
                        </a:rPr>
                        <a:t>3</a:t>
                      </a:r>
                      <a:endParaRPr baseline="-21604" sz="1350">
                        <a:latin typeface="Arial MT"/>
                        <a:cs typeface="Arial MT"/>
                      </a:endParaRPr>
                    </a:p>
                  </a:txBody>
                  <a:tcPr marL="0" marR="0" marB="0" marT="8636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w</a:t>
                      </a:r>
                      <a:r>
                        <a:rPr dirty="0" baseline="-21604" sz="1350">
                          <a:latin typeface="Arial MT"/>
                          <a:cs typeface="Arial MT"/>
                        </a:rPr>
                        <a:t>4</a:t>
                      </a:r>
                      <a:endParaRPr baseline="-21604" sz="1350">
                        <a:latin typeface="Arial MT"/>
                        <a:cs typeface="Arial MT"/>
                      </a:endParaRPr>
                    </a:p>
                  </a:txBody>
                  <a:tcPr marL="0" marR="0" marB="0" marT="8636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w</a:t>
                      </a:r>
                      <a:r>
                        <a:rPr dirty="0" baseline="-21604" sz="1350">
                          <a:latin typeface="Arial MT"/>
                          <a:cs typeface="Arial MT"/>
                        </a:rPr>
                        <a:t>5</a:t>
                      </a:r>
                      <a:endParaRPr baseline="-21604" sz="1350">
                        <a:latin typeface="Arial MT"/>
                        <a:cs typeface="Arial MT"/>
                      </a:endParaRPr>
                    </a:p>
                  </a:txBody>
                  <a:tcPr marL="0" marR="0" marB="0" marT="8636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dirty="0" sz="1400" spc="10">
                          <a:latin typeface="Arial MT"/>
                          <a:cs typeface="Arial MT"/>
                        </a:rPr>
                        <a:t>t</a:t>
                      </a:r>
                      <a:r>
                        <a:rPr dirty="0" baseline="-21604" sz="1350" spc="15">
                          <a:latin typeface="Arial MT"/>
                          <a:cs typeface="Arial MT"/>
                        </a:rPr>
                        <a:t>1</a:t>
                      </a:r>
                      <a:endParaRPr baseline="-21604" sz="1350">
                        <a:latin typeface="Arial MT"/>
                        <a:cs typeface="Arial MT"/>
                      </a:endParaRPr>
                    </a:p>
                  </a:txBody>
                  <a:tcPr marL="0" marR="0" marB="0" marT="8636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0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1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3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8636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2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8636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3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8636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3962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dirty="0" sz="1400" spc="10">
                          <a:latin typeface="Arial MT"/>
                          <a:cs typeface="Arial MT"/>
                        </a:rPr>
                        <a:t>t</a:t>
                      </a:r>
                      <a:r>
                        <a:rPr dirty="0" baseline="-21604" sz="1350" spc="15">
                          <a:latin typeface="Arial MT"/>
                          <a:cs typeface="Arial MT"/>
                        </a:rPr>
                        <a:t>2</a:t>
                      </a:r>
                      <a:endParaRPr baseline="-21604" sz="1350">
                        <a:latin typeface="Arial MT"/>
                        <a:cs typeface="Arial MT"/>
                      </a:endParaRPr>
                    </a:p>
                  </a:txBody>
                  <a:tcPr marL="0" marR="0" marB="0" marT="8636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0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2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4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8636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8636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3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8636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dirty="0" sz="1400" spc="10">
                          <a:latin typeface="Arial MT"/>
                          <a:cs typeface="Arial MT"/>
                        </a:rPr>
                        <a:t>t</a:t>
                      </a:r>
                      <a:r>
                        <a:rPr dirty="0" baseline="-21604" sz="1350" spc="15">
                          <a:latin typeface="Arial MT"/>
                          <a:cs typeface="Arial MT"/>
                        </a:rPr>
                        <a:t>3</a:t>
                      </a:r>
                      <a:endParaRPr baseline="-21604" sz="1350">
                        <a:latin typeface="Arial MT"/>
                        <a:cs typeface="Arial MT"/>
                      </a:endParaRPr>
                    </a:p>
                  </a:txBody>
                  <a:tcPr marL="0" marR="0" marB="0" marT="8636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0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2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4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8636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8636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4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8636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396112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dirty="0" sz="1400" spc="10">
                          <a:latin typeface="Arial MT"/>
                          <a:cs typeface="Arial MT"/>
                        </a:rPr>
                        <a:t>t</a:t>
                      </a:r>
                      <a:r>
                        <a:rPr dirty="0" baseline="-21604" sz="1350" spc="15">
                          <a:latin typeface="Arial MT"/>
                          <a:cs typeface="Arial MT"/>
                        </a:rPr>
                        <a:t>4</a:t>
                      </a:r>
                      <a:endParaRPr baseline="-21604" sz="1350">
                        <a:latin typeface="Arial MT"/>
                        <a:cs typeface="Arial MT"/>
                      </a:endParaRPr>
                    </a:p>
                  </a:txBody>
                  <a:tcPr marL="0" marR="0" marB="0" marT="8636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0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4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4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8636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3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8636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8636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35863" y="2526792"/>
            <a:ext cx="495299" cy="190500"/>
          </a:xfrm>
          <a:prstGeom prst="rect">
            <a:avLst/>
          </a:prstGeom>
        </p:spPr>
      </p:pic>
      <p:sp>
        <p:nvSpPr>
          <p:cNvPr id="10" name="object 10"/>
          <p:cNvSpPr/>
          <p:nvPr/>
        </p:nvSpPr>
        <p:spPr>
          <a:xfrm>
            <a:off x="5859779" y="2156460"/>
            <a:ext cx="2910840" cy="783590"/>
          </a:xfrm>
          <a:custGeom>
            <a:avLst/>
            <a:gdLst/>
            <a:ahLst/>
            <a:cxnLst/>
            <a:rect l="l" t="t" r="r" b="b"/>
            <a:pathLst>
              <a:path w="2910840" h="783589">
                <a:moveTo>
                  <a:pt x="0" y="783336"/>
                </a:moveTo>
                <a:lnTo>
                  <a:pt x="2910839" y="783336"/>
                </a:lnTo>
                <a:lnTo>
                  <a:pt x="2910839" y="0"/>
                </a:lnTo>
                <a:lnTo>
                  <a:pt x="0" y="0"/>
                </a:lnTo>
                <a:lnTo>
                  <a:pt x="0" y="783336"/>
                </a:lnTo>
                <a:close/>
              </a:path>
            </a:pathLst>
          </a:custGeom>
          <a:ln w="9525">
            <a:solidFill>
              <a:srgbClr val="CCCC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5939409" y="2232152"/>
            <a:ext cx="31051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14">
                <a:latin typeface="Tahoma"/>
                <a:cs typeface="Tahoma"/>
              </a:rPr>
              <a:t>&lt;s</a:t>
            </a:r>
            <a:r>
              <a:rPr dirty="0" sz="1400" spc="-204">
                <a:latin typeface="Tahoma"/>
                <a:cs typeface="Tahoma"/>
              </a:rPr>
              <a:t>&gt;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768208" y="2232152"/>
            <a:ext cx="269240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400" spc="45">
                <a:latin typeface="Tahoma"/>
                <a:cs typeface="Tahoma"/>
              </a:rPr>
              <a:t>w2  w4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853808" y="2232152"/>
            <a:ext cx="269240" cy="6661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400" spc="45">
                <a:latin typeface="Tahoma"/>
                <a:cs typeface="Tahoma"/>
              </a:rPr>
              <a:t>w1  w3  w5</a:t>
            </a:r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642103"/>
            <a:ext cx="9144000" cy="501650"/>
            <a:chOff x="0" y="4642103"/>
            <a:chExt cx="9144000" cy="5016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52494" y="4886505"/>
              <a:ext cx="1422388" cy="187986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4736591"/>
              <a:ext cx="9144000" cy="407034"/>
            </a:xfrm>
            <a:custGeom>
              <a:avLst/>
              <a:gdLst/>
              <a:ahLst/>
              <a:cxnLst/>
              <a:rect l="l" t="t" r="r" b="b"/>
              <a:pathLst>
                <a:path w="9144000" h="407035">
                  <a:moveTo>
                    <a:pt x="9143999" y="0"/>
                  </a:moveTo>
                  <a:lnTo>
                    <a:pt x="0" y="0"/>
                  </a:lnTo>
                  <a:lnTo>
                    <a:pt x="0" y="406907"/>
                  </a:lnTo>
                  <a:lnTo>
                    <a:pt x="9143999" y="406907"/>
                  </a:lnTo>
                  <a:lnTo>
                    <a:pt x="9143999" y="0"/>
                  </a:lnTo>
                  <a:close/>
                </a:path>
              </a:pathLst>
            </a:custGeom>
            <a:solidFill>
              <a:srgbClr val="2F2F2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4736591"/>
              <a:ext cx="9144000" cy="0"/>
            </a:xfrm>
            <a:custGeom>
              <a:avLst/>
              <a:gdLst/>
              <a:ahLst/>
              <a:cxnLst/>
              <a:rect l="l" t="t" r="r" b="b"/>
              <a:pathLst>
                <a:path w="9144000" h="0">
                  <a:moveTo>
                    <a:pt x="9143999" y="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2F2F2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642103"/>
              <a:ext cx="2308859" cy="501395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90550" y="519429"/>
            <a:ext cx="234378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25"/>
              <a:t>Backward</a:t>
            </a:r>
            <a:r>
              <a:rPr dirty="0" spc="-150"/>
              <a:t> </a:t>
            </a:r>
            <a:r>
              <a:rPr dirty="0" spc="-35"/>
              <a:t>pass</a:t>
            </a: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0020" y="2476846"/>
            <a:ext cx="465978" cy="199297"/>
          </a:xfrm>
          <a:prstGeom prst="rect">
            <a:avLst/>
          </a:prstGeom>
        </p:spPr>
      </p:pic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1047915" y="1672145"/>
          <a:ext cx="4434840" cy="20002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7355"/>
                <a:gridCol w="794384"/>
                <a:gridCol w="794385"/>
                <a:gridCol w="794385"/>
                <a:gridCol w="794385"/>
                <a:gridCol w="794385"/>
              </a:tblGrid>
              <a:tr h="3962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999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w</a:t>
                      </a:r>
                      <a:r>
                        <a:rPr dirty="0" baseline="-21604" sz="1350">
                          <a:latin typeface="Arial MT"/>
                          <a:cs typeface="Arial MT"/>
                        </a:rPr>
                        <a:t>1</a:t>
                      </a:r>
                      <a:endParaRPr baseline="-21604" sz="1350">
                        <a:latin typeface="Arial MT"/>
                        <a:cs typeface="Arial MT"/>
                      </a:endParaRPr>
                    </a:p>
                  </a:txBody>
                  <a:tcPr marL="0" marR="0" marB="0" marT="8636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999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w</a:t>
                      </a:r>
                      <a:r>
                        <a:rPr dirty="0" baseline="-21604" sz="1350">
                          <a:latin typeface="Arial MT"/>
                          <a:cs typeface="Arial MT"/>
                        </a:rPr>
                        <a:t>2</a:t>
                      </a:r>
                      <a:endParaRPr baseline="-21604" sz="1350">
                        <a:latin typeface="Arial MT"/>
                        <a:cs typeface="Arial MT"/>
                      </a:endParaRPr>
                    </a:p>
                  </a:txBody>
                  <a:tcPr marL="0" marR="0" marB="0" marT="8636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999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w</a:t>
                      </a:r>
                      <a:r>
                        <a:rPr dirty="0" baseline="-21604" sz="1350">
                          <a:latin typeface="Arial MT"/>
                          <a:cs typeface="Arial MT"/>
                        </a:rPr>
                        <a:t>3</a:t>
                      </a:r>
                      <a:endParaRPr baseline="-21604" sz="1350">
                        <a:latin typeface="Arial MT"/>
                        <a:cs typeface="Arial MT"/>
                      </a:endParaRPr>
                    </a:p>
                  </a:txBody>
                  <a:tcPr marL="0" marR="0" marB="0" marT="8636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999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w</a:t>
                      </a:r>
                      <a:r>
                        <a:rPr dirty="0" baseline="-21604" sz="1350">
                          <a:latin typeface="Arial MT"/>
                          <a:cs typeface="Arial MT"/>
                        </a:rPr>
                        <a:t>4</a:t>
                      </a:r>
                      <a:endParaRPr baseline="-21604" sz="1350">
                        <a:latin typeface="Arial MT"/>
                        <a:cs typeface="Arial MT"/>
                      </a:endParaRPr>
                    </a:p>
                  </a:txBody>
                  <a:tcPr marL="0" marR="0" marB="0" marT="8636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999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w</a:t>
                      </a:r>
                      <a:r>
                        <a:rPr dirty="0" baseline="-21604" sz="1350">
                          <a:latin typeface="Arial MT"/>
                          <a:cs typeface="Arial MT"/>
                        </a:rPr>
                        <a:t>5</a:t>
                      </a:r>
                      <a:endParaRPr baseline="-21604" sz="1350">
                        <a:latin typeface="Arial MT"/>
                        <a:cs typeface="Arial MT"/>
                      </a:endParaRPr>
                    </a:p>
                  </a:txBody>
                  <a:tcPr marL="0" marR="0" marB="0" marT="8636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38100">
                      <a:solidFill>
                        <a:srgbClr val="6AA84F"/>
                      </a:solidFill>
                      <a:prstDash val="solid"/>
                    </a:lnB>
                  </a:tcPr>
                </a:tc>
              </a:tr>
              <a:tr h="396113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dirty="0" sz="1400" spc="10">
                          <a:latin typeface="Arial MT"/>
                          <a:cs typeface="Arial MT"/>
                        </a:rPr>
                        <a:t>t</a:t>
                      </a:r>
                      <a:r>
                        <a:rPr dirty="0" baseline="-21604" sz="1350" spc="15">
                          <a:latin typeface="Arial MT"/>
                          <a:cs typeface="Arial MT"/>
                        </a:rPr>
                        <a:t>1</a:t>
                      </a:r>
                      <a:endParaRPr baseline="-21604" sz="1350">
                        <a:latin typeface="Arial MT"/>
                        <a:cs typeface="Arial MT"/>
                      </a:endParaRPr>
                    </a:p>
                  </a:txBody>
                  <a:tcPr marL="0" marR="0" marB="0" marT="86360">
                    <a:lnL w="9525">
                      <a:solidFill>
                        <a:srgbClr val="999999"/>
                      </a:solidFill>
                      <a:prstDash val="solid"/>
                    </a:lnL>
                    <a:lnR w="9525">
                      <a:solidFill>
                        <a:srgbClr val="999999"/>
                      </a:solidFill>
                      <a:prstDash val="solid"/>
                    </a:lnR>
                    <a:lnT w="9525">
                      <a:solidFill>
                        <a:srgbClr val="999999"/>
                      </a:solidFill>
                      <a:prstDash val="solid"/>
                    </a:lnT>
                    <a:lnB w="9525">
                      <a:solidFill>
                        <a:srgbClr val="9999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400" spc="15">
                          <a:latin typeface="Tahoma"/>
                          <a:cs typeface="Tahoma"/>
                        </a:rPr>
                        <a:t>0.25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9525">
                      <a:solidFill>
                        <a:srgbClr val="999999"/>
                      </a:solidFill>
                      <a:prstDash val="solid"/>
                    </a:lnL>
                    <a:lnR w="9525">
                      <a:solidFill>
                        <a:srgbClr val="999999"/>
                      </a:solidFill>
                      <a:prstDash val="solid"/>
                    </a:lnR>
                    <a:lnT w="9525">
                      <a:solidFill>
                        <a:srgbClr val="999999"/>
                      </a:solidFill>
                      <a:prstDash val="solid"/>
                    </a:lnT>
                    <a:lnB w="9525">
                      <a:solidFill>
                        <a:srgbClr val="9999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400" spc="20">
                          <a:latin typeface="Tahoma"/>
                          <a:cs typeface="Tahoma"/>
                        </a:rPr>
                        <a:t>0.125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9525">
                      <a:solidFill>
                        <a:srgbClr val="999999"/>
                      </a:solidFill>
                      <a:prstDash val="solid"/>
                    </a:lnL>
                    <a:lnR w="9525">
                      <a:solidFill>
                        <a:srgbClr val="999999"/>
                      </a:solidFill>
                      <a:prstDash val="solid"/>
                    </a:lnR>
                    <a:lnT w="9525">
                      <a:solidFill>
                        <a:srgbClr val="999999"/>
                      </a:solidFill>
                      <a:prstDash val="solid"/>
                    </a:lnT>
                    <a:lnB w="9525">
                      <a:solidFill>
                        <a:srgbClr val="9999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0.025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86360">
                    <a:lnL w="9525">
                      <a:solidFill>
                        <a:srgbClr val="999999"/>
                      </a:solidFill>
                      <a:prstDash val="solid"/>
                    </a:lnL>
                    <a:lnR w="9525">
                      <a:solidFill>
                        <a:srgbClr val="999999"/>
                      </a:solidFill>
                      <a:prstDash val="solid"/>
                    </a:lnR>
                    <a:lnT w="9525">
                      <a:solidFill>
                        <a:srgbClr val="999999"/>
                      </a:solidFill>
                      <a:prstDash val="solid"/>
                    </a:lnT>
                    <a:lnB w="9525">
                      <a:solidFill>
                        <a:srgbClr val="9999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0.0125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86360">
                    <a:lnL w="9525">
                      <a:solidFill>
                        <a:srgbClr val="999999"/>
                      </a:solidFill>
                      <a:prstDash val="solid"/>
                    </a:lnL>
                    <a:lnR w="38100">
                      <a:solidFill>
                        <a:srgbClr val="6AA84F"/>
                      </a:solidFill>
                      <a:prstDash val="solid"/>
                    </a:lnR>
                    <a:lnT w="9525">
                      <a:solidFill>
                        <a:srgbClr val="999999"/>
                      </a:solidFill>
                      <a:prstDash val="solid"/>
                    </a:lnT>
                    <a:lnB w="9525">
                      <a:solidFill>
                        <a:srgbClr val="9999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0.01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86360">
                    <a:lnL w="38100">
                      <a:solidFill>
                        <a:srgbClr val="6AA84F"/>
                      </a:solidFill>
                      <a:prstDash val="solid"/>
                    </a:lnL>
                    <a:lnR w="38100">
                      <a:solidFill>
                        <a:srgbClr val="6AA84F"/>
                      </a:solidFill>
                      <a:prstDash val="solid"/>
                    </a:lnR>
                    <a:lnT w="38100">
                      <a:solidFill>
                        <a:srgbClr val="6AA84F"/>
                      </a:solidFill>
                      <a:prstDash val="solid"/>
                    </a:lnT>
                    <a:lnB w="28575">
                      <a:solidFill>
                        <a:srgbClr val="6AA84F"/>
                      </a:solidFill>
                      <a:prstDash val="solid"/>
                    </a:lnB>
                  </a:tcPr>
                </a:tc>
              </a:tr>
              <a:tr h="3962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dirty="0" sz="1400" spc="10">
                          <a:latin typeface="Arial MT"/>
                          <a:cs typeface="Arial MT"/>
                        </a:rPr>
                        <a:t>t</a:t>
                      </a:r>
                      <a:r>
                        <a:rPr dirty="0" baseline="-21604" sz="1350" spc="15">
                          <a:latin typeface="Arial MT"/>
                          <a:cs typeface="Arial MT"/>
                        </a:rPr>
                        <a:t>2</a:t>
                      </a:r>
                      <a:endParaRPr baseline="-21604" sz="1350">
                        <a:latin typeface="Arial MT"/>
                        <a:cs typeface="Arial MT"/>
                      </a:endParaRPr>
                    </a:p>
                  </a:txBody>
                  <a:tcPr marL="0" marR="0" marB="0" marT="8636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99999"/>
                      </a:solidFill>
                      <a:prstDash val="solid"/>
                    </a:lnR>
                    <a:lnT w="9525">
                      <a:solidFill>
                        <a:srgbClr val="999999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0.1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9525">
                      <a:solidFill>
                        <a:srgbClr val="999999"/>
                      </a:solidFill>
                      <a:prstDash val="solid"/>
                    </a:lnL>
                    <a:lnR w="9525">
                      <a:solidFill>
                        <a:srgbClr val="999999"/>
                      </a:solidFill>
                      <a:prstDash val="solid"/>
                    </a:lnR>
                    <a:lnT w="9525">
                      <a:solidFill>
                        <a:srgbClr val="999999"/>
                      </a:solidFill>
                      <a:prstDash val="solid"/>
                    </a:lnT>
                    <a:lnB w="9525">
                      <a:solidFill>
                        <a:srgbClr val="9999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400" spc="20">
                          <a:latin typeface="Tahoma"/>
                          <a:cs typeface="Tahoma"/>
                        </a:rPr>
                        <a:t>0.025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9525">
                      <a:solidFill>
                        <a:srgbClr val="999999"/>
                      </a:solidFill>
                      <a:prstDash val="solid"/>
                    </a:lnL>
                    <a:lnR w="9525">
                      <a:solidFill>
                        <a:srgbClr val="999999"/>
                      </a:solidFill>
                      <a:prstDash val="solid"/>
                    </a:lnR>
                    <a:lnT w="9525">
                      <a:solidFill>
                        <a:srgbClr val="999999"/>
                      </a:solidFill>
                      <a:prstDash val="solid"/>
                    </a:lnT>
                    <a:lnB w="9525">
                      <a:solidFill>
                        <a:srgbClr val="9999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0.05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86360">
                    <a:lnL w="9525">
                      <a:solidFill>
                        <a:srgbClr val="999999"/>
                      </a:solidFill>
                      <a:prstDash val="solid"/>
                    </a:lnL>
                    <a:lnR w="9525">
                      <a:solidFill>
                        <a:srgbClr val="999999"/>
                      </a:solidFill>
                      <a:prstDash val="solid"/>
                    </a:lnR>
                    <a:lnT w="9525">
                      <a:solidFill>
                        <a:srgbClr val="999999"/>
                      </a:solidFill>
                      <a:prstDash val="solid"/>
                    </a:lnT>
                    <a:lnB w="9525">
                      <a:solidFill>
                        <a:srgbClr val="9999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0.01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86360">
                    <a:lnL w="9525">
                      <a:solidFill>
                        <a:srgbClr val="999999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999999"/>
                      </a:solidFill>
                      <a:prstDash val="solid"/>
                    </a:lnT>
                    <a:lnB w="9525">
                      <a:solidFill>
                        <a:srgbClr val="9999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0.003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8636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6AA84F"/>
                      </a:solidFill>
                      <a:prstDash val="solid"/>
                    </a:lnT>
                    <a:lnB w="9525">
                      <a:solidFill>
                        <a:srgbClr val="999999"/>
                      </a:solidFill>
                      <a:prstDash val="solid"/>
                    </a:lnB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dirty="0" sz="1400" spc="10">
                          <a:latin typeface="Arial MT"/>
                          <a:cs typeface="Arial MT"/>
                        </a:rPr>
                        <a:t>t</a:t>
                      </a:r>
                      <a:r>
                        <a:rPr dirty="0" baseline="-21604" sz="1350" spc="15">
                          <a:latin typeface="Arial MT"/>
                          <a:cs typeface="Arial MT"/>
                        </a:rPr>
                        <a:t>3</a:t>
                      </a:r>
                      <a:endParaRPr baseline="-21604" sz="1350">
                        <a:latin typeface="Arial MT"/>
                        <a:cs typeface="Arial MT"/>
                      </a:endParaRPr>
                    </a:p>
                  </a:txBody>
                  <a:tcPr marL="0" marR="0" marB="0" marT="8636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99999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0.3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9525">
                      <a:solidFill>
                        <a:srgbClr val="999999"/>
                      </a:solidFill>
                      <a:prstDash val="solid"/>
                    </a:lnL>
                    <a:lnR w="9525">
                      <a:solidFill>
                        <a:srgbClr val="999999"/>
                      </a:solidFill>
                      <a:prstDash val="solid"/>
                    </a:lnR>
                    <a:lnT w="9525">
                      <a:solidFill>
                        <a:srgbClr val="999999"/>
                      </a:solidFill>
                      <a:prstDash val="solid"/>
                    </a:lnT>
                    <a:lnB w="9525">
                      <a:solidFill>
                        <a:srgbClr val="9999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400" spc="15">
                          <a:latin typeface="Tahoma"/>
                          <a:cs typeface="Tahoma"/>
                        </a:rPr>
                        <a:t>0.05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9525">
                      <a:solidFill>
                        <a:srgbClr val="999999"/>
                      </a:solidFill>
                      <a:prstDash val="solid"/>
                    </a:lnL>
                    <a:lnR w="9525">
                      <a:solidFill>
                        <a:srgbClr val="999999"/>
                      </a:solidFill>
                      <a:prstDash val="solid"/>
                    </a:lnR>
                    <a:lnT w="9525">
                      <a:solidFill>
                        <a:srgbClr val="999999"/>
                      </a:solidFill>
                      <a:prstDash val="solid"/>
                    </a:lnT>
                    <a:lnB w="9525">
                      <a:solidFill>
                        <a:srgbClr val="9999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0.025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86360">
                    <a:lnL w="9525">
                      <a:solidFill>
                        <a:srgbClr val="999999"/>
                      </a:solidFill>
                      <a:prstDash val="solid"/>
                    </a:lnL>
                    <a:lnR w="9525">
                      <a:solidFill>
                        <a:srgbClr val="999999"/>
                      </a:solidFill>
                      <a:prstDash val="solid"/>
                    </a:lnR>
                    <a:lnT w="9525">
                      <a:solidFill>
                        <a:srgbClr val="999999"/>
                      </a:solidFill>
                      <a:prstDash val="solid"/>
                    </a:lnT>
                    <a:lnB w="9525">
                      <a:solidFill>
                        <a:srgbClr val="9999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0.02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86360">
                    <a:lnL w="9525">
                      <a:solidFill>
                        <a:srgbClr val="999999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999999"/>
                      </a:solidFill>
                      <a:prstDash val="solid"/>
                    </a:lnT>
                    <a:lnB w="9525">
                      <a:solidFill>
                        <a:srgbClr val="9999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0.0000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8636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999999"/>
                      </a:solidFill>
                      <a:prstDash val="solid"/>
                    </a:lnT>
                    <a:lnB w="9525">
                      <a:solidFill>
                        <a:srgbClr val="999999"/>
                      </a:solidFill>
                      <a:prstDash val="solid"/>
                    </a:lnB>
                  </a:tcPr>
                </a:tc>
              </a:tr>
              <a:tr h="3962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dirty="0" sz="1400" spc="10">
                          <a:latin typeface="Arial MT"/>
                          <a:cs typeface="Arial MT"/>
                        </a:rPr>
                        <a:t>t</a:t>
                      </a:r>
                      <a:r>
                        <a:rPr dirty="0" baseline="-21604" sz="1350" spc="15">
                          <a:latin typeface="Arial MT"/>
                          <a:cs typeface="Arial MT"/>
                        </a:rPr>
                        <a:t>4</a:t>
                      </a:r>
                      <a:endParaRPr baseline="-21604" sz="1350">
                        <a:latin typeface="Arial MT"/>
                        <a:cs typeface="Arial MT"/>
                      </a:endParaRPr>
                    </a:p>
                  </a:txBody>
                  <a:tcPr marL="0" marR="0" marB="0" marT="8636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99999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0.2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9525">
                      <a:solidFill>
                        <a:srgbClr val="999999"/>
                      </a:solidFill>
                      <a:prstDash val="solid"/>
                    </a:lnL>
                    <a:lnR w="9525">
                      <a:solidFill>
                        <a:srgbClr val="999999"/>
                      </a:solidFill>
                      <a:prstDash val="solid"/>
                    </a:lnR>
                    <a:lnT w="9525">
                      <a:solidFill>
                        <a:srgbClr val="999999"/>
                      </a:solidFill>
                      <a:prstDash val="solid"/>
                    </a:lnT>
                    <a:lnB w="9525">
                      <a:solidFill>
                        <a:srgbClr val="9999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0.1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9525">
                      <a:solidFill>
                        <a:srgbClr val="999999"/>
                      </a:solidFill>
                      <a:prstDash val="solid"/>
                    </a:lnL>
                    <a:lnR w="9525">
                      <a:solidFill>
                        <a:srgbClr val="999999"/>
                      </a:solidFill>
                      <a:prstDash val="solid"/>
                    </a:lnR>
                    <a:lnT w="9525">
                      <a:solidFill>
                        <a:srgbClr val="999999"/>
                      </a:solidFill>
                      <a:prstDash val="solid"/>
                    </a:lnT>
                    <a:lnB w="9525">
                      <a:solidFill>
                        <a:srgbClr val="9999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0.000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86360">
                    <a:lnL w="9525">
                      <a:solidFill>
                        <a:srgbClr val="999999"/>
                      </a:solidFill>
                      <a:prstDash val="solid"/>
                    </a:lnL>
                    <a:lnR w="9525">
                      <a:solidFill>
                        <a:srgbClr val="999999"/>
                      </a:solidFill>
                      <a:prstDash val="solid"/>
                    </a:lnR>
                    <a:lnT w="9525">
                      <a:solidFill>
                        <a:srgbClr val="999999"/>
                      </a:solidFill>
                      <a:prstDash val="solid"/>
                    </a:lnT>
                    <a:lnB w="9525">
                      <a:solidFill>
                        <a:srgbClr val="9999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0.0025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86360">
                    <a:lnL w="9525">
                      <a:solidFill>
                        <a:srgbClr val="999999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999999"/>
                      </a:solidFill>
                      <a:prstDash val="solid"/>
                    </a:lnT>
                    <a:lnB w="9525">
                      <a:solidFill>
                        <a:srgbClr val="9999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0.0003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8636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999999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pSp>
        <p:nvGrpSpPr>
          <p:cNvPr id="10" name="object 10"/>
          <p:cNvGrpSpPr/>
          <p:nvPr/>
        </p:nvGrpSpPr>
        <p:grpSpPr>
          <a:xfrm>
            <a:off x="1477136" y="3703701"/>
            <a:ext cx="2590165" cy="478155"/>
            <a:chOff x="1477136" y="3703701"/>
            <a:chExt cx="2590165" cy="478155"/>
          </a:xfrm>
        </p:grpSpPr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78863" y="3764280"/>
              <a:ext cx="2314575" cy="361188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486661" y="3713226"/>
              <a:ext cx="2571115" cy="459105"/>
            </a:xfrm>
            <a:custGeom>
              <a:avLst/>
              <a:gdLst/>
              <a:ahLst/>
              <a:cxnLst/>
              <a:rect l="l" t="t" r="r" b="b"/>
              <a:pathLst>
                <a:path w="2571115" h="459104">
                  <a:moveTo>
                    <a:pt x="0" y="458724"/>
                  </a:moveTo>
                  <a:lnTo>
                    <a:pt x="2570988" y="458724"/>
                  </a:lnTo>
                  <a:lnTo>
                    <a:pt x="2570988" y="0"/>
                  </a:lnTo>
                  <a:lnTo>
                    <a:pt x="0" y="0"/>
                  </a:lnTo>
                  <a:lnTo>
                    <a:pt x="0" y="458724"/>
                  </a:lnTo>
                  <a:close/>
                </a:path>
              </a:pathLst>
            </a:custGeom>
            <a:ln w="19050">
              <a:solidFill>
                <a:srgbClr val="6AA84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642103"/>
            <a:ext cx="9144000" cy="501650"/>
            <a:chOff x="0" y="4642103"/>
            <a:chExt cx="9144000" cy="5016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52494" y="4886505"/>
              <a:ext cx="1422388" cy="187986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4736591"/>
              <a:ext cx="9144000" cy="407034"/>
            </a:xfrm>
            <a:custGeom>
              <a:avLst/>
              <a:gdLst/>
              <a:ahLst/>
              <a:cxnLst/>
              <a:rect l="l" t="t" r="r" b="b"/>
              <a:pathLst>
                <a:path w="9144000" h="407035">
                  <a:moveTo>
                    <a:pt x="9143999" y="0"/>
                  </a:moveTo>
                  <a:lnTo>
                    <a:pt x="0" y="0"/>
                  </a:lnTo>
                  <a:lnTo>
                    <a:pt x="0" y="406907"/>
                  </a:lnTo>
                  <a:lnTo>
                    <a:pt x="9143999" y="406907"/>
                  </a:lnTo>
                  <a:lnTo>
                    <a:pt x="9143999" y="0"/>
                  </a:lnTo>
                  <a:close/>
                </a:path>
              </a:pathLst>
            </a:custGeom>
            <a:solidFill>
              <a:srgbClr val="2F2F2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4736591"/>
              <a:ext cx="9144000" cy="0"/>
            </a:xfrm>
            <a:custGeom>
              <a:avLst/>
              <a:gdLst/>
              <a:ahLst/>
              <a:cxnLst/>
              <a:rect l="l" t="t" r="r" b="b"/>
              <a:pathLst>
                <a:path w="9144000" h="0">
                  <a:moveTo>
                    <a:pt x="9143999" y="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2F2F2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642103"/>
              <a:ext cx="2308859" cy="501395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90550" y="519429"/>
            <a:ext cx="234378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25"/>
              <a:t>Backward</a:t>
            </a:r>
            <a:r>
              <a:rPr dirty="0" spc="-150"/>
              <a:t> </a:t>
            </a:r>
            <a:r>
              <a:rPr dirty="0" spc="-35"/>
              <a:t>pass</a:t>
            </a: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038390" y="1672145"/>
          <a:ext cx="3419475" cy="19907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2610"/>
                <a:gridCol w="562610"/>
                <a:gridCol w="562609"/>
                <a:gridCol w="562610"/>
                <a:gridCol w="562610"/>
                <a:gridCol w="562610"/>
              </a:tblGrid>
              <a:tr h="3961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28575">
                      <a:solidFill>
                        <a:srgbClr val="6AA84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w</a:t>
                      </a:r>
                      <a:r>
                        <a:rPr dirty="0" baseline="-21604" sz="1350">
                          <a:latin typeface="Arial MT"/>
                          <a:cs typeface="Arial MT"/>
                        </a:rPr>
                        <a:t>1</a:t>
                      </a:r>
                      <a:endParaRPr baseline="-21604" sz="1350">
                        <a:latin typeface="Arial MT"/>
                        <a:cs typeface="Arial MT"/>
                      </a:endParaRPr>
                    </a:p>
                  </a:txBody>
                  <a:tcPr marL="0" marR="0" marB="0" marT="8636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999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w</a:t>
                      </a:r>
                      <a:r>
                        <a:rPr dirty="0" baseline="-21604" sz="1350">
                          <a:latin typeface="Arial MT"/>
                          <a:cs typeface="Arial MT"/>
                        </a:rPr>
                        <a:t>2</a:t>
                      </a:r>
                      <a:endParaRPr baseline="-21604" sz="1350">
                        <a:latin typeface="Arial MT"/>
                        <a:cs typeface="Arial MT"/>
                      </a:endParaRPr>
                    </a:p>
                  </a:txBody>
                  <a:tcPr marL="0" marR="0" marB="0" marT="8636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999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w</a:t>
                      </a:r>
                      <a:r>
                        <a:rPr dirty="0" baseline="-21604" sz="1350">
                          <a:latin typeface="Arial MT"/>
                          <a:cs typeface="Arial MT"/>
                        </a:rPr>
                        <a:t>3</a:t>
                      </a:r>
                      <a:endParaRPr baseline="-21604" sz="1350">
                        <a:latin typeface="Arial MT"/>
                        <a:cs typeface="Arial MT"/>
                      </a:endParaRPr>
                    </a:p>
                  </a:txBody>
                  <a:tcPr marL="0" marR="0" marB="0" marT="8636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999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w</a:t>
                      </a:r>
                      <a:r>
                        <a:rPr dirty="0" baseline="-21604" sz="1350">
                          <a:latin typeface="Arial MT"/>
                          <a:cs typeface="Arial MT"/>
                        </a:rPr>
                        <a:t>4</a:t>
                      </a:r>
                      <a:endParaRPr baseline="-21604" sz="1350">
                        <a:latin typeface="Arial MT"/>
                        <a:cs typeface="Arial MT"/>
                      </a:endParaRPr>
                    </a:p>
                  </a:txBody>
                  <a:tcPr marL="0" marR="0" marB="0" marT="8636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999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w</a:t>
                      </a:r>
                      <a:r>
                        <a:rPr dirty="0" baseline="-21604" sz="1350">
                          <a:latin typeface="Arial MT"/>
                          <a:cs typeface="Arial MT"/>
                        </a:rPr>
                        <a:t>5</a:t>
                      </a:r>
                      <a:endParaRPr baseline="-21604" sz="1350">
                        <a:latin typeface="Arial MT"/>
                        <a:cs typeface="Arial MT"/>
                      </a:endParaRPr>
                    </a:p>
                  </a:txBody>
                  <a:tcPr marL="0" marR="0" marB="0" marT="8636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28575">
                      <a:solidFill>
                        <a:srgbClr val="6AA84F"/>
                      </a:solidFill>
                      <a:prstDash val="solid"/>
                    </a:lnB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dirty="0" sz="1400" spc="10">
                          <a:latin typeface="Arial MT"/>
                          <a:cs typeface="Arial MT"/>
                        </a:rPr>
                        <a:t>t</a:t>
                      </a:r>
                      <a:r>
                        <a:rPr dirty="0" baseline="-21604" sz="1350" spc="15">
                          <a:latin typeface="Arial MT"/>
                          <a:cs typeface="Arial MT"/>
                        </a:rPr>
                        <a:t>1</a:t>
                      </a:r>
                      <a:endParaRPr baseline="-21604" sz="1350">
                        <a:latin typeface="Arial MT"/>
                        <a:cs typeface="Arial MT"/>
                      </a:endParaRPr>
                    </a:p>
                  </a:txBody>
                  <a:tcPr marL="0" marR="0" marB="0" marT="86360">
                    <a:lnL w="28575">
                      <a:solidFill>
                        <a:srgbClr val="6AA84F"/>
                      </a:solidFill>
                      <a:prstDash val="solid"/>
                    </a:lnL>
                    <a:lnR w="28575">
                      <a:solidFill>
                        <a:srgbClr val="6AA84F"/>
                      </a:solidFill>
                      <a:prstDash val="solid"/>
                    </a:lnR>
                    <a:lnT w="28575">
                      <a:solidFill>
                        <a:srgbClr val="6AA84F"/>
                      </a:solidFill>
                      <a:prstDash val="solid"/>
                    </a:lnT>
                    <a:lnB w="28575">
                      <a:solidFill>
                        <a:srgbClr val="6AA84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0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28575">
                      <a:solidFill>
                        <a:srgbClr val="6AA84F"/>
                      </a:solidFill>
                      <a:prstDash val="solid"/>
                    </a:lnL>
                    <a:lnR w="9525">
                      <a:solidFill>
                        <a:srgbClr val="999999"/>
                      </a:solidFill>
                      <a:prstDash val="solid"/>
                    </a:lnR>
                    <a:lnT w="9525">
                      <a:solidFill>
                        <a:srgbClr val="999999"/>
                      </a:solidFill>
                      <a:prstDash val="solid"/>
                    </a:lnT>
                    <a:lnB w="9525">
                      <a:solidFill>
                        <a:srgbClr val="9999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1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9525">
                      <a:solidFill>
                        <a:srgbClr val="999999"/>
                      </a:solidFill>
                      <a:prstDash val="solid"/>
                    </a:lnL>
                    <a:lnR w="9525">
                      <a:solidFill>
                        <a:srgbClr val="999999"/>
                      </a:solidFill>
                      <a:prstDash val="solid"/>
                    </a:lnR>
                    <a:lnT w="9525">
                      <a:solidFill>
                        <a:srgbClr val="999999"/>
                      </a:solidFill>
                      <a:prstDash val="solid"/>
                    </a:lnT>
                    <a:lnB w="9525">
                      <a:solidFill>
                        <a:srgbClr val="9999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3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86360">
                    <a:lnL w="9525">
                      <a:solidFill>
                        <a:srgbClr val="999999"/>
                      </a:solidFill>
                      <a:prstDash val="solid"/>
                    </a:lnL>
                    <a:lnR w="9525">
                      <a:solidFill>
                        <a:srgbClr val="999999"/>
                      </a:solidFill>
                      <a:prstDash val="solid"/>
                    </a:lnR>
                    <a:lnT w="9525">
                      <a:solidFill>
                        <a:srgbClr val="999999"/>
                      </a:solidFill>
                      <a:prstDash val="solid"/>
                    </a:lnT>
                    <a:lnB w="9525">
                      <a:solidFill>
                        <a:srgbClr val="9999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2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86360">
                    <a:lnL w="9525">
                      <a:solidFill>
                        <a:srgbClr val="999999"/>
                      </a:solidFill>
                      <a:prstDash val="solid"/>
                    </a:lnL>
                    <a:lnR w="28575">
                      <a:solidFill>
                        <a:srgbClr val="6AA84F"/>
                      </a:solidFill>
                      <a:prstDash val="solid"/>
                    </a:lnR>
                    <a:lnT w="9525">
                      <a:solidFill>
                        <a:srgbClr val="999999"/>
                      </a:solidFill>
                      <a:prstDash val="solid"/>
                    </a:lnT>
                    <a:lnB w="9525">
                      <a:solidFill>
                        <a:srgbClr val="9999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3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86360">
                    <a:lnL w="28575">
                      <a:solidFill>
                        <a:srgbClr val="6AA84F"/>
                      </a:solidFill>
                      <a:prstDash val="solid"/>
                    </a:lnL>
                    <a:lnR w="28575">
                      <a:solidFill>
                        <a:srgbClr val="6AA84F"/>
                      </a:solidFill>
                      <a:prstDash val="solid"/>
                    </a:lnR>
                    <a:lnT w="28575">
                      <a:solidFill>
                        <a:srgbClr val="6AA84F"/>
                      </a:solidFill>
                      <a:prstDash val="solid"/>
                    </a:lnT>
                    <a:lnB w="28575">
                      <a:solidFill>
                        <a:srgbClr val="6AA84F"/>
                      </a:solidFill>
                      <a:prstDash val="solid"/>
                    </a:lnB>
                  </a:tcPr>
                </a:tc>
              </a:tr>
              <a:tr h="3962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dirty="0" sz="1400" spc="10">
                          <a:latin typeface="Arial MT"/>
                          <a:cs typeface="Arial MT"/>
                        </a:rPr>
                        <a:t>t</a:t>
                      </a:r>
                      <a:r>
                        <a:rPr dirty="0" baseline="-21604" sz="1350" spc="15">
                          <a:latin typeface="Arial MT"/>
                          <a:cs typeface="Arial MT"/>
                        </a:rPr>
                        <a:t>2</a:t>
                      </a:r>
                      <a:endParaRPr baseline="-21604" sz="1350">
                        <a:latin typeface="Arial MT"/>
                        <a:cs typeface="Arial MT"/>
                      </a:endParaRPr>
                    </a:p>
                  </a:txBody>
                  <a:tcPr marL="0" marR="0" marB="0" marT="8636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99999"/>
                      </a:solidFill>
                      <a:prstDash val="solid"/>
                    </a:lnR>
                    <a:lnT w="28575">
                      <a:solidFill>
                        <a:srgbClr val="6AA84F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0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9525">
                      <a:solidFill>
                        <a:srgbClr val="999999"/>
                      </a:solidFill>
                      <a:prstDash val="solid"/>
                    </a:lnL>
                    <a:lnR w="9525">
                      <a:solidFill>
                        <a:srgbClr val="999999"/>
                      </a:solidFill>
                      <a:prstDash val="solid"/>
                    </a:lnR>
                    <a:lnT w="9525">
                      <a:solidFill>
                        <a:srgbClr val="999999"/>
                      </a:solidFill>
                      <a:prstDash val="solid"/>
                    </a:lnT>
                    <a:lnB w="9525">
                      <a:solidFill>
                        <a:srgbClr val="9999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2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9525">
                      <a:solidFill>
                        <a:srgbClr val="999999"/>
                      </a:solidFill>
                      <a:prstDash val="solid"/>
                    </a:lnL>
                    <a:lnR w="9525">
                      <a:solidFill>
                        <a:srgbClr val="999999"/>
                      </a:solidFill>
                      <a:prstDash val="solid"/>
                    </a:lnR>
                    <a:lnT w="9525">
                      <a:solidFill>
                        <a:srgbClr val="999999"/>
                      </a:solidFill>
                      <a:prstDash val="solid"/>
                    </a:lnT>
                    <a:lnB w="9525">
                      <a:solidFill>
                        <a:srgbClr val="9999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4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86360">
                    <a:lnL w="9525">
                      <a:solidFill>
                        <a:srgbClr val="999999"/>
                      </a:solidFill>
                      <a:prstDash val="solid"/>
                    </a:lnL>
                    <a:lnR w="9525">
                      <a:solidFill>
                        <a:srgbClr val="999999"/>
                      </a:solidFill>
                      <a:prstDash val="solid"/>
                    </a:lnR>
                    <a:lnT w="9525">
                      <a:solidFill>
                        <a:srgbClr val="999999"/>
                      </a:solidFill>
                      <a:prstDash val="solid"/>
                    </a:lnT>
                    <a:lnB w="9525">
                      <a:solidFill>
                        <a:srgbClr val="9999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86360">
                    <a:lnL w="9525">
                      <a:solidFill>
                        <a:srgbClr val="999999"/>
                      </a:solidFill>
                      <a:prstDash val="solid"/>
                    </a:lnL>
                    <a:lnR w="9525">
                      <a:solidFill>
                        <a:srgbClr val="999999"/>
                      </a:solidFill>
                      <a:prstDash val="solid"/>
                    </a:lnR>
                    <a:lnT w="9525">
                      <a:solidFill>
                        <a:srgbClr val="999999"/>
                      </a:solidFill>
                      <a:prstDash val="solid"/>
                    </a:lnT>
                    <a:lnB w="9525">
                      <a:solidFill>
                        <a:srgbClr val="9999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3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86360">
                    <a:lnL w="9525">
                      <a:solidFill>
                        <a:srgbClr val="999999"/>
                      </a:solidFill>
                      <a:prstDash val="solid"/>
                    </a:lnL>
                    <a:lnR w="9525">
                      <a:solidFill>
                        <a:srgbClr val="999999"/>
                      </a:solidFill>
                      <a:prstDash val="solid"/>
                    </a:lnR>
                    <a:lnT w="28575">
                      <a:solidFill>
                        <a:srgbClr val="6AA84F"/>
                      </a:solidFill>
                      <a:prstDash val="solid"/>
                    </a:lnT>
                    <a:lnB w="9525">
                      <a:solidFill>
                        <a:srgbClr val="999999"/>
                      </a:solidFill>
                      <a:prstDash val="solid"/>
                    </a:lnB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dirty="0" sz="1400" spc="10">
                          <a:latin typeface="Arial MT"/>
                          <a:cs typeface="Arial MT"/>
                        </a:rPr>
                        <a:t>t</a:t>
                      </a:r>
                      <a:r>
                        <a:rPr dirty="0" baseline="-21604" sz="1350" spc="15">
                          <a:latin typeface="Arial MT"/>
                          <a:cs typeface="Arial MT"/>
                        </a:rPr>
                        <a:t>3</a:t>
                      </a:r>
                      <a:endParaRPr baseline="-21604" sz="1350">
                        <a:latin typeface="Arial MT"/>
                        <a:cs typeface="Arial MT"/>
                      </a:endParaRPr>
                    </a:p>
                  </a:txBody>
                  <a:tcPr marL="0" marR="0" marB="0" marT="8636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99999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0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9525">
                      <a:solidFill>
                        <a:srgbClr val="999999"/>
                      </a:solidFill>
                      <a:prstDash val="solid"/>
                    </a:lnL>
                    <a:lnR w="9525">
                      <a:solidFill>
                        <a:srgbClr val="999999"/>
                      </a:solidFill>
                      <a:prstDash val="solid"/>
                    </a:lnR>
                    <a:lnT w="9525">
                      <a:solidFill>
                        <a:srgbClr val="999999"/>
                      </a:solidFill>
                      <a:prstDash val="solid"/>
                    </a:lnT>
                    <a:lnB w="9525">
                      <a:solidFill>
                        <a:srgbClr val="9999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2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9525">
                      <a:solidFill>
                        <a:srgbClr val="999999"/>
                      </a:solidFill>
                      <a:prstDash val="solid"/>
                    </a:lnL>
                    <a:lnR w="9525">
                      <a:solidFill>
                        <a:srgbClr val="999999"/>
                      </a:solidFill>
                      <a:prstDash val="solid"/>
                    </a:lnR>
                    <a:lnT w="9525">
                      <a:solidFill>
                        <a:srgbClr val="999999"/>
                      </a:solidFill>
                      <a:prstDash val="solid"/>
                    </a:lnT>
                    <a:lnB w="9525">
                      <a:solidFill>
                        <a:srgbClr val="9999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4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86360">
                    <a:lnL w="9525">
                      <a:solidFill>
                        <a:srgbClr val="999999"/>
                      </a:solidFill>
                      <a:prstDash val="solid"/>
                    </a:lnL>
                    <a:lnR w="9525">
                      <a:solidFill>
                        <a:srgbClr val="999999"/>
                      </a:solidFill>
                      <a:prstDash val="solid"/>
                    </a:lnR>
                    <a:lnT w="9525">
                      <a:solidFill>
                        <a:srgbClr val="999999"/>
                      </a:solidFill>
                      <a:prstDash val="solid"/>
                    </a:lnT>
                    <a:lnB w="9525">
                      <a:solidFill>
                        <a:srgbClr val="9999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86360">
                    <a:lnL w="9525">
                      <a:solidFill>
                        <a:srgbClr val="999999"/>
                      </a:solidFill>
                      <a:prstDash val="solid"/>
                    </a:lnL>
                    <a:lnR w="9525">
                      <a:solidFill>
                        <a:srgbClr val="999999"/>
                      </a:solidFill>
                      <a:prstDash val="solid"/>
                    </a:lnR>
                    <a:lnT w="9525">
                      <a:solidFill>
                        <a:srgbClr val="999999"/>
                      </a:solidFill>
                      <a:prstDash val="solid"/>
                    </a:lnT>
                    <a:lnB w="9525">
                      <a:solidFill>
                        <a:srgbClr val="9999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4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86360">
                    <a:lnL w="9525">
                      <a:solidFill>
                        <a:srgbClr val="999999"/>
                      </a:solidFill>
                      <a:prstDash val="solid"/>
                    </a:lnL>
                    <a:lnR w="9525">
                      <a:solidFill>
                        <a:srgbClr val="999999"/>
                      </a:solidFill>
                      <a:prstDash val="solid"/>
                    </a:lnR>
                    <a:lnT w="9525">
                      <a:solidFill>
                        <a:srgbClr val="999999"/>
                      </a:solidFill>
                      <a:prstDash val="solid"/>
                    </a:lnT>
                    <a:lnB w="9525">
                      <a:solidFill>
                        <a:srgbClr val="999999"/>
                      </a:solidFill>
                      <a:prstDash val="solid"/>
                    </a:lnB>
                  </a:tcPr>
                </a:tc>
              </a:tr>
              <a:tr h="396112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dirty="0" sz="1400" spc="10">
                          <a:latin typeface="Arial MT"/>
                          <a:cs typeface="Arial MT"/>
                        </a:rPr>
                        <a:t>t</a:t>
                      </a:r>
                      <a:r>
                        <a:rPr dirty="0" baseline="-21604" sz="1350" spc="15">
                          <a:latin typeface="Arial MT"/>
                          <a:cs typeface="Arial MT"/>
                        </a:rPr>
                        <a:t>4</a:t>
                      </a:r>
                      <a:endParaRPr baseline="-21604" sz="1350">
                        <a:latin typeface="Arial MT"/>
                        <a:cs typeface="Arial MT"/>
                      </a:endParaRPr>
                    </a:p>
                  </a:txBody>
                  <a:tcPr marL="0" marR="0" marB="0" marT="8636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99999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0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9525">
                      <a:solidFill>
                        <a:srgbClr val="999999"/>
                      </a:solidFill>
                      <a:prstDash val="solid"/>
                    </a:lnL>
                    <a:lnR w="9525">
                      <a:solidFill>
                        <a:srgbClr val="999999"/>
                      </a:solidFill>
                      <a:prstDash val="solid"/>
                    </a:lnR>
                    <a:lnT w="9525">
                      <a:solidFill>
                        <a:srgbClr val="999999"/>
                      </a:solidFill>
                      <a:prstDash val="solid"/>
                    </a:lnT>
                    <a:lnB w="9525">
                      <a:solidFill>
                        <a:srgbClr val="9999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4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9525">
                      <a:solidFill>
                        <a:srgbClr val="999999"/>
                      </a:solidFill>
                      <a:prstDash val="solid"/>
                    </a:lnL>
                    <a:lnR w="9525">
                      <a:solidFill>
                        <a:srgbClr val="999999"/>
                      </a:solidFill>
                      <a:prstDash val="solid"/>
                    </a:lnR>
                    <a:lnT w="9525">
                      <a:solidFill>
                        <a:srgbClr val="999999"/>
                      </a:solidFill>
                      <a:prstDash val="solid"/>
                    </a:lnT>
                    <a:lnB w="9525">
                      <a:solidFill>
                        <a:srgbClr val="9999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4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86360">
                    <a:lnL w="9525">
                      <a:solidFill>
                        <a:srgbClr val="999999"/>
                      </a:solidFill>
                      <a:prstDash val="solid"/>
                    </a:lnL>
                    <a:lnR w="9525">
                      <a:solidFill>
                        <a:srgbClr val="999999"/>
                      </a:solidFill>
                      <a:prstDash val="solid"/>
                    </a:lnR>
                    <a:lnT w="9525">
                      <a:solidFill>
                        <a:srgbClr val="999999"/>
                      </a:solidFill>
                      <a:prstDash val="solid"/>
                    </a:lnT>
                    <a:lnB w="9525">
                      <a:solidFill>
                        <a:srgbClr val="9999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3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86360">
                    <a:lnL w="9525">
                      <a:solidFill>
                        <a:srgbClr val="999999"/>
                      </a:solidFill>
                      <a:prstDash val="solid"/>
                    </a:lnL>
                    <a:lnR w="9525">
                      <a:solidFill>
                        <a:srgbClr val="999999"/>
                      </a:solidFill>
                      <a:prstDash val="solid"/>
                    </a:lnR>
                    <a:lnT w="9525">
                      <a:solidFill>
                        <a:srgbClr val="999999"/>
                      </a:solidFill>
                      <a:prstDash val="solid"/>
                    </a:lnT>
                    <a:lnB w="9525">
                      <a:solidFill>
                        <a:srgbClr val="9999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86360">
                    <a:lnL w="9525">
                      <a:solidFill>
                        <a:srgbClr val="999999"/>
                      </a:solidFill>
                      <a:prstDash val="solid"/>
                    </a:lnL>
                    <a:lnR w="9525">
                      <a:solidFill>
                        <a:srgbClr val="999999"/>
                      </a:solidFill>
                      <a:prstDash val="solid"/>
                    </a:lnR>
                    <a:lnT w="9525">
                      <a:solidFill>
                        <a:srgbClr val="999999"/>
                      </a:solidFill>
                      <a:prstDash val="solid"/>
                    </a:lnT>
                    <a:lnB w="9525">
                      <a:solidFill>
                        <a:srgbClr val="999999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35863" y="2526792"/>
            <a:ext cx="495299" cy="190500"/>
          </a:xfrm>
          <a:prstGeom prst="rect">
            <a:avLst/>
          </a:prstGeom>
        </p:spPr>
      </p:pic>
      <p:sp>
        <p:nvSpPr>
          <p:cNvPr id="10" name="object 10"/>
          <p:cNvSpPr/>
          <p:nvPr/>
        </p:nvSpPr>
        <p:spPr>
          <a:xfrm>
            <a:off x="5859779" y="2156460"/>
            <a:ext cx="2910840" cy="783590"/>
          </a:xfrm>
          <a:custGeom>
            <a:avLst/>
            <a:gdLst/>
            <a:ahLst/>
            <a:cxnLst/>
            <a:rect l="l" t="t" r="r" b="b"/>
            <a:pathLst>
              <a:path w="2910840" h="783589">
                <a:moveTo>
                  <a:pt x="0" y="783336"/>
                </a:moveTo>
                <a:lnTo>
                  <a:pt x="2910839" y="783336"/>
                </a:lnTo>
                <a:lnTo>
                  <a:pt x="2910839" y="0"/>
                </a:lnTo>
                <a:lnTo>
                  <a:pt x="0" y="0"/>
                </a:lnTo>
                <a:lnTo>
                  <a:pt x="0" y="783336"/>
                </a:lnTo>
                <a:close/>
              </a:path>
            </a:pathLst>
          </a:custGeom>
          <a:ln w="9525">
            <a:solidFill>
              <a:srgbClr val="CCCC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5939409" y="2232152"/>
            <a:ext cx="31051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14">
                <a:latin typeface="Tahoma"/>
                <a:cs typeface="Tahoma"/>
              </a:rPr>
              <a:t>&lt;s</a:t>
            </a:r>
            <a:r>
              <a:rPr dirty="0" sz="1400" spc="-204">
                <a:latin typeface="Tahoma"/>
                <a:cs typeface="Tahoma"/>
              </a:rPr>
              <a:t>&gt;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768208" y="2232152"/>
            <a:ext cx="269240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400" spc="45">
                <a:latin typeface="Tahoma"/>
                <a:cs typeface="Tahoma"/>
              </a:rPr>
              <a:t>w2  w4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853808" y="2232152"/>
            <a:ext cx="269240" cy="6661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400" spc="45">
                <a:latin typeface="Tahoma"/>
                <a:cs typeface="Tahoma"/>
              </a:rPr>
              <a:t>w1  w3  w5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477136" y="3703701"/>
            <a:ext cx="2590165" cy="478155"/>
            <a:chOff x="1477136" y="3703701"/>
            <a:chExt cx="2590165" cy="478155"/>
          </a:xfrm>
        </p:grpSpPr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78863" y="3764280"/>
              <a:ext cx="2314575" cy="361188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1486661" y="3713226"/>
              <a:ext cx="2571115" cy="459105"/>
            </a:xfrm>
            <a:custGeom>
              <a:avLst/>
              <a:gdLst/>
              <a:ahLst/>
              <a:cxnLst/>
              <a:rect l="l" t="t" r="r" b="b"/>
              <a:pathLst>
                <a:path w="2571115" h="459104">
                  <a:moveTo>
                    <a:pt x="0" y="458724"/>
                  </a:moveTo>
                  <a:lnTo>
                    <a:pt x="2570988" y="458724"/>
                  </a:lnTo>
                  <a:lnTo>
                    <a:pt x="2570988" y="0"/>
                  </a:lnTo>
                  <a:lnTo>
                    <a:pt x="0" y="0"/>
                  </a:lnTo>
                  <a:lnTo>
                    <a:pt x="0" y="458724"/>
                  </a:lnTo>
                  <a:close/>
                </a:path>
              </a:pathLst>
            </a:custGeom>
            <a:ln w="19050">
              <a:solidFill>
                <a:srgbClr val="6AA84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7" name="object 1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469129" y="2263139"/>
            <a:ext cx="206121" cy="76200"/>
          </a:xfrm>
          <a:prstGeom prst="rect">
            <a:avLst/>
          </a:prstGeom>
        </p:spPr>
      </p:pic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642103"/>
            <a:ext cx="9144000" cy="501650"/>
            <a:chOff x="0" y="4642103"/>
            <a:chExt cx="9144000" cy="5016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52494" y="4886505"/>
              <a:ext cx="1422388" cy="187986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4736591"/>
              <a:ext cx="9144000" cy="407034"/>
            </a:xfrm>
            <a:custGeom>
              <a:avLst/>
              <a:gdLst/>
              <a:ahLst/>
              <a:cxnLst/>
              <a:rect l="l" t="t" r="r" b="b"/>
              <a:pathLst>
                <a:path w="9144000" h="407035">
                  <a:moveTo>
                    <a:pt x="9143999" y="0"/>
                  </a:moveTo>
                  <a:lnTo>
                    <a:pt x="0" y="0"/>
                  </a:lnTo>
                  <a:lnTo>
                    <a:pt x="0" y="406907"/>
                  </a:lnTo>
                  <a:lnTo>
                    <a:pt x="9143999" y="406907"/>
                  </a:lnTo>
                  <a:lnTo>
                    <a:pt x="9143999" y="0"/>
                  </a:lnTo>
                  <a:close/>
                </a:path>
              </a:pathLst>
            </a:custGeom>
            <a:solidFill>
              <a:srgbClr val="2F2F2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4736591"/>
              <a:ext cx="9144000" cy="0"/>
            </a:xfrm>
            <a:custGeom>
              <a:avLst/>
              <a:gdLst/>
              <a:ahLst/>
              <a:cxnLst/>
              <a:rect l="l" t="t" r="r" b="b"/>
              <a:pathLst>
                <a:path w="9144000" h="0">
                  <a:moveTo>
                    <a:pt x="9143999" y="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2F2F2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642103"/>
              <a:ext cx="2308859" cy="501395"/>
            </a:xfrm>
            <a:prstGeom prst="rect">
              <a:avLst/>
            </a:prstGeom>
          </p:spPr>
        </p:pic>
      </p:grpSp>
      <p:sp>
        <p:nvSpPr>
          <p:cNvPr id="7" name="object 7"/>
          <p:cNvSpPr/>
          <p:nvPr/>
        </p:nvSpPr>
        <p:spPr>
          <a:xfrm>
            <a:off x="3589782" y="2207641"/>
            <a:ext cx="1036955" cy="857885"/>
          </a:xfrm>
          <a:custGeom>
            <a:avLst/>
            <a:gdLst/>
            <a:ahLst/>
            <a:cxnLst/>
            <a:rect l="l" t="t" r="r" b="b"/>
            <a:pathLst>
              <a:path w="1036954" h="857885">
                <a:moveTo>
                  <a:pt x="11302" y="762381"/>
                </a:moveTo>
                <a:lnTo>
                  <a:pt x="0" y="857631"/>
                </a:lnTo>
                <a:lnTo>
                  <a:pt x="69145" y="817498"/>
                </a:lnTo>
                <a:lnTo>
                  <a:pt x="43560" y="817498"/>
                </a:lnTo>
                <a:lnTo>
                  <a:pt x="31432" y="809878"/>
                </a:lnTo>
                <a:lnTo>
                  <a:pt x="19303" y="802258"/>
                </a:lnTo>
                <a:lnTo>
                  <a:pt x="24588" y="793828"/>
                </a:lnTo>
                <a:lnTo>
                  <a:pt x="11302" y="762381"/>
                </a:lnTo>
                <a:close/>
              </a:path>
              <a:path w="1036954" h="857885">
                <a:moveTo>
                  <a:pt x="48383" y="809753"/>
                </a:moveTo>
                <a:lnTo>
                  <a:pt x="31431" y="809878"/>
                </a:lnTo>
                <a:lnTo>
                  <a:pt x="43560" y="817498"/>
                </a:lnTo>
                <a:lnTo>
                  <a:pt x="48383" y="809753"/>
                </a:lnTo>
                <a:close/>
              </a:path>
              <a:path w="1036954" h="857885">
                <a:moveTo>
                  <a:pt x="82930" y="809497"/>
                </a:moveTo>
                <a:lnTo>
                  <a:pt x="48383" y="809753"/>
                </a:lnTo>
                <a:lnTo>
                  <a:pt x="43560" y="817498"/>
                </a:lnTo>
                <a:lnTo>
                  <a:pt x="69145" y="817498"/>
                </a:lnTo>
                <a:lnTo>
                  <a:pt x="82930" y="809497"/>
                </a:lnTo>
                <a:close/>
              </a:path>
              <a:path w="1036954" h="857885">
                <a:moveTo>
                  <a:pt x="31431" y="809878"/>
                </a:moveTo>
                <a:close/>
              </a:path>
              <a:path w="1036954" h="857885">
                <a:moveTo>
                  <a:pt x="740790" y="0"/>
                </a:moveTo>
                <a:lnTo>
                  <a:pt x="685545" y="3047"/>
                </a:lnTo>
                <a:lnTo>
                  <a:pt x="630046" y="14985"/>
                </a:lnTo>
                <a:lnTo>
                  <a:pt x="593851" y="28956"/>
                </a:lnTo>
                <a:lnTo>
                  <a:pt x="558418" y="48767"/>
                </a:lnTo>
                <a:lnTo>
                  <a:pt x="523620" y="75056"/>
                </a:lnTo>
                <a:lnTo>
                  <a:pt x="488060" y="108838"/>
                </a:lnTo>
                <a:lnTo>
                  <a:pt x="450595" y="150240"/>
                </a:lnTo>
                <a:lnTo>
                  <a:pt x="411988" y="197611"/>
                </a:lnTo>
                <a:lnTo>
                  <a:pt x="372363" y="250062"/>
                </a:lnTo>
                <a:lnTo>
                  <a:pt x="332231" y="306577"/>
                </a:lnTo>
                <a:lnTo>
                  <a:pt x="291845" y="365759"/>
                </a:lnTo>
                <a:lnTo>
                  <a:pt x="232282" y="457453"/>
                </a:lnTo>
                <a:lnTo>
                  <a:pt x="193675" y="518667"/>
                </a:lnTo>
                <a:lnTo>
                  <a:pt x="138429" y="607948"/>
                </a:lnTo>
                <a:lnTo>
                  <a:pt x="121030" y="636651"/>
                </a:lnTo>
                <a:lnTo>
                  <a:pt x="104139" y="664209"/>
                </a:lnTo>
                <a:lnTo>
                  <a:pt x="72516" y="716279"/>
                </a:lnTo>
                <a:lnTo>
                  <a:pt x="43687" y="763142"/>
                </a:lnTo>
                <a:lnTo>
                  <a:pt x="30606" y="784225"/>
                </a:lnTo>
                <a:lnTo>
                  <a:pt x="24588" y="793828"/>
                </a:lnTo>
                <a:lnTo>
                  <a:pt x="31315" y="809753"/>
                </a:lnTo>
                <a:lnTo>
                  <a:pt x="48383" y="809753"/>
                </a:lnTo>
                <a:lnTo>
                  <a:pt x="68071" y="778128"/>
                </a:lnTo>
                <a:lnTo>
                  <a:pt x="82168" y="755269"/>
                </a:lnTo>
                <a:lnTo>
                  <a:pt x="145414" y="651509"/>
                </a:lnTo>
                <a:lnTo>
                  <a:pt x="162687" y="622934"/>
                </a:lnTo>
                <a:lnTo>
                  <a:pt x="217804" y="533907"/>
                </a:lnTo>
                <a:lnTo>
                  <a:pt x="256285" y="472947"/>
                </a:lnTo>
                <a:lnTo>
                  <a:pt x="295782" y="411860"/>
                </a:lnTo>
                <a:lnTo>
                  <a:pt x="335660" y="352044"/>
                </a:lnTo>
                <a:lnTo>
                  <a:pt x="375538" y="294639"/>
                </a:lnTo>
                <a:lnTo>
                  <a:pt x="414908" y="240664"/>
                </a:lnTo>
                <a:lnTo>
                  <a:pt x="453389" y="191388"/>
                </a:lnTo>
                <a:lnTo>
                  <a:pt x="490346" y="148081"/>
                </a:lnTo>
                <a:lnTo>
                  <a:pt x="525398" y="112013"/>
                </a:lnTo>
                <a:lnTo>
                  <a:pt x="557656" y="84200"/>
                </a:lnTo>
                <a:lnTo>
                  <a:pt x="605027" y="55371"/>
                </a:lnTo>
                <a:lnTo>
                  <a:pt x="654557" y="37718"/>
                </a:lnTo>
                <a:lnTo>
                  <a:pt x="705484" y="29717"/>
                </a:lnTo>
                <a:lnTo>
                  <a:pt x="912387" y="28575"/>
                </a:lnTo>
                <a:lnTo>
                  <a:pt x="895857" y="24129"/>
                </a:lnTo>
                <a:lnTo>
                  <a:pt x="830198" y="9270"/>
                </a:lnTo>
                <a:lnTo>
                  <a:pt x="777113" y="1904"/>
                </a:lnTo>
                <a:lnTo>
                  <a:pt x="758951" y="634"/>
                </a:lnTo>
                <a:lnTo>
                  <a:pt x="740790" y="0"/>
                </a:lnTo>
                <a:close/>
              </a:path>
              <a:path w="1036954" h="857885">
                <a:moveTo>
                  <a:pt x="24588" y="793828"/>
                </a:moveTo>
                <a:lnTo>
                  <a:pt x="19303" y="802258"/>
                </a:lnTo>
                <a:lnTo>
                  <a:pt x="31346" y="809824"/>
                </a:lnTo>
                <a:lnTo>
                  <a:pt x="24588" y="793828"/>
                </a:lnTo>
                <a:close/>
              </a:path>
              <a:path w="1036954" h="857885">
                <a:moveTo>
                  <a:pt x="912387" y="28575"/>
                </a:moveTo>
                <a:lnTo>
                  <a:pt x="739775" y="28575"/>
                </a:lnTo>
                <a:lnTo>
                  <a:pt x="757046" y="29209"/>
                </a:lnTo>
                <a:lnTo>
                  <a:pt x="773938" y="30352"/>
                </a:lnTo>
                <a:lnTo>
                  <a:pt x="824356" y="37337"/>
                </a:lnTo>
                <a:lnTo>
                  <a:pt x="888364" y="51688"/>
                </a:lnTo>
                <a:lnTo>
                  <a:pt x="932560" y="63753"/>
                </a:lnTo>
                <a:lnTo>
                  <a:pt x="959738" y="71627"/>
                </a:lnTo>
                <a:lnTo>
                  <a:pt x="984503" y="78231"/>
                </a:lnTo>
                <a:lnTo>
                  <a:pt x="1027683" y="86359"/>
                </a:lnTo>
                <a:lnTo>
                  <a:pt x="1035684" y="86740"/>
                </a:lnTo>
                <a:lnTo>
                  <a:pt x="1036954" y="58165"/>
                </a:lnTo>
                <a:lnTo>
                  <a:pt x="1028953" y="57784"/>
                </a:lnTo>
                <a:lnTo>
                  <a:pt x="1021079" y="56895"/>
                </a:lnTo>
                <a:lnTo>
                  <a:pt x="979677" y="47370"/>
                </a:lnTo>
                <a:lnTo>
                  <a:pt x="926083" y="32257"/>
                </a:lnTo>
                <a:lnTo>
                  <a:pt x="912387" y="28575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90550" y="519429"/>
            <a:ext cx="234378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25"/>
              <a:t>Backward</a:t>
            </a:r>
            <a:r>
              <a:rPr dirty="0" spc="-150"/>
              <a:t> </a:t>
            </a:r>
            <a:r>
              <a:rPr dirty="0" spc="-35"/>
              <a:t>pass</a:t>
            </a: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1038390" y="1672145"/>
          <a:ext cx="3419475" cy="19907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2610"/>
                <a:gridCol w="562610"/>
                <a:gridCol w="562609"/>
                <a:gridCol w="562610"/>
                <a:gridCol w="562610"/>
                <a:gridCol w="562610"/>
              </a:tblGrid>
              <a:tr h="3961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w</a:t>
                      </a:r>
                      <a:r>
                        <a:rPr dirty="0" baseline="-21604" sz="1350">
                          <a:latin typeface="Arial MT"/>
                          <a:cs typeface="Arial MT"/>
                        </a:rPr>
                        <a:t>1</a:t>
                      </a:r>
                      <a:endParaRPr baseline="-21604" sz="1350">
                        <a:latin typeface="Arial MT"/>
                        <a:cs typeface="Arial MT"/>
                      </a:endParaRPr>
                    </a:p>
                  </a:txBody>
                  <a:tcPr marL="0" marR="0" marB="0" marT="8636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999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w</a:t>
                      </a:r>
                      <a:r>
                        <a:rPr dirty="0" baseline="-21604" sz="1350">
                          <a:latin typeface="Arial MT"/>
                          <a:cs typeface="Arial MT"/>
                        </a:rPr>
                        <a:t>2</a:t>
                      </a:r>
                      <a:endParaRPr baseline="-21604" sz="1350">
                        <a:latin typeface="Arial MT"/>
                        <a:cs typeface="Arial MT"/>
                      </a:endParaRPr>
                    </a:p>
                  </a:txBody>
                  <a:tcPr marL="0" marR="0" marB="0" marT="8636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999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w</a:t>
                      </a:r>
                      <a:r>
                        <a:rPr dirty="0" baseline="-21604" sz="1350">
                          <a:latin typeface="Arial MT"/>
                          <a:cs typeface="Arial MT"/>
                        </a:rPr>
                        <a:t>3</a:t>
                      </a:r>
                      <a:endParaRPr baseline="-21604" sz="1350">
                        <a:latin typeface="Arial MT"/>
                        <a:cs typeface="Arial MT"/>
                      </a:endParaRPr>
                    </a:p>
                  </a:txBody>
                  <a:tcPr marL="0" marR="0" marB="0" marT="8636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999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w</a:t>
                      </a:r>
                      <a:r>
                        <a:rPr dirty="0" baseline="-21604" sz="1350">
                          <a:latin typeface="Arial MT"/>
                          <a:cs typeface="Arial MT"/>
                        </a:rPr>
                        <a:t>4</a:t>
                      </a:r>
                      <a:endParaRPr baseline="-21604" sz="1350">
                        <a:latin typeface="Arial MT"/>
                        <a:cs typeface="Arial MT"/>
                      </a:endParaRPr>
                    </a:p>
                  </a:txBody>
                  <a:tcPr marL="0" marR="0" marB="0" marT="8636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999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w</a:t>
                      </a:r>
                      <a:r>
                        <a:rPr dirty="0" baseline="-21604" sz="1350">
                          <a:latin typeface="Arial MT"/>
                          <a:cs typeface="Arial MT"/>
                        </a:rPr>
                        <a:t>5</a:t>
                      </a:r>
                      <a:endParaRPr baseline="-21604" sz="1350">
                        <a:latin typeface="Arial MT"/>
                        <a:cs typeface="Arial MT"/>
                      </a:endParaRPr>
                    </a:p>
                  </a:txBody>
                  <a:tcPr marL="0" marR="0" marB="0" marT="8636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28575">
                      <a:solidFill>
                        <a:srgbClr val="6AA84F"/>
                      </a:solidFill>
                      <a:prstDash val="solid"/>
                    </a:lnB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dirty="0" sz="1400" spc="10">
                          <a:latin typeface="Arial MT"/>
                          <a:cs typeface="Arial MT"/>
                        </a:rPr>
                        <a:t>t</a:t>
                      </a:r>
                      <a:r>
                        <a:rPr dirty="0" baseline="-21604" sz="1350" spc="15">
                          <a:latin typeface="Arial MT"/>
                          <a:cs typeface="Arial MT"/>
                        </a:rPr>
                        <a:t>1</a:t>
                      </a:r>
                      <a:endParaRPr baseline="-21604" sz="1350">
                        <a:latin typeface="Arial MT"/>
                        <a:cs typeface="Arial MT"/>
                      </a:endParaRPr>
                    </a:p>
                  </a:txBody>
                  <a:tcPr marL="0" marR="0" marB="0" marT="8636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99999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0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9525">
                      <a:solidFill>
                        <a:srgbClr val="999999"/>
                      </a:solidFill>
                      <a:prstDash val="solid"/>
                    </a:lnL>
                    <a:lnR w="9525">
                      <a:solidFill>
                        <a:srgbClr val="999999"/>
                      </a:solidFill>
                      <a:prstDash val="solid"/>
                    </a:lnR>
                    <a:lnT w="9525">
                      <a:solidFill>
                        <a:srgbClr val="999999"/>
                      </a:solidFill>
                      <a:prstDash val="solid"/>
                    </a:lnT>
                    <a:lnB w="9525">
                      <a:solidFill>
                        <a:srgbClr val="9999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1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9525">
                      <a:solidFill>
                        <a:srgbClr val="999999"/>
                      </a:solidFill>
                      <a:prstDash val="solid"/>
                    </a:lnL>
                    <a:lnR w="9525">
                      <a:solidFill>
                        <a:srgbClr val="999999"/>
                      </a:solidFill>
                      <a:prstDash val="solid"/>
                    </a:lnR>
                    <a:lnT w="9525">
                      <a:solidFill>
                        <a:srgbClr val="999999"/>
                      </a:solidFill>
                      <a:prstDash val="solid"/>
                    </a:lnT>
                    <a:lnB w="9525">
                      <a:solidFill>
                        <a:srgbClr val="9999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3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86360">
                    <a:lnL w="9525">
                      <a:solidFill>
                        <a:srgbClr val="999999"/>
                      </a:solidFill>
                      <a:prstDash val="solid"/>
                    </a:lnL>
                    <a:lnR w="9525">
                      <a:solidFill>
                        <a:srgbClr val="999999"/>
                      </a:solidFill>
                      <a:prstDash val="solid"/>
                    </a:lnR>
                    <a:lnT w="9525">
                      <a:solidFill>
                        <a:srgbClr val="999999"/>
                      </a:solidFill>
                      <a:prstDash val="solid"/>
                    </a:lnT>
                    <a:lnB w="9525">
                      <a:solidFill>
                        <a:srgbClr val="9999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2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86360">
                    <a:lnL w="9525">
                      <a:solidFill>
                        <a:srgbClr val="999999"/>
                      </a:solidFill>
                      <a:prstDash val="solid"/>
                    </a:lnL>
                    <a:lnR w="28575">
                      <a:solidFill>
                        <a:srgbClr val="6AA84F"/>
                      </a:solidFill>
                      <a:prstDash val="solid"/>
                    </a:lnR>
                    <a:lnT w="9525">
                      <a:solidFill>
                        <a:srgbClr val="999999"/>
                      </a:solidFill>
                      <a:prstDash val="solid"/>
                    </a:lnT>
                    <a:lnB w="9525">
                      <a:solidFill>
                        <a:srgbClr val="9999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3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86360">
                    <a:lnL w="28575">
                      <a:solidFill>
                        <a:srgbClr val="6AA84F"/>
                      </a:solidFill>
                      <a:prstDash val="solid"/>
                    </a:lnL>
                    <a:lnR w="28575">
                      <a:solidFill>
                        <a:srgbClr val="6AA84F"/>
                      </a:solidFill>
                      <a:prstDash val="solid"/>
                    </a:lnR>
                    <a:lnT w="28575">
                      <a:solidFill>
                        <a:srgbClr val="6AA84F"/>
                      </a:solidFill>
                      <a:prstDash val="solid"/>
                    </a:lnT>
                    <a:lnB w="28575">
                      <a:solidFill>
                        <a:srgbClr val="6AA84F"/>
                      </a:solidFill>
                      <a:prstDash val="solid"/>
                    </a:lnB>
                  </a:tcPr>
                </a:tc>
              </a:tr>
              <a:tr h="3962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dirty="0" sz="1400" spc="10">
                          <a:latin typeface="Arial MT"/>
                          <a:cs typeface="Arial MT"/>
                        </a:rPr>
                        <a:t>t</a:t>
                      </a:r>
                      <a:r>
                        <a:rPr dirty="0" baseline="-21604" sz="1350" spc="15">
                          <a:latin typeface="Arial MT"/>
                          <a:cs typeface="Arial MT"/>
                        </a:rPr>
                        <a:t>2</a:t>
                      </a:r>
                      <a:endParaRPr baseline="-21604" sz="1350">
                        <a:latin typeface="Arial MT"/>
                        <a:cs typeface="Arial MT"/>
                      </a:endParaRPr>
                    </a:p>
                  </a:txBody>
                  <a:tcPr marL="0" marR="0" marB="0" marT="8636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99999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28575">
                      <a:solidFill>
                        <a:srgbClr val="6AA84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0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9525">
                      <a:solidFill>
                        <a:srgbClr val="999999"/>
                      </a:solidFill>
                      <a:prstDash val="solid"/>
                    </a:lnL>
                    <a:lnR w="9525">
                      <a:solidFill>
                        <a:srgbClr val="999999"/>
                      </a:solidFill>
                      <a:prstDash val="solid"/>
                    </a:lnR>
                    <a:lnT w="9525">
                      <a:solidFill>
                        <a:srgbClr val="999999"/>
                      </a:solidFill>
                      <a:prstDash val="solid"/>
                    </a:lnT>
                    <a:lnB w="9525">
                      <a:solidFill>
                        <a:srgbClr val="9999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2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9525">
                      <a:solidFill>
                        <a:srgbClr val="999999"/>
                      </a:solidFill>
                      <a:prstDash val="solid"/>
                    </a:lnL>
                    <a:lnR w="9525">
                      <a:solidFill>
                        <a:srgbClr val="999999"/>
                      </a:solidFill>
                      <a:prstDash val="solid"/>
                    </a:lnR>
                    <a:lnT w="9525">
                      <a:solidFill>
                        <a:srgbClr val="999999"/>
                      </a:solidFill>
                      <a:prstDash val="solid"/>
                    </a:lnT>
                    <a:lnB w="9525">
                      <a:solidFill>
                        <a:srgbClr val="9999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4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86360">
                    <a:lnL w="9525">
                      <a:solidFill>
                        <a:srgbClr val="999999"/>
                      </a:solidFill>
                      <a:prstDash val="solid"/>
                    </a:lnL>
                    <a:lnR w="9525">
                      <a:solidFill>
                        <a:srgbClr val="999999"/>
                      </a:solidFill>
                      <a:prstDash val="solid"/>
                    </a:lnR>
                    <a:lnT w="9525">
                      <a:solidFill>
                        <a:srgbClr val="999999"/>
                      </a:solidFill>
                      <a:prstDash val="solid"/>
                    </a:lnT>
                    <a:lnB w="9525">
                      <a:solidFill>
                        <a:srgbClr val="9999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86360">
                    <a:lnL w="9525">
                      <a:solidFill>
                        <a:srgbClr val="999999"/>
                      </a:solidFill>
                      <a:prstDash val="solid"/>
                    </a:lnL>
                    <a:lnR w="9525">
                      <a:solidFill>
                        <a:srgbClr val="999999"/>
                      </a:solidFill>
                      <a:prstDash val="solid"/>
                    </a:lnR>
                    <a:lnT w="9525">
                      <a:solidFill>
                        <a:srgbClr val="999999"/>
                      </a:solidFill>
                      <a:prstDash val="solid"/>
                    </a:lnT>
                    <a:lnB w="28575">
                      <a:solidFill>
                        <a:srgbClr val="6AA84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3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86360">
                    <a:lnL w="9525">
                      <a:solidFill>
                        <a:srgbClr val="999999"/>
                      </a:solidFill>
                      <a:prstDash val="solid"/>
                    </a:lnL>
                    <a:lnR w="9525">
                      <a:solidFill>
                        <a:srgbClr val="999999"/>
                      </a:solidFill>
                      <a:prstDash val="solid"/>
                    </a:lnR>
                    <a:lnT w="28575">
                      <a:solidFill>
                        <a:srgbClr val="6AA84F"/>
                      </a:solidFill>
                      <a:prstDash val="solid"/>
                    </a:lnT>
                    <a:lnB w="9525">
                      <a:solidFill>
                        <a:srgbClr val="999999"/>
                      </a:solidFill>
                      <a:prstDash val="solid"/>
                    </a:lnB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dirty="0" sz="1400" spc="10">
                          <a:latin typeface="Arial MT"/>
                          <a:cs typeface="Arial MT"/>
                        </a:rPr>
                        <a:t>t</a:t>
                      </a:r>
                      <a:r>
                        <a:rPr dirty="0" baseline="-21604" sz="1350" spc="15">
                          <a:latin typeface="Arial MT"/>
                          <a:cs typeface="Arial MT"/>
                        </a:rPr>
                        <a:t>3</a:t>
                      </a:r>
                      <a:endParaRPr baseline="-21604" sz="1350">
                        <a:latin typeface="Arial MT"/>
                        <a:cs typeface="Arial MT"/>
                      </a:endParaRPr>
                    </a:p>
                  </a:txBody>
                  <a:tcPr marL="0" marR="0" marB="0" marT="86360">
                    <a:lnL w="28575">
                      <a:solidFill>
                        <a:srgbClr val="6AA84F"/>
                      </a:solidFill>
                      <a:prstDash val="solid"/>
                    </a:lnL>
                    <a:lnR w="28575">
                      <a:solidFill>
                        <a:srgbClr val="6AA84F"/>
                      </a:solidFill>
                      <a:prstDash val="solid"/>
                    </a:lnR>
                    <a:lnT w="28575">
                      <a:solidFill>
                        <a:srgbClr val="6AA84F"/>
                      </a:solidFill>
                      <a:prstDash val="solid"/>
                    </a:lnT>
                    <a:lnB w="28575">
                      <a:solidFill>
                        <a:srgbClr val="6AA84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0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28575">
                      <a:solidFill>
                        <a:srgbClr val="6AA84F"/>
                      </a:solidFill>
                      <a:prstDash val="solid"/>
                    </a:lnL>
                    <a:lnR w="9525">
                      <a:solidFill>
                        <a:srgbClr val="999999"/>
                      </a:solidFill>
                      <a:prstDash val="solid"/>
                    </a:lnR>
                    <a:lnT w="9525">
                      <a:solidFill>
                        <a:srgbClr val="999999"/>
                      </a:solidFill>
                      <a:prstDash val="solid"/>
                    </a:lnT>
                    <a:lnB w="9525">
                      <a:solidFill>
                        <a:srgbClr val="9999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2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9525">
                      <a:solidFill>
                        <a:srgbClr val="999999"/>
                      </a:solidFill>
                      <a:prstDash val="solid"/>
                    </a:lnL>
                    <a:lnR w="9525">
                      <a:solidFill>
                        <a:srgbClr val="999999"/>
                      </a:solidFill>
                      <a:prstDash val="solid"/>
                    </a:lnR>
                    <a:lnT w="9525">
                      <a:solidFill>
                        <a:srgbClr val="999999"/>
                      </a:solidFill>
                      <a:prstDash val="solid"/>
                    </a:lnT>
                    <a:lnB w="9525">
                      <a:solidFill>
                        <a:srgbClr val="9999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4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86360">
                    <a:lnL w="9525">
                      <a:solidFill>
                        <a:srgbClr val="999999"/>
                      </a:solidFill>
                      <a:prstDash val="solid"/>
                    </a:lnL>
                    <a:lnR w="28575">
                      <a:solidFill>
                        <a:srgbClr val="6AA84F"/>
                      </a:solidFill>
                      <a:prstDash val="solid"/>
                    </a:lnR>
                    <a:lnT w="9525">
                      <a:solidFill>
                        <a:srgbClr val="999999"/>
                      </a:solidFill>
                      <a:prstDash val="solid"/>
                    </a:lnT>
                    <a:lnB w="9525">
                      <a:solidFill>
                        <a:srgbClr val="9999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86360">
                    <a:lnL w="28575">
                      <a:solidFill>
                        <a:srgbClr val="6AA84F"/>
                      </a:solidFill>
                      <a:prstDash val="solid"/>
                    </a:lnL>
                    <a:lnR w="28575">
                      <a:solidFill>
                        <a:srgbClr val="6AA84F"/>
                      </a:solidFill>
                      <a:prstDash val="solid"/>
                    </a:lnR>
                    <a:lnT w="28575">
                      <a:solidFill>
                        <a:srgbClr val="6AA84F"/>
                      </a:solidFill>
                      <a:prstDash val="solid"/>
                    </a:lnT>
                    <a:lnB w="28575">
                      <a:solidFill>
                        <a:srgbClr val="6AA84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4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86360">
                    <a:lnL w="28575">
                      <a:solidFill>
                        <a:srgbClr val="6AA84F"/>
                      </a:solidFill>
                      <a:prstDash val="solid"/>
                    </a:lnL>
                    <a:lnR w="9525">
                      <a:solidFill>
                        <a:srgbClr val="999999"/>
                      </a:solidFill>
                      <a:prstDash val="solid"/>
                    </a:lnR>
                    <a:lnT w="9525">
                      <a:solidFill>
                        <a:srgbClr val="999999"/>
                      </a:solidFill>
                      <a:prstDash val="solid"/>
                    </a:lnT>
                    <a:lnB w="9525">
                      <a:solidFill>
                        <a:srgbClr val="999999"/>
                      </a:solidFill>
                      <a:prstDash val="solid"/>
                    </a:lnB>
                  </a:tcPr>
                </a:tc>
              </a:tr>
              <a:tr h="396112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dirty="0" sz="1400" spc="10">
                          <a:latin typeface="Arial MT"/>
                          <a:cs typeface="Arial MT"/>
                        </a:rPr>
                        <a:t>t</a:t>
                      </a:r>
                      <a:r>
                        <a:rPr dirty="0" baseline="-21604" sz="1350" spc="15">
                          <a:latin typeface="Arial MT"/>
                          <a:cs typeface="Arial MT"/>
                        </a:rPr>
                        <a:t>4</a:t>
                      </a:r>
                      <a:endParaRPr baseline="-21604" sz="1350">
                        <a:latin typeface="Arial MT"/>
                        <a:cs typeface="Arial MT"/>
                      </a:endParaRPr>
                    </a:p>
                  </a:txBody>
                  <a:tcPr marL="0" marR="0" marB="0" marT="8636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99999"/>
                      </a:solidFill>
                      <a:prstDash val="solid"/>
                    </a:lnR>
                    <a:lnT w="28575">
                      <a:solidFill>
                        <a:srgbClr val="6AA84F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0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9525">
                      <a:solidFill>
                        <a:srgbClr val="999999"/>
                      </a:solidFill>
                      <a:prstDash val="solid"/>
                    </a:lnL>
                    <a:lnR w="9525">
                      <a:solidFill>
                        <a:srgbClr val="999999"/>
                      </a:solidFill>
                      <a:prstDash val="solid"/>
                    </a:lnR>
                    <a:lnT w="9525">
                      <a:solidFill>
                        <a:srgbClr val="999999"/>
                      </a:solidFill>
                      <a:prstDash val="solid"/>
                    </a:lnT>
                    <a:lnB w="9525">
                      <a:solidFill>
                        <a:srgbClr val="9999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4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9525">
                      <a:solidFill>
                        <a:srgbClr val="999999"/>
                      </a:solidFill>
                      <a:prstDash val="solid"/>
                    </a:lnL>
                    <a:lnR w="9525">
                      <a:solidFill>
                        <a:srgbClr val="999999"/>
                      </a:solidFill>
                      <a:prstDash val="solid"/>
                    </a:lnR>
                    <a:lnT w="9525">
                      <a:solidFill>
                        <a:srgbClr val="999999"/>
                      </a:solidFill>
                      <a:prstDash val="solid"/>
                    </a:lnT>
                    <a:lnB w="9525">
                      <a:solidFill>
                        <a:srgbClr val="9999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4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86360">
                    <a:lnL w="9525">
                      <a:solidFill>
                        <a:srgbClr val="999999"/>
                      </a:solidFill>
                      <a:prstDash val="solid"/>
                    </a:lnL>
                    <a:lnR w="9525">
                      <a:solidFill>
                        <a:srgbClr val="999999"/>
                      </a:solidFill>
                      <a:prstDash val="solid"/>
                    </a:lnR>
                    <a:lnT w="9525">
                      <a:solidFill>
                        <a:srgbClr val="999999"/>
                      </a:solidFill>
                      <a:prstDash val="solid"/>
                    </a:lnT>
                    <a:lnB w="9525">
                      <a:solidFill>
                        <a:srgbClr val="9999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3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86360">
                    <a:lnL w="9525">
                      <a:solidFill>
                        <a:srgbClr val="999999"/>
                      </a:solidFill>
                      <a:prstDash val="solid"/>
                    </a:lnL>
                    <a:lnR w="9525">
                      <a:solidFill>
                        <a:srgbClr val="999999"/>
                      </a:solidFill>
                      <a:prstDash val="solid"/>
                    </a:lnR>
                    <a:lnT w="28575">
                      <a:solidFill>
                        <a:srgbClr val="6AA84F"/>
                      </a:solidFill>
                      <a:prstDash val="solid"/>
                    </a:lnT>
                    <a:lnB w="9525">
                      <a:solidFill>
                        <a:srgbClr val="9999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86360">
                    <a:lnL w="9525">
                      <a:solidFill>
                        <a:srgbClr val="999999"/>
                      </a:solidFill>
                      <a:prstDash val="solid"/>
                    </a:lnL>
                    <a:lnR w="9525">
                      <a:solidFill>
                        <a:srgbClr val="999999"/>
                      </a:solidFill>
                      <a:prstDash val="solid"/>
                    </a:lnR>
                    <a:lnT w="9525">
                      <a:solidFill>
                        <a:srgbClr val="999999"/>
                      </a:solidFill>
                      <a:prstDash val="solid"/>
                    </a:lnT>
                    <a:lnB w="9525">
                      <a:solidFill>
                        <a:srgbClr val="999999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35863" y="2526792"/>
            <a:ext cx="495299" cy="190500"/>
          </a:xfrm>
          <a:prstGeom prst="rect">
            <a:avLst/>
          </a:prstGeom>
        </p:spPr>
      </p:pic>
      <p:sp>
        <p:nvSpPr>
          <p:cNvPr id="11" name="object 11"/>
          <p:cNvSpPr/>
          <p:nvPr/>
        </p:nvSpPr>
        <p:spPr>
          <a:xfrm>
            <a:off x="5859779" y="2156460"/>
            <a:ext cx="2910840" cy="783590"/>
          </a:xfrm>
          <a:custGeom>
            <a:avLst/>
            <a:gdLst/>
            <a:ahLst/>
            <a:cxnLst/>
            <a:rect l="l" t="t" r="r" b="b"/>
            <a:pathLst>
              <a:path w="2910840" h="783589">
                <a:moveTo>
                  <a:pt x="0" y="783336"/>
                </a:moveTo>
                <a:lnTo>
                  <a:pt x="2910839" y="783336"/>
                </a:lnTo>
                <a:lnTo>
                  <a:pt x="2910839" y="0"/>
                </a:lnTo>
                <a:lnTo>
                  <a:pt x="0" y="0"/>
                </a:lnTo>
                <a:lnTo>
                  <a:pt x="0" y="783336"/>
                </a:lnTo>
                <a:close/>
              </a:path>
            </a:pathLst>
          </a:custGeom>
          <a:ln w="9525">
            <a:solidFill>
              <a:srgbClr val="CCCC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5952109" y="2232152"/>
            <a:ext cx="29781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400" spc="-114">
                <a:latin typeface="Tahoma"/>
                <a:cs typeface="Tahoma"/>
              </a:rPr>
              <a:t>&lt;s</a:t>
            </a:r>
            <a:r>
              <a:rPr dirty="0" sz="1400" spc="-204">
                <a:latin typeface="Tahoma"/>
                <a:cs typeface="Tahoma"/>
              </a:rPr>
              <a:t>&gt;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780908" y="2232152"/>
            <a:ext cx="256540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R="5080">
              <a:lnSpc>
                <a:spcPct val="100000"/>
              </a:lnSpc>
              <a:spcBef>
                <a:spcPts val="100"/>
              </a:spcBef>
            </a:pPr>
            <a:r>
              <a:rPr dirty="0" sz="1400" spc="45">
                <a:latin typeface="Tahoma"/>
                <a:cs typeface="Tahoma"/>
              </a:rPr>
              <a:t>w2  w4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866508" y="2232152"/>
            <a:ext cx="256540" cy="6661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R="5080">
              <a:lnSpc>
                <a:spcPct val="100000"/>
              </a:lnSpc>
              <a:spcBef>
                <a:spcPts val="100"/>
              </a:spcBef>
            </a:pPr>
            <a:r>
              <a:rPr dirty="0" sz="1400" spc="45">
                <a:latin typeface="Tahoma"/>
                <a:cs typeface="Tahoma"/>
              </a:rPr>
              <a:t>w1  w3  w5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874129" y="3512566"/>
            <a:ext cx="20955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400" spc="40">
                <a:latin typeface="Tahoma"/>
                <a:cs typeface="Tahoma"/>
              </a:rPr>
              <a:t>t</a:t>
            </a:r>
            <a:r>
              <a:rPr dirty="0" baseline="-21604" sz="1350" spc="60">
                <a:latin typeface="Tahoma"/>
                <a:cs typeface="Tahoma"/>
              </a:rPr>
              <a:t>1</a:t>
            </a:r>
            <a:endParaRPr baseline="-21604" sz="13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642103"/>
            <a:ext cx="9144000" cy="501650"/>
            <a:chOff x="0" y="4642103"/>
            <a:chExt cx="9144000" cy="5016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52494" y="4886505"/>
              <a:ext cx="1422388" cy="187986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4736591"/>
              <a:ext cx="9144000" cy="407034"/>
            </a:xfrm>
            <a:custGeom>
              <a:avLst/>
              <a:gdLst/>
              <a:ahLst/>
              <a:cxnLst/>
              <a:rect l="l" t="t" r="r" b="b"/>
              <a:pathLst>
                <a:path w="9144000" h="407035">
                  <a:moveTo>
                    <a:pt x="9143999" y="0"/>
                  </a:moveTo>
                  <a:lnTo>
                    <a:pt x="0" y="0"/>
                  </a:lnTo>
                  <a:lnTo>
                    <a:pt x="0" y="406907"/>
                  </a:lnTo>
                  <a:lnTo>
                    <a:pt x="9143999" y="406907"/>
                  </a:lnTo>
                  <a:lnTo>
                    <a:pt x="9143999" y="0"/>
                  </a:lnTo>
                  <a:close/>
                </a:path>
              </a:pathLst>
            </a:custGeom>
            <a:solidFill>
              <a:srgbClr val="2F2F2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4736591"/>
              <a:ext cx="9144000" cy="0"/>
            </a:xfrm>
            <a:custGeom>
              <a:avLst/>
              <a:gdLst/>
              <a:ahLst/>
              <a:cxnLst/>
              <a:rect l="l" t="t" r="r" b="b"/>
              <a:pathLst>
                <a:path w="9144000" h="0">
                  <a:moveTo>
                    <a:pt x="9143999" y="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2F2F2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642103"/>
              <a:ext cx="2308859" cy="501395"/>
            </a:xfrm>
            <a:prstGeom prst="rect">
              <a:avLst/>
            </a:prstGeom>
          </p:spPr>
        </p:pic>
      </p:grpSp>
      <p:sp>
        <p:nvSpPr>
          <p:cNvPr id="7" name="object 7"/>
          <p:cNvSpPr/>
          <p:nvPr/>
        </p:nvSpPr>
        <p:spPr>
          <a:xfrm>
            <a:off x="3589782" y="2207641"/>
            <a:ext cx="1036955" cy="857885"/>
          </a:xfrm>
          <a:custGeom>
            <a:avLst/>
            <a:gdLst/>
            <a:ahLst/>
            <a:cxnLst/>
            <a:rect l="l" t="t" r="r" b="b"/>
            <a:pathLst>
              <a:path w="1036954" h="857885">
                <a:moveTo>
                  <a:pt x="11302" y="762381"/>
                </a:moveTo>
                <a:lnTo>
                  <a:pt x="0" y="857631"/>
                </a:lnTo>
                <a:lnTo>
                  <a:pt x="69145" y="817498"/>
                </a:lnTo>
                <a:lnTo>
                  <a:pt x="43560" y="817498"/>
                </a:lnTo>
                <a:lnTo>
                  <a:pt x="31432" y="809878"/>
                </a:lnTo>
                <a:lnTo>
                  <a:pt x="19303" y="802258"/>
                </a:lnTo>
                <a:lnTo>
                  <a:pt x="24588" y="793828"/>
                </a:lnTo>
                <a:lnTo>
                  <a:pt x="11302" y="762381"/>
                </a:lnTo>
                <a:close/>
              </a:path>
              <a:path w="1036954" h="857885">
                <a:moveTo>
                  <a:pt x="48383" y="809753"/>
                </a:moveTo>
                <a:lnTo>
                  <a:pt x="31431" y="809878"/>
                </a:lnTo>
                <a:lnTo>
                  <a:pt x="43560" y="817498"/>
                </a:lnTo>
                <a:lnTo>
                  <a:pt x="48383" y="809753"/>
                </a:lnTo>
                <a:close/>
              </a:path>
              <a:path w="1036954" h="857885">
                <a:moveTo>
                  <a:pt x="82930" y="809497"/>
                </a:moveTo>
                <a:lnTo>
                  <a:pt x="48383" y="809753"/>
                </a:lnTo>
                <a:lnTo>
                  <a:pt x="43560" y="817498"/>
                </a:lnTo>
                <a:lnTo>
                  <a:pt x="69145" y="817498"/>
                </a:lnTo>
                <a:lnTo>
                  <a:pt x="82930" y="809497"/>
                </a:lnTo>
                <a:close/>
              </a:path>
              <a:path w="1036954" h="857885">
                <a:moveTo>
                  <a:pt x="31431" y="809878"/>
                </a:moveTo>
                <a:close/>
              </a:path>
              <a:path w="1036954" h="857885">
                <a:moveTo>
                  <a:pt x="740790" y="0"/>
                </a:moveTo>
                <a:lnTo>
                  <a:pt x="685545" y="3047"/>
                </a:lnTo>
                <a:lnTo>
                  <a:pt x="630046" y="14985"/>
                </a:lnTo>
                <a:lnTo>
                  <a:pt x="593851" y="28956"/>
                </a:lnTo>
                <a:lnTo>
                  <a:pt x="558418" y="48767"/>
                </a:lnTo>
                <a:lnTo>
                  <a:pt x="523620" y="75056"/>
                </a:lnTo>
                <a:lnTo>
                  <a:pt x="488060" y="108838"/>
                </a:lnTo>
                <a:lnTo>
                  <a:pt x="450595" y="150240"/>
                </a:lnTo>
                <a:lnTo>
                  <a:pt x="411988" y="197611"/>
                </a:lnTo>
                <a:lnTo>
                  <a:pt x="372363" y="250062"/>
                </a:lnTo>
                <a:lnTo>
                  <a:pt x="332231" y="306577"/>
                </a:lnTo>
                <a:lnTo>
                  <a:pt x="291845" y="365759"/>
                </a:lnTo>
                <a:lnTo>
                  <a:pt x="232282" y="457453"/>
                </a:lnTo>
                <a:lnTo>
                  <a:pt x="193675" y="518667"/>
                </a:lnTo>
                <a:lnTo>
                  <a:pt x="138429" y="607948"/>
                </a:lnTo>
                <a:lnTo>
                  <a:pt x="121030" y="636651"/>
                </a:lnTo>
                <a:lnTo>
                  <a:pt x="104139" y="664209"/>
                </a:lnTo>
                <a:lnTo>
                  <a:pt x="72516" y="716279"/>
                </a:lnTo>
                <a:lnTo>
                  <a:pt x="43687" y="763142"/>
                </a:lnTo>
                <a:lnTo>
                  <a:pt x="30606" y="784225"/>
                </a:lnTo>
                <a:lnTo>
                  <a:pt x="24588" y="793828"/>
                </a:lnTo>
                <a:lnTo>
                  <a:pt x="31315" y="809753"/>
                </a:lnTo>
                <a:lnTo>
                  <a:pt x="48383" y="809753"/>
                </a:lnTo>
                <a:lnTo>
                  <a:pt x="68071" y="778128"/>
                </a:lnTo>
                <a:lnTo>
                  <a:pt x="82168" y="755269"/>
                </a:lnTo>
                <a:lnTo>
                  <a:pt x="145414" y="651509"/>
                </a:lnTo>
                <a:lnTo>
                  <a:pt x="162687" y="622934"/>
                </a:lnTo>
                <a:lnTo>
                  <a:pt x="217804" y="533907"/>
                </a:lnTo>
                <a:lnTo>
                  <a:pt x="256285" y="472947"/>
                </a:lnTo>
                <a:lnTo>
                  <a:pt x="295782" y="411860"/>
                </a:lnTo>
                <a:lnTo>
                  <a:pt x="335660" y="352044"/>
                </a:lnTo>
                <a:lnTo>
                  <a:pt x="375538" y="294639"/>
                </a:lnTo>
                <a:lnTo>
                  <a:pt x="414908" y="240664"/>
                </a:lnTo>
                <a:lnTo>
                  <a:pt x="453389" y="191388"/>
                </a:lnTo>
                <a:lnTo>
                  <a:pt x="490346" y="148081"/>
                </a:lnTo>
                <a:lnTo>
                  <a:pt x="525398" y="112013"/>
                </a:lnTo>
                <a:lnTo>
                  <a:pt x="557656" y="84200"/>
                </a:lnTo>
                <a:lnTo>
                  <a:pt x="605027" y="55371"/>
                </a:lnTo>
                <a:lnTo>
                  <a:pt x="654557" y="37718"/>
                </a:lnTo>
                <a:lnTo>
                  <a:pt x="705484" y="29717"/>
                </a:lnTo>
                <a:lnTo>
                  <a:pt x="912387" y="28575"/>
                </a:lnTo>
                <a:lnTo>
                  <a:pt x="895857" y="24129"/>
                </a:lnTo>
                <a:lnTo>
                  <a:pt x="830198" y="9270"/>
                </a:lnTo>
                <a:lnTo>
                  <a:pt x="777113" y="1904"/>
                </a:lnTo>
                <a:lnTo>
                  <a:pt x="758951" y="634"/>
                </a:lnTo>
                <a:lnTo>
                  <a:pt x="740790" y="0"/>
                </a:lnTo>
                <a:close/>
              </a:path>
              <a:path w="1036954" h="857885">
                <a:moveTo>
                  <a:pt x="24588" y="793828"/>
                </a:moveTo>
                <a:lnTo>
                  <a:pt x="19303" y="802258"/>
                </a:lnTo>
                <a:lnTo>
                  <a:pt x="31346" y="809824"/>
                </a:lnTo>
                <a:lnTo>
                  <a:pt x="24588" y="793828"/>
                </a:lnTo>
                <a:close/>
              </a:path>
              <a:path w="1036954" h="857885">
                <a:moveTo>
                  <a:pt x="912387" y="28575"/>
                </a:moveTo>
                <a:lnTo>
                  <a:pt x="739775" y="28575"/>
                </a:lnTo>
                <a:lnTo>
                  <a:pt x="757046" y="29209"/>
                </a:lnTo>
                <a:lnTo>
                  <a:pt x="773938" y="30352"/>
                </a:lnTo>
                <a:lnTo>
                  <a:pt x="824356" y="37337"/>
                </a:lnTo>
                <a:lnTo>
                  <a:pt x="888364" y="51688"/>
                </a:lnTo>
                <a:lnTo>
                  <a:pt x="932560" y="63753"/>
                </a:lnTo>
                <a:lnTo>
                  <a:pt x="959738" y="71627"/>
                </a:lnTo>
                <a:lnTo>
                  <a:pt x="984503" y="78231"/>
                </a:lnTo>
                <a:lnTo>
                  <a:pt x="1027683" y="86359"/>
                </a:lnTo>
                <a:lnTo>
                  <a:pt x="1035684" y="86740"/>
                </a:lnTo>
                <a:lnTo>
                  <a:pt x="1036954" y="58165"/>
                </a:lnTo>
                <a:lnTo>
                  <a:pt x="1028953" y="57784"/>
                </a:lnTo>
                <a:lnTo>
                  <a:pt x="1021079" y="56895"/>
                </a:lnTo>
                <a:lnTo>
                  <a:pt x="979677" y="47370"/>
                </a:lnTo>
                <a:lnTo>
                  <a:pt x="926083" y="32257"/>
                </a:lnTo>
                <a:lnTo>
                  <a:pt x="912387" y="28575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90550" y="519429"/>
            <a:ext cx="234378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25"/>
              <a:t>Backward</a:t>
            </a:r>
            <a:r>
              <a:rPr dirty="0" spc="-150"/>
              <a:t> </a:t>
            </a:r>
            <a:r>
              <a:rPr dirty="0" spc="-35"/>
              <a:t>pass</a:t>
            </a: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1038390" y="1672145"/>
          <a:ext cx="3419475" cy="19907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2610"/>
                <a:gridCol w="562610"/>
                <a:gridCol w="562609"/>
                <a:gridCol w="562610"/>
                <a:gridCol w="562610"/>
                <a:gridCol w="562610"/>
              </a:tblGrid>
              <a:tr h="3961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w</a:t>
                      </a:r>
                      <a:r>
                        <a:rPr dirty="0" baseline="-21604" sz="1350">
                          <a:latin typeface="Arial MT"/>
                          <a:cs typeface="Arial MT"/>
                        </a:rPr>
                        <a:t>1</a:t>
                      </a:r>
                      <a:endParaRPr baseline="-21604" sz="1350">
                        <a:latin typeface="Arial MT"/>
                        <a:cs typeface="Arial MT"/>
                      </a:endParaRPr>
                    </a:p>
                  </a:txBody>
                  <a:tcPr marL="0" marR="0" marB="0" marT="8636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999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w</a:t>
                      </a:r>
                      <a:r>
                        <a:rPr dirty="0" baseline="-21604" sz="1350">
                          <a:latin typeface="Arial MT"/>
                          <a:cs typeface="Arial MT"/>
                        </a:rPr>
                        <a:t>2</a:t>
                      </a:r>
                      <a:endParaRPr baseline="-21604" sz="1350">
                        <a:latin typeface="Arial MT"/>
                        <a:cs typeface="Arial MT"/>
                      </a:endParaRPr>
                    </a:p>
                  </a:txBody>
                  <a:tcPr marL="0" marR="0" marB="0" marT="8636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999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w</a:t>
                      </a:r>
                      <a:r>
                        <a:rPr dirty="0" baseline="-21604" sz="1350">
                          <a:latin typeface="Arial MT"/>
                          <a:cs typeface="Arial MT"/>
                        </a:rPr>
                        <a:t>3</a:t>
                      </a:r>
                      <a:endParaRPr baseline="-21604" sz="1350">
                        <a:latin typeface="Arial MT"/>
                        <a:cs typeface="Arial MT"/>
                      </a:endParaRPr>
                    </a:p>
                  </a:txBody>
                  <a:tcPr marL="0" marR="0" marB="0" marT="8636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999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w</a:t>
                      </a:r>
                      <a:r>
                        <a:rPr dirty="0" baseline="-21604" sz="1350">
                          <a:latin typeface="Arial MT"/>
                          <a:cs typeface="Arial MT"/>
                        </a:rPr>
                        <a:t>4</a:t>
                      </a:r>
                      <a:endParaRPr baseline="-21604" sz="1350">
                        <a:latin typeface="Arial MT"/>
                        <a:cs typeface="Arial MT"/>
                      </a:endParaRPr>
                    </a:p>
                  </a:txBody>
                  <a:tcPr marL="0" marR="0" marB="0" marT="8636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999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w</a:t>
                      </a:r>
                      <a:r>
                        <a:rPr dirty="0" baseline="-21604" sz="1350">
                          <a:latin typeface="Arial MT"/>
                          <a:cs typeface="Arial MT"/>
                        </a:rPr>
                        <a:t>5</a:t>
                      </a:r>
                      <a:endParaRPr baseline="-21604" sz="1350">
                        <a:latin typeface="Arial MT"/>
                        <a:cs typeface="Arial MT"/>
                      </a:endParaRPr>
                    </a:p>
                  </a:txBody>
                  <a:tcPr marL="0" marR="0" marB="0" marT="8636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28575">
                      <a:solidFill>
                        <a:srgbClr val="6AA84F"/>
                      </a:solidFill>
                      <a:prstDash val="solid"/>
                    </a:lnB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dirty="0" sz="1400" spc="10">
                          <a:latin typeface="Arial MT"/>
                          <a:cs typeface="Arial MT"/>
                        </a:rPr>
                        <a:t>t</a:t>
                      </a:r>
                      <a:r>
                        <a:rPr dirty="0" baseline="-21604" sz="1350" spc="15">
                          <a:latin typeface="Arial MT"/>
                          <a:cs typeface="Arial MT"/>
                        </a:rPr>
                        <a:t>1</a:t>
                      </a:r>
                      <a:endParaRPr baseline="-21604" sz="1350">
                        <a:latin typeface="Arial MT"/>
                        <a:cs typeface="Arial MT"/>
                      </a:endParaRPr>
                    </a:p>
                  </a:txBody>
                  <a:tcPr marL="0" marR="0" marB="0" marT="8636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99999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0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9525">
                      <a:solidFill>
                        <a:srgbClr val="999999"/>
                      </a:solidFill>
                      <a:prstDash val="solid"/>
                    </a:lnL>
                    <a:lnR w="9525">
                      <a:solidFill>
                        <a:srgbClr val="999999"/>
                      </a:solidFill>
                      <a:prstDash val="solid"/>
                    </a:lnR>
                    <a:lnT w="9525">
                      <a:solidFill>
                        <a:srgbClr val="999999"/>
                      </a:solidFill>
                      <a:prstDash val="solid"/>
                    </a:lnT>
                    <a:lnB w="9525">
                      <a:solidFill>
                        <a:srgbClr val="9999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1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9525">
                      <a:solidFill>
                        <a:srgbClr val="999999"/>
                      </a:solidFill>
                      <a:prstDash val="solid"/>
                    </a:lnL>
                    <a:lnR w="9525">
                      <a:solidFill>
                        <a:srgbClr val="999999"/>
                      </a:solidFill>
                      <a:prstDash val="solid"/>
                    </a:lnR>
                    <a:lnT w="9525">
                      <a:solidFill>
                        <a:srgbClr val="999999"/>
                      </a:solidFill>
                      <a:prstDash val="solid"/>
                    </a:lnT>
                    <a:lnB w="9525">
                      <a:solidFill>
                        <a:srgbClr val="9999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3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86360">
                    <a:lnL w="9525">
                      <a:solidFill>
                        <a:srgbClr val="999999"/>
                      </a:solidFill>
                      <a:prstDash val="solid"/>
                    </a:lnL>
                    <a:lnR w="9525">
                      <a:solidFill>
                        <a:srgbClr val="999999"/>
                      </a:solidFill>
                      <a:prstDash val="solid"/>
                    </a:lnR>
                    <a:lnT w="9525">
                      <a:solidFill>
                        <a:srgbClr val="999999"/>
                      </a:solidFill>
                      <a:prstDash val="solid"/>
                    </a:lnT>
                    <a:lnB w="9525">
                      <a:solidFill>
                        <a:srgbClr val="9999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2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86360">
                    <a:lnL w="9525">
                      <a:solidFill>
                        <a:srgbClr val="999999"/>
                      </a:solidFill>
                      <a:prstDash val="solid"/>
                    </a:lnL>
                    <a:lnR w="28575">
                      <a:solidFill>
                        <a:srgbClr val="6AA84F"/>
                      </a:solidFill>
                      <a:prstDash val="solid"/>
                    </a:lnR>
                    <a:lnT w="9525">
                      <a:solidFill>
                        <a:srgbClr val="999999"/>
                      </a:solidFill>
                      <a:prstDash val="solid"/>
                    </a:lnT>
                    <a:lnB w="9525">
                      <a:solidFill>
                        <a:srgbClr val="9999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3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86360">
                    <a:lnL w="28575">
                      <a:solidFill>
                        <a:srgbClr val="6AA84F"/>
                      </a:solidFill>
                      <a:prstDash val="solid"/>
                    </a:lnL>
                    <a:lnR w="28575">
                      <a:solidFill>
                        <a:srgbClr val="6AA84F"/>
                      </a:solidFill>
                      <a:prstDash val="solid"/>
                    </a:lnR>
                    <a:lnT w="28575">
                      <a:solidFill>
                        <a:srgbClr val="6AA84F"/>
                      </a:solidFill>
                      <a:prstDash val="solid"/>
                    </a:lnT>
                    <a:lnB w="28575">
                      <a:solidFill>
                        <a:srgbClr val="6AA84F"/>
                      </a:solidFill>
                      <a:prstDash val="solid"/>
                    </a:lnB>
                  </a:tcPr>
                </a:tc>
              </a:tr>
              <a:tr h="3962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dirty="0" sz="1400" spc="10">
                          <a:latin typeface="Arial MT"/>
                          <a:cs typeface="Arial MT"/>
                        </a:rPr>
                        <a:t>t</a:t>
                      </a:r>
                      <a:r>
                        <a:rPr dirty="0" baseline="-21604" sz="1350" spc="15">
                          <a:latin typeface="Arial MT"/>
                          <a:cs typeface="Arial MT"/>
                        </a:rPr>
                        <a:t>2</a:t>
                      </a:r>
                      <a:endParaRPr baseline="-21604" sz="1350">
                        <a:latin typeface="Arial MT"/>
                        <a:cs typeface="Arial MT"/>
                      </a:endParaRPr>
                    </a:p>
                  </a:txBody>
                  <a:tcPr marL="0" marR="0" marB="0" marT="8636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99999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28575">
                      <a:solidFill>
                        <a:srgbClr val="6AA84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0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9525">
                      <a:solidFill>
                        <a:srgbClr val="999999"/>
                      </a:solidFill>
                      <a:prstDash val="solid"/>
                    </a:lnL>
                    <a:lnR w="9525">
                      <a:solidFill>
                        <a:srgbClr val="999999"/>
                      </a:solidFill>
                      <a:prstDash val="solid"/>
                    </a:lnR>
                    <a:lnT w="9525">
                      <a:solidFill>
                        <a:srgbClr val="999999"/>
                      </a:solidFill>
                      <a:prstDash val="solid"/>
                    </a:lnT>
                    <a:lnB w="9525">
                      <a:solidFill>
                        <a:srgbClr val="9999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2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9525">
                      <a:solidFill>
                        <a:srgbClr val="999999"/>
                      </a:solidFill>
                      <a:prstDash val="solid"/>
                    </a:lnL>
                    <a:lnR w="9525">
                      <a:solidFill>
                        <a:srgbClr val="999999"/>
                      </a:solidFill>
                      <a:prstDash val="solid"/>
                    </a:lnR>
                    <a:lnT w="9525">
                      <a:solidFill>
                        <a:srgbClr val="999999"/>
                      </a:solidFill>
                      <a:prstDash val="solid"/>
                    </a:lnT>
                    <a:lnB w="9525">
                      <a:solidFill>
                        <a:srgbClr val="9999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4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86360">
                    <a:lnL w="9525">
                      <a:solidFill>
                        <a:srgbClr val="999999"/>
                      </a:solidFill>
                      <a:prstDash val="solid"/>
                    </a:lnL>
                    <a:lnR w="9525">
                      <a:solidFill>
                        <a:srgbClr val="999999"/>
                      </a:solidFill>
                      <a:prstDash val="solid"/>
                    </a:lnR>
                    <a:lnT w="9525">
                      <a:solidFill>
                        <a:srgbClr val="999999"/>
                      </a:solidFill>
                      <a:prstDash val="solid"/>
                    </a:lnT>
                    <a:lnB w="9525">
                      <a:solidFill>
                        <a:srgbClr val="9999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86360">
                    <a:lnL w="9525">
                      <a:solidFill>
                        <a:srgbClr val="999999"/>
                      </a:solidFill>
                      <a:prstDash val="solid"/>
                    </a:lnL>
                    <a:lnR w="9525">
                      <a:solidFill>
                        <a:srgbClr val="999999"/>
                      </a:solidFill>
                      <a:prstDash val="solid"/>
                    </a:lnR>
                    <a:lnT w="9525">
                      <a:solidFill>
                        <a:srgbClr val="999999"/>
                      </a:solidFill>
                      <a:prstDash val="solid"/>
                    </a:lnT>
                    <a:lnB w="28575">
                      <a:solidFill>
                        <a:srgbClr val="6AA84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3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86360">
                    <a:lnL w="9525">
                      <a:solidFill>
                        <a:srgbClr val="999999"/>
                      </a:solidFill>
                      <a:prstDash val="solid"/>
                    </a:lnL>
                    <a:lnR w="9525">
                      <a:solidFill>
                        <a:srgbClr val="999999"/>
                      </a:solidFill>
                      <a:prstDash val="solid"/>
                    </a:lnR>
                    <a:lnT w="28575">
                      <a:solidFill>
                        <a:srgbClr val="6AA84F"/>
                      </a:solidFill>
                      <a:prstDash val="solid"/>
                    </a:lnT>
                    <a:lnB w="9525">
                      <a:solidFill>
                        <a:srgbClr val="999999"/>
                      </a:solidFill>
                      <a:prstDash val="solid"/>
                    </a:lnB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dirty="0" sz="1400" spc="10">
                          <a:latin typeface="Arial MT"/>
                          <a:cs typeface="Arial MT"/>
                        </a:rPr>
                        <a:t>t</a:t>
                      </a:r>
                      <a:r>
                        <a:rPr dirty="0" baseline="-21604" sz="1350" spc="15">
                          <a:latin typeface="Arial MT"/>
                          <a:cs typeface="Arial MT"/>
                        </a:rPr>
                        <a:t>3</a:t>
                      </a:r>
                      <a:endParaRPr baseline="-21604" sz="1350">
                        <a:latin typeface="Arial MT"/>
                        <a:cs typeface="Arial MT"/>
                      </a:endParaRPr>
                    </a:p>
                  </a:txBody>
                  <a:tcPr marL="0" marR="0" marB="0" marT="86360">
                    <a:lnL w="28575">
                      <a:solidFill>
                        <a:srgbClr val="6AA84F"/>
                      </a:solidFill>
                      <a:prstDash val="solid"/>
                    </a:lnL>
                    <a:lnR w="28575">
                      <a:solidFill>
                        <a:srgbClr val="6AA84F"/>
                      </a:solidFill>
                      <a:prstDash val="solid"/>
                    </a:lnR>
                    <a:lnT w="28575">
                      <a:solidFill>
                        <a:srgbClr val="6AA84F"/>
                      </a:solidFill>
                      <a:prstDash val="solid"/>
                    </a:lnT>
                    <a:lnB w="28575">
                      <a:solidFill>
                        <a:srgbClr val="6AA84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0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28575">
                      <a:solidFill>
                        <a:srgbClr val="6AA84F"/>
                      </a:solidFill>
                      <a:prstDash val="solid"/>
                    </a:lnL>
                    <a:lnR w="9525">
                      <a:solidFill>
                        <a:srgbClr val="999999"/>
                      </a:solidFill>
                      <a:prstDash val="solid"/>
                    </a:lnR>
                    <a:lnT w="9525">
                      <a:solidFill>
                        <a:srgbClr val="999999"/>
                      </a:solidFill>
                      <a:prstDash val="solid"/>
                    </a:lnT>
                    <a:lnB w="9525">
                      <a:solidFill>
                        <a:srgbClr val="9999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2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9525">
                      <a:solidFill>
                        <a:srgbClr val="999999"/>
                      </a:solidFill>
                      <a:prstDash val="solid"/>
                    </a:lnL>
                    <a:lnR w="9525">
                      <a:solidFill>
                        <a:srgbClr val="999999"/>
                      </a:solidFill>
                      <a:prstDash val="solid"/>
                    </a:lnR>
                    <a:lnT w="9525">
                      <a:solidFill>
                        <a:srgbClr val="999999"/>
                      </a:solidFill>
                      <a:prstDash val="solid"/>
                    </a:lnT>
                    <a:lnB w="9525">
                      <a:solidFill>
                        <a:srgbClr val="9999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4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86360">
                    <a:lnL w="9525">
                      <a:solidFill>
                        <a:srgbClr val="999999"/>
                      </a:solidFill>
                      <a:prstDash val="solid"/>
                    </a:lnL>
                    <a:lnR w="28575">
                      <a:solidFill>
                        <a:srgbClr val="6AA84F"/>
                      </a:solidFill>
                      <a:prstDash val="solid"/>
                    </a:lnR>
                    <a:lnT w="9525">
                      <a:solidFill>
                        <a:srgbClr val="999999"/>
                      </a:solidFill>
                      <a:prstDash val="solid"/>
                    </a:lnT>
                    <a:lnB w="9525">
                      <a:solidFill>
                        <a:srgbClr val="9999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86360">
                    <a:lnL w="28575">
                      <a:solidFill>
                        <a:srgbClr val="6AA84F"/>
                      </a:solidFill>
                      <a:prstDash val="solid"/>
                    </a:lnL>
                    <a:lnR w="28575">
                      <a:solidFill>
                        <a:srgbClr val="6AA84F"/>
                      </a:solidFill>
                      <a:prstDash val="solid"/>
                    </a:lnR>
                    <a:lnT w="28575">
                      <a:solidFill>
                        <a:srgbClr val="6AA84F"/>
                      </a:solidFill>
                      <a:prstDash val="solid"/>
                    </a:lnT>
                    <a:lnB w="28575">
                      <a:solidFill>
                        <a:srgbClr val="6AA84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4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86360">
                    <a:lnL w="28575">
                      <a:solidFill>
                        <a:srgbClr val="6AA84F"/>
                      </a:solidFill>
                      <a:prstDash val="solid"/>
                    </a:lnL>
                    <a:lnR w="9525">
                      <a:solidFill>
                        <a:srgbClr val="999999"/>
                      </a:solidFill>
                      <a:prstDash val="solid"/>
                    </a:lnR>
                    <a:lnT w="9525">
                      <a:solidFill>
                        <a:srgbClr val="999999"/>
                      </a:solidFill>
                      <a:prstDash val="solid"/>
                    </a:lnT>
                    <a:lnB w="9525">
                      <a:solidFill>
                        <a:srgbClr val="999999"/>
                      </a:solidFill>
                      <a:prstDash val="solid"/>
                    </a:lnB>
                  </a:tcPr>
                </a:tc>
              </a:tr>
              <a:tr h="396112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dirty="0" sz="1400" spc="10">
                          <a:latin typeface="Arial MT"/>
                          <a:cs typeface="Arial MT"/>
                        </a:rPr>
                        <a:t>t</a:t>
                      </a:r>
                      <a:r>
                        <a:rPr dirty="0" baseline="-21604" sz="1350" spc="15">
                          <a:latin typeface="Arial MT"/>
                          <a:cs typeface="Arial MT"/>
                        </a:rPr>
                        <a:t>4</a:t>
                      </a:r>
                      <a:endParaRPr baseline="-21604" sz="1350">
                        <a:latin typeface="Arial MT"/>
                        <a:cs typeface="Arial MT"/>
                      </a:endParaRPr>
                    </a:p>
                  </a:txBody>
                  <a:tcPr marL="0" marR="0" marB="0" marT="8636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99999"/>
                      </a:solidFill>
                      <a:prstDash val="solid"/>
                    </a:lnR>
                    <a:lnT w="28575">
                      <a:solidFill>
                        <a:srgbClr val="6AA84F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0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9525">
                      <a:solidFill>
                        <a:srgbClr val="999999"/>
                      </a:solidFill>
                      <a:prstDash val="solid"/>
                    </a:lnL>
                    <a:lnR w="9525">
                      <a:solidFill>
                        <a:srgbClr val="999999"/>
                      </a:solidFill>
                      <a:prstDash val="solid"/>
                    </a:lnR>
                    <a:lnT w="9525">
                      <a:solidFill>
                        <a:srgbClr val="999999"/>
                      </a:solidFill>
                      <a:prstDash val="solid"/>
                    </a:lnT>
                    <a:lnB w="9525">
                      <a:solidFill>
                        <a:srgbClr val="9999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4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9525">
                      <a:solidFill>
                        <a:srgbClr val="999999"/>
                      </a:solidFill>
                      <a:prstDash val="solid"/>
                    </a:lnL>
                    <a:lnR w="9525">
                      <a:solidFill>
                        <a:srgbClr val="999999"/>
                      </a:solidFill>
                      <a:prstDash val="solid"/>
                    </a:lnR>
                    <a:lnT w="9525">
                      <a:solidFill>
                        <a:srgbClr val="999999"/>
                      </a:solidFill>
                      <a:prstDash val="solid"/>
                    </a:lnT>
                    <a:lnB w="9525">
                      <a:solidFill>
                        <a:srgbClr val="9999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4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86360">
                    <a:lnL w="9525">
                      <a:solidFill>
                        <a:srgbClr val="999999"/>
                      </a:solidFill>
                      <a:prstDash val="solid"/>
                    </a:lnL>
                    <a:lnR w="9525">
                      <a:solidFill>
                        <a:srgbClr val="999999"/>
                      </a:solidFill>
                      <a:prstDash val="solid"/>
                    </a:lnR>
                    <a:lnT w="9525">
                      <a:solidFill>
                        <a:srgbClr val="999999"/>
                      </a:solidFill>
                      <a:prstDash val="solid"/>
                    </a:lnT>
                    <a:lnB w="9525">
                      <a:solidFill>
                        <a:srgbClr val="9999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3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86360">
                    <a:lnL w="9525">
                      <a:solidFill>
                        <a:srgbClr val="999999"/>
                      </a:solidFill>
                      <a:prstDash val="solid"/>
                    </a:lnL>
                    <a:lnR w="9525">
                      <a:solidFill>
                        <a:srgbClr val="999999"/>
                      </a:solidFill>
                      <a:prstDash val="solid"/>
                    </a:lnR>
                    <a:lnT w="28575">
                      <a:solidFill>
                        <a:srgbClr val="6AA84F"/>
                      </a:solidFill>
                      <a:prstDash val="solid"/>
                    </a:lnT>
                    <a:lnB w="9525">
                      <a:solidFill>
                        <a:srgbClr val="9999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86360">
                    <a:lnL w="9525">
                      <a:solidFill>
                        <a:srgbClr val="999999"/>
                      </a:solidFill>
                      <a:prstDash val="solid"/>
                    </a:lnL>
                    <a:lnR w="9525">
                      <a:solidFill>
                        <a:srgbClr val="999999"/>
                      </a:solidFill>
                      <a:prstDash val="solid"/>
                    </a:lnR>
                    <a:lnT w="9525">
                      <a:solidFill>
                        <a:srgbClr val="999999"/>
                      </a:solidFill>
                      <a:prstDash val="solid"/>
                    </a:lnT>
                    <a:lnB w="9525">
                      <a:solidFill>
                        <a:srgbClr val="999999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35863" y="2526792"/>
            <a:ext cx="495299" cy="190500"/>
          </a:xfrm>
          <a:prstGeom prst="rect">
            <a:avLst/>
          </a:prstGeom>
        </p:spPr>
      </p:pic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5855017" y="2156460"/>
          <a:ext cx="2920365" cy="1615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1515"/>
                <a:gridCol w="893444"/>
                <a:gridCol w="1324610"/>
              </a:tblGrid>
              <a:tr h="783336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400" spc="-145">
                          <a:latin typeface="Tahoma"/>
                          <a:cs typeface="Tahoma"/>
                        </a:rPr>
                        <a:t>&lt;s&gt;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8900">
                    <a:lnL w="9525">
                      <a:solidFill>
                        <a:srgbClr val="CCCCCC"/>
                      </a:solidFill>
                      <a:prstDash val="solid"/>
                    </a:lnL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just" marL="314325" marR="32766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w1  w3  w5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8900"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5280" marR="73787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w2  w4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8900"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</a:tr>
              <a:tr h="83176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CCCCCC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 algn="ctr" marR="317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400" spc="40">
                          <a:latin typeface="Tahoma"/>
                          <a:cs typeface="Tahoma"/>
                        </a:rPr>
                        <a:t>t</a:t>
                      </a:r>
                      <a:r>
                        <a:rPr dirty="0" baseline="-21604" sz="1350" spc="60">
                          <a:latin typeface="Tahoma"/>
                          <a:cs typeface="Tahoma"/>
                        </a:rPr>
                        <a:t>1</a:t>
                      </a:r>
                      <a:endParaRPr baseline="-21604" sz="135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T w="9525">
                      <a:solidFill>
                        <a:srgbClr val="CCCCCC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50">
                        <a:latin typeface="Times New Roman"/>
                        <a:cs typeface="Times New Roman"/>
                      </a:endParaRPr>
                    </a:p>
                    <a:p>
                      <a:pPr marL="381000">
                        <a:lnSpc>
                          <a:spcPct val="100000"/>
                        </a:lnSpc>
                      </a:pPr>
                      <a:r>
                        <a:rPr dirty="0" sz="1400" spc="40">
                          <a:latin typeface="Tahoma"/>
                          <a:cs typeface="Tahoma"/>
                        </a:rPr>
                        <a:t>t</a:t>
                      </a:r>
                      <a:r>
                        <a:rPr dirty="0" baseline="-21604" sz="1350" spc="60">
                          <a:latin typeface="Tahoma"/>
                          <a:cs typeface="Tahoma"/>
                        </a:rPr>
                        <a:t>3</a:t>
                      </a:r>
                      <a:endParaRPr baseline="-21604" sz="135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T w="9525">
                      <a:solidFill>
                        <a:srgbClr val="CCCCCC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pic>
        <p:nvPicPr>
          <p:cNvPr id="12" name="object 1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997190" y="2767583"/>
            <a:ext cx="206120" cy="76200"/>
          </a:xfrm>
          <a:prstGeom prst="rect">
            <a:avLst/>
          </a:prstGeom>
        </p:spPr>
      </p:pic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642103"/>
            <a:ext cx="9144000" cy="501650"/>
            <a:chOff x="0" y="4642103"/>
            <a:chExt cx="9144000" cy="5016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52494" y="4886505"/>
              <a:ext cx="1422388" cy="187986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4736591"/>
              <a:ext cx="9144000" cy="407034"/>
            </a:xfrm>
            <a:custGeom>
              <a:avLst/>
              <a:gdLst/>
              <a:ahLst/>
              <a:cxnLst/>
              <a:rect l="l" t="t" r="r" b="b"/>
              <a:pathLst>
                <a:path w="9144000" h="407035">
                  <a:moveTo>
                    <a:pt x="9143999" y="0"/>
                  </a:moveTo>
                  <a:lnTo>
                    <a:pt x="0" y="0"/>
                  </a:lnTo>
                  <a:lnTo>
                    <a:pt x="0" y="406907"/>
                  </a:lnTo>
                  <a:lnTo>
                    <a:pt x="9143999" y="406907"/>
                  </a:lnTo>
                  <a:lnTo>
                    <a:pt x="9143999" y="0"/>
                  </a:lnTo>
                  <a:close/>
                </a:path>
              </a:pathLst>
            </a:custGeom>
            <a:solidFill>
              <a:srgbClr val="2F2F2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4736591"/>
              <a:ext cx="9144000" cy="0"/>
            </a:xfrm>
            <a:custGeom>
              <a:avLst/>
              <a:gdLst/>
              <a:ahLst/>
              <a:cxnLst/>
              <a:rect l="l" t="t" r="r" b="b"/>
              <a:pathLst>
                <a:path w="9144000" h="0">
                  <a:moveTo>
                    <a:pt x="9143999" y="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2F2F2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642103"/>
              <a:ext cx="2308859" cy="501395"/>
            </a:xfrm>
            <a:prstGeom prst="rect">
              <a:avLst/>
            </a:prstGeom>
          </p:spPr>
        </p:pic>
      </p:grpSp>
      <p:sp>
        <p:nvSpPr>
          <p:cNvPr id="7" name="object 7"/>
          <p:cNvSpPr/>
          <p:nvPr/>
        </p:nvSpPr>
        <p:spPr>
          <a:xfrm>
            <a:off x="3589782" y="2207641"/>
            <a:ext cx="1036955" cy="857885"/>
          </a:xfrm>
          <a:custGeom>
            <a:avLst/>
            <a:gdLst/>
            <a:ahLst/>
            <a:cxnLst/>
            <a:rect l="l" t="t" r="r" b="b"/>
            <a:pathLst>
              <a:path w="1036954" h="857885">
                <a:moveTo>
                  <a:pt x="11302" y="762381"/>
                </a:moveTo>
                <a:lnTo>
                  <a:pt x="0" y="857631"/>
                </a:lnTo>
                <a:lnTo>
                  <a:pt x="69145" y="817498"/>
                </a:lnTo>
                <a:lnTo>
                  <a:pt x="43560" y="817498"/>
                </a:lnTo>
                <a:lnTo>
                  <a:pt x="31432" y="809878"/>
                </a:lnTo>
                <a:lnTo>
                  <a:pt x="19303" y="802258"/>
                </a:lnTo>
                <a:lnTo>
                  <a:pt x="24588" y="793828"/>
                </a:lnTo>
                <a:lnTo>
                  <a:pt x="11302" y="762381"/>
                </a:lnTo>
                <a:close/>
              </a:path>
              <a:path w="1036954" h="857885">
                <a:moveTo>
                  <a:pt x="48383" y="809753"/>
                </a:moveTo>
                <a:lnTo>
                  <a:pt x="31431" y="809878"/>
                </a:lnTo>
                <a:lnTo>
                  <a:pt x="43560" y="817498"/>
                </a:lnTo>
                <a:lnTo>
                  <a:pt x="48383" y="809753"/>
                </a:lnTo>
                <a:close/>
              </a:path>
              <a:path w="1036954" h="857885">
                <a:moveTo>
                  <a:pt x="82930" y="809497"/>
                </a:moveTo>
                <a:lnTo>
                  <a:pt x="48383" y="809753"/>
                </a:lnTo>
                <a:lnTo>
                  <a:pt x="43560" y="817498"/>
                </a:lnTo>
                <a:lnTo>
                  <a:pt x="69145" y="817498"/>
                </a:lnTo>
                <a:lnTo>
                  <a:pt x="82930" y="809497"/>
                </a:lnTo>
                <a:close/>
              </a:path>
              <a:path w="1036954" h="857885">
                <a:moveTo>
                  <a:pt x="31431" y="809878"/>
                </a:moveTo>
                <a:close/>
              </a:path>
              <a:path w="1036954" h="857885">
                <a:moveTo>
                  <a:pt x="740790" y="0"/>
                </a:moveTo>
                <a:lnTo>
                  <a:pt x="685545" y="3047"/>
                </a:lnTo>
                <a:lnTo>
                  <a:pt x="630046" y="14985"/>
                </a:lnTo>
                <a:lnTo>
                  <a:pt x="593851" y="28956"/>
                </a:lnTo>
                <a:lnTo>
                  <a:pt x="558418" y="48767"/>
                </a:lnTo>
                <a:lnTo>
                  <a:pt x="523620" y="75056"/>
                </a:lnTo>
                <a:lnTo>
                  <a:pt x="488060" y="108838"/>
                </a:lnTo>
                <a:lnTo>
                  <a:pt x="450595" y="150240"/>
                </a:lnTo>
                <a:lnTo>
                  <a:pt x="411988" y="197611"/>
                </a:lnTo>
                <a:lnTo>
                  <a:pt x="372363" y="250062"/>
                </a:lnTo>
                <a:lnTo>
                  <a:pt x="332231" y="306577"/>
                </a:lnTo>
                <a:lnTo>
                  <a:pt x="291845" y="365759"/>
                </a:lnTo>
                <a:lnTo>
                  <a:pt x="232282" y="457453"/>
                </a:lnTo>
                <a:lnTo>
                  <a:pt x="193675" y="518667"/>
                </a:lnTo>
                <a:lnTo>
                  <a:pt x="138429" y="607948"/>
                </a:lnTo>
                <a:lnTo>
                  <a:pt x="121030" y="636651"/>
                </a:lnTo>
                <a:lnTo>
                  <a:pt x="104139" y="664209"/>
                </a:lnTo>
                <a:lnTo>
                  <a:pt x="72516" y="716279"/>
                </a:lnTo>
                <a:lnTo>
                  <a:pt x="43687" y="763142"/>
                </a:lnTo>
                <a:lnTo>
                  <a:pt x="30606" y="784225"/>
                </a:lnTo>
                <a:lnTo>
                  <a:pt x="24588" y="793828"/>
                </a:lnTo>
                <a:lnTo>
                  <a:pt x="31315" y="809753"/>
                </a:lnTo>
                <a:lnTo>
                  <a:pt x="48383" y="809753"/>
                </a:lnTo>
                <a:lnTo>
                  <a:pt x="68071" y="778128"/>
                </a:lnTo>
                <a:lnTo>
                  <a:pt x="82168" y="755269"/>
                </a:lnTo>
                <a:lnTo>
                  <a:pt x="145414" y="651509"/>
                </a:lnTo>
                <a:lnTo>
                  <a:pt x="162687" y="622934"/>
                </a:lnTo>
                <a:lnTo>
                  <a:pt x="217804" y="533907"/>
                </a:lnTo>
                <a:lnTo>
                  <a:pt x="256285" y="472947"/>
                </a:lnTo>
                <a:lnTo>
                  <a:pt x="295782" y="411860"/>
                </a:lnTo>
                <a:lnTo>
                  <a:pt x="335660" y="352044"/>
                </a:lnTo>
                <a:lnTo>
                  <a:pt x="375538" y="294639"/>
                </a:lnTo>
                <a:lnTo>
                  <a:pt x="414908" y="240664"/>
                </a:lnTo>
                <a:lnTo>
                  <a:pt x="453389" y="191388"/>
                </a:lnTo>
                <a:lnTo>
                  <a:pt x="490346" y="148081"/>
                </a:lnTo>
                <a:lnTo>
                  <a:pt x="525398" y="112013"/>
                </a:lnTo>
                <a:lnTo>
                  <a:pt x="557656" y="84200"/>
                </a:lnTo>
                <a:lnTo>
                  <a:pt x="605027" y="55371"/>
                </a:lnTo>
                <a:lnTo>
                  <a:pt x="654557" y="37718"/>
                </a:lnTo>
                <a:lnTo>
                  <a:pt x="705484" y="29717"/>
                </a:lnTo>
                <a:lnTo>
                  <a:pt x="912387" y="28575"/>
                </a:lnTo>
                <a:lnTo>
                  <a:pt x="895857" y="24129"/>
                </a:lnTo>
                <a:lnTo>
                  <a:pt x="830198" y="9270"/>
                </a:lnTo>
                <a:lnTo>
                  <a:pt x="777113" y="1904"/>
                </a:lnTo>
                <a:lnTo>
                  <a:pt x="758951" y="634"/>
                </a:lnTo>
                <a:lnTo>
                  <a:pt x="740790" y="0"/>
                </a:lnTo>
                <a:close/>
              </a:path>
              <a:path w="1036954" h="857885">
                <a:moveTo>
                  <a:pt x="24588" y="793828"/>
                </a:moveTo>
                <a:lnTo>
                  <a:pt x="19303" y="802258"/>
                </a:lnTo>
                <a:lnTo>
                  <a:pt x="31346" y="809824"/>
                </a:lnTo>
                <a:lnTo>
                  <a:pt x="24588" y="793828"/>
                </a:lnTo>
                <a:close/>
              </a:path>
              <a:path w="1036954" h="857885">
                <a:moveTo>
                  <a:pt x="912387" y="28575"/>
                </a:moveTo>
                <a:lnTo>
                  <a:pt x="739775" y="28575"/>
                </a:lnTo>
                <a:lnTo>
                  <a:pt x="757046" y="29209"/>
                </a:lnTo>
                <a:lnTo>
                  <a:pt x="773938" y="30352"/>
                </a:lnTo>
                <a:lnTo>
                  <a:pt x="824356" y="37337"/>
                </a:lnTo>
                <a:lnTo>
                  <a:pt x="888364" y="51688"/>
                </a:lnTo>
                <a:lnTo>
                  <a:pt x="932560" y="63753"/>
                </a:lnTo>
                <a:lnTo>
                  <a:pt x="959738" y="71627"/>
                </a:lnTo>
                <a:lnTo>
                  <a:pt x="984503" y="78231"/>
                </a:lnTo>
                <a:lnTo>
                  <a:pt x="1027683" y="86359"/>
                </a:lnTo>
                <a:lnTo>
                  <a:pt x="1035684" y="86740"/>
                </a:lnTo>
                <a:lnTo>
                  <a:pt x="1036954" y="58165"/>
                </a:lnTo>
                <a:lnTo>
                  <a:pt x="1028953" y="57784"/>
                </a:lnTo>
                <a:lnTo>
                  <a:pt x="1021079" y="56895"/>
                </a:lnTo>
                <a:lnTo>
                  <a:pt x="979677" y="47370"/>
                </a:lnTo>
                <a:lnTo>
                  <a:pt x="926083" y="32257"/>
                </a:lnTo>
                <a:lnTo>
                  <a:pt x="912387" y="28575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047915" y="1672145"/>
          <a:ext cx="3409950" cy="19907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2610"/>
                <a:gridCol w="562610"/>
                <a:gridCol w="562609"/>
                <a:gridCol w="562610"/>
                <a:gridCol w="562610"/>
                <a:gridCol w="562610"/>
              </a:tblGrid>
              <a:tr h="3961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999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w</a:t>
                      </a:r>
                      <a:r>
                        <a:rPr dirty="0" baseline="-21604" sz="1350">
                          <a:latin typeface="Arial MT"/>
                          <a:cs typeface="Arial MT"/>
                        </a:rPr>
                        <a:t>1</a:t>
                      </a:r>
                      <a:endParaRPr baseline="-21604" sz="1350">
                        <a:latin typeface="Arial MT"/>
                        <a:cs typeface="Arial MT"/>
                      </a:endParaRPr>
                    </a:p>
                  </a:txBody>
                  <a:tcPr marL="0" marR="0" marB="0" marT="8636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w</a:t>
                      </a:r>
                      <a:r>
                        <a:rPr dirty="0" baseline="-21604" sz="1350">
                          <a:latin typeface="Arial MT"/>
                          <a:cs typeface="Arial MT"/>
                        </a:rPr>
                        <a:t>2</a:t>
                      </a:r>
                      <a:endParaRPr baseline="-21604" sz="1350">
                        <a:latin typeface="Arial MT"/>
                        <a:cs typeface="Arial MT"/>
                      </a:endParaRPr>
                    </a:p>
                  </a:txBody>
                  <a:tcPr marL="0" marR="0" marB="0" marT="8636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w</a:t>
                      </a:r>
                      <a:r>
                        <a:rPr dirty="0" baseline="-21604" sz="1350">
                          <a:latin typeface="Arial MT"/>
                          <a:cs typeface="Arial MT"/>
                        </a:rPr>
                        <a:t>3</a:t>
                      </a:r>
                      <a:endParaRPr baseline="-21604" sz="1350">
                        <a:latin typeface="Arial MT"/>
                        <a:cs typeface="Arial MT"/>
                      </a:endParaRPr>
                    </a:p>
                  </a:txBody>
                  <a:tcPr marL="0" marR="0" marB="0" marT="8636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999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w</a:t>
                      </a:r>
                      <a:r>
                        <a:rPr dirty="0" baseline="-21604" sz="1350">
                          <a:latin typeface="Arial MT"/>
                          <a:cs typeface="Arial MT"/>
                        </a:rPr>
                        <a:t>4</a:t>
                      </a:r>
                      <a:endParaRPr baseline="-21604" sz="1350">
                        <a:latin typeface="Arial MT"/>
                        <a:cs typeface="Arial MT"/>
                      </a:endParaRPr>
                    </a:p>
                  </a:txBody>
                  <a:tcPr marL="0" marR="0" marB="0" marT="8636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w</a:t>
                      </a:r>
                      <a:r>
                        <a:rPr dirty="0" baseline="-21604" sz="1350">
                          <a:latin typeface="Arial MT"/>
                          <a:cs typeface="Arial MT"/>
                        </a:rPr>
                        <a:t>5</a:t>
                      </a:r>
                      <a:endParaRPr baseline="-21604" sz="1350">
                        <a:latin typeface="Arial MT"/>
                        <a:cs typeface="Arial MT"/>
                      </a:endParaRPr>
                    </a:p>
                  </a:txBody>
                  <a:tcPr marL="0" marR="0" marB="0" marT="8636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28575">
                      <a:solidFill>
                        <a:srgbClr val="6AA84F"/>
                      </a:solidFill>
                      <a:prstDash val="solid"/>
                    </a:lnB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dirty="0" sz="1400" spc="10">
                          <a:latin typeface="Arial MT"/>
                          <a:cs typeface="Arial MT"/>
                        </a:rPr>
                        <a:t>t</a:t>
                      </a:r>
                      <a:r>
                        <a:rPr dirty="0" baseline="-21604" sz="1350" spc="15">
                          <a:latin typeface="Arial MT"/>
                          <a:cs typeface="Arial MT"/>
                        </a:rPr>
                        <a:t>1</a:t>
                      </a:r>
                      <a:endParaRPr baseline="-21604" sz="1350">
                        <a:latin typeface="Arial MT"/>
                        <a:cs typeface="Arial MT"/>
                      </a:endParaRPr>
                    </a:p>
                  </a:txBody>
                  <a:tcPr marL="0" marR="0" marB="0" marT="86360">
                    <a:lnL w="9525">
                      <a:solidFill>
                        <a:srgbClr val="999999"/>
                      </a:solidFill>
                      <a:prstDash val="solid"/>
                    </a:lnL>
                    <a:lnR w="9525">
                      <a:solidFill>
                        <a:srgbClr val="999999"/>
                      </a:solidFill>
                      <a:prstDash val="solid"/>
                    </a:lnR>
                    <a:lnT w="9525">
                      <a:solidFill>
                        <a:srgbClr val="999999"/>
                      </a:solidFill>
                      <a:prstDash val="solid"/>
                    </a:lnT>
                    <a:lnB w="9525">
                      <a:solidFill>
                        <a:srgbClr val="9999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0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9525">
                      <a:solidFill>
                        <a:srgbClr val="999999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999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1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99999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999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3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86360">
                    <a:lnL w="9525">
                      <a:solidFill>
                        <a:srgbClr val="999999"/>
                      </a:solidFill>
                      <a:prstDash val="solid"/>
                    </a:lnL>
                    <a:lnR w="9525">
                      <a:solidFill>
                        <a:srgbClr val="999999"/>
                      </a:solidFill>
                      <a:prstDash val="solid"/>
                    </a:lnR>
                    <a:lnT w="9525">
                      <a:solidFill>
                        <a:srgbClr val="999999"/>
                      </a:solidFill>
                      <a:prstDash val="solid"/>
                    </a:lnT>
                    <a:lnB w="9525">
                      <a:solidFill>
                        <a:srgbClr val="9999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2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86360">
                    <a:lnL w="9525">
                      <a:solidFill>
                        <a:srgbClr val="999999"/>
                      </a:solidFill>
                      <a:prstDash val="solid"/>
                    </a:lnL>
                    <a:lnR w="28575">
                      <a:solidFill>
                        <a:srgbClr val="6AA84F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3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86360">
                    <a:lnL w="28575">
                      <a:solidFill>
                        <a:srgbClr val="6AA84F"/>
                      </a:solidFill>
                      <a:prstDash val="solid"/>
                    </a:lnL>
                    <a:lnR w="28575">
                      <a:solidFill>
                        <a:srgbClr val="6AA84F"/>
                      </a:solidFill>
                      <a:prstDash val="solid"/>
                    </a:lnR>
                    <a:lnT w="28575">
                      <a:solidFill>
                        <a:srgbClr val="6AA84F"/>
                      </a:solidFill>
                      <a:prstDash val="solid"/>
                    </a:lnT>
                    <a:lnB w="28575">
                      <a:solidFill>
                        <a:srgbClr val="6AA84F"/>
                      </a:solidFill>
                      <a:prstDash val="solid"/>
                    </a:lnB>
                  </a:tcPr>
                </a:tc>
              </a:tr>
              <a:tr h="3962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dirty="0" sz="1400" spc="10">
                          <a:latin typeface="Arial MT"/>
                          <a:cs typeface="Arial MT"/>
                        </a:rPr>
                        <a:t>t</a:t>
                      </a:r>
                      <a:r>
                        <a:rPr dirty="0" baseline="-21604" sz="1350" spc="15">
                          <a:latin typeface="Arial MT"/>
                          <a:cs typeface="Arial MT"/>
                        </a:rPr>
                        <a:t>2</a:t>
                      </a:r>
                      <a:endParaRPr baseline="-21604" sz="1350">
                        <a:latin typeface="Arial MT"/>
                        <a:cs typeface="Arial MT"/>
                      </a:endParaRPr>
                    </a:p>
                  </a:txBody>
                  <a:tcPr marL="0" marR="0" marB="0" marT="8636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99999"/>
                      </a:solidFill>
                      <a:prstDash val="solid"/>
                    </a:lnR>
                    <a:lnT w="9525">
                      <a:solidFill>
                        <a:srgbClr val="999999"/>
                      </a:solidFill>
                      <a:prstDash val="solid"/>
                    </a:lnT>
                    <a:lnB w="9525">
                      <a:solidFill>
                        <a:srgbClr val="B7B7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0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9525">
                      <a:solidFill>
                        <a:srgbClr val="999999"/>
                      </a:solidFill>
                      <a:prstDash val="solid"/>
                    </a:lnL>
                    <a:lnR w="9525">
                      <a:solidFill>
                        <a:srgbClr val="999999"/>
                      </a:solidFill>
                      <a:prstDash val="solid"/>
                    </a:lnR>
                    <a:lnT w="9525">
                      <a:solidFill>
                        <a:srgbClr val="999999"/>
                      </a:solidFill>
                      <a:prstDash val="solid"/>
                    </a:lnT>
                    <a:lnB w="9525">
                      <a:solidFill>
                        <a:srgbClr val="9999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2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9525">
                      <a:solidFill>
                        <a:srgbClr val="999999"/>
                      </a:solidFill>
                      <a:prstDash val="solid"/>
                    </a:lnL>
                    <a:lnR w="9525">
                      <a:solidFill>
                        <a:srgbClr val="999999"/>
                      </a:solidFill>
                      <a:prstDash val="solid"/>
                    </a:lnR>
                    <a:lnT w="9525">
                      <a:solidFill>
                        <a:srgbClr val="999999"/>
                      </a:solidFill>
                      <a:prstDash val="solid"/>
                    </a:lnT>
                    <a:lnB w="9525">
                      <a:solidFill>
                        <a:srgbClr val="9999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4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86360">
                    <a:lnL w="9525">
                      <a:solidFill>
                        <a:srgbClr val="999999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99999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8636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28575">
                      <a:solidFill>
                        <a:srgbClr val="6AA84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3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8636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28575">
                      <a:solidFill>
                        <a:srgbClr val="6AA84F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dirty="0" sz="1400" spc="10">
                          <a:latin typeface="Arial MT"/>
                          <a:cs typeface="Arial MT"/>
                        </a:rPr>
                        <a:t>t</a:t>
                      </a:r>
                      <a:r>
                        <a:rPr dirty="0" baseline="-21604" sz="1350" spc="15">
                          <a:latin typeface="Arial MT"/>
                          <a:cs typeface="Arial MT"/>
                        </a:rPr>
                        <a:t>3</a:t>
                      </a:r>
                      <a:endParaRPr baseline="-21604" sz="1350">
                        <a:latin typeface="Arial MT"/>
                        <a:cs typeface="Arial MT"/>
                      </a:endParaRPr>
                    </a:p>
                  </a:txBody>
                  <a:tcPr marL="0" marR="0" marB="0" marT="86360">
                    <a:lnL w="9525">
                      <a:solidFill>
                        <a:srgbClr val="B7B7B7"/>
                      </a:solidFill>
                      <a:prstDash val="solid"/>
                    </a:lnL>
                    <a:lnR w="9525">
                      <a:solidFill>
                        <a:srgbClr val="999999"/>
                      </a:solidFill>
                      <a:prstDash val="solid"/>
                    </a:lnR>
                    <a:lnT w="9525">
                      <a:solidFill>
                        <a:srgbClr val="B7B7B7"/>
                      </a:solidFill>
                      <a:prstDash val="solid"/>
                    </a:lnT>
                    <a:lnB w="9525">
                      <a:solidFill>
                        <a:srgbClr val="B7B7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0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9525">
                      <a:solidFill>
                        <a:srgbClr val="999999"/>
                      </a:solidFill>
                      <a:prstDash val="solid"/>
                    </a:lnL>
                    <a:lnR w="9525">
                      <a:solidFill>
                        <a:srgbClr val="999999"/>
                      </a:solidFill>
                      <a:prstDash val="solid"/>
                    </a:lnR>
                    <a:lnT w="9525">
                      <a:solidFill>
                        <a:srgbClr val="999999"/>
                      </a:solidFill>
                      <a:prstDash val="solid"/>
                    </a:lnT>
                    <a:lnB w="9525">
                      <a:solidFill>
                        <a:srgbClr val="9999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2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9525">
                      <a:solidFill>
                        <a:srgbClr val="999999"/>
                      </a:solidFill>
                      <a:prstDash val="solid"/>
                    </a:lnL>
                    <a:lnR w="9525">
                      <a:solidFill>
                        <a:srgbClr val="999999"/>
                      </a:solidFill>
                      <a:prstDash val="solid"/>
                    </a:lnR>
                    <a:lnT w="9525">
                      <a:solidFill>
                        <a:srgbClr val="999999"/>
                      </a:solidFill>
                      <a:prstDash val="solid"/>
                    </a:lnT>
                    <a:lnB w="9525">
                      <a:solidFill>
                        <a:srgbClr val="9999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4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86360">
                    <a:lnL w="9525">
                      <a:solidFill>
                        <a:srgbClr val="999999"/>
                      </a:solidFill>
                      <a:prstDash val="solid"/>
                    </a:lnL>
                    <a:lnR w="28575">
                      <a:solidFill>
                        <a:srgbClr val="6AA84F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86360">
                    <a:lnL w="28575">
                      <a:solidFill>
                        <a:srgbClr val="6AA84F"/>
                      </a:solidFill>
                      <a:prstDash val="solid"/>
                    </a:lnL>
                    <a:lnR w="28575">
                      <a:solidFill>
                        <a:srgbClr val="6AA84F"/>
                      </a:solidFill>
                      <a:prstDash val="solid"/>
                    </a:lnR>
                    <a:lnT w="28575">
                      <a:solidFill>
                        <a:srgbClr val="6AA84F"/>
                      </a:solidFill>
                      <a:prstDash val="solid"/>
                    </a:lnT>
                    <a:lnB w="28575">
                      <a:solidFill>
                        <a:srgbClr val="6AA84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4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86360">
                    <a:lnL w="28575">
                      <a:solidFill>
                        <a:srgbClr val="6AA84F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396112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dirty="0" sz="1400" spc="10">
                          <a:latin typeface="Arial MT"/>
                          <a:cs typeface="Arial MT"/>
                        </a:rPr>
                        <a:t>t</a:t>
                      </a:r>
                      <a:r>
                        <a:rPr dirty="0" baseline="-21604" sz="1350" spc="15">
                          <a:latin typeface="Arial MT"/>
                          <a:cs typeface="Arial MT"/>
                        </a:rPr>
                        <a:t>4</a:t>
                      </a:r>
                      <a:endParaRPr baseline="-21604" sz="1350">
                        <a:latin typeface="Arial MT"/>
                        <a:cs typeface="Arial MT"/>
                      </a:endParaRPr>
                    </a:p>
                  </a:txBody>
                  <a:tcPr marL="0" marR="0" marB="0" marT="8636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B7B7B7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0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99999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4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99999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4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8636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3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8636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28575">
                      <a:solidFill>
                        <a:srgbClr val="6AA84F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8636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90550" y="519429"/>
            <a:ext cx="234378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25"/>
              <a:t>Backward</a:t>
            </a:r>
            <a:r>
              <a:rPr dirty="0" spc="-150"/>
              <a:t> </a:t>
            </a:r>
            <a:r>
              <a:rPr dirty="0" spc="-35"/>
              <a:t>pass</a:t>
            </a:r>
          </a:p>
        </p:txBody>
      </p: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35863" y="2526792"/>
            <a:ext cx="495299" cy="190500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5939409" y="2232152"/>
            <a:ext cx="31051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14">
                <a:latin typeface="Tahoma"/>
                <a:cs typeface="Tahoma"/>
              </a:rPr>
              <a:t>&lt;s</a:t>
            </a:r>
            <a:r>
              <a:rPr dirty="0" sz="1400" spc="-204">
                <a:latin typeface="Tahoma"/>
                <a:cs typeface="Tahoma"/>
              </a:rPr>
              <a:t>&gt;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853808" y="2232152"/>
            <a:ext cx="269240" cy="6661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400" spc="45">
                <a:latin typeface="Tahoma"/>
                <a:cs typeface="Tahoma"/>
              </a:rPr>
              <a:t>w1  w3  w5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768208" y="2232152"/>
            <a:ext cx="269240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400" spc="45">
                <a:latin typeface="Tahoma"/>
                <a:cs typeface="Tahoma"/>
              </a:rPr>
              <a:t>w2  w4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828408" y="3299205"/>
            <a:ext cx="255270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83820" marR="30480" indent="-45720">
              <a:lnSpc>
                <a:spcPct val="100000"/>
              </a:lnSpc>
              <a:spcBef>
                <a:spcPts val="100"/>
              </a:spcBef>
            </a:pPr>
            <a:r>
              <a:rPr dirty="0" sz="1400" spc="40">
                <a:latin typeface="Tahoma"/>
                <a:cs typeface="Tahoma"/>
              </a:rPr>
              <a:t>t</a:t>
            </a:r>
            <a:r>
              <a:rPr dirty="0" baseline="-21604" sz="1350" spc="60">
                <a:latin typeface="Tahoma"/>
                <a:cs typeface="Tahoma"/>
              </a:rPr>
              <a:t>1 </a:t>
            </a:r>
            <a:r>
              <a:rPr dirty="0" baseline="-21604" sz="1350" spc="-405">
                <a:latin typeface="Tahoma"/>
                <a:cs typeface="Tahoma"/>
              </a:rPr>
              <a:t> </a:t>
            </a:r>
            <a:r>
              <a:rPr dirty="0" sz="1400" spc="35">
                <a:latin typeface="Tahoma"/>
                <a:cs typeface="Tahoma"/>
              </a:rPr>
              <a:t>t</a:t>
            </a:r>
            <a:r>
              <a:rPr dirty="0" baseline="-21604" sz="1350" spc="75">
                <a:latin typeface="Tahoma"/>
                <a:cs typeface="Tahoma"/>
              </a:rPr>
              <a:t>1</a:t>
            </a:r>
            <a:endParaRPr baseline="-21604" sz="135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788529" y="3299205"/>
            <a:ext cx="20955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400" spc="40">
                <a:latin typeface="Tahoma"/>
                <a:cs typeface="Tahoma"/>
              </a:rPr>
              <a:t>t</a:t>
            </a:r>
            <a:r>
              <a:rPr dirty="0" baseline="-21604" sz="1350" spc="60">
                <a:latin typeface="Tahoma"/>
                <a:cs typeface="Tahoma"/>
              </a:rPr>
              <a:t>3</a:t>
            </a:r>
            <a:endParaRPr baseline="-21604" sz="1350">
              <a:latin typeface="Tahoma"/>
              <a:cs typeface="Tahoma"/>
            </a:endParaRPr>
          </a:p>
        </p:txBody>
      </p:sp>
      <p:pic>
        <p:nvPicPr>
          <p:cNvPr id="16" name="object 1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997190" y="2767583"/>
            <a:ext cx="206120" cy="76200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082790" y="2767583"/>
            <a:ext cx="206120" cy="76200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539990" y="2767583"/>
            <a:ext cx="206120" cy="76200"/>
          </a:xfrm>
          <a:prstGeom prst="rect">
            <a:avLst/>
          </a:prstGeom>
        </p:spPr>
      </p:pic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642103"/>
            <a:ext cx="9144000" cy="501650"/>
            <a:chOff x="0" y="4642103"/>
            <a:chExt cx="9144000" cy="5016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52494" y="4886505"/>
              <a:ext cx="1422388" cy="187986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4736591"/>
              <a:ext cx="9144000" cy="407034"/>
            </a:xfrm>
            <a:custGeom>
              <a:avLst/>
              <a:gdLst/>
              <a:ahLst/>
              <a:cxnLst/>
              <a:rect l="l" t="t" r="r" b="b"/>
              <a:pathLst>
                <a:path w="9144000" h="407035">
                  <a:moveTo>
                    <a:pt x="9143999" y="0"/>
                  </a:moveTo>
                  <a:lnTo>
                    <a:pt x="0" y="0"/>
                  </a:lnTo>
                  <a:lnTo>
                    <a:pt x="0" y="406907"/>
                  </a:lnTo>
                  <a:lnTo>
                    <a:pt x="9143999" y="406907"/>
                  </a:lnTo>
                  <a:lnTo>
                    <a:pt x="9143999" y="0"/>
                  </a:lnTo>
                  <a:close/>
                </a:path>
              </a:pathLst>
            </a:custGeom>
            <a:solidFill>
              <a:srgbClr val="2F2F2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4736591"/>
              <a:ext cx="9144000" cy="0"/>
            </a:xfrm>
            <a:custGeom>
              <a:avLst/>
              <a:gdLst/>
              <a:ahLst/>
              <a:cxnLst/>
              <a:rect l="l" t="t" r="r" b="b"/>
              <a:pathLst>
                <a:path w="9144000" h="0">
                  <a:moveTo>
                    <a:pt x="9143999" y="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2F2F2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642103"/>
              <a:ext cx="2308859" cy="501395"/>
            </a:xfrm>
            <a:prstGeom prst="rect">
              <a:avLst/>
            </a:prstGeom>
          </p:spPr>
        </p:pic>
      </p:grp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038390" y="1672145"/>
          <a:ext cx="3419475" cy="19907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2610"/>
                <a:gridCol w="562610"/>
                <a:gridCol w="562609"/>
                <a:gridCol w="562610"/>
                <a:gridCol w="562610"/>
                <a:gridCol w="562610"/>
              </a:tblGrid>
              <a:tr h="3961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28575">
                      <a:solidFill>
                        <a:srgbClr val="6AA84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w</a:t>
                      </a:r>
                      <a:r>
                        <a:rPr dirty="0" baseline="-21604" sz="1350">
                          <a:latin typeface="Arial MT"/>
                          <a:cs typeface="Arial MT"/>
                        </a:rPr>
                        <a:t>1</a:t>
                      </a:r>
                      <a:endParaRPr baseline="-21604" sz="1350">
                        <a:latin typeface="Arial MT"/>
                        <a:cs typeface="Arial MT"/>
                      </a:endParaRPr>
                    </a:p>
                  </a:txBody>
                  <a:tcPr marL="0" marR="0" marB="0" marT="8636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w</a:t>
                      </a:r>
                      <a:r>
                        <a:rPr dirty="0" baseline="-21604" sz="1350">
                          <a:latin typeface="Arial MT"/>
                          <a:cs typeface="Arial MT"/>
                        </a:rPr>
                        <a:t>2</a:t>
                      </a:r>
                      <a:endParaRPr baseline="-21604" sz="1350">
                        <a:latin typeface="Arial MT"/>
                        <a:cs typeface="Arial MT"/>
                      </a:endParaRPr>
                    </a:p>
                  </a:txBody>
                  <a:tcPr marL="0" marR="0" marB="0" marT="8636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w</a:t>
                      </a:r>
                      <a:r>
                        <a:rPr dirty="0" baseline="-21604" sz="1350">
                          <a:latin typeface="Arial MT"/>
                          <a:cs typeface="Arial MT"/>
                        </a:rPr>
                        <a:t>3</a:t>
                      </a:r>
                      <a:endParaRPr baseline="-21604" sz="1350">
                        <a:latin typeface="Arial MT"/>
                        <a:cs typeface="Arial MT"/>
                      </a:endParaRPr>
                    </a:p>
                  </a:txBody>
                  <a:tcPr marL="0" marR="0" marB="0" marT="8636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28575">
                      <a:solidFill>
                        <a:srgbClr val="6AA84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w</a:t>
                      </a:r>
                      <a:r>
                        <a:rPr dirty="0" baseline="-21604" sz="1350">
                          <a:latin typeface="Arial MT"/>
                          <a:cs typeface="Arial MT"/>
                        </a:rPr>
                        <a:t>4</a:t>
                      </a:r>
                      <a:endParaRPr baseline="-21604" sz="1350">
                        <a:latin typeface="Arial MT"/>
                        <a:cs typeface="Arial MT"/>
                      </a:endParaRPr>
                    </a:p>
                  </a:txBody>
                  <a:tcPr marL="0" marR="0" marB="0" marT="8636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w</a:t>
                      </a:r>
                      <a:r>
                        <a:rPr dirty="0" baseline="-21604" sz="1350">
                          <a:latin typeface="Arial MT"/>
                          <a:cs typeface="Arial MT"/>
                        </a:rPr>
                        <a:t>5</a:t>
                      </a:r>
                      <a:endParaRPr baseline="-21604" sz="1350">
                        <a:latin typeface="Arial MT"/>
                        <a:cs typeface="Arial MT"/>
                      </a:endParaRPr>
                    </a:p>
                  </a:txBody>
                  <a:tcPr marL="0" marR="0" marB="0" marT="8636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28575">
                      <a:solidFill>
                        <a:srgbClr val="6AA84F"/>
                      </a:solidFill>
                      <a:prstDash val="solid"/>
                    </a:lnB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dirty="0" sz="1400" spc="10">
                          <a:latin typeface="Arial MT"/>
                          <a:cs typeface="Arial MT"/>
                        </a:rPr>
                        <a:t>t</a:t>
                      </a:r>
                      <a:r>
                        <a:rPr dirty="0" baseline="-21604" sz="1350" spc="15">
                          <a:latin typeface="Arial MT"/>
                          <a:cs typeface="Arial MT"/>
                        </a:rPr>
                        <a:t>1</a:t>
                      </a:r>
                      <a:endParaRPr baseline="-21604" sz="1350">
                        <a:latin typeface="Arial MT"/>
                        <a:cs typeface="Arial MT"/>
                      </a:endParaRPr>
                    </a:p>
                  </a:txBody>
                  <a:tcPr marL="0" marR="0" marB="0" marT="86360">
                    <a:lnL w="28575">
                      <a:solidFill>
                        <a:srgbClr val="6AA84F"/>
                      </a:solidFill>
                      <a:prstDash val="solid"/>
                    </a:lnL>
                    <a:lnR w="28575">
                      <a:solidFill>
                        <a:srgbClr val="6AA84F"/>
                      </a:solidFill>
                      <a:prstDash val="solid"/>
                    </a:lnR>
                    <a:lnT w="28575">
                      <a:solidFill>
                        <a:srgbClr val="6AA84F"/>
                      </a:solidFill>
                      <a:prstDash val="solid"/>
                    </a:lnT>
                    <a:lnB w="28575">
                      <a:solidFill>
                        <a:srgbClr val="6AA84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0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28575">
                      <a:solidFill>
                        <a:srgbClr val="6AA84F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999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1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9525">
                      <a:solidFill>
                        <a:srgbClr val="9E9E9E"/>
                      </a:solidFill>
                      <a:prstDash val="solid"/>
                    </a:lnL>
                    <a:lnR w="28575">
                      <a:solidFill>
                        <a:srgbClr val="6AA84F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999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3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86360">
                    <a:lnL w="28575">
                      <a:solidFill>
                        <a:srgbClr val="6AA84F"/>
                      </a:solidFill>
                      <a:prstDash val="solid"/>
                    </a:lnL>
                    <a:lnR w="28575">
                      <a:solidFill>
                        <a:srgbClr val="6AA84F"/>
                      </a:solidFill>
                      <a:prstDash val="solid"/>
                    </a:lnR>
                    <a:lnT w="28575">
                      <a:solidFill>
                        <a:srgbClr val="6AA84F"/>
                      </a:solidFill>
                      <a:prstDash val="solid"/>
                    </a:lnT>
                    <a:lnB w="28575">
                      <a:solidFill>
                        <a:srgbClr val="6AA84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2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86360">
                    <a:lnL w="28575">
                      <a:solidFill>
                        <a:srgbClr val="6AA84F"/>
                      </a:solidFill>
                      <a:prstDash val="solid"/>
                    </a:lnL>
                    <a:lnR w="28575">
                      <a:solidFill>
                        <a:srgbClr val="6AA84F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3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86360">
                    <a:lnL w="28575">
                      <a:solidFill>
                        <a:srgbClr val="6AA84F"/>
                      </a:solidFill>
                      <a:prstDash val="solid"/>
                    </a:lnL>
                    <a:lnR w="28575">
                      <a:solidFill>
                        <a:srgbClr val="6AA84F"/>
                      </a:solidFill>
                      <a:prstDash val="solid"/>
                    </a:lnR>
                    <a:lnT w="28575">
                      <a:solidFill>
                        <a:srgbClr val="6AA84F"/>
                      </a:solidFill>
                      <a:prstDash val="solid"/>
                    </a:lnT>
                    <a:lnB w="28575">
                      <a:solidFill>
                        <a:srgbClr val="6AA84F"/>
                      </a:solidFill>
                      <a:prstDash val="solid"/>
                    </a:lnB>
                  </a:tcPr>
                </a:tc>
              </a:tr>
              <a:tr h="3962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dirty="0" sz="1400" spc="10">
                          <a:latin typeface="Arial MT"/>
                          <a:cs typeface="Arial MT"/>
                        </a:rPr>
                        <a:t>t</a:t>
                      </a:r>
                      <a:r>
                        <a:rPr dirty="0" baseline="-21604" sz="1350" spc="15">
                          <a:latin typeface="Arial MT"/>
                          <a:cs typeface="Arial MT"/>
                        </a:rPr>
                        <a:t>2</a:t>
                      </a:r>
                      <a:endParaRPr baseline="-21604" sz="1350">
                        <a:latin typeface="Arial MT"/>
                        <a:cs typeface="Arial MT"/>
                      </a:endParaRPr>
                    </a:p>
                  </a:txBody>
                  <a:tcPr marL="0" marR="0" marB="0" marT="8636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99999"/>
                      </a:solidFill>
                      <a:prstDash val="solid"/>
                    </a:lnR>
                    <a:lnT w="28575">
                      <a:solidFill>
                        <a:srgbClr val="6AA84F"/>
                      </a:solidFill>
                      <a:prstDash val="solid"/>
                    </a:lnT>
                    <a:lnB w="9525">
                      <a:solidFill>
                        <a:srgbClr val="B7B7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0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9525">
                      <a:solidFill>
                        <a:srgbClr val="999999"/>
                      </a:solidFill>
                      <a:prstDash val="solid"/>
                    </a:lnL>
                    <a:lnR w="9525">
                      <a:solidFill>
                        <a:srgbClr val="999999"/>
                      </a:solidFill>
                      <a:prstDash val="solid"/>
                    </a:lnR>
                    <a:lnT w="9525">
                      <a:solidFill>
                        <a:srgbClr val="999999"/>
                      </a:solidFill>
                      <a:prstDash val="solid"/>
                    </a:lnT>
                    <a:lnB w="9525">
                      <a:solidFill>
                        <a:srgbClr val="9999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2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9525">
                      <a:solidFill>
                        <a:srgbClr val="999999"/>
                      </a:solidFill>
                      <a:prstDash val="solid"/>
                    </a:lnL>
                    <a:lnR w="9525">
                      <a:solidFill>
                        <a:srgbClr val="999999"/>
                      </a:solidFill>
                      <a:prstDash val="solid"/>
                    </a:lnR>
                    <a:lnT w="9525">
                      <a:solidFill>
                        <a:srgbClr val="999999"/>
                      </a:solidFill>
                      <a:prstDash val="solid"/>
                    </a:lnT>
                    <a:lnB w="9525">
                      <a:solidFill>
                        <a:srgbClr val="9999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4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86360">
                    <a:lnL w="9525">
                      <a:solidFill>
                        <a:srgbClr val="999999"/>
                      </a:solidFill>
                      <a:prstDash val="solid"/>
                    </a:lnL>
                    <a:lnT w="28575">
                      <a:solidFill>
                        <a:srgbClr val="6AA84F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86360">
                    <a:lnT w="9525">
                      <a:solidFill>
                        <a:srgbClr val="9E9E9E"/>
                      </a:solidFill>
                      <a:prstDash val="solid"/>
                    </a:lnT>
                    <a:lnB w="28575">
                      <a:solidFill>
                        <a:srgbClr val="6AA84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3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86360">
                    <a:lnR w="9525">
                      <a:solidFill>
                        <a:srgbClr val="9E9E9E"/>
                      </a:solidFill>
                      <a:prstDash val="solid"/>
                    </a:lnR>
                    <a:lnT w="28575">
                      <a:solidFill>
                        <a:srgbClr val="6AA84F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dirty="0" sz="1400" spc="10">
                          <a:latin typeface="Arial MT"/>
                          <a:cs typeface="Arial MT"/>
                        </a:rPr>
                        <a:t>t</a:t>
                      </a:r>
                      <a:r>
                        <a:rPr dirty="0" baseline="-21604" sz="1350" spc="15">
                          <a:latin typeface="Arial MT"/>
                          <a:cs typeface="Arial MT"/>
                        </a:rPr>
                        <a:t>3</a:t>
                      </a:r>
                      <a:endParaRPr baseline="-21604" sz="1350">
                        <a:latin typeface="Arial MT"/>
                        <a:cs typeface="Arial MT"/>
                      </a:endParaRPr>
                    </a:p>
                  </a:txBody>
                  <a:tcPr marL="0" marR="0" marB="0" marT="86360">
                    <a:lnL w="9525">
                      <a:solidFill>
                        <a:srgbClr val="B7B7B7"/>
                      </a:solidFill>
                      <a:prstDash val="solid"/>
                    </a:lnL>
                    <a:lnR w="9525">
                      <a:solidFill>
                        <a:srgbClr val="999999"/>
                      </a:solidFill>
                      <a:prstDash val="solid"/>
                    </a:lnR>
                    <a:lnT w="9525">
                      <a:solidFill>
                        <a:srgbClr val="B7B7B7"/>
                      </a:solidFill>
                      <a:prstDash val="solid"/>
                    </a:lnT>
                    <a:lnB w="9525">
                      <a:solidFill>
                        <a:srgbClr val="B7B7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0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9525">
                      <a:solidFill>
                        <a:srgbClr val="999999"/>
                      </a:solidFill>
                      <a:prstDash val="solid"/>
                    </a:lnL>
                    <a:lnR w="9525">
                      <a:solidFill>
                        <a:srgbClr val="999999"/>
                      </a:solidFill>
                      <a:prstDash val="solid"/>
                    </a:lnR>
                    <a:lnT w="9525">
                      <a:solidFill>
                        <a:srgbClr val="999999"/>
                      </a:solidFill>
                      <a:prstDash val="solid"/>
                    </a:lnT>
                    <a:lnB w="9525">
                      <a:solidFill>
                        <a:srgbClr val="9999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2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9525">
                      <a:solidFill>
                        <a:srgbClr val="999999"/>
                      </a:solidFill>
                      <a:prstDash val="solid"/>
                    </a:lnL>
                    <a:lnR w="9525">
                      <a:solidFill>
                        <a:srgbClr val="999999"/>
                      </a:solidFill>
                      <a:prstDash val="solid"/>
                    </a:lnR>
                    <a:lnT w="9525">
                      <a:solidFill>
                        <a:srgbClr val="999999"/>
                      </a:solidFill>
                      <a:prstDash val="solid"/>
                    </a:lnT>
                    <a:lnB w="9525">
                      <a:solidFill>
                        <a:srgbClr val="9999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4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86360">
                    <a:lnL w="9525">
                      <a:solidFill>
                        <a:srgbClr val="999999"/>
                      </a:solidFill>
                      <a:prstDash val="solid"/>
                    </a:lnL>
                    <a:lnR w="28575">
                      <a:solidFill>
                        <a:srgbClr val="6AA84F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86360">
                    <a:lnL w="28575">
                      <a:solidFill>
                        <a:srgbClr val="6AA84F"/>
                      </a:solidFill>
                      <a:prstDash val="solid"/>
                    </a:lnL>
                    <a:lnR w="28575">
                      <a:solidFill>
                        <a:srgbClr val="6AA84F"/>
                      </a:solidFill>
                      <a:prstDash val="solid"/>
                    </a:lnR>
                    <a:lnT w="28575">
                      <a:solidFill>
                        <a:srgbClr val="6AA84F"/>
                      </a:solidFill>
                      <a:prstDash val="solid"/>
                    </a:lnT>
                    <a:lnB w="28575">
                      <a:solidFill>
                        <a:srgbClr val="6AA84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4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86360">
                    <a:lnL w="28575">
                      <a:solidFill>
                        <a:srgbClr val="6AA84F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396112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dirty="0" sz="1400" spc="10">
                          <a:latin typeface="Arial MT"/>
                          <a:cs typeface="Arial MT"/>
                        </a:rPr>
                        <a:t>t</a:t>
                      </a:r>
                      <a:r>
                        <a:rPr dirty="0" baseline="-21604" sz="1350" spc="15">
                          <a:latin typeface="Arial MT"/>
                          <a:cs typeface="Arial MT"/>
                        </a:rPr>
                        <a:t>4</a:t>
                      </a:r>
                      <a:endParaRPr baseline="-21604" sz="1350">
                        <a:latin typeface="Arial MT"/>
                        <a:cs typeface="Arial MT"/>
                      </a:endParaRPr>
                    </a:p>
                  </a:txBody>
                  <a:tcPr marL="0" marR="0" marB="0" marT="8636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B7B7B7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0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99999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4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99999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4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8636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3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8636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28575">
                      <a:solidFill>
                        <a:srgbClr val="6AA84F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8636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8" name="object 8"/>
          <p:cNvSpPr/>
          <p:nvPr/>
        </p:nvSpPr>
        <p:spPr>
          <a:xfrm>
            <a:off x="3303523" y="2483611"/>
            <a:ext cx="0" cy="367665"/>
          </a:xfrm>
          <a:custGeom>
            <a:avLst/>
            <a:gdLst/>
            <a:ahLst/>
            <a:cxnLst/>
            <a:rect l="l" t="t" r="r" b="b"/>
            <a:pathLst>
              <a:path w="0" h="367664">
                <a:moveTo>
                  <a:pt x="0" y="0"/>
                </a:moveTo>
                <a:lnTo>
                  <a:pt x="0" y="367538"/>
                </a:lnTo>
              </a:path>
            </a:pathLst>
          </a:custGeom>
          <a:ln w="9525">
            <a:solidFill>
              <a:srgbClr val="9E9E9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866134" y="2483611"/>
            <a:ext cx="0" cy="367665"/>
          </a:xfrm>
          <a:custGeom>
            <a:avLst/>
            <a:gdLst/>
            <a:ahLst/>
            <a:cxnLst/>
            <a:rect l="l" t="t" r="r" b="b"/>
            <a:pathLst>
              <a:path w="0" h="367664">
                <a:moveTo>
                  <a:pt x="0" y="0"/>
                </a:moveTo>
                <a:lnTo>
                  <a:pt x="0" y="367538"/>
                </a:lnTo>
              </a:path>
            </a:pathLst>
          </a:custGeom>
          <a:ln w="9525">
            <a:solidFill>
              <a:srgbClr val="9E9E9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390550" y="519429"/>
            <a:ext cx="234378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25"/>
              <a:t>Backward</a:t>
            </a:r>
            <a:r>
              <a:rPr dirty="0" spc="-150"/>
              <a:t> </a:t>
            </a:r>
            <a:r>
              <a:rPr dirty="0" spc="-35"/>
              <a:t>pass</a:t>
            </a:r>
          </a:p>
        </p:txBody>
      </p:sp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35863" y="2526792"/>
            <a:ext cx="495299" cy="190500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5939409" y="2232152"/>
            <a:ext cx="31051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14">
                <a:latin typeface="Tahoma"/>
                <a:cs typeface="Tahoma"/>
              </a:rPr>
              <a:t>&lt;s</a:t>
            </a:r>
            <a:r>
              <a:rPr dirty="0" sz="1400" spc="-204">
                <a:latin typeface="Tahoma"/>
                <a:cs typeface="Tahoma"/>
              </a:rPr>
              <a:t>&gt;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853808" y="2232152"/>
            <a:ext cx="269240" cy="6661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400" spc="45">
                <a:latin typeface="Tahoma"/>
                <a:cs typeface="Tahoma"/>
              </a:rPr>
              <a:t>w1  w3  w5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768208" y="2232152"/>
            <a:ext cx="269240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400" spc="45">
                <a:latin typeface="Tahoma"/>
                <a:cs typeface="Tahoma"/>
              </a:rPr>
              <a:t>w2  w4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828408" y="3299205"/>
            <a:ext cx="255270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83820" marR="30480" indent="-45720">
              <a:lnSpc>
                <a:spcPct val="100000"/>
              </a:lnSpc>
              <a:spcBef>
                <a:spcPts val="100"/>
              </a:spcBef>
            </a:pPr>
            <a:r>
              <a:rPr dirty="0" sz="1400" spc="40">
                <a:latin typeface="Tahoma"/>
                <a:cs typeface="Tahoma"/>
              </a:rPr>
              <a:t>t</a:t>
            </a:r>
            <a:r>
              <a:rPr dirty="0" baseline="-21604" sz="1350" spc="60">
                <a:latin typeface="Tahoma"/>
                <a:cs typeface="Tahoma"/>
              </a:rPr>
              <a:t>1 </a:t>
            </a:r>
            <a:r>
              <a:rPr dirty="0" baseline="-21604" sz="1350" spc="-405">
                <a:latin typeface="Tahoma"/>
                <a:cs typeface="Tahoma"/>
              </a:rPr>
              <a:t> </a:t>
            </a:r>
            <a:r>
              <a:rPr dirty="0" sz="1400" spc="35">
                <a:latin typeface="Tahoma"/>
                <a:cs typeface="Tahoma"/>
              </a:rPr>
              <a:t>t</a:t>
            </a:r>
            <a:r>
              <a:rPr dirty="0" baseline="-21604" sz="1350" spc="75">
                <a:latin typeface="Tahoma"/>
                <a:cs typeface="Tahoma"/>
              </a:rPr>
              <a:t>1</a:t>
            </a:r>
            <a:endParaRPr baseline="-21604" sz="135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788529" y="3299205"/>
            <a:ext cx="20955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400" spc="40">
                <a:latin typeface="Tahoma"/>
                <a:cs typeface="Tahoma"/>
              </a:rPr>
              <a:t>t</a:t>
            </a:r>
            <a:r>
              <a:rPr dirty="0" baseline="-21604" sz="1350" spc="60">
                <a:latin typeface="Tahoma"/>
                <a:cs typeface="Tahoma"/>
              </a:rPr>
              <a:t>3</a:t>
            </a:r>
            <a:endParaRPr baseline="-21604" sz="1350">
              <a:latin typeface="Tahoma"/>
              <a:cs typeface="Tahoma"/>
            </a:endParaRPr>
          </a:p>
        </p:txBody>
      </p:sp>
      <p:pic>
        <p:nvPicPr>
          <p:cNvPr id="17" name="object 1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997190" y="2767583"/>
            <a:ext cx="206120" cy="76200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539990" y="2767583"/>
            <a:ext cx="206120" cy="76200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082790" y="2767583"/>
            <a:ext cx="206120" cy="76200"/>
          </a:xfrm>
          <a:prstGeom prst="rect">
            <a:avLst/>
          </a:prstGeom>
        </p:spPr>
      </p:pic>
      <p:sp>
        <p:nvSpPr>
          <p:cNvPr id="20" name="object 20"/>
          <p:cNvSpPr/>
          <p:nvPr/>
        </p:nvSpPr>
        <p:spPr>
          <a:xfrm>
            <a:off x="3034792" y="2302891"/>
            <a:ext cx="1130935" cy="788035"/>
          </a:xfrm>
          <a:custGeom>
            <a:avLst/>
            <a:gdLst/>
            <a:ahLst/>
            <a:cxnLst/>
            <a:rect l="l" t="t" r="r" b="b"/>
            <a:pathLst>
              <a:path w="1130935" h="788035">
                <a:moveTo>
                  <a:pt x="31050" y="64389"/>
                </a:moveTo>
                <a:lnTo>
                  <a:pt x="24017" y="80595"/>
                </a:lnTo>
                <a:lnTo>
                  <a:pt x="43941" y="115188"/>
                </a:lnTo>
                <a:lnTo>
                  <a:pt x="57912" y="140207"/>
                </a:lnTo>
                <a:lnTo>
                  <a:pt x="88137" y="194944"/>
                </a:lnTo>
                <a:lnTo>
                  <a:pt x="104266" y="224535"/>
                </a:lnTo>
                <a:lnTo>
                  <a:pt x="138556" y="286638"/>
                </a:lnTo>
                <a:lnTo>
                  <a:pt x="193928" y="384301"/>
                </a:lnTo>
                <a:lnTo>
                  <a:pt x="232791" y="450214"/>
                </a:lnTo>
                <a:lnTo>
                  <a:pt x="272795" y="514476"/>
                </a:lnTo>
                <a:lnTo>
                  <a:pt x="313562" y="575944"/>
                </a:lnTo>
                <a:lnTo>
                  <a:pt x="354837" y="632586"/>
                </a:lnTo>
                <a:lnTo>
                  <a:pt x="396240" y="683006"/>
                </a:lnTo>
                <a:lnTo>
                  <a:pt x="426846" y="715517"/>
                </a:lnTo>
                <a:lnTo>
                  <a:pt x="457581" y="743076"/>
                </a:lnTo>
                <a:lnTo>
                  <a:pt x="498602" y="770635"/>
                </a:lnTo>
                <a:lnTo>
                  <a:pt x="539749" y="785621"/>
                </a:lnTo>
                <a:lnTo>
                  <a:pt x="560196" y="787526"/>
                </a:lnTo>
                <a:lnTo>
                  <a:pt x="570357" y="786764"/>
                </a:lnTo>
                <a:lnTo>
                  <a:pt x="610996" y="774572"/>
                </a:lnTo>
                <a:lnTo>
                  <a:pt x="638153" y="758951"/>
                </a:lnTo>
                <a:lnTo>
                  <a:pt x="558419" y="758951"/>
                </a:lnTo>
                <a:lnTo>
                  <a:pt x="551433" y="758570"/>
                </a:lnTo>
                <a:lnTo>
                  <a:pt x="511174" y="744982"/>
                </a:lnTo>
                <a:lnTo>
                  <a:pt x="475233" y="720470"/>
                </a:lnTo>
                <a:lnTo>
                  <a:pt x="446658" y="694944"/>
                </a:lnTo>
                <a:lnTo>
                  <a:pt x="417194" y="663575"/>
                </a:lnTo>
                <a:lnTo>
                  <a:pt x="377190" y="614807"/>
                </a:lnTo>
                <a:lnTo>
                  <a:pt x="336931" y="559434"/>
                </a:lnTo>
                <a:lnTo>
                  <a:pt x="296671" y="498856"/>
                </a:lnTo>
                <a:lnTo>
                  <a:pt x="257174" y="435228"/>
                </a:lnTo>
                <a:lnTo>
                  <a:pt x="218440" y="369823"/>
                </a:lnTo>
                <a:lnTo>
                  <a:pt x="181356" y="304672"/>
                </a:lnTo>
                <a:lnTo>
                  <a:pt x="97662" y="153034"/>
                </a:lnTo>
                <a:lnTo>
                  <a:pt x="68833" y="101345"/>
                </a:lnTo>
                <a:lnTo>
                  <a:pt x="55625" y="78231"/>
                </a:lnTo>
                <a:lnTo>
                  <a:pt x="49402" y="67436"/>
                </a:lnTo>
                <a:lnTo>
                  <a:pt x="47718" y="64595"/>
                </a:lnTo>
                <a:lnTo>
                  <a:pt x="31050" y="64389"/>
                </a:lnTo>
                <a:close/>
              </a:path>
              <a:path w="1130935" h="788035">
                <a:moveTo>
                  <a:pt x="1107185" y="0"/>
                </a:moveTo>
                <a:lnTo>
                  <a:pt x="1081532" y="39496"/>
                </a:lnTo>
                <a:lnTo>
                  <a:pt x="1069720" y="59689"/>
                </a:lnTo>
                <a:lnTo>
                  <a:pt x="1063370" y="70484"/>
                </a:lnTo>
                <a:lnTo>
                  <a:pt x="1050162" y="93852"/>
                </a:lnTo>
                <a:lnTo>
                  <a:pt x="1021333" y="146050"/>
                </a:lnTo>
                <a:lnTo>
                  <a:pt x="1005840" y="174625"/>
                </a:lnTo>
                <a:lnTo>
                  <a:pt x="972819" y="235076"/>
                </a:lnTo>
                <a:lnTo>
                  <a:pt x="937641" y="299084"/>
                </a:lnTo>
                <a:lnTo>
                  <a:pt x="900430" y="364870"/>
                </a:lnTo>
                <a:lnTo>
                  <a:pt x="861821" y="430783"/>
                </a:lnTo>
                <a:lnTo>
                  <a:pt x="822197" y="495172"/>
                </a:lnTo>
                <a:lnTo>
                  <a:pt x="782066" y="556132"/>
                </a:lnTo>
                <a:lnTo>
                  <a:pt x="741553" y="612266"/>
                </a:lnTo>
                <a:lnTo>
                  <a:pt x="701547" y="661796"/>
                </a:lnTo>
                <a:lnTo>
                  <a:pt x="671957" y="693419"/>
                </a:lnTo>
                <a:lnTo>
                  <a:pt x="643382" y="719582"/>
                </a:lnTo>
                <a:lnTo>
                  <a:pt x="606932" y="744601"/>
                </a:lnTo>
                <a:lnTo>
                  <a:pt x="565911" y="758570"/>
                </a:lnTo>
                <a:lnTo>
                  <a:pt x="558419" y="758951"/>
                </a:lnTo>
                <a:lnTo>
                  <a:pt x="638153" y="758951"/>
                </a:lnTo>
                <a:lnTo>
                  <a:pt x="672083" y="732663"/>
                </a:lnTo>
                <a:lnTo>
                  <a:pt x="702818" y="702690"/>
                </a:lnTo>
                <a:lnTo>
                  <a:pt x="743966" y="655573"/>
                </a:lnTo>
                <a:lnTo>
                  <a:pt x="785241" y="601344"/>
                </a:lnTo>
                <a:lnTo>
                  <a:pt x="826134" y="541654"/>
                </a:lnTo>
                <a:lnTo>
                  <a:pt x="866520" y="478027"/>
                </a:lnTo>
                <a:lnTo>
                  <a:pt x="886459" y="445261"/>
                </a:lnTo>
                <a:lnTo>
                  <a:pt x="925448" y="378967"/>
                </a:lnTo>
                <a:lnTo>
                  <a:pt x="962532" y="312927"/>
                </a:lnTo>
                <a:lnTo>
                  <a:pt x="997966" y="248792"/>
                </a:lnTo>
                <a:lnTo>
                  <a:pt x="1014730" y="217931"/>
                </a:lnTo>
                <a:lnTo>
                  <a:pt x="1046480" y="159765"/>
                </a:lnTo>
                <a:lnTo>
                  <a:pt x="1075055" y="107950"/>
                </a:lnTo>
                <a:lnTo>
                  <a:pt x="1094358" y="74040"/>
                </a:lnTo>
                <a:lnTo>
                  <a:pt x="1116583" y="37210"/>
                </a:lnTo>
                <a:lnTo>
                  <a:pt x="1130554" y="16509"/>
                </a:lnTo>
                <a:lnTo>
                  <a:pt x="1107185" y="0"/>
                </a:lnTo>
                <a:close/>
              </a:path>
              <a:path w="1130935" h="788035">
                <a:moveTo>
                  <a:pt x="0" y="16382"/>
                </a:moveTo>
                <a:lnTo>
                  <a:pt x="10668" y="111632"/>
                </a:lnTo>
                <a:lnTo>
                  <a:pt x="24017" y="80595"/>
                </a:lnTo>
                <a:lnTo>
                  <a:pt x="18795" y="71627"/>
                </a:lnTo>
                <a:lnTo>
                  <a:pt x="43306" y="57150"/>
                </a:lnTo>
                <a:lnTo>
                  <a:pt x="69186" y="57150"/>
                </a:lnTo>
                <a:lnTo>
                  <a:pt x="0" y="16382"/>
                </a:lnTo>
                <a:close/>
              </a:path>
              <a:path w="1130935" h="788035">
                <a:moveTo>
                  <a:pt x="30966" y="64439"/>
                </a:moveTo>
                <a:lnTo>
                  <a:pt x="18795" y="71627"/>
                </a:lnTo>
                <a:lnTo>
                  <a:pt x="24017" y="80595"/>
                </a:lnTo>
                <a:lnTo>
                  <a:pt x="30966" y="64439"/>
                </a:lnTo>
                <a:close/>
              </a:path>
              <a:path w="1130935" h="788035">
                <a:moveTo>
                  <a:pt x="69186" y="57150"/>
                </a:moveTo>
                <a:lnTo>
                  <a:pt x="43306" y="57150"/>
                </a:lnTo>
                <a:lnTo>
                  <a:pt x="47718" y="64595"/>
                </a:lnTo>
                <a:lnTo>
                  <a:pt x="82550" y="65023"/>
                </a:lnTo>
                <a:lnTo>
                  <a:pt x="69186" y="57150"/>
                </a:lnTo>
                <a:close/>
              </a:path>
              <a:path w="1130935" h="788035">
                <a:moveTo>
                  <a:pt x="43306" y="57150"/>
                </a:moveTo>
                <a:lnTo>
                  <a:pt x="31050" y="64389"/>
                </a:lnTo>
                <a:lnTo>
                  <a:pt x="47718" y="64595"/>
                </a:lnTo>
                <a:lnTo>
                  <a:pt x="43306" y="5715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642103"/>
            <a:ext cx="9144000" cy="501650"/>
            <a:chOff x="0" y="4642103"/>
            <a:chExt cx="9144000" cy="5016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52494" y="4886505"/>
              <a:ext cx="1422388" cy="187986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4736591"/>
              <a:ext cx="9144000" cy="407034"/>
            </a:xfrm>
            <a:custGeom>
              <a:avLst/>
              <a:gdLst/>
              <a:ahLst/>
              <a:cxnLst/>
              <a:rect l="l" t="t" r="r" b="b"/>
              <a:pathLst>
                <a:path w="9144000" h="407035">
                  <a:moveTo>
                    <a:pt x="9143999" y="0"/>
                  </a:moveTo>
                  <a:lnTo>
                    <a:pt x="0" y="0"/>
                  </a:lnTo>
                  <a:lnTo>
                    <a:pt x="0" y="406907"/>
                  </a:lnTo>
                  <a:lnTo>
                    <a:pt x="9143999" y="406907"/>
                  </a:lnTo>
                  <a:lnTo>
                    <a:pt x="9143999" y="0"/>
                  </a:lnTo>
                  <a:close/>
                </a:path>
              </a:pathLst>
            </a:custGeom>
            <a:solidFill>
              <a:srgbClr val="2F2F2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4736591"/>
              <a:ext cx="9144000" cy="0"/>
            </a:xfrm>
            <a:custGeom>
              <a:avLst/>
              <a:gdLst/>
              <a:ahLst/>
              <a:cxnLst/>
              <a:rect l="l" t="t" r="r" b="b"/>
              <a:pathLst>
                <a:path w="9144000" h="0">
                  <a:moveTo>
                    <a:pt x="9143999" y="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2F2F2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642103"/>
              <a:ext cx="2308859" cy="501395"/>
            </a:xfrm>
            <a:prstGeom prst="rect">
              <a:avLst/>
            </a:prstGeom>
          </p:spPr>
        </p:pic>
      </p:grp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047915" y="1672145"/>
          <a:ext cx="3409950" cy="19907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2610"/>
                <a:gridCol w="562610"/>
                <a:gridCol w="562609"/>
                <a:gridCol w="562610"/>
                <a:gridCol w="562610"/>
                <a:gridCol w="562610"/>
              </a:tblGrid>
              <a:tr h="3961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w</a:t>
                      </a:r>
                      <a:r>
                        <a:rPr dirty="0" baseline="-21604" sz="1350">
                          <a:latin typeface="Arial MT"/>
                          <a:cs typeface="Arial MT"/>
                        </a:rPr>
                        <a:t>1</a:t>
                      </a:r>
                      <a:endParaRPr baseline="-21604" sz="1350">
                        <a:latin typeface="Arial MT"/>
                        <a:cs typeface="Arial MT"/>
                      </a:endParaRPr>
                    </a:p>
                  </a:txBody>
                  <a:tcPr marL="0" marR="0" marB="0" marT="8636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w</a:t>
                      </a:r>
                      <a:r>
                        <a:rPr dirty="0" baseline="-21604" sz="1350">
                          <a:latin typeface="Arial MT"/>
                          <a:cs typeface="Arial MT"/>
                        </a:rPr>
                        <a:t>2</a:t>
                      </a:r>
                      <a:endParaRPr baseline="-21604" sz="1350">
                        <a:latin typeface="Arial MT"/>
                        <a:cs typeface="Arial MT"/>
                      </a:endParaRPr>
                    </a:p>
                  </a:txBody>
                  <a:tcPr marL="0" marR="0" marB="0" marT="8636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w</a:t>
                      </a:r>
                      <a:r>
                        <a:rPr dirty="0" baseline="-21604" sz="1350">
                          <a:latin typeface="Arial MT"/>
                          <a:cs typeface="Arial MT"/>
                        </a:rPr>
                        <a:t>3</a:t>
                      </a:r>
                      <a:endParaRPr baseline="-21604" sz="1350">
                        <a:latin typeface="Arial MT"/>
                        <a:cs typeface="Arial MT"/>
                      </a:endParaRPr>
                    </a:p>
                  </a:txBody>
                  <a:tcPr marL="0" marR="0" marB="0" marT="8636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28575">
                      <a:solidFill>
                        <a:srgbClr val="6AA84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w</a:t>
                      </a:r>
                      <a:r>
                        <a:rPr dirty="0" baseline="-21604" sz="1350">
                          <a:latin typeface="Arial MT"/>
                          <a:cs typeface="Arial MT"/>
                        </a:rPr>
                        <a:t>4</a:t>
                      </a:r>
                      <a:endParaRPr baseline="-21604" sz="1350">
                        <a:latin typeface="Arial MT"/>
                        <a:cs typeface="Arial MT"/>
                      </a:endParaRPr>
                    </a:p>
                  </a:txBody>
                  <a:tcPr marL="0" marR="0" marB="0" marT="8636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w</a:t>
                      </a:r>
                      <a:r>
                        <a:rPr dirty="0" baseline="-21604" sz="1350">
                          <a:latin typeface="Arial MT"/>
                          <a:cs typeface="Arial MT"/>
                        </a:rPr>
                        <a:t>5</a:t>
                      </a:r>
                      <a:endParaRPr baseline="-21604" sz="1350">
                        <a:latin typeface="Arial MT"/>
                        <a:cs typeface="Arial MT"/>
                      </a:endParaRPr>
                    </a:p>
                  </a:txBody>
                  <a:tcPr marL="0" marR="0" marB="0" marT="8636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28575">
                      <a:solidFill>
                        <a:srgbClr val="6AA84F"/>
                      </a:solidFill>
                      <a:prstDash val="solid"/>
                    </a:lnB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dirty="0" sz="1400" spc="10">
                          <a:latin typeface="Arial MT"/>
                          <a:cs typeface="Arial MT"/>
                        </a:rPr>
                        <a:t>t</a:t>
                      </a:r>
                      <a:r>
                        <a:rPr dirty="0" baseline="-21604" sz="1350" spc="15">
                          <a:latin typeface="Arial MT"/>
                          <a:cs typeface="Arial MT"/>
                        </a:rPr>
                        <a:t>1</a:t>
                      </a:r>
                      <a:endParaRPr baseline="-21604" sz="1350">
                        <a:latin typeface="Arial MT"/>
                        <a:cs typeface="Arial MT"/>
                      </a:endParaRPr>
                    </a:p>
                  </a:txBody>
                  <a:tcPr marL="0" marR="0" marB="0" marT="8636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0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999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1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9525">
                      <a:solidFill>
                        <a:srgbClr val="9E9E9E"/>
                      </a:solidFill>
                      <a:prstDash val="solid"/>
                    </a:lnL>
                    <a:lnR w="28575">
                      <a:solidFill>
                        <a:srgbClr val="6AA84F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999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3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86360">
                    <a:lnL w="28575">
                      <a:solidFill>
                        <a:srgbClr val="6AA84F"/>
                      </a:solidFill>
                      <a:prstDash val="solid"/>
                    </a:lnL>
                    <a:lnR w="28575">
                      <a:solidFill>
                        <a:srgbClr val="6AA84F"/>
                      </a:solidFill>
                      <a:prstDash val="solid"/>
                    </a:lnR>
                    <a:lnT w="28575">
                      <a:solidFill>
                        <a:srgbClr val="6AA84F"/>
                      </a:solidFill>
                      <a:prstDash val="solid"/>
                    </a:lnT>
                    <a:lnB w="28575">
                      <a:solidFill>
                        <a:srgbClr val="6AA84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2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86360">
                    <a:lnL w="28575">
                      <a:solidFill>
                        <a:srgbClr val="6AA84F"/>
                      </a:solidFill>
                      <a:prstDash val="solid"/>
                    </a:lnL>
                    <a:lnR w="28575">
                      <a:solidFill>
                        <a:srgbClr val="6AA84F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3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86360">
                    <a:lnL w="28575">
                      <a:solidFill>
                        <a:srgbClr val="6AA84F"/>
                      </a:solidFill>
                      <a:prstDash val="solid"/>
                    </a:lnL>
                    <a:lnR w="28575">
                      <a:solidFill>
                        <a:srgbClr val="6AA84F"/>
                      </a:solidFill>
                      <a:prstDash val="solid"/>
                    </a:lnR>
                    <a:lnT w="28575">
                      <a:solidFill>
                        <a:srgbClr val="6AA84F"/>
                      </a:solidFill>
                      <a:prstDash val="solid"/>
                    </a:lnT>
                    <a:lnB w="28575">
                      <a:solidFill>
                        <a:srgbClr val="6AA84F"/>
                      </a:solidFill>
                      <a:prstDash val="solid"/>
                    </a:lnB>
                  </a:tcPr>
                </a:tc>
              </a:tr>
              <a:tr h="3962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dirty="0" sz="1400" spc="10">
                          <a:latin typeface="Arial MT"/>
                          <a:cs typeface="Arial MT"/>
                        </a:rPr>
                        <a:t>t</a:t>
                      </a:r>
                      <a:r>
                        <a:rPr dirty="0" baseline="-21604" sz="1350" spc="15">
                          <a:latin typeface="Arial MT"/>
                          <a:cs typeface="Arial MT"/>
                        </a:rPr>
                        <a:t>2</a:t>
                      </a:r>
                      <a:endParaRPr baseline="-21604" sz="1350">
                        <a:latin typeface="Arial MT"/>
                        <a:cs typeface="Arial MT"/>
                      </a:endParaRPr>
                    </a:p>
                  </a:txBody>
                  <a:tcPr marL="0" marR="0" marB="0" marT="8636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99999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999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0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9525">
                      <a:solidFill>
                        <a:srgbClr val="999999"/>
                      </a:solidFill>
                      <a:prstDash val="solid"/>
                    </a:lnL>
                    <a:lnR w="9525">
                      <a:solidFill>
                        <a:srgbClr val="999999"/>
                      </a:solidFill>
                      <a:prstDash val="solid"/>
                    </a:lnR>
                    <a:lnT w="9525">
                      <a:solidFill>
                        <a:srgbClr val="999999"/>
                      </a:solidFill>
                      <a:prstDash val="solid"/>
                    </a:lnT>
                    <a:lnB w="9525">
                      <a:solidFill>
                        <a:srgbClr val="9999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2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9525">
                      <a:solidFill>
                        <a:srgbClr val="999999"/>
                      </a:solidFill>
                      <a:prstDash val="solid"/>
                    </a:lnL>
                    <a:lnR w="9525">
                      <a:solidFill>
                        <a:srgbClr val="999999"/>
                      </a:solidFill>
                      <a:prstDash val="solid"/>
                    </a:lnR>
                    <a:lnT w="9525">
                      <a:solidFill>
                        <a:srgbClr val="999999"/>
                      </a:solidFill>
                      <a:prstDash val="solid"/>
                    </a:lnT>
                    <a:lnB w="9525">
                      <a:solidFill>
                        <a:srgbClr val="9999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4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86360">
                    <a:lnL w="9525">
                      <a:solidFill>
                        <a:srgbClr val="999999"/>
                      </a:solidFill>
                      <a:prstDash val="solid"/>
                    </a:lnL>
                    <a:lnT w="28575">
                      <a:solidFill>
                        <a:srgbClr val="6AA84F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86360">
                    <a:lnT w="9525">
                      <a:solidFill>
                        <a:srgbClr val="9E9E9E"/>
                      </a:solidFill>
                      <a:prstDash val="solid"/>
                    </a:lnT>
                    <a:lnB w="28575">
                      <a:solidFill>
                        <a:srgbClr val="6AA84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3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86360">
                    <a:lnR w="9525">
                      <a:solidFill>
                        <a:srgbClr val="9E9E9E"/>
                      </a:solidFill>
                      <a:prstDash val="solid"/>
                    </a:lnR>
                    <a:lnT w="28575">
                      <a:solidFill>
                        <a:srgbClr val="6AA84F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dirty="0" sz="1400" spc="10">
                          <a:latin typeface="Arial MT"/>
                          <a:cs typeface="Arial MT"/>
                        </a:rPr>
                        <a:t>t</a:t>
                      </a:r>
                      <a:r>
                        <a:rPr dirty="0" baseline="-21604" sz="1350" spc="15">
                          <a:latin typeface="Arial MT"/>
                          <a:cs typeface="Arial MT"/>
                        </a:rPr>
                        <a:t>3</a:t>
                      </a:r>
                      <a:endParaRPr baseline="-21604" sz="1350">
                        <a:latin typeface="Arial MT"/>
                        <a:cs typeface="Arial MT"/>
                      </a:endParaRPr>
                    </a:p>
                  </a:txBody>
                  <a:tcPr marL="0" marR="0" marB="0" marT="86360">
                    <a:lnL w="9525">
                      <a:solidFill>
                        <a:srgbClr val="999999"/>
                      </a:solidFill>
                      <a:prstDash val="solid"/>
                    </a:lnL>
                    <a:lnR w="9525">
                      <a:solidFill>
                        <a:srgbClr val="999999"/>
                      </a:solidFill>
                      <a:prstDash val="solid"/>
                    </a:lnR>
                    <a:lnT w="9525">
                      <a:solidFill>
                        <a:srgbClr val="999999"/>
                      </a:solidFill>
                      <a:prstDash val="solid"/>
                    </a:lnT>
                    <a:lnB w="9525">
                      <a:solidFill>
                        <a:srgbClr val="9999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0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9525">
                      <a:solidFill>
                        <a:srgbClr val="999999"/>
                      </a:solidFill>
                      <a:prstDash val="solid"/>
                    </a:lnL>
                    <a:lnR w="9525">
                      <a:solidFill>
                        <a:srgbClr val="999999"/>
                      </a:solidFill>
                      <a:prstDash val="solid"/>
                    </a:lnR>
                    <a:lnT w="9525">
                      <a:solidFill>
                        <a:srgbClr val="999999"/>
                      </a:solidFill>
                      <a:prstDash val="solid"/>
                    </a:lnT>
                    <a:lnB w="9525">
                      <a:solidFill>
                        <a:srgbClr val="9999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2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9525">
                      <a:solidFill>
                        <a:srgbClr val="999999"/>
                      </a:solidFill>
                      <a:prstDash val="solid"/>
                    </a:lnL>
                    <a:lnR w="9525">
                      <a:solidFill>
                        <a:srgbClr val="999999"/>
                      </a:solidFill>
                      <a:prstDash val="solid"/>
                    </a:lnR>
                    <a:lnT w="9525">
                      <a:solidFill>
                        <a:srgbClr val="999999"/>
                      </a:solidFill>
                      <a:prstDash val="solid"/>
                    </a:lnT>
                    <a:lnB w="9525">
                      <a:solidFill>
                        <a:srgbClr val="9999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4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86360">
                    <a:lnL w="9525">
                      <a:solidFill>
                        <a:srgbClr val="999999"/>
                      </a:solidFill>
                      <a:prstDash val="solid"/>
                    </a:lnL>
                    <a:lnR w="28575">
                      <a:solidFill>
                        <a:srgbClr val="6AA84F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86360">
                    <a:lnL w="28575">
                      <a:solidFill>
                        <a:srgbClr val="6AA84F"/>
                      </a:solidFill>
                      <a:prstDash val="solid"/>
                    </a:lnL>
                    <a:lnR w="28575">
                      <a:solidFill>
                        <a:srgbClr val="6AA84F"/>
                      </a:solidFill>
                      <a:prstDash val="solid"/>
                    </a:lnR>
                    <a:lnT w="28575">
                      <a:solidFill>
                        <a:srgbClr val="6AA84F"/>
                      </a:solidFill>
                      <a:prstDash val="solid"/>
                    </a:lnT>
                    <a:lnB w="28575">
                      <a:solidFill>
                        <a:srgbClr val="6AA84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4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86360">
                    <a:lnL w="28575">
                      <a:solidFill>
                        <a:srgbClr val="6AA84F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396112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dirty="0" sz="1400" spc="10">
                          <a:latin typeface="Arial MT"/>
                          <a:cs typeface="Arial MT"/>
                        </a:rPr>
                        <a:t>t</a:t>
                      </a:r>
                      <a:r>
                        <a:rPr dirty="0" baseline="-21604" sz="1350" spc="15">
                          <a:latin typeface="Arial MT"/>
                          <a:cs typeface="Arial MT"/>
                        </a:rPr>
                        <a:t>4</a:t>
                      </a:r>
                      <a:endParaRPr baseline="-21604" sz="1350">
                        <a:latin typeface="Arial MT"/>
                        <a:cs typeface="Arial MT"/>
                      </a:endParaRPr>
                    </a:p>
                  </a:txBody>
                  <a:tcPr marL="0" marR="0" marB="0" marT="8636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99999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0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99999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4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99999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4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8636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3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8636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28575">
                      <a:solidFill>
                        <a:srgbClr val="6AA84F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8636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8" name="object 8"/>
          <p:cNvSpPr/>
          <p:nvPr/>
        </p:nvSpPr>
        <p:spPr>
          <a:xfrm>
            <a:off x="3303523" y="2483611"/>
            <a:ext cx="0" cy="367665"/>
          </a:xfrm>
          <a:custGeom>
            <a:avLst/>
            <a:gdLst/>
            <a:ahLst/>
            <a:cxnLst/>
            <a:rect l="l" t="t" r="r" b="b"/>
            <a:pathLst>
              <a:path w="0" h="367664">
                <a:moveTo>
                  <a:pt x="0" y="0"/>
                </a:moveTo>
                <a:lnTo>
                  <a:pt x="0" y="367538"/>
                </a:lnTo>
              </a:path>
            </a:pathLst>
          </a:custGeom>
          <a:ln w="9525">
            <a:solidFill>
              <a:srgbClr val="9E9E9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866134" y="2483611"/>
            <a:ext cx="0" cy="367665"/>
          </a:xfrm>
          <a:custGeom>
            <a:avLst/>
            <a:gdLst/>
            <a:ahLst/>
            <a:cxnLst/>
            <a:rect l="l" t="t" r="r" b="b"/>
            <a:pathLst>
              <a:path w="0" h="367664">
                <a:moveTo>
                  <a:pt x="0" y="0"/>
                </a:moveTo>
                <a:lnTo>
                  <a:pt x="0" y="367538"/>
                </a:lnTo>
              </a:path>
            </a:pathLst>
          </a:custGeom>
          <a:ln w="9525">
            <a:solidFill>
              <a:srgbClr val="9E9E9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390550" y="519429"/>
            <a:ext cx="234378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25"/>
              <a:t>Backward</a:t>
            </a:r>
            <a:r>
              <a:rPr dirty="0" spc="-150"/>
              <a:t> </a:t>
            </a:r>
            <a:r>
              <a:rPr dirty="0" spc="-35"/>
              <a:t>pass</a:t>
            </a:r>
          </a:p>
        </p:txBody>
      </p:sp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35863" y="2526792"/>
            <a:ext cx="495299" cy="190500"/>
          </a:xfrm>
          <a:prstGeom prst="rect">
            <a:avLst/>
          </a:prstGeom>
        </p:spPr>
      </p:pic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5920359" y="2247170"/>
          <a:ext cx="2136140" cy="6407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1190"/>
                <a:gridCol w="894080"/>
                <a:gridCol w="610870"/>
              </a:tblGrid>
              <a:tr h="213664">
                <a:tc>
                  <a:txBody>
                    <a:bodyPr/>
                    <a:lstStyle/>
                    <a:p>
                      <a:pPr marL="31750">
                        <a:lnSpc>
                          <a:spcPts val="1580"/>
                        </a:lnSpc>
                      </a:pPr>
                      <a:r>
                        <a:rPr dirty="0" sz="1400" spc="-145">
                          <a:latin typeface="Tahoma"/>
                          <a:cs typeface="Tahoma"/>
                        </a:rPr>
                        <a:t>&lt;s&gt;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14325">
                        <a:lnSpc>
                          <a:spcPts val="1580"/>
                        </a:lnSpc>
                      </a:pPr>
                      <a:r>
                        <a:rPr dirty="0" sz="1400" spc="55">
                          <a:latin typeface="Tahoma"/>
                          <a:cs typeface="Tahoma"/>
                        </a:rPr>
                        <a:t>w1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580"/>
                        </a:lnSpc>
                      </a:pPr>
                      <a:r>
                        <a:rPr dirty="0" sz="1400" spc="55">
                          <a:latin typeface="Tahoma"/>
                          <a:cs typeface="Tahoma"/>
                        </a:rPr>
                        <a:t>w2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0"/>
                </a:tc>
              </a:tr>
              <a:tr h="2133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14325">
                        <a:lnSpc>
                          <a:spcPts val="1580"/>
                        </a:lnSpc>
                      </a:pPr>
                      <a:r>
                        <a:rPr dirty="0" sz="1400" spc="55">
                          <a:latin typeface="Tahoma"/>
                          <a:cs typeface="Tahoma"/>
                        </a:rPr>
                        <a:t>w3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580"/>
                        </a:lnSpc>
                      </a:pPr>
                      <a:r>
                        <a:rPr dirty="0" sz="1400" spc="55">
                          <a:latin typeface="Tahoma"/>
                          <a:cs typeface="Tahoma"/>
                        </a:rPr>
                        <a:t>w4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0"/>
                </a:tc>
              </a:tr>
              <a:tr h="21366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14325">
                        <a:lnSpc>
                          <a:spcPts val="1580"/>
                        </a:lnSpc>
                      </a:pPr>
                      <a:r>
                        <a:rPr dirty="0" sz="1400" spc="55">
                          <a:latin typeface="Tahoma"/>
                          <a:cs typeface="Tahoma"/>
                        </a:rPr>
                        <a:t>w5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13" name="object 13"/>
          <p:cNvSpPr txBox="1"/>
          <p:nvPr/>
        </p:nvSpPr>
        <p:spPr>
          <a:xfrm>
            <a:off x="7768208" y="3084322"/>
            <a:ext cx="8953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35">
                <a:latin typeface="Tahoma"/>
                <a:cs typeface="Tahoma"/>
              </a:rPr>
              <a:t>t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832217" y="3186429"/>
            <a:ext cx="94615" cy="1682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900" spc="50">
                <a:latin typeface="Tahoma"/>
                <a:cs typeface="Tahoma"/>
              </a:rPr>
              <a:t>3</a:t>
            </a:r>
            <a:endParaRPr sz="9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828408" y="3299205"/>
            <a:ext cx="255270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83820" marR="30480" indent="-45720">
              <a:lnSpc>
                <a:spcPct val="100000"/>
              </a:lnSpc>
              <a:spcBef>
                <a:spcPts val="100"/>
              </a:spcBef>
            </a:pPr>
            <a:r>
              <a:rPr dirty="0" sz="1400" spc="40">
                <a:latin typeface="Tahoma"/>
                <a:cs typeface="Tahoma"/>
              </a:rPr>
              <a:t>t</a:t>
            </a:r>
            <a:r>
              <a:rPr dirty="0" baseline="-21604" sz="1350" spc="60">
                <a:latin typeface="Tahoma"/>
                <a:cs typeface="Tahoma"/>
              </a:rPr>
              <a:t>1 </a:t>
            </a:r>
            <a:r>
              <a:rPr dirty="0" baseline="-21604" sz="1350" spc="-405">
                <a:latin typeface="Tahoma"/>
                <a:cs typeface="Tahoma"/>
              </a:rPr>
              <a:t> </a:t>
            </a:r>
            <a:r>
              <a:rPr dirty="0" sz="1400" spc="35">
                <a:latin typeface="Tahoma"/>
                <a:cs typeface="Tahoma"/>
              </a:rPr>
              <a:t>t</a:t>
            </a:r>
            <a:r>
              <a:rPr dirty="0" baseline="-21604" sz="1350" spc="75">
                <a:latin typeface="Tahoma"/>
                <a:cs typeface="Tahoma"/>
              </a:rPr>
              <a:t>1</a:t>
            </a:r>
            <a:endParaRPr baseline="-21604" sz="135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788529" y="3299205"/>
            <a:ext cx="20955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400" spc="40">
                <a:latin typeface="Tahoma"/>
                <a:cs typeface="Tahoma"/>
              </a:rPr>
              <a:t>t</a:t>
            </a:r>
            <a:r>
              <a:rPr dirty="0" baseline="-21604" sz="1350" spc="60">
                <a:latin typeface="Tahoma"/>
                <a:cs typeface="Tahoma"/>
              </a:rPr>
              <a:t>3</a:t>
            </a:r>
            <a:endParaRPr baseline="-21604" sz="1350">
              <a:latin typeface="Tahoma"/>
              <a:cs typeface="Tahoma"/>
            </a:endParaRPr>
          </a:p>
        </p:txBody>
      </p:sp>
      <p:pic>
        <p:nvPicPr>
          <p:cNvPr id="17" name="object 1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997190" y="2767583"/>
            <a:ext cx="206120" cy="76200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539990" y="2767583"/>
            <a:ext cx="206120" cy="76200"/>
          </a:xfrm>
          <a:prstGeom prst="rect">
            <a:avLst/>
          </a:prstGeom>
        </p:spPr>
      </p:pic>
      <p:sp>
        <p:nvSpPr>
          <p:cNvPr id="19" name="object 19"/>
          <p:cNvSpPr/>
          <p:nvPr/>
        </p:nvSpPr>
        <p:spPr>
          <a:xfrm>
            <a:off x="3034792" y="2302891"/>
            <a:ext cx="1130935" cy="788035"/>
          </a:xfrm>
          <a:custGeom>
            <a:avLst/>
            <a:gdLst/>
            <a:ahLst/>
            <a:cxnLst/>
            <a:rect l="l" t="t" r="r" b="b"/>
            <a:pathLst>
              <a:path w="1130935" h="788035">
                <a:moveTo>
                  <a:pt x="31050" y="64389"/>
                </a:moveTo>
                <a:lnTo>
                  <a:pt x="24017" y="80595"/>
                </a:lnTo>
                <a:lnTo>
                  <a:pt x="43941" y="115188"/>
                </a:lnTo>
                <a:lnTo>
                  <a:pt x="57912" y="140207"/>
                </a:lnTo>
                <a:lnTo>
                  <a:pt x="88137" y="194944"/>
                </a:lnTo>
                <a:lnTo>
                  <a:pt x="104266" y="224535"/>
                </a:lnTo>
                <a:lnTo>
                  <a:pt x="138556" y="286638"/>
                </a:lnTo>
                <a:lnTo>
                  <a:pt x="193928" y="384301"/>
                </a:lnTo>
                <a:lnTo>
                  <a:pt x="232791" y="450214"/>
                </a:lnTo>
                <a:lnTo>
                  <a:pt x="272795" y="514476"/>
                </a:lnTo>
                <a:lnTo>
                  <a:pt x="313562" y="575944"/>
                </a:lnTo>
                <a:lnTo>
                  <a:pt x="354837" y="632586"/>
                </a:lnTo>
                <a:lnTo>
                  <a:pt x="396240" y="683006"/>
                </a:lnTo>
                <a:lnTo>
                  <a:pt x="426846" y="715517"/>
                </a:lnTo>
                <a:lnTo>
                  <a:pt x="457581" y="743076"/>
                </a:lnTo>
                <a:lnTo>
                  <a:pt x="498602" y="770635"/>
                </a:lnTo>
                <a:lnTo>
                  <a:pt x="539749" y="785621"/>
                </a:lnTo>
                <a:lnTo>
                  <a:pt x="560196" y="787526"/>
                </a:lnTo>
                <a:lnTo>
                  <a:pt x="570357" y="786764"/>
                </a:lnTo>
                <a:lnTo>
                  <a:pt x="610996" y="774572"/>
                </a:lnTo>
                <a:lnTo>
                  <a:pt x="638153" y="758951"/>
                </a:lnTo>
                <a:lnTo>
                  <a:pt x="558419" y="758951"/>
                </a:lnTo>
                <a:lnTo>
                  <a:pt x="551433" y="758570"/>
                </a:lnTo>
                <a:lnTo>
                  <a:pt x="511174" y="744982"/>
                </a:lnTo>
                <a:lnTo>
                  <a:pt x="475233" y="720470"/>
                </a:lnTo>
                <a:lnTo>
                  <a:pt x="446658" y="694944"/>
                </a:lnTo>
                <a:lnTo>
                  <a:pt x="417194" y="663575"/>
                </a:lnTo>
                <a:lnTo>
                  <a:pt x="377190" y="614807"/>
                </a:lnTo>
                <a:lnTo>
                  <a:pt x="336931" y="559434"/>
                </a:lnTo>
                <a:lnTo>
                  <a:pt x="296671" y="498856"/>
                </a:lnTo>
                <a:lnTo>
                  <a:pt x="257174" y="435228"/>
                </a:lnTo>
                <a:lnTo>
                  <a:pt x="218440" y="369823"/>
                </a:lnTo>
                <a:lnTo>
                  <a:pt x="181356" y="304672"/>
                </a:lnTo>
                <a:lnTo>
                  <a:pt x="97662" y="153034"/>
                </a:lnTo>
                <a:lnTo>
                  <a:pt x="68833" y="101345"/>
                </a:lnTo>
                <a:lnTo>
                  <a:pt x="55625" y="78231"/>
                </a:lnTo>
                <a:lnTo>
                  <a:pt x="49402" y="67436"/>
                </a:lnTo>
                <a:lnTo>
                  <a:pt x="47718" y="64595"/>
                </a:lnTo>
                <a:lnTo>
                  <a:pt x="31050" y="64389"/>
                </a:lnTo>
                <a:close/>
              </a:path>
              <a:path w="1130935" h="788035">
                <a:moveTo>
                  <a:pt x="1107185" y="0"/>
                </a:moveTo>
                <a:lnTo>
                  <a:pt x="1081532" y="39496"/>
                </a:lnTo>
                <a:lnTo>
                  <a:pt x="1069720" y="59689"/>
                </a:lnTo>
                <a:lnTo>
                  <a:pt x="1063370" y="70484"/>
                </a:lnTo>
                <a:lnTo>
                  <a:pt x="1050162" y="93852"/>
                </a:lnTo>
                <a:lnTo>
                  <a:pt x="1021333" y="146050"/>
                </a:lnTo>
                <a:lnTo>
                  <a:pt x="1005840" y="174625"/>
                </a:lnTo>
                <a:lnTo>
                  <a:pt x="972819" y="235076"/>
                </a:lnTo>
                <a:lnTo>
                  <a:pt x="937641" y="299084"/>
                </a:lnTo>
                <a:lnTo>
                  <a:pt x="900430" y="364870"/>
                </a:lnTo>
                <a:lnTo>
                  <a:pt x="861821" y="430783"/>
                </a:lnTo>
                <a:lnTo>
                  <a:pt x="822197" y="495172"/>
                </a:lnTo>
                <a:lnTo>
                  <a:pt x="782066" y="556132"/>
                </a:lnTo>
                <a:lnTo>
                  <a:pt x="741553" y="612266"/>
                </a:lnTo>
                <a:lnTo>
                  <a:pt x="701547" y="661796"/>
                </a:lnTo>
                <a:lnTo>
                  <a:pt x="671957" y="693419"/>
                </a:lnTo>
                <a:lnTo>
                  <a:pt x="643382" y="719582"/>
                </a:lnTo>
                <a:lnTo>
                  <a:pt x="606932" y="744601"/>
                </a:lnTo>
                <a:lnTo>
                  <a:pt x="565911" y="758570"/>
                </a:lnTo>
                <a:lnTo>
                  <a:pt x="558419" y="758951"/>
                </a:lnTo>
                <a:lnTo>
                  <a:pt x="638153" y="758951"/>
                </a:lnTo>
                <a:lnTo>
                  <a:pt x="672083" y="732663"/>
                </a:lnTo>
                <a:lnTo>
                  <a:pt x="702818" y="702690"/>
                </a:lnTo>
                <a:lnTo>
                  <a:pt x="743966" y="655573"/>
                </a:lnTo>
                <a:lnTo>
                  <a:pt x="785241" y="601344"/>
                </a:lnTo>
                <a:lnTo>
                  <a:pt x="826134" y="541654"/>
                </a:lnTo>
                <a:lnTo>
                  <a:pt x="866520" y="478027"/>
                </a:lnTo>
                <a:lnTo>
                  <a:pt x="886459" y="445261"/>
                </a:lnTo>
                <a:lnTo>
                  <a:pt x="925448" y="378967"/>
                </a:lnTo>
                <a:lnTo>
                  <a:pt x="962532" y="312927"/>
                </a:lnTo>
                <a:lnTo>
                  <a:pt x="997966" y="248792"/>
                </a:lnTo>
                <a:lnTo>
                  <a:pt x="1014730" y="217931"/>
                </a:lnTo>
                <a:lnTo>
                  <a:pt x="1046480" y="159765"/>
                </a:lnTo>
                <a:lnTo>
                  <a:pt x="1075055" y="107950"/>
                </a:lnTo>
                <a:lnTo>
                  <a:pt x="1094358" y="74040"/>
                </a:lnTo>
                <a:lnTo>
                  <a:pt x="1116583" y="37210"/>
                </a:lnTo>
                <a:lnTo>
                  <a:pt x="1130554" y="16509"/>
                </a:lnTo>
                <a:lnTo>
                  <a:pt x="1107185" y="0"/>
                </a:lnTo>
                <a:close/>
              </a:path>
              <a:path w="1130935" h="788035">
                <a:moveTo>
                  <a:pt x="0" y="16382"/>
                </a:moveTo>
                <a:lnTo>
                  <a:pt x="10668" y="111632"/>
                </a:lnTo>
                <a:lnTo>
                  <a:pt x="24017" y="80595"/>
                </a:lnTo>
                <a:lnTo>
                  <a:pt x="18795" y="71627"/>
                </a:lnTo>
                <a:lnTo>
                  <a:pt x="43306" y="57150"/>
                </a:lnTo>
                <a:lnTo>
                  <a:pt x="69186" y="57150"/>
                </a:lnTo>
                <a:lnTo>
                  <a:pt x="0" y="16382"/>
                </a:lnTo>
                <a:close/>
              </a:path>
              <a:path w="1130935" h="788035">
                <a:moveTo>
                  <a:pt x="30966" y="64439"/>
                </a:moveTo>
                <a:lnTo>
                  <a:pt x="18795" y="71627"/>
                </a:lnTo>
                <a:lnTo>
                  <a:pt x="24017" y="80595"/>
                </a:lnTo>
                <a:lnTo>
                  <a:pt x="30966" y="64439"/>
                </a:lnTo>
                <a:close/>
              </a:path>
              <a:path w="1130935" h="788035">
                <a:moveTo>
                  <a:pt x="69186" y="57150"/>
                </a:moveTo>
                <a:lnTo>
                  <a:pt x="43306" y="57150"/>
                </a:lnTo>
                <a:lnTo>
                  <a:pt x="47718" y="64595"/>
                </a:lnTo>
                <a:lnTo>
                  <a:pt x="82550" y="65023"/>
                </a:lnTo>
                <a:lnTo>
                  <a:pt x="69186" y="57150"/>
                </a:lnTo>
                <a:close/>
              </a:path>
              <a:path w="1130935" h="788035">
                <a:moveTo>
                  <a:pt x="43306" y="57150"/>
                </a:moveTo>
                <a:lnTo>
                  <a:pt x="31050" y="64389"/>
                </a:lnTo>
                <a:lnTo>
                  <a:pt x="47718" y="64595"/>
                </a:lnTo>
                <a:lnTo>
                  <a:pt x="43306" y="5715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0" name="object 2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082790" y="2767583"/>
            <a:ext cx="206120" cy="76200"/>
          </a:xfrm>
          <a:prstGeom prst="rect">
            <a:avLst/>
          </a:prstGeom>
        </p:spPr>
      </p:pic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642103"/>
            <a:ext cx="9144000" cy="501650"/>
            <a:chOff x="0" y="4642103"/>
            <a:chExt cx="9144000" cy="5016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52494" y="4886505"/>
              <a:ext cx="1422388" cy="187986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4736591"/>
              <a:ext cx="9144000" cy="407034"/>
            </a:xfrm>
            <a:custGeom>
              <a:avLst/>
              <a:gdLst/>
              <a:ahLst/>
              <a:cxnLst/>
              <a:rect l="l" t="t" r="r" b="b"/>
              <a:pathLst>
                <a:path w="9144000" h="407035">
                  <a:moveTo>
                    <a:pt x="9143999" y="0"/>
                  </a:moveTo>
                  <a:lnTo>
                    <a:pt x="0" y="0"/>
                  </a:lnTo>
                  <a:lnTo>
                    <a:pt x="0" y="406907"/>
                  </a:lnTo>
                  <a:lnTo>
                    <a:pt x="9143999" y="406907"/>
                  </a:lnTo>
                  <a:lnTo>
                    <a:pt x="9143999" y="0"/>
                  </a:lnTo>
                  <a:close/>
                </a:path>
              </a:pathLst>
            </a:custGeom>
            <a:solidFill>
              <a:srgbClr val="2F2F2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4736591"/>
              <a:ext cx="9144000" cy="0"/>
            </a:xfrm>
            <a:custGeom>
              <a:avLst/>
              <a:gdLst/>
              <a:ahLst/>
              <a:cxnLst/>
              <a:rect l="l" t="t" r="r" b="b"/>
              <a:pathLst>
                <a:path w="9144000" h="0">
                  <a:moveTo>
                    <a:pt x="9143999" y="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2F2F2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642103"/>
              <a:ext cx="2308859" cy="501395"/>
            </a:xfrm>
            <a:prstGeom prst="rect">
              <a:avLst/>
            </a:prstGeom>
          </p:spPr>
        </p:pic>
      </p:grp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038390" y="1672145"/>
          <a:ext cx="3419475" cy="19907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2610"/>
                <a:gridCol w="562610"/>
                <a:gridCol w="562609"/>
                <a:gridCol w="562610"/>
                <a:gridCol w="562610"/>
                <a:gridCol w="562610"/>
              </a:tblGrid>
              <a:tr h="3961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w</a:t>
                      </a:r>
                      <a:r>
                        <a:rPr dirty="0" baseline="-21604" sz="1350">
                          <a:latin typeface="Arial MT"/>
                          <a:cs typeface="Arial MT"/>
                        </a:rPr>
                        <a:t>1</a:t>
                      </a:r>
                      <a:endParaRPr baseline="-21604" sz="1350">
                        <a:latin typeface="Arial MT"/>
                        <a:cs typeface="Arial MT"/>
                      </a:endParaRPr>
                    </a:p>
                  </a:txBody>
                  <a:tcPr marL="0" marR="0" marB="0" marT="8636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w</a:t>
                      </a:r>
                      <a:r>
                        <a:rPr dirty="0" baseline="-21604" sz="1350">
                          <a:latin typeface="Arial MT"/>
                          <a:cs typeface="Arial MT"/>
                        </a:rPr>
                        <a:t>2</a:t>
                      </a:r>
                      <a:endParaRPr baseline="-21604" sz="1350">
                        <a:latin typeface="Arial MT"/>
                        <a:cs typeface="Arial MT"/>
                      </a:endParaRPr>
                    </a:p>
                  </a:txBody>
                  <a:tcPr marL="0" marR="0" marB="0" marT="8636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w</a:t>
                      </a:r>
                      <a:r>
                        <a:rPr dirty="0" baseline="-21604" sz="1350">
                          <a:latin typeface="Arial MT"/>
                          <a:cs typeface="Arial MT"/>
                        </a:rPr>
                        <a:t>3</a:t>
                      </a:r>
                      <a:endParaRPr baseline="-21604" sz="1350">
                        <a:latin typeface="Arial MT"/>
                        <a:cs typeface="Arial MT"/>
                      </a:endParaRPr>
                    </a:p>
                  </a:txBody>
                  <a:tcPr marL="0" marR="0" marB="0" marT="8636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28575">
                      <a:solidFill>
                        <a:srgbClr val="6AA84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w</a:t>
                      </a:r>
                      <a:r>
                        <a:rPr dirty="0" baseline="-21604" sz="1350">
                          <a:latin typeface="Arial MT"/>
                          <a:cs typeface="Arial MT"/>
                        </a:rPr>
                        <a:t>4</a:t>
                      </a:r>
                      <a:endParaRPr baseline="-21604" sz="1350">
                        <a:latin typeface="Arial MT"/>
                        <a:cs typeface="Arial MT"/>
                      </a:endParaRPr>
                    </a:p>
                  </a:txBody>
                  <a:tcPr marL="0" marR="0" marB="0" marT="8636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w</a:t>
                      </a:r>
                      <a:r>
                        <a:rPr dirty="0" baseline="-21604" sz="1350">
                          <a:latin typeface="Arial MT"/>
                          <a:cs typeface="Arial MT"/>
                        </a:rPr>
                        <a:t>5</a:t>
                      </a:r>
                      <a:endParaRPr baseline="-21604" sz="1350">
                        <a:latin typeface="Arial MT"/>
                        <a:cs typeface="Arial MT"/>
                      </a:endParaRPr>
                    </a:p>
                  </a:txBody>
                  <a:tcPr marL="0" marR="0" marB="0" marT="8636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28575">
                      <a:solidFill>
                        <a:srgbClr val="6AA84F"/>
                      </a:solidFill>
                      <a:prstDash val="solid"/>
                    </a:lnB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dirty="0" sz="1400" spc="10">
                          <a:latin typeface="Arial MT"/>
                          <a:cs typeface="Arial MT"/>
                        </a:rPr>
                        <a:t>t</a:t>
                      </a:r>
                      <a:r>
                        <a:rPr dirty="0" baseline="-21604" sz="1350" spc="15">
                          <a:latin typeface="Arial MT"/>
                          <a:cs typeface="Arial MT"/>
                        </a:rPr>
                        <a:t>1</a:t>
                      </a:r>
                      <a:endParaRPr baseline="-21604" sz="1350">
                        <a:latin typeface="Arial MT"/>
                        <a:cs typeface="Arial MT"/>
                      </a:endParaRPr>
                    </a:p>
                  </a:txBody>
                  <a:tcPr marL="0" marR="0" marB="0" marT="8636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0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999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1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9525">
                      <a:solidFill>
                        <a:srgbClr val="9E9E9E"/>
                      </a:solidFill>
                      <a:prstDash val="solid"/>
                    </a:lnL>
                    <a:lnR w="28575">
                      <a:solidFill>
                        <a:srgbClr val="6AA84F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999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3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86360">
                    <a:lnL w="28575">
                      <a:solidFill>
                        <a:srgbClr val="6AA84F"/>
                      </a:solidFill>
                      <a:prstDash val="solid"/>
                    </a:lnL>
                    <a:lnR w="28575">
                      <a:solidFill>
                        <a:srgbClr val="6AA84F"/>
                      </a:solidFill>
                      <a:prstDash val="solid"/>
                    </a:lnR>
                    <a:lnT w="28575">
                      <a:solidFill>
                        <a:srgbClr val="6AA84F"/>
                      </a:solidFill>
                      <a:prstDash val="solid"/>
                    </a:lnT>
                    <a:lnB w="28575">
                      <a:solidFill>
                        <a:srgbClr val="6AA84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2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86360">
                    <a:lnL w="28575">
                      <a:solidFill>
                        <a:srgbClr val="6AA84F"/>
                      </a:solidFill>
                      <a:prstDash val="solid"/>
                    </a:lnL>
                    <a:lnR w="28575">
                      <a:solidFill>
                        <a:srgbClr val="6AA84F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3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86360">
                    <a:lnL w="28575">
                      <a:solidFill>
                        <a:srgbClr val="6AA84F"/>
                      </a:solidFill>
                      <a:prstDash val="solid"/>
                    </a:lnL>
                    <a:lnR w="28575">
                      <a:solidFill>
                        <a:srgbClr val="6AA84F"/>
                      </a:solidFill>
                      <a:prstDash val="solid"/>
                    </a:lnR>
                    <a:lnT w="28575">
                      <a:solidFill>
                        <a:srgbClr val="6AA84F"/>
                      </a:solidFill>
                      <a:prstDash val="solid"/>
                    </a:lnT>
                    <a:lnB w="28575">
                      <a:solidFill>
                        <a:srgbClr val="6AA84F"/>
                      </a:solidFill>
                      <a:prstDash val="solid"/>
                    </a:lnB>
                  </a:tcPr>
                </a:tc>
              </a:tr>
              <a:tr h="3962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dirty="0" sz="1400" spc="10">
                          <a:latin typeface="Arial MT"/>
                          <a:cs typeface="Arial MT"/>
                        </a:rPr>
                        <a:t>t</a:t>
                      </a:r>
                      <a:r>
                        <a:rPr dirty="0" baseline="-21604" sz="1350" spc="15">
                          <a:latin typeface="Arial MT"/>
                          <a:cs typeface="Arial MT"/>
                        </a:rPr>
                        <a:t>2</a:t>
                      </a:r>
                      <a:endParaRPr baseline="-21604" sz="1350">
                        <a:latin typeface="Arial MT"/>
                        <a:cs typeface="Arial MT"/>
                      </a:endParaRPr>
                    </a:p>
                  </a:txBody>
                  <a:tcPr marL="0" marR="0" marB="0" marT="8636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99999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28575">
                      <a:solidFill>
                        <a:srgbClr val="6AA84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0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9525">
                      <a:solidFill>
                        <a:srgbClr val="999999"/>
                      </a:solidFill>
                      <a:prstDash val="solid"/>
                    </a:lnL>
                    <a:lnR w="9525">
                      <a:solidFill>
                        <a:srgbClr val="999999"/>
                      </a:solidFill>
                      <a:prstDash val="solid"/>
                    </a:lnR>
                    <a:lnT w="9525">
                      <a:solidFill>
                        <a:srgbClr val="999999"/>
                      </a:solidFill>
                      <a:prstDash val="solid"/>
                    </a:lnT>
                    <a:lnB w="9525">
                      <a:solidFill>
                        <a:srgbClr val="9999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2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9525">
                      <a:solidFill>
                        <a:srgbClr val="999999"/>
                      </a:solidFill>
                      <a:prstDash val="solid"/>
                    </a:lnL>
                    <a:lnT w="9525">
                      <a:solidFill>
                        <a:srgbClr val="999999"/>
                      </a:solidFill>
                      <a:prstDash val="solid"/>
                    </a:lnT>
                    <a:lnB w="28575">
                      <a:solidFill>
                        <a:srgbClr val="6AA84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4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86360">
                    <a:lnT w="28575">
                      <a:solidFill>
                        <a:srgbClr val="6AA84F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86360">
                    <a:lnT w="9525">
                      <a:solidFill>
                        <a:srgbClr val="9E9E9E"/>
                      </a:solidFill>
                      <a:prstDash val="solid"/>
                    </a:lnT>
                    <a:lnB w="28575">
                      <a:solidFill>
                        <a:srgbClr val="6AA84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3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86360">
                    <a:lnR w="9525">
                      <a:solidFill>
                        <a:srgbClr val="9E9E9E"/>
                      </a:solidFill>
                      <a:prstDash val="solid"/>
                    </a:lnR>
                    <a:lnT w="28575">
                      <a:solidFill>
                        <a:srgbClr val="6AA84F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dirty="0" sz="1400" spc="10">
                          <a:latin typeface="Arial MT"/>
                          <a:cs typeface="Arial MT"/>
                        </a:rPr>
                        <a:t>t</a:t>
                      </a:r>
                      <a:r>
                        <a:rPr dirty="0" baseline="-21604" sz="1350" spc="15">
                          <a:latin typeface="Arial MT"/>
                          <a:cs typeface="Arial MT"/>
                        </a:rPr>
                        <a:t>3</a:t>
                      </a:r>
                      <a:endParaRPr baseline="-21604" sz="1350">
                        <a:latin typeface="Arial MT"/>
                        <a:cs typeface="Arial MT"/>
                      </a:endParaRPr>
                    </a:p>
                  </a:txBody>
                  <a:tcPr marL="0" marR="0" marB="0" marT="86360">
                    <a:lnL w="28575">
                      <a:solidFill>
                        <a:srgbClr val="6AA84F"/>
                      </a:solidFill>
                      <a:prstDash val="solid"/>
                    </a:lnL>
                    <a:lnR w="28575">
                      <a:solidFill>
                        <a:srgbClr val="6AA84F"/>
                      </a:solidFill>
                      <a:prstDash val="solid"/>
                    </a:lnR>
                    <a:lnT w="28575">
                      <a:solidFill>
                        <a:srgbClr val="6AA84F"/>
                      </a:solidFill>
                      <a:prstDash val="solid"/>
                    </a:lnT>
                    <a:lnB w="28575">
                      <a:solidFill>
                        <a:srgbClr val="6AA84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0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28575">
                      <a:solidFill>
                        <a:srgbClr val="6AA84F"/>
                      </a:solidFill>
                      <a:prstDash val="solid"/>
                    </a:lnL>
                    <a:lnR w="28575">
                      <a:solidFill>
                        <a:srgbClr val="6AA84F"/>
                      </a:solidFill>
                      <a:prstDash val="solid"/>
                    </a:lnR>
                    <a:lnT w="9525">
                      <a:solidFill>
                        <a:srgbClr val="999999"/>
                      </a:solidFill>
                      <a:prstDash val="solid"/>
                    </a:lnT>
                    <a:lnB w="9525">
                      <a:solidFill>
                        <a:srgbClr val="9999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2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28575">
                      <a:solidFill>
                        <a:srgbClr val="6AA84F"/>
                      </a:solidFill>
                      <a:prstDash val="solid"/>
                    </a:lnL>
                    <a:lnR w="28575">
                      <a:solidFill>
                        <a:srgbClr val="6AA84F"/>
                      </a:solidFill>
                      <a:prstDash val="solid"/>
                    </a:lnR>
                    <a:lnT w="28575">
                      <a:solidFill>
                        <a:srgbClr val="6AA84F"/>
                      </a:solidFill>
                      <a:prstDash val="solid"/>
                    </a:lnT>
                    <a:lnB w="28575">
                      <a:solidFill>
                        <a:srgbClr val="6AA84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4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86360">
                    <a:lnL w="28575">
                      <a:solidFill>
                        <a:srgbClr val="6AA84F"/>
                      </a:solidFill>
                      <a:prstDash val="solid"/>
                    </a:lnL>
                    <a:lnR w="28575">
                      <a:solidFill>
                        <a:srgbClr val="6AA84F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86360">
                    <a:lnL w="28575">
                      <a:solidFill>
                        <a:srgbClr val="6AA84F"/>
                      </a:solidFill>
                      <a:prstDash val="solid"/>
                    </a:lnL>
                    <a:lnR w="28575">
                      <a:solidFill>
                        <a:srgbClr val="6AA84F"/>
                      </a:solidFill>
                      <a:prstDash val="solid"/>
                    </a:lnR>
                    <a:lnT w="28575">
                      <a:solidFill>
                        <a:srgbClr val="6AA84F"/>
                      </a:solidFill>
                      <a:prstDash val="solid"/>
                    </a:lnT>
                    <a:lnB w="28575">
                      <a:solidFill>
                        <a:srgbClr val="6AA84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4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86360">
                    <a:lnL w="28575">
                      <a:solidFill>
                        <a:srgbClr val="6AA84F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396112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dirty="0" sz="1400" spc="10">
                          <a:latin typeface="Arial MT"/>
                          <a:cs typeface="Arial MT"/>
                        </a:rPr>
                        <a:t>t</a:t>
                      </a:r>
                      <a:r>
                        <a:rPr dirty="0" baseline="-21604" sz="1350" spc="15">
                          <a:latin typeface="Arial MT"/>
                          <a:cs typeface="Arial MT"/>
                        </a:rPr>
                        <a:t>4</a:t>
                      </a:r>
                      <a:endParaRPr baseline="-21604" sz="1350">
                        <a:latin typeface="Arial MT"/>
                        <a:cs typeface="Arial MT"/>
                      </a:endParaRPr>
                    </a:p>
                  </a:txBody>
                  <a:tcPr marL="0" marR="0" marB="0" marT="8636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28575">
                      <a:solidFill>
                        <a:srgbClr val="6AA84F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0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99999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4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28575">
                      <a:solidFill>
                        <a:srgbClr val="6AA84F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4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8636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3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8636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28575">
                      <a:solidFill>
                        <a:srgbClr val="6AA84F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8636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8" name="object 8"/>
          <p:cNvSpPr/>
          <p:nvPr/>
        </p:nvSpPr>
        <p:spPr>
          <a:xfrm>
            <a:off x="2740786" y="2483611"/>
            <a:ext cx="0" cy="367665"/>
          </a:xfrm>
          <a:custGeom>
            <a:avLst/>
            <a:gdLst/>
            <a:ahLst/>
            <a:cxnLst/>
            <a:rect l="l" t="t" r="r" b="b"/>
            <a:pathLst>
              <a:path w="0" h="367664">
                <a:moveTo>
                  <a:pt x="0" y="0"/>
                </a:moveTo>
                <a:lnTo>
                  <a:pt x="0" y="367538"/>
                </a:lnTo>
              </a:path>
            </a:pathLst>
          </a:custGeom>
          <a:ln w="9525">
            <a:solidFill>
              <a:srgbClr val="9999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303523" y="2483611"/>
            <a:ext cx="0" cy="367665"/>
          </a:xfrm>
          <a:custGeom>
            <a:avLst/>
            <a:gdLst/>
            <a:ahLst/>
            <a:cxnLst/>
            <a:rect l="l" t="t" r="r" b="b"/>
            <a:pathLst>
              <a:path w="0" h="367664">
                <a:moveTo>
                  <a:pt x="0" y="0"/>
                </a:moveTo>
                <a:lnTo>
                  <a:pt x="0" y="367538"/>
                </a:lnTo>
              </a:path>
            </a:pathLst>
          </a:custGeom>
          <a:ln w="9525">
            <a:solidFill>
              <a:srgbClr val="9E9E9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866134" y="2483611"/>
            <a:ext cx="0" cy="367665"/>
          </a:xfrm>
          <a:custGeom>
            <a:avLst/>
            <a:gdLst/>
            <a:ahLst/>
            <a:cxnLst/>
            <a:rect l="l" t="t" r="r" b="b"/>
            <a:pathLst>
              <a:path w="0" h="367664">
                <a:moveTo>
                  <a:pt x="0" y="0"/>
                </a:moveTo>
                <a:lnTo>
                  <a:pt x="0" y="367538"/>
                </a:lnTo>
              </a:path>
            </a:pathLst>
          </a:custGeom>
          <a:ln w="9525">
            <a:solidFill>
              <a:srgbClr val="9E9E9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390550" y="519429"/>
            <a:ext cx="234378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25"/>
              <a:t>Backward</a:t>
            </a:r>
            <a:r>
              <a:rPr dirty="0" spc="-150"/>
              <a:t> </a:t>
            </a:r>
            <a:r>
              <a:rPr dirty="0" spc="-35"/>
              <a:t>pass</a:t>
            </a:r>
          </a:p>
        </p:txBody>
      </p:sp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35863" y="2526792"/>
            <a:ext cx="495299" cy="190500"/>
          </a:xfrm>
          <a:prstGeom prst="rect">
            <a:avLst/>
          </a:prstGeom>
        </p:spPr>
      </p:pic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5920359" y="2247170"/>
          <a:ext cx="2136140" cy="6407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1190"/>
                <a:gridCol w="894080"/>
                <a:gridCol w="610870"/>
              </a:tblGrid>
              <a:tr h="213664">
                <a:tc>
                  <a:txBody>
                    <a:bodyPr/>
                    <a:lstStyle/>
                    <a:p>
                      <a:pPr marL="31750">
                        <a:lnSpc>
                          <a:spcPts val="1580"/>
                        </a:lnSpc>
                      </a:pPr>
                      <a:r>
                        <a:rPr dirty="0" sz="1400" spc="-145">
                          <a:latin typeface="Tahoma"/>
                          <a:cs typeface="Tahoma"/>
                        </a:rPr>
                        <a:t>&lt;s&gt;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14325">
                        <a:lnSpc>
                          <a:spcPts val="1580"/>
                        </a:lnSpc>
                      </a:pPr>
                      <a:r>
                        <a:rPr dirty="0" sz="1400" spc="55">
                          <a:latin typeface="Tahoma"/>
                          <a:cs typeface="Tahoma"/>
                        </a:rPr>
                        <a:t>w1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580"/>
                        </a:lnSpc>
                      </a:pPr>
                      <a:r>
                        <a:rPr dirty="0" sz="1400" spc="55">
                          <a:latin typeface="Tahoma"/>
                          <a:cs typeface="Tahoma"/>
                        </a:rPr>
                        <a:t>w2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0"/>
                </a:tc>
              </a:tr>
              <a:tr h="2133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14325">
                        <a:lnSpc>
                          <a:spcPts val="1580"/>
                        </a:lnSpc>
                      </a:pPr>
                      <a:r>
                        <a:rPr dirty="0" sz="1400" spc="55">
                          <a:latin typeface="Tahoma"/>
                          <a:cs typeface="Tahoma"/>
                        </a:rPr>
                        <a:t>w3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580"/>
                        </a:lnSpc>
                      </a:pPr>
                      <a:r>
                        <a:rPr dirty="0" sz="1400" spc="55">
                          <a:latin typeface="Tahoma"/>
                          <a:cs typeface="Tahoma"/>
                        </a:rPr>
                        <a:t>w4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0"/>
                </a:tc>
              </a:tr>
              <a:tr h="21366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14325">
                        <a:lnSpc>
                          <a:spcPts val="1580"/>
                        </a:lnSpc>
                      </a:pPr>
                      <a:r>
                        <a:rPr dirty="0" sz="1400" spc="55">
                          <a:latin typeface="Tahoma"/>
                          <a:cs typeface="Tahoma"/>
                        </a:rPr>
                        <a:t>w5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14" name="object 14"/>
          <p:cNvSpPr txBox="1"/>
          <p:nvPr/>
        </p:nvSpPr>
        <p:spPr>
          <a:xfrm>
            <a:off x="7768208" y="3084322"/>
            <a:ext cx="8953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35">
                <a:latin typeface="Tahoma"/>
                <a:cs typeface="Tahoma"/>
              </a:rPr>
              <a:t>t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832217" y="3186429"/>
            <a:ext cx="94615" cy="1682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900" spc="50">
                <a:latin typeface="Tahoma"/>
                <a:cs typeface="Tahoma"/>
              </a:rPr>
              <a:t>3</a:t>
            </a:r>
            <a:endParaRPr sz="9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828408" y="3299205"/>
            <a:ext cx="255270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83820" marR="30480" indent="-45720">
              <a:lnSpc>
                <a:spcPct val="100000"/>
              </a:lnSpc>
              <a:spcBef>
                <a:spcPts val="100"/>
              </a:spcBef>
            </a:pPr>
            <a:r>
              <a:rPr dirty="0" sz="1400" spc="40">
                <a:latin typeface="Tahoma"/>
                <a:cs typeface="Tahoma"/>
              </a:rPr>
              <a:t>t</a:t>
            </a:r>
            <a:r>
              <a:rPr dirty="0" baseline="-21604" sz="1350" spc="60">
                <a:latin typeface="Tahoma"/>
                <a:cs typeface="Tahoma"/>
              </a:rPr>
              <a:t>1 </a:t>
            </a:r>
            <a:r>
              <a:rPr dirty="0" baseline="-21604" sz="1350" spc="-405">
                <a:latin typeface="Tahoma"/>
                <a:cs typeface="Tahoma"/>
              </a:rPr>
              <a:t> </a:t>
            </a:r>
            <a:r>
              <a:rPr dirty="0" sz="1400" spc="35">
                <a:latin typeface="Tahoma"/>
                <a:cs typeface="Tahoma"/>
              </a:rPr>
              <a:t>t</a:t>
            </a:r>
            <a:r>
              <a:rPr dirty="0" baseline="-21604" sz="1350" spc="75">
                <a:latin typeface="Tahoma"/>
                <a:cs typeface="Tahoma"/>
              </a:rPr>
              <a:t>1</a:t>
            </a:r>
            <a:endParaRPr baseline="-21604" sz="135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788529" y="3299205"/>
            <a:ext cx="20955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400" spc="40">
                <a:latin typeface="Tahoma"/>
                <a:cs typeface="Tahoma"/>
              </a:rPr>
              <a:t>t</a:t>
            </a:r>
            <a:r>
              <a:rPr dirty="0" baseline="-21604" sz="1350" spc="60">
                <a:latin typeface="Tahoma"/>
                <a:cs typeface="Tahoma"/>
              </a:rPr>
              <a:t>3</a:t>
            </a:r>
            <a:endParaRPr baseline="-21604" sz="1350">
              <a:latin typeface="Tahoma"/>
              <a:cs typeface="Tahoma"/>
            </a:endParaRPr>
          </a:p>
        </p:txBody>
      </p:sp>
      <p:pic>
        <p:nvPicPr>
          <p:cNvPr id="18" name="object 1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997190" y="2767583"/>
            <a:ext cx="206120" cy="76200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539990" y="2767583"/>
            <a:ext cx="206120" cy="76200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082790" y="2767583"/>
            <a:ext cx="206120" cy="76200"/>
          </a:xfrm>
          <a:prstGeom prst="rect">
            <a:avLst/>
          </a:prstGeom>
        </p:spPr>
      </p:pic>
      <p:sp>
        <p:nvSpPr>
          <p:cNvPr id="21" name="object 21"/>
          <p:cNvSpPr/>
          <p:nvPr/>
        </p:nvSpPr>
        <p:spPr>
          <a:xfrm>
            <a:off x="2458847" y="2254250"/>
            <a:ext cx="1723389" cy="828040"/>
          </a:xfrm>
          <a:custGeom>
            <a:avLst/>
            <a:gdLst/>
            <a:ahLst/>
            <a:cxnLst/>
            <a:rect l="l" t="t" r="r" b="b"/>
            <a:pathLst>
              <a:path w="1723389" h="828039">
                <a:moveTo>
                  <a:pt x="629348" y="46989"/>
                </a:moveTo>
                <a:lnTo>
                  <a:pt x="565530" y="46989"/>
                </a:lnTo>
                <a:lnTo>
                  <a:pt x="572896" y="49529"/>
                </a:lnTo>
                <a:lnTo>
                  <a:pt x="580389" y="50800"/>
                </a:lnTo>
                <a:lnTo>
                  <a:pt x="588136" y="54609"/>
                </a:lnTo>
                <a:lnTo>
                  <a:pt x="629284" y="85089"/>
                </a:lnTo>
                <a:lnTo>
                  <a:pt x="655192" y="114300"/>
                </a:lnTo>
                <a:lnTo>
                  <a:pt x="681482" y="151129"/>
                </a:lnTo>
                <a:lnTo>
                  <a:pt x="690371" y="163829"/>
                </a:lnTo>
                <a:lnTo>
                  <a:pt x="699134" y="177800"/>
                </a:lnTo>
                <a:lnTo>
                  <a:pt x="708025" y="191769"/>
                </a:lnTo>
                <a:lnTo>
                  <a:pt x="725804" y="222250"/>
                </a:lnTo>
                <a:lnTo>
                  <a:pt x="743711" y="255269"/>
                </a:lnTo>
                <a:lnTo>
                  <a:pt x="761745" y="288289"/>
                </a:lnTo>
                <a:lnTo>
                  <a:pt x="779652" y="322579"/>
                </a:lnTo>
                <a:lnTo>
                  <a:pt x="797560" y="359409"/>
                </a:lnTo>
                <a:lnTo>
                  <a:pt x="833754" y="431800"/>
                </a:lnTo>
                <a:lnTo>
                  <a:pt x="851788" y="468629"/>
                </a:lnTo>
                <a:lnTo>
                  <a:pt x="869950" y="505459"/>
                </a:lnTo>
                <a:lnTo>
                  <a:pt x="906272" y="576579"/>
                </a:lnTo>
                <a:lnTo>
                  <a:pt x="942848" y="642619"/>
                </a:lnTo>
                <a:lnTo>
                  <a:pt x="970152" y="688339"/>
                </a:lnTo>
                <a:lnTo>
                  <a:pt x="979424" y="702309"/>
                </a:lnTo>
                <a:lnTo>
                  <a:pt x="988567" y="716279"/>
                </a:lnTo>
                <a:lnTo>
                  <a:pt x="1025905" y="764539"/>
                </a:lnTo>
                <a:lnTo>
                  <a:pt x="1054480" y="793750"/>
                </a:lnTo>
                <a:lnTo>
                  <a:pt x="1094231" y="820419"/>
                </a:lnTo>
                <a:lnTo>
                  <a:pt x="1124330" y="828039"/>
                </a:lnTo>
                <a:lnTo>
                  <a:pt x="1147064" y="828039"/>
                </a:lnTo>
                <a:lnTo>
                  <a:pt x="1188974" y="814069"/>
                </a:lnTo>
                <a:lnTo>
                  <a:pt x="1209548" y="802639"/>
                </a:lnTo>
                <a:lnTo>
                  <a:pt x="1213815" y="800100"/>
                </a:lnTo>
                <a:lnTo>
                  <a:pt x="1129029" y="800100"/>
                </a:lnTo>
                <a:lnTo>
                  <a:pt x="1120013" y="798829"/>
                </a:lnTo>
                <a:lnTo>
                  <a:pt x="1104900" y="793750"/>
                </a:lnTo>
                <a:lnTo>
                  <a:pt x="1097152" y="789939"/>
                </a:lnTo>
                <a:lnTo>
                  <a:pt x="1089152" y="783589"/>
                </a:lnTo>
                <a:lnTo>
                  <a:pt x="1080897" y="778509"/>
                </a:lnTo>
                <a:lnTo>
                  <a:pt x="1064132" y="763269"/>
                </a:lnTo>
                <a:lnTo>
                  <a:pt x="1055751" y="754379"/>
                </a:lnTo>
                <a:lnTo>
                  <a:pt x="1046988" y="745489"/>
                </a:lnTo>
                <a:lnTo>
                  <a:pt x="1020826" y="712469"/>
                </a:lnTo>
                <a:lnTo>
                  <a:pt x="994282" y="673100"/>
                </a:lnTo>
                <a:lnTo>
                  <a:pt x="985392" y="657859"/>
                </a:lnTo>
                <a:lnTo>
                  <a:pt x="967358" y="628650"/>
                </a:lnTo>
                <a:lnTo>
                  <a:pt x="931544" y="562609"/>
                </a:lnTo>
                <a:lnTo>
                  <a:pt x="913511" y="528319"/>
                </a:lnTo>
                <a:lnTo>
                  <a:pt x="895476" y="492759"/>
                </a:lnTo>
                <a:lnTo>
                  <a:pt x="859408" y="419100"/>
                </a:lnTo>
                <a:lnTo>
                  <a:pt x="823213" y="346709"/>
                </a:lnTo>
                <a:lnTo>
                  <a:pt x="805179" y="309879"/>
                </a:lnTo>
                <a:lnTo>
                  <a:pt x="787145" y="275589"/>
                </a:lnTo>
                <a:lnTo>
                  <a:pt x="768857" y="241300"/>
                </a:lnTo>
                <a:lnTo>
                  <a:pt x="732663" y="177800"/>
                </a:lnTo>
                <a:lnTo>
                  <a:pt x="705230" y="134619"/>
                </a:lnTo>
                <a:lnTo>
                  <a:pt x="686942" y="109219"/>
                </a:lnTo>
                <a:lnTo>
                  <a:pt x="677798" y="96519"/>
                </a:lnTo>
                <a:lnTo>
                  <a:pt x="668527" y="85089"/>
                </a:lnTo>
                <a:lnTo>
                  <a:pt x="659257" y="74929"/>
                </a:lnTo>
                <a:lnTo>
                  <a:pt x="649985" y="66039"/>
                </a:lnTo>
                <a:lnTo>
                  <a:pt x="630935" y="48259"/>
                </a:lnTo>
                <a:lnTo>
                  <a:pt x="629348" y="46989"/>
                </a:lnTo>
                <a:close/>
              </a:path>
              <a:path w="1723389" h="828039">
                <a:moveTo>
                  <a:pt x="9270" y="718819"/>
                </a:moveTo>
                <a:lnTo>
                  <a:pt x="0" y="815339"/>
                </a:lnTo>
                <a:lnTo>
                  <a:pt x="67579" y="773429"/>
                </a:lnTo>
                <a:lnTo>
                  <a:pt x="42798" y="773429"/>
                </a:lnTo>
                <a:lnTo>
                  <a:pt x="18033" y="759459"/>
                </a:lnTo>
                <a:lnTo>
                  <a:pt x="23319" y="750132"/>
                </a:lnTo>
                <a:lnTo>
                  <a:pt x="9270" y="718819"/>
                </a:lnTo>
                <a:close/>
              </a:path>
              <a:path w="1723389" h="828039">
                <a:moveTo>
                  <a:pt x="1699894" y="0"/>
                </a:moveTo>
                <a:lnTo>
                  <a:pt x="1695195" y="7619"/>
                </a:lnTo>
                <a:lnTo>
                  <a:pt x="1690115" y="15239"/>
                </a:lnTo>
                <a:lnTo>
                  <a:pt x="1684781" y="22859"/>
                </a:lnTo>
                <a:lnTo>
                  <a:pt x="1679193" y="33019"/>
                </a:lnTo>
                <a:lnTo>
                  <a:pt x="1673478" y="41909"/>
                </a:lnTo>
                <a:lnTo>
                  <a:pt x="1667382" y="52069"/>
                </a:lnTo>
                <a:lnTo>
                  <a:pt x="1661160" y="63500"/>
                </a:lnTo>
                <a:lnTo>
                  <a:pt x="1654682" y="74929"/>
                </a:lnTo>
                <a:lnTo>
                  <a:pt x="1641220" y="99059"/>
                </a:lnTo>
                <a:lnTo>
                  <a:pt x="1611502" y="153669"/>
                </a:lnTo>
                <a:lnTo>
                  <a:pt x="1595501" y="184150"/>
                </a:lnTo>
                <a:lnTo>
                  <a:pt x="1561591" y="247650"/>
                </a:lnTo>
                <a:lnTo>
                  <a:pt x="1543685" y="280669"/>
                </a:lnTo>
                <a:lnTo>
                  <a:pt x="1525269" y="314959"/>
                </a:lnTo>
                <a:lnTo>
                  <a:pt x="1486915" y="383539"/>
                </a:lnTo>
                <a:lnTo>
                  <a:pt x="1447291" y="453389"/>
                </a:lnTo>
                <a:lnTo>
                  <a:pt x="1426972" y="487679"/>
                </a:lnTo>
                <a:lnTo>
                  <a:pt x="1385697" y="553719"/>
                </a:lnTo>
                <a:lnTo>
                  <a:pt x="1344167" y="615950"/>
                </a:lnTo>
                <a:lnTo>
                  <a:pt x="1302639" y="671829"/>
                </a:lnTo>
                <a:lnTo>
                  <a:pt x="1261744" y="720089"/>
                </a:lnTo>
                <a:lnTo>
                  <a:pt x="1231900" y="749300"/>
                </a:lnTo>
                <a:lnTo>
                  <a:pt x="1193673" y="779779"/>
                </a:lnTo>
                <a:lnTo>
                  <a:pt x="1184402" y="784859"/>
                </a:lnTo>
                <a:lnTo>
                  <a:pt x="1175385" y="789939"/>
                </a:lnTo>
                <a:lnTo>
                  <a:pt x="1166749" y="793750"/>
                </a:lnTo>
                <a:lnTo>
                  <a:pt x="1149985" y="798829"/>
                </a:lnTo>
                <a:lnTo>
                  <a:pt x="1142111" y="800100"/>
                </a:lnTo>
                <a:lnTo>
                  <a:pt x="1213815" y="800100"/>
                </a:lnTo>
                <a:lnTo>
                  <a:pt x="1220215" y="796289"/>
                </a:lnTo>
                <a:lnTo>
                  <a:pt x="1230376" y="787400"/>
                </a:lnTo>
                <a:lnTo>
                  <a:pt x="1241043" y="779779"/>
                </a:lnTo>
                <a:lnTo>
                  <a:pt x="1251330" y="769619"/>
                </a:lnTo>
                <a:lnTo>
                  <a:pt x="1261872" y="760729"/>
                </a:lnTo>
                <a:lnTo>
                  <a:pt x="1272286" y="750569"/>
                </a:lnTo>
                <a:lnTo>
                  <a:pt x="1282953" y="739139"/>
                </a:lnTo>
                <a:lnTo>
                  <a:pt x="1293494" y="727709"/>
                </a:lnTo>
                <a:lnTo>
                  <a:pt x="1304036" y="715009"/>
                </a:lnTo>
                <a:lnTo>
                  <a:pt x="1325372" y="689609"/>
                </a:lnTo>
                <a:lnTo>
                  <a:pt x="1367663" y="632459"/>
                </a:lnTo>
                <a:lnTo>
                  <a:pt x="1409953" y="568959"/>
                </a:lnTo>
                <a:lnTo>
                  <a:pt x="1430781" y="535939"/>
                </a:lnTo>
                <a:lnTo>
                  <a:pt x="1451482" y="501650"/>
                </a:lnTo>
                <a:lnTo>
                  <a:pt x="1472056" y="467359"/>
                </a:lnTo>
                <a:lnTo>
                  <a:pt x="1511935" y="397509"/>
                </a:lnTo>
                <a:lnTo>
                  <a:pt x="1550415" y="328929"/>
                </a:lnTo>
                <a:lnTo>
                  <a:pt x="1568830" y="294639"/>
                </a:lnTo>
                <a:lnTo>
                  <a:pt x="1586738" y="261619"/>
                </a:lnTo>
                <a:lnTo>
                  <a:pt x="1604137" y="228600"/>
                </a:lnTo>
                <a:lnTo>
                  <a:pt x="1620774" y="198119"/>
                </a:lnTo>
                <a:lnTo>
                  <a:pt x="1636649" y="167639"/>
                </a:lnTo>
                <a:lnTo>
                  <a:pt x="1651889" y="139700"/>
                </a:lnTo>
                <a:lnTo>
                  <a:pt x="1666113" y="113029"/>
                </a:lnTo>
                <a:lnTo>
                  <a:pt x="1679702" y="88900"/>
                </a:lnTo>
                <a:lnTo>
                  <a:pt x="1685925" y="77469"/>
                </a:lnTo>
                <a:lnTo>
                  <a:pt x="1692148" y="67309"/>
                </a:lnTo>
                <a:lnTo>
                  <a:pt x="1703577" y="46989"/>
                </a:lnTo>
                <a:lnTo>
                  <a:pt x="1708912" y="39369"/>
                </a:lnTo>
                <a:lnTo>
                  <a:pt x="1713991" y="30479"/>
                </a:lnTo>
                <a:lnTo>
                  <a:pt x="1718564" y="24129"/>
                </a:lnTo>
                <a:lnTo>
                  <a:pt x="1723263" y="16509"/>
                </a:lnTo>
                <a:lnTo>
                  <a:pt x="1699894" y="0"/>
                </a:lnTo>
                <a:close/>
              </a:path>
              <a:path w="1723389" h="828039">
                <a:moveTo>
                  <a:pt x="23319" y="750132"/>
                </a:moveTo>
                <a:lnTo>
                  <a:pt x="18033" y="759459"/>
                </a:lnTo>
                <a:lnTo>
                  <a:pt x="42798" y="773429"/>
                </a:lnTo>
                <a:lnTo>
                  <a:pt x="43306" y="772159"/>
                </a:lnTo>
                <a:lnTo>
                  <a:pt x="47037" y="765809"/>
                </a:lnTo>
                <a:lnTo>
                  <a:pt x="30352" y="765809"/>
                </a:lnTo>
                <a:lnTo>
                  <a:pt x="23319" y="750132"/>
                </a:lnTo>
                <a:close/>
              </a:path>
              <a:path w="1723389" h="828039">
                <a:moveTo>
                  <a:pt x="81914" y="764539"/>
                </a:moveTo>
                <a:lnTo>
                  <a:pt x="47282" y="765393"/>
                </a:lnTo>
                <a:lnTo>
                  <a:pt x="43306" y="772159"/>
                </a:lnTo>
                <a:lnTo>
                  <a:pt x="42798" y="773429"/>
                </a:lnTo>
                <a:lnTo>
                  <a:pt x="67579" y="773429"/>
                </a:lnTo>
                <a:lnTo>
                  <a:pt x="81914" y="764539"/>
                </a:lnTo>
                <a:close/>
              </a:path>
              <a:path w="1723389" h="828039">
                <a:moveTo>
                  <a:pt x="570991" y="19050"/>
                </a:moveTo>
                <a:lnTo>
                  <a:pt x="557783" y="19050"/>
                </a:lnTo>
                <a:lnTo>
                  <a:pt x="549147" y="20319"/>
                </a:lnTo>
                <a:lnTo>
                  <a:pt x="539495" y="21589"/>
                </a:lnTo>
                <a:lnTo>
                  <a:pt x="497839" y="36829"/>
                </a:lnTo>
                <a:lnTo>
                  <a:pt x="436117" y="83819"/>
                </a:lnTo>
                <a:lnTo>
                  <a:pt x="405129" y="115569"/>
                </a:lnTo>
                <a:lnTo>
                  <a:pt x="394842" y="128269"/>
                </a:lnTo>
                <a:lnTo>
                  <a:pt x="374269" y="152400"/>
                </a:lnTo>
                <a:lnTo>
                  <a:pt x="332866" y="208279"/>
                </a:lnTo>
                <a:lnTo>
                  <a:pt x="291845" y="269239"/>
                </a:lnTo>
                <a:lnTo>
                  <a:pt x="251459" y="334009"/>
                </a:lnTo>
                <a:lnTo>
                  <a:pt x="231647" y="368300"/>
                </a:lnTo>
                <a:lnTo>
                  <a:pt x="193039" y="435609"/>
                </a:lnTo>
                <a:lnTo>
                  <a:pt x="155701" y="502919"/>
                </a:lnTo>
                <a:lnTo>
                  <a:pt x="120522" y="568959"/>
                </a:lnTo>
                <a:lnTo>
                  <a:pt x="103758" y="600709"/>
                </a:lnTo>
                <a:lnTo>
                  <a:pt x="87756" y="631189"/>
                </a:lnTo>
                <a:lnTo>
                  <a:pt x="57530" y="687069"/>
                </a:lnTo>
                <a:lnTo>
                  <a:pt x="43687" y="713739"/>
                </a:lnTo>
                <a:lnTo>
                  <a:pt x="30606" y="736600"/>
                </a:lnTo>
                <a:lnTo>
                  <a:pt x="24510" y="748029"/>
                </a:lnTo>
                <a:lnTo>
                  <a:pt x="23319" y="750132"/>
                </a:lnTo>
                <a:lnTo>
                  <a:pt x="30352" y="765809"/>
                </a:lnTo>
                <a:lnTo>
                  <a:pt x="47282" y="765393"/>
                </a:lnTo>
                <a:lnTo>
                  <a:pt x="49275" y="762000"/>
                </a:lnTo>
                <a:lnTo>
                  <a:pt x="55752" y="750569"/>
                </a:lnTo>
                <a:lnTo>
                  <a:pt x="82676" y="701039"/>
                </a:lnTo>
                <a:lnTo>
                  <a:pt x="97535" y="673100"/>
                </a:lnTo>
                <a:lnTo>
                  <a:pt x="112902" y="643889"/>
                </a:lnTo>
                <a:lnTo>
                  <a:pt x="129031" y="614679"/>
                </a:lnTo>
                <a:lnTo>
                  <a:pt x="180720" y="516889"/>
                </a:lnTo>
                <a:lnTo>
                  <a:pt x="217804" y="449579"/>
                </a:lnTo>
                <a:lnTo>
                  <a:pt x="256285" y="382269"/>
                </a:lnTo>
                <a:lnTo>
                  <a:pt x="275844" y="349250"/>
                </a:lnTo>
                <a:lnTo>
                  <a:pt x="295782" y="316229"/>
                </a:lnTo>
                <a:lnTo>
                  <a:pt x="315721" y="285750"/>
                </a:lnTo>
                <a:lnTo>
                  <a:pt x="335914" y="254000"/>
                </a:lnTo>
                <a:lnTo>
                  <a:pt x="376173" y="196850"/>
                </a:lnTo>
                <a:lnTo>
                  <a:pt x="416305" y="147319"/>
                </a:lnTo>
                <a:lnTo>
                  <a:pt x="445769" y="114300"/>
                </a:lnTo>
                <a:lnTo>
                  <a:pt x="455548" y="105409"/>
                </a:lnTo>
                <a:lnTo>
                  <a:pt x="464946" y="96519"/>
                </a:lnTo>
                <a:lnTo>
                  <a:pt x="502157" y="67309"/>
                </a:lnTo>
                <a:lnTo>
                  <a:pt x="519556" y="58419"/>
                </a:lnTo>
                <a:lnTo>
                  <a:pt x="527811" y="54609"/>
                </a:lnTo>
                <a:lnTo>
                  <a:pt x="536066" y="52069"/>
                </a:lnTo>
                <a:lnTo>
                  <a:pt x="543940" y="49529"/>
                </a:lnTo>
                <a:lnTo>
                  <a:pt x="560958" y="46989"/>
                </a:lnTo>
                <a:lnTo>
                  <a:pt x="629348" y="46989"/>
                </a:lnTo>
                <a:lnTo>
                  <a:pt x="621410" y="40639"/>
                </a:lnTo>
                <a:lnTo>
                  <a:pt x="611758" y="34289"/>
                </a:lnTo>
                <a:lnTo>
                  <a:pt x="601726" y="29209"/>
                </a:lnTo>
                <a:lnTo>
                  <a:pt x="581405" y="21589"/>
                </a:lnTo>
                <a:lnTo>
                  <a:pt x="570991" y="19050"/>
                </a:lnTo>
                <a:close/>
              </a:path>
              <a:path w="1723389" h="828039">
                <a:moveTo>
                  <a:pt x="47282" y="765393"/>
                </a:moveTo>
                <a:lnTo>
                  <a:pt x="30352" y="765809"/>
                </a:lnTo>
                <a:lnTo>
                  <a:pt x="47037" y="765809"/>
                </a:lnTo>
                <a:lnTo>
                  <a:pt x="47282" y="765393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9429"/>
            <a:ext cx="284099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0"/>
              <a:t>Less</a:t>
            </a:r>
            <a:r>
              <a:rPr dirty="0" spc="-190"/>
              <a:t> </a:t>
            </a:r>
            <a:r>
              <a:rPr dirty="0" spc="25"/>
              <a:t>Likely</a:t>
            </a:r>
            <a:r>
              <a:rPr dirty="0" spc="-190"/>
              <a:t> </a:t>
            </a:r>
            <a:r>
              <a:rPr dirty="0" spc="80"/>
              <a:t>Words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940557" y="1963446"/>
            <a:ext cx="2551430" cy="850900"/>
          </a:xfrm>
          <a:prstGeom prst="rect">
            <a:avLst/>
          </a:prstGeom>
        </p:spPr>
        <p:txBody>
          <a:bodyPr wrap="square" lIns="0" tIns="192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15"/>
              </a:spcBef>
              <a:tabLst>
                <a:tab pos="742315" algn="l"/>
                <a:tab pos="1315720" algn="l"/>
              </a:tabLst>
            </a:pPr>
            <a:r>
              <a:rPr dirty="0" sz="2000" spc="75">
                <a:latin typeface="Tahoma"/>
                <a:cs typeface="Tahoma"/>
              </a:rPr>
              <a:t>Why</a:t>
            </a:r>
            <a:r>
              <a:rPr dirty="0" sz="2000" spc="75">
                <a:latin typeface="Tahoma"/>
                <a:cs typeface="Tahoma"/>
              </a:rPr>
              <a:t>	</a:t>
            </a:r>
            <a:r>
              <a:rPr dirty="0" sz="2000" spc="10">
                <a:latin typeface="Tahoma"/>
                <a:cs typeface="Tahoma"/>
              </a:rPr>
              <a:t>not</a:t>
            </a:r>
            <a:r>
              <a:rPr dirty="0" sz="2000" spc="10">
                <a:latin typeface="Tahoma"/>
                <a:cs typeface="Tahoma"/>
              </a:rPr>
              <a:t>	</a:t>
            </a:r>
            <a:r>
              <a:rPr dirty="0" sz="2000" spc="-10">
                <a:latin typeface="Tahoma"/>
                <a:cs typeface="Tahoma"/>
              </a:rPr>
              <a:t>l</a:t>
            </a:r>
            <a:r>
              <a:rPr dirty="0" sz="2000" spc="-30">
                <a:latin typeface="Tahoma"/>
                <a:cs typeface="Tahoma"/>
              </a:rPr>
              <a:t>e</a:t>
            </a:r>
            <a:r>
              <a:rPr dirty="0" sz="2000" spc="-35">
                <a:latin typeface="Tahoma"/>
                <a:cs typeface="Tahoma"/>
              </a:rPr>
              <a:t>ar</a:t>
            </a:r>
            <a:r>
              <a:rPr dirty="0" sz="2000" spc="10">
                <a:latin typeface="Tahoma"/>
                <a:cs typeface="Tahoma"/>
              </a:rPr>
              <a:t>n</a:t>
            </a:r>
            <a:r>
              <a:rPr dirty="0" baseline="1388" sz="3000" spc="-52">
                <a:latin typeface="Tahoma"/>
                <a:cs typeface="Tahoma"/>
              </a:rPr>
              <a:t>swim?</a:t>
            </a:r>
            <a:endParaRPr baseline="1388" sz="3000">
              <a:latin typeface="Tahoma"/>
              <a:cs typeface="Tahoma"/>
            </a:endParaRPr>
          </a:p>
          <a:p>
            <a:pPr marL="1295400">
              <a:lnSpc>
                <a:spcPct val="100000"/>
              </a:lnSpc>
              <a:spcBef>
                <a:spcPts val="1000"/>
              </a:spcBef>
              <a:tabLst>
                <a:tab pos="1905000" algn="l"/>
              </a:tabLst>
            </a:pPr>
            <a:r>
              <a:rPr dirty="0" sz="1400" spc="-85" b="1">
                <a:latin typeface="Tahoma"/>
                <a:cs typeface="Tahoma"/>
              </a:rPr>
              <a:t>verb	verb</a:t>
            </a:r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642103"/>
            <a:ext cx="9144000" cy="501650"/>
            <a:chOff x="0" y="4642103"/>
            <a:chExt cx="9144000" cy="5016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52494" y="4886505"/>
              <a:ext cx="1422388" cy="187986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4736591"/>
              <a:ext cx="9144000" cy="407034"/>
            </a:xfrm>
            <a:custGeom>
              <a:avLst/>
              <a:gdLst/>
              <a:ahLst/>
              <a:cxnLst/>
              <a:rect l="l" t="t" r="r" b="b"/>
              <a:pathLst>
                <a:path w="9144000" h="407035">
                  <a:moveTo>
                    <a:pt x="9143999" y="0"/>
                  </a:moveTo>
                  <a:lnTo>
                    <a:pt x="0" y="0"/>
                  </a:lnTo>
                  <a:lnTo>
                    <a:pt x="0" y="406907"/>
                  </a:lnTo>
                  <a:lnTo>
                    <a:pt x="9143999" y="406907"/>
                  </a:lnTo>
                  <a:lnTo>
                    <a:pt x="9143999" y="0"/>
                  </a:lnTo>
                  <a:close/>
                </a:path>
              </a:pathLst>
            </a:custGeom>
            <a:solidFill>
              <a:srgbClr val="2F2F2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4736591"/>
              <a:ext cx="9144000" cy="0"/>
            </a:xfrm>
            <a:custGeom>
              <a:avLst/>
              <a:gdLst/>
              <a:ahLst/>
              <a:cxnLst/>
              <a:rect l="l" t="t" r="r" b="b"/>
              <a:pathLst>
                <a:path w="9144000" h="0">
                  <a:moveTo>
                    <a:pt x="9143999" y="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2F2F2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642103"/>
              <a:ext cx="2308859" cy="501395"/>
            </a:xfrm>
            <a:prstGeom prst="rect">
              <a:avLst/>
            </a:prstGeom>
          </p:spPr>
        </p:pic>
      </p:grpSp>
      <p:sp>
        <p:nvSpPr>
          <p:cNvPr id="7" name="object 7"/>
          <p:cNvSpPr/>
          <p:nvPr/>
        </p:nvSpPr>
        <p:spPr>
          <a:xfrm>
            <a:off x="1903983" y="2284729"/>
            <a:ext cx="2259965" cy="855980"/>
          </a:xfrm>
          <a:custGeom>
            <a:avLst/>
            <a:gdLst/>
            <a:ahLst/>
            <a:cxnLst/>
            <a:rect l="l" t="t" r="r" b="b"/>
            <a:pathLst>
              <a:path w="2259965" h="855980">
                <a:moveTo>
                  <a:pt x="60967" y="413952"/>
                </a:moveTo>
                <a:lnTo>
                  <a:pt x="44323" y="419100"/>
                </a:lnTo>
                <a:lnTo>
                  <a:pt x="42587" y="436450"/>
                </a:lnTo>
                <a:lnTo>
                  <a:pt x="76581" y="468630"/>
                </a:lnTo>
                <a:lnTo>
                  <a:pt x="95123" y="485140"/>
                </a:lnTo>
                <a:lnTo>
                  <a:pt x="114300" y="504190"/>
                </a:lnTo>
                <a:lnTo>
                  <a:pt x="134620" y="523240"/>
                </a:lnTo>
                <a:lnTo>
                  <a:pt x="199771" y="585469"/>
                </a:lnTo>
                <a:lnTo>
                  <a:pt x="246126" y="628650"/>
                </a:lnTo>
                <a:lnTo>
                  <a:pt x="294132" y="670560"/>
                </a:lnTo>
                <a:lnTo>
                  <a:pt x="318516" y="692150"/>
                </a:lnTo>
                <a:lnTo>
                  <a:pt x="343154" y="711200"/>
                </a:lnTo>
                <a:lnTo>
                  <a:pt x="392557" y="750569"/>
                </a:lnTo>
                <a:lnTo>
                  <a:pt x="441706" y="784860"/>
                </a:lnTo>
                <a:lnTo>
                  <a:pt x="490347" y="814069"/>
                </a:lnTo>
                <a:lnTo>
                  <a:pt x="537845" y="836930"/>
                </a:lnTo>
                <a:lnTo>
                  <a:pt x="583311" y="850900"/>
                </a:lnTo>
                <a:lnTo>
                  <a:pt x="616585" y="855980"/>
                </a:lnTo>
                <a:lnTo>
                  <a:pt x="638048" y="855980"/>
                </a:lnTo>
                <a:lnTo>
                  <a:pt x="678434" y="847090"/>
                </a:lnTo>
                <a:lnTo>
                  <a:pt x="709887" y="828040"/>
                </a:lnTo>
                <a:lnTo>
                  <a:pt x="617601" y="828040"/>
                </a:lnTo>
                <a:lnTo>
                  <a:pt x="598932" y="825500"/>
                </a:lnTo>
                <a:lnTo>
                  <a:pt x="589153" y="822960"/>
                </a:lnTo>
                <a:lnTo>
                  <a:pt x="568706" y="817880"/>
                </a:lnTo>
                <a:lnTo>
                  <a:pt x="547624" y="808990"/>
                </a:lnTo>
                <a:lnTo>
                  <a:pt x="503428" y="788669"/>
                </a:lnTo>
                <a:lnTo>
                  <a:pt x="456946" y="760730"/>
                </a:lnTo>
                <a:lnTo>
                  <a:pt x="385064" y="708660"/>
                </a:lnTo>
                <a:lnTo>
                  <a:pt x="312547" y="648969"/>
                </a:lnTo>
                <a:lnTo>
                  <a:pt x="265049" y="607060"/>
                </a:lnTo>
                <a:lnTo>
                  <a:pt x="219202" y="563880"/>
                </a:lnTo>
                <a:lnTo>
                  <a:pt x="196977" y="543560"/>
                </a:lnTo>
                <a:lnTo>
                  <a:pt x="134239" y="483869"/>
                </a:lnTo>
                <a:lnTo>
                  <a:pt x="114808" y="464819"/>
                </a:lnTo>
                <a:lnTo>
                  <a:pt x="78867" y="430530"/>
                </a:lnTo>
                <a:lnTo>
                  <a:pt x="62484" y="415290"/>
                </a:lnTo>
                <a:lnTo>
                  <a:pt x="60967" y="413952"/>
                </a:lnTo>
                <a:close/>
              </a:path>
              <a:path w="2259965" h="855980">
                <a:moveTo>
                  <a:pt x="1134364" y="25400"/>
                </a:moveTo>
                <a:lnTo>
                  <a:pt x="1122045" y="25400"/>
                </a:lnTo>
                <a:lnTo>
                  <a:pt x="1114171" y="27940"/>
                </a:lnTo>
                <a:lnTo>
                  <a:pt x="1105281" y="29210"/>
                </a:lnTo>
                <a:lnTo>
                  <a:pt x="1069848" y="49530"/>
                </a:lnTo>
                <a:lnTo>
                  <a:pt x="1038352" y="83819"/>
                </a:lnTo>
                <a:lnTo>
                  <a:pt x="1016254" y="116840"/>
                </a:lnTo>
                <a:lnTo>
                  <a:pt x="994918" y="154940"/>
                </a:lnTo>
                <a:lnTo>
                  <a:pt x="967613" y="212090"/>
                </a:lnTo>
                <a:lnTo>
                  <a:pt x="940816" y="276860"/>
                </a:lnTo>
                <a:lnTo>
                  <a:pt x="914146" y="345440"/>
                </a:lnTo>
                <a:lnTo>
                  <a:pt x="887730" y="416560"/>
                </a:lnTo>
                <a:lnTo>
                  <a:pt x="847725" y="523240"/>
                </a:lnTo>
                <a:lnTo>
                  <a:pt x="820420" y="591819"/>
                </a:lnTo>
                <a:lnTo>
                  <a:pt x="792480" y="654050"/>
                </a:lnTo>
                <a:lnTo>
                  <a:pt x="763778" y="711200"/>
                </a:lnTo>
                <a:lnTo>
                  <a:pt x="741680" y="748030"/>
                </a:lnTo>
                <a:lnTo>
                  <a:pt x="711708" y="786130"/>
                </a:lnTo>
                <a:lnTo>
                  <a:pt x="704088" y="795019"/>
                </a:lnTo>
                <a:lnTo>
                  <a:pt x="688848" y="807719"/>
                </a:lnTo>
                <a:lnTo>
                  <a:pt x="673608" y="817880"/>
                </a:lnTo>
                <a:lnTo>
                  <a:pt x="666115" y="820419"/>
                </a:lnTo>
                <a:lnTo>
                  <a:pt x="658622" y="824230"/>
                </a:lnTo>
                <a:lnTo>
                  <a:pt x="651383" y="825500"/>
                </a:lnTo>
                <a:lnTo>
                  <a:pt x="635127" y="828040"/>
                </a:lnTo>
                <a:lnTo>
                  <a:pt x="709887" y="828040"/>
                </a:lnTo>
                <a:lnTo>
                  <a:pt x="741680" y="796290"/>
                </a:lnTo>
                <a:lnTo>
                  <a:pt x="765810" y="763269"/>
                </a:lnTo>
                <a:lnTo>
                  <a:pt x="781304" y="737869"/>
                </a:lnTo>
                <a:lnTo>
                  <a:pt x="789051" y="725169"/>
                </a:lnTo>
                <a:lnTo>
                  <a:pt x="818515" y="666750"/>
                </a:lnTo>
                <a:lnTo>
                  <a:pt x="846963" y="601980"/>
                </a:lnTo>
                <a:lnTo>
                  <a:pt x="874395" y="533400"/>
                </a:lnTo>
                <a:lnTo>
                  <a:pt x="914527" y="426719"/>
                </a:lnTo>
                <a:lnTo>
                  <a:pt x="940816" y="355600"/>
                </a:lnTo>
                <a:lnTo>
                  <a:pt x="954024" y="321310"/>
                </a:lnTo>
                <a:lnTo>
                  <a:pt x="967232" y="288290"/>
                </a:lnTo>
                <a:lnTo>
                  <a:pt x="980313" y="255269"/>
                </a:lnTo>
                <a:lnTo>
                  <a:pt x="993521" y="224790"/>
                </a:lnTo>
                <a:lnTo>
                  <a:pt x="1006856" y="195580"/>
                </a:lnTo>
                <a:lnTo>
                  <a:pt x="1020318" y="167640"/>
                </a:lnTo>
                <a:lnTo>
                  <a:pt x="1026922" y="154940"/>
                </a:lnTo>
                <a:lnTo>
                  <a:pt x="1033780" y="143510"/>
                </a:lnTo>
                <a:lnTo>
                  <a:pt x="1040511" y="132080"/>
                </a:lnTo>
                <a:lnTo>
                  <a:pt x="1067562" y="92710"/>
                </a:lnTo>
                <a:lnTo>
                  <a:pt x="1100328" y="63500"/>
                </a:lnTo>
                <a:lnTo>
                  <a:pt x="1106551" y="59690"/>
                </a:lnTo>
                <a:lnTo>
                  <a:pt x="1112647" y="57150"/>
                </a:lnTo>
                <a:lnTo>
                  <a:pt x="1119378" y="55880"/>
                </a:lnTo>
                <a:lnTo>
                  <a:pt x="1127125" y="54610"/>
                </a:lnTo>
                <a:lnTo>
                  <a:pt x="1194689" y="54610"/>
                </a:lnTo>
                <a:lnTo>
                  <a:pt x="1190371" y="50800"/>
                </a:lnTo>
                <a:lnTo>
                  <a:pt x="1172337" y="38100"/>
                </a:lnTo>
                <a:lnTo>
                  <a:pt x="1163193" y="34290"/>
                </a:lnTo>
                <a:lnTo>
                  <a:pt x="1144270" y="26669"/>
                </a:lnTo>
                <a:lnTo>
                  <a:pt x="1134364" y="25400"/>
                </a:lnTo>
                <a:close/>
              </a:path>
              <a:path w="2259965" h="855980">
                <a:moveTo>
                  <a:pt x="1194689" y="54610"/>
                </a:moveTo>
                <a:lnTo>
                  <a:pt x="1136777" y="54610"/>
                </a:lnTo>
                <a:lnTo>
                  <a:pt x="1143381" y="57150"/>
                </a:lnTo>
                <a:lnTo>
                  <a:pt x="1157224" y="62230"/>
                </a:lnTo>
                <a:lnTo>
                  <a:pt x="1171956" y="72390"/>
                </a:lnTo>
                <a:lnTo>
                  <a:pt x="1179703" y="78740"/>
                </a:lnTo>
                <a:lnTo>
                  <a:pt x="1187450" y="86360"/>
                </a:lnTo>
                <a:lnTo>
                  <a:pt x="1195324" y="93980"/>
                </a:lnTo>
                <a:lnTo>
                  <a:pt x="1203325" y="102869"/>
                </a:lnTo>
                <a:lnTo>
                  <a:pt x="1219581" y="123190"/>
                </a:lnTo>
                <a:lnTo>
                  <a:pt x="1227963" y="133350"/>
                </a:lnTo>
                <a:lnTo>
                  <a:pt x="1236218" y="146050"/>
                </a:lnTo>
                <a:lnTo>
                  <a:pt x="1244473" y="157480"/>
                </a:lnTo>
                <a:lnTo>
                  <a:pt x="1261364" y="184150"/>
                </a:lnTo>
                <a:lnTo>
                  <a:pt x="1278382" y="212090"/>
                </a:lnTo>
                <a:lnTo>
                  <a:pt x="1295527" y="242569"/>
                </a:lnTo>
                <a:lnTo>
                  <a:pt x="1312799" y="274319"/>
                </a:lnTo>
                <a:lnTo>
                  <a:pt x="1330071" y="307340"/>
                </a:lnTo>
                <a:lnTo>
                  <a:pt x="1347596" y="340360"/>
                </a:lnTo>
                <a:lnTo>
                  <a:pt x="1382903" y="408940"/>
                </a:lnTo>
                <a:lnTo>
                  <a:pt x="1418336" y="478790"/>
                </a:lnTo>
                <a:lnTo>
                  <a:pt x="1472057" y="577850"/>
                </a:lnTo>
                <a:lnTo>
                  <a:pt x="1508252" y="637540"/>
                </a:lnTo>
                <a:lnTo>
                  <a:pt x="1535430" y="676910"/>
                </a:lnTo>
                <a:lnTo>
                  <a:pt x="1562989" y="712469"/>
                </a:lnTo>
                <a:lnTo>
                  <a:pt x="1590929" y="741680"/>
                </a:lnTo>
                <a:lnTo>
                  <a:pt x="1629537" y="770890"/>
                </a:lnTo>
                <a:lnTo>
                  <a:pt x="1669923" y="783590"/>
                </a:lnTo>
                <a:lnTo>
                  <a:pt x="1680591" y="783590"/>
                </a:lnTo>
                <a:lnTo>
                  <a:pt x="1721485" y="774700"/>
                </a:lnTo>
                <a:lnTo>
                  <a:pt x="1756206" y="755650"/>
                </a:lnTo>
                <a:lnTo>
                  <a:pt x="1670939" y="755650"/>
                </a:lnTo>
                <a:lnTo>
                  <a:pt x="1672042" y="755462"/>
                </a:lnTo>
                <a:lnTo>
                  <a:pt x="1664462" y="754380"/>
                </a:lnTo>
                <a:lnTo>
                  <a:pt x="1657477" y="751840"/>
                </a:lnTo>
                <a:lnTo>
                  <a:pt x="1649730" y="749300"/>
                </a:lnTo>
                <a:lnTo>
                  <a:pt x="1642237" y="745490"/>
                </a:lnTo>
                <a:lnTo>
                  <a:pt x="1634363" y="740410"/>
                </a:lnTo>
                <a:lnTo>
                  <a:pt x="1626362" y="735330"/>
                </a:lnTo>
                <a:lnTo>
                  <a:pt x="1618233" y="727710"/>
                </a:lnTo>
                <a:lnTo>
                  <a:pt x="1609979" y="721360"/>
                </a:lnTo>
                <a:lnTo>
                  <a:pt x="1601343" y="712469"/>
                </a:lnTo>
                <a:lnTo>
                  <a:pt x="1575943" y="683260"/>
                </a:lnTo>
                <a:lnTo>
                  <a:pt x="1549781" y="647700"/>
                </a:lnTo>
                <a:lnTo>
                  <a:pt x="1514475" y="593090"/>
                </a:lnTo>
                <a:lnTo>
                  <a:pt x="1479042" y="530860"/>
                </a:lnTo>
                <a:lnTo>
                  <a:pt x="1461389" y="497840"/>
                </a:lnTo>
                <a:lnTo>
                  <a:pt x="1443608" y="464819"/>
                </a:lnTo>
                <a:lnTo>
                  <a:pt x="1372996" y="327660"/>
                </a:lnTo>
                <a:lnTo>
                  <a:pt x="1355470" y="293369"/>
                </a:lnTo>
                <a:lnTo>
                  <a:pt x="1337945" y="260350"/>
                </a:lnTo>
                <a:lnTo>
                  <a:pt x="1303274" y="198119"/>
                </a:lnTo>
                <a:lnTo>
                  <a:pt x="1268603" y="142240"/>
                </a:lnTo>
                <a:lnTo>
                  <a:pt x="1259840" y="129540"/>
                </a:lnTo>
                <a:lnTo>
                  <a:pt x="1251204" y="116840"/>
                </a:lnTo>
                <a:lnTo>
                  <a:pt x="1242568" y="105410"/>
                </a:lnTo>
                <a:lnTo>
                  <a:pt x="1216660" y="74930"/>
                </a:lnTo>
                <a:lnTo>
                  <a:pt x="1207770" y="66040"/>
                </a:lnTo>
                <a:lnTo>
                  <a:pt x="1199007" y="58419"/>
                </a:lnTo>
                <a:lnTo>
                  <a:pt x="1194689" y="54610"/>
                </a:lnTo>
                <a:close/>
              </a:path>
              <a:path w="2259965" h="855980">
                <a:moveTo>
                  <a:pt x="1672042" y="755462"/>
                </a:moveTo>
                <a:lnTo>
                  <a:pt x="1670939" y="755650"/>
                </a:lnTo>
                <a:lnTo>
                  <a:pt x="1673352" y="755650"/>
                </a:lnTo>
                <a:lnTo>
                  <a:pt x="1672042" y="755462"/>
                </a:lnTo>
                <a:close/>
              </a:path>
              <a:path w="2259965" h="855980">
                <a:moveTo>
                  <a:pt x="2236597" y="0"/>
                </a:moveTo>
                <a:lnTo>
                  <a:pt x="2232025" y="6350"/>
                </a:lnTo>
                <a:lnTo>
                  <a:pt x="2226945" y="13969"/>
                </a:lnTo>
                <a:lnTo>
                  <a:pt x="2221738" y="21590"/>
                </a:lnTo>
                <a:lnTo>
                  <a:pt x="2210562" y="39369"/>
                </a:lnTo>
                <a:lnTo>
                  <a:pt x="2204593" y="49530"/>
                </a:lnTo>
                <a:lnTo>
                  <a:pt x="2198370" y="59690"/>
                </a:lnTo>
                <a:lnTo>
                  <a:pt x="2192020" y="69850"/>
                </a:lnTo>
                <a:lnTo>
                  <a:pt x="2178431" y="93980"/>
                </a:lnTo>
                <a:lnTo>
                  <a:pt x="2149094" y="144780"/>
                </a:lnTo>
                <a:lnTo>
                  <a:pt x="2133346" y="172719"/>
                </a:lnTo>
                <a:lnTo>
                  <a:pt x="2099691" y="233680"/>
                </a:lnTo>
                <a:lnTo>
                  <a:pt x="2082038" y="264160"/>
                </a:lnTo>
                <a:lnTo>
                  <a:pt x="2063750" y="297180"/>
                </a:lnTo>
                <a:lnTo>
                  <a:pt x="2025904" y="361950"/>
                </a:lnTo>
                <a:lnTo>
                  <a:pt x="1986407" y="426719"/>
                </a:lnTo>
                <a:lnTo>
                  <a:pt x="1966468" y="459740"/>
                </a:lnTo>
                <a:lnTo>
                  <a:pt x="1905254" y="552450"/>
                </a:lnTo>
                <a:lnTo>
                  <a:pt x="1843658" y="633730"/>
                </a:lnTo>
                <a:lnTo>
                  <a:pt x="1803273" y="678180"/>
                </a:lnTo>
                <a:lnTo>
                  <a:pt x="1783715" y="697230"/>
                </a:lnTo>
                <a:lnTo>
                  <a:pt x="1764411" y="715010"/>
                </a:lnTo>
                <a:lnTo>
                  <a:pt x="1755013" y="722630"/>
                </a:lnTo>
                <a:lnTo>
                  <a:pt x="1745615" y="728980"/>
                </a:lnTo>
                <a:lnTo>
                  <a:pt x="1736470" y="735330"/>
                </a:lnTo>
                <a:lnTo>
                  <a:pt x="1727454" y="740410"/>
                </a:lnTo>
                <a:lnTo>
                  <a:pt x="1710055" y="748030"/>
                </a:lnTo>
                <a:lnTo>
                  <a:pt x="1693671" y="753110"/>
                </a:lnTo>
                <a:lnTo>
                  <a:pt x="1686052" y="754380"/>
                </a:lnTo>
                <a:lnTo>
                  <a:pt x="1678432" y="754380"/>
                </a:lnTo>
                <a:lnTo>
                  <a:pt x="1672042" y="755462"/>
                </a:lnTo>
                <a:lnTo>
                  <a:pt x="1673352" y="755650"/>
                </a:lnTo>
                <a:lnTo>
                  <a:pt x="1756206" y="755650"/>
                </a:lnTo>
                <a:lnTo>
                  <a:pt x="1762379" y="751840"/>
                </a:lnTo>
                <a:lnTo>
                  <a:pt x="1782826" y="736600"/>
                </a:lnTo>
                <a:lnTo>
                  <a:pt x="1793113" y="727710"/>
                </a:lnTo>
                <a:lnTo>
                  <a:pt x="1803527" y="718819"/>
                </a:lnTo>
                <a:lnTo>
                  <a:pt x="1813814" y="708660"/>
                </a:lnTo>
                <a:lnTo>
                  <a:pt x="1824355" y="698500"/>
                </a:lnTo>
                <a:lnTo>
                  <a:pt x="1845183" y="675640"/>
                </a:lnTo>
                <a:lnTo>
                  <a:pt x="1886966" y="624840"/>
                </a:lnTo>
                <a:lnTo>
                  <a:pt x="1928749" y="567690"/>
                </a:lnTo>
                <a:lnTo>
                  <a:pt x="1970278" y="506730"/>
                </a:lnTo>
                <a:lnTo>
                  <a:pt x="2010918" y="441960"/>
                </a:lnTo>
                <a:lnTo>
                  <a:pt x="2050542" y="375919"/>
                </a:lnTo>
                <a:lnTo>
                  <a:pt x="2088515" y="311150"/>
                </a:lnTo>
                <a:lnTo>
                  <a:pt x="2106803" y="278130"/>
                </a:lnTo>
                <a:lnTo>
                  <a:pt x="2124583" y="247650"/>
                </a:lnTo>
                <a:lnTo>
                  <a:pt x="2158238" y="187960"/>
                </a:lnTo>
                <a:lnTo>
                  <a:pt x="2173986" y="158750"/>
                </a:lnTo>
                <a:lnTo>
                  <a:pt x="2203196" y="107950"/>
                </a:lnTo>
                <a:lnTo>
                  <a:pt x="2216531" y="85090"/>
                </a:lnTo>
                <a:lnTo>
                  <a:pt x="2228850" y="64769"/>
                </a:lnTo>
                <a:lnTo>
                  <a:pt x="2234692" y="54610"/>
                </a:lnTo>
                <a:lnTo>
                  <a:pt x="2240280" y="45719"/>
                </a:lnTo>
                <a:lnTo>
                  <a:pt x="2245487" y="38100"/>
                </a:lnTo>
                <a:lnTo>
                  <a:pt x="2250440" y="30480"/>
                </a:lnTo>
                <a:lnTo>
                  <a:pt x="2255139" y="22860"/>
                </a:lnTo>
                <a:lnTo>
                  <a:pt x="2259711" y="16510"/>
                </a:lnTo>
                <a:lnTo>
                  <a:pt x="2236597" y="0"/>
                </a:lnTo>
                <a:close/>
              </a:path>
              <a:path w="2259965" h="855980">
                <a:moveTo>
                  <a:pt x="0" y="382269"/>
                </a:moveTo>
                <a:lnTo>
                  <a:pt x="39243" y="469900"/>
                </a:lnTo>
                <a:lnTo>
                  <a:pt x="42587" y="436450"/>
                </a:lnTo>
                <a:lnTo>
                  <a:pt x="34798" y="429260"/>
                </a:lnTo>
                <a:lnTo>
                  <a:pt x="53848" y="407669"/>
                </a:lnTo>
                <a:lnTo>
                  <a:pt x="81280" y="407669"/>
                </a:lnTo>
                <a:lnTo>
                  <a:pt x="93599" y="403860"/>
                </a:lnTo>
                <a:lnTo>
                  <a:pt x="0" y="382269"/>
                </a:lnTo>
                <a:close/>
              </a:path>
              <a:path w="2259965" h="855980">
                <a:moveTo>
                  <a:pt x="53848" y="407669"/>
                </a:moveTo>
                <a:lnTo>
                  <a:pt x="34798" y="429260"/>
                </a:lnTo>
                <a:lnTo>
                  <a:pt x="42587" y="436450"/>
                </a:lnTo>
                <a:lnTo>
                  <a:pt x="44323" y="419100"/>
                </a:lnTo>
                <a:lnTo>
                  <a:pt x="60967" y="413952"/>
                </a:lnTo>
                <a:lnTo>
                  <a:pt x="53848" y="407669"/>
                </a:lnTo>
                <a:close/>
              </a:path>
              <a:path w="2259965" h="855980">
                <a:moveTo>
                  <a:pt x="81280" y="407669"/>
                </a:moveTo>
                <a:lnTo>
                  <a:pt x="53848" y="407669"/>
                </a:lnTo>
                <a:lnTo>
                  <a:pt x="60967" y="413952"/>
                </a:lnTo>
                <a:lnTo>
                  <a:pt x="81280" y="407669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90550" y="519429"/>
            <a:ext cx="234378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25"/>
              <a:t>Backward</a:t>
            </a:r>
            <a:r>
              <a:rPr dirty="0" spc="-150"/>
              <a:t> </a:t>
            </a:r>
            <a:r>
              <a:rPr dirty="0" spc="-35"/>
              <a:t>pass</a:t>
            </a: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1047915" y="1672145"/>
          <a:ext cx="3409950" cy="19907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2610"/>
                <a:gridCol w="562610"/>
                <a:gridCol w="562609"/>
                <a:gridCol w="562610"/>
                <a:gridCol w="562610"/>
                <a:gridCol w="562610"/>
              </a:tblGrid>
              <a:tr h="3961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w</a:t>
                      </a:r>
                      <a:r>
                        <a:rPr dirty="0" baseline="-21604" sz="1350">
                          <a:latin typeface="Arial MT"/>
                          <a:cs typeface="Arial MT"/>
                        </a:rPr>
                        <a:t>1</a:t>
                      </a:r>
                      <a:endParaRPr baseline="-21604" sz="1350">
                        <a:latin typeface="Arial MT"/>
                        <a:cs typeface="Arial MT"/>
                      </a:endParaRPr>
                    </a:p>
                  </a:txBody>
                  <a:tcPr marL="0" marR="0" marB="0" marT="8636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w</a:t>
                      </a:r>
                      <a:r>
                        <a:rPr dirty="0" baseline="-21604" sz="1350">
                          <a:latin typeface="Arial MT"/>
                          <a:cs typeface="Arial MT"/>
                        </a:rPr>
                        <a:t>2</a:t>
                      </a:r>
                      <a:endParaRPr baseline="-21604" sz="1350">
                        <a:latin typeface="Arial MT"/>
                        <a:cs typeface="Arial MT"/>
                      </a:endParaRPr>
                    </a:p>
                  </a:txBody>
                  <a:tcPr marL="0" marR="0" marB="0" marT="8636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w</a:t>
                      </a:r>
                      <a:r>
                        <a:rPr dirty="0" baseline="-21604" sz="1350">
                          <a:latin typeface="Arial MT"/>
                          <a:cs typeface="Arial MT"/>
                        </a:rPr>
                        <a:t>3</a:t>
                      </a:r>
                      <a:endParaRPr baseline="-21604" sz="1350">
                        <a:latin typeface="Arial MT"/>
                        <a:cs typeface="Arial MT"/>
                      </a:endParaRPr>
                    </a:p>
                  </a:txBody>
                  <a:tcPr marL="0" marR="0" marB="0" marT="8636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28575">
                      <a:solidFill>
                        <a:srgbClr val="6AA84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w</a:t>
                      </a:r>
                      <a:r>
                        <a:rPr dirty="0" baseline="-21604" sz="1350">
                          <a:latin typeface="Arial MT"/>
                          <a:cs typeface="Arial MT"/>
                        </a:rPr>
                        <a:t>4</a:t>
                      </a:r>
                      <a:endParaRPr baseline="-21604" sz="1350">
                        <a:latin typeface="Arial MT"/>
                        <a:cs typeface="Arial MT"/>
                      </a:endParaRPr>
                    </a:p>
                  </a:txBody>
                  <a:tcPr marL="0" marR="0" marB="0" marT="8636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w</a:t>
                      </a:r>
                      <a:r>
                        <a:rPr dirty="0" baseline="-21604" sz="1350">
                          <a:latin typeface="Arial MT"/>
                          <a:cs typeface="Arial MT"/>
                        </a:rPr>
                        <a:t>5</a:t>
                      </a:r>
                      <a:endParaRPr baseline="-21604" sz="1350">
                        <a:latin typeface="Arial MT"/>
                        <a:cs typeface="Arial MT"/>
                      </a:endParaRPr>
                    </a:p>
                  </a:txBody>
                  <a:tcPr marL="0" marR="0" marB="0" marT="8636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28575">
                      <a:solidFill>
                        <a:srgbClr val="6AA84F"/>
                      </a:solidFill>
                      <a:prstDash val="solid"/>
                    </a:lnB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dirty="0" sz="1400" spc="10">
                          <a:latin typeface="Arial MT"/>
                          <a:cs typeface="Arial MT"/>
                        </a:rPr>
                        <a:t>t</a:t>
                      </a:r>
                      <a:r>
                        <a:rPr dirty="0" baseline="-21604" sz="1350" spc="15">
                          <a:latin typeface="Arial MT"/>
                          <a:cs typeface="Arial MT"/>
                        </a:rPr>
                        <a:t>1</a:t>
                      </a:r>
                      <a:endParaRPr baseline="-21604" sz="1350">
                        <a:latin typeface="Arial MT"/>
                        <a:cs typeface="Arial MT"/>
                      </a:endParaRPr>
                    </a:p>
                  </a:txBody>
                  <a:tcPr marL="0" marR="0" marB="0" marT="8636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0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28575">
                      <a:solidFill>
                        <a:srgbClr val="6AA84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1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9525">
                      <a:solidFill>
                        <a:srgbClr val="9E9E9E"/>
                      </a:solidFill>
                      <a:prstDash val="solid"/>
                    </a:lnL>
                    <a:lnR w="28575">
                      <a:solidFill>
                        <a:srgbClr val="6AA84F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3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86360">
                    <a:lnL w="28575">
                      <a:solidFill>
                        <a:srgbClr val="6AA84F"/>
                      </a:solidFill>
                      <a:prstDash val="solid"/>
                    </a:lnL>
                    <a:lnR w="28575">
                      <a:solidFill>
                        <a:srgbClr val="6AA84F"/>
                      </a:solidFill>
                      <a:prstDash val="solid"/>
                    </a:lnR>
                    <a:lnT w="28575">
                      <a:solidFill>
                        <a:srgbClr val="6AA84F"/>
                      </a:solidFill>
                      <a:prstDash val="solid"/>
                    </a:lnT>
                    <a:lnB w="28575">
                      <a:solidFill>
                        <a:srgbClr val="6AA84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2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86360">
                    <a:lnL w="28575">
                      <a:solidFill>
                        <a:srgbClr val="6AA84F"/>
                      </a:solidFill>
                      <a:prstDash val="solid"/>
                    </a:lnL>
                    <a:lnR w="28575">
                      <a:solidFill>
                        <a:srgbClr val="6AA84F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3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86360">
                    <a:lnL w="28575">
                      <a:solidFill>
                        <a:srgbClr val="6AA84F"/>
                      </a:solidFill>
                      <a:prstDash val="solid"/>
                    </a:lnL>
                    <a:lnR w="28575">
                      <a:solidFill>
                        <a:srgbClr val="6AA84F"/>
                      </a:solidFill>
                      <a:prstDash val="solid"/>
                    </a:lnR>
                    <a:lnT w="28575">
                      <a:solidFill>
                        <a:srgbClr val="6AA84F"/>
                      </a:solidFill>
                      <a:prstDash val="solid"/>
                    </a:lnT>
                    <a:lnB w="28575">
                      <a:solidFill>
                        <a:srgbClr val="6AA84F"/>
                      </a:solidFill>
                      <a:prstDash val="solid"/>
                    </a:lnB>
                  </a:tcPr>
                </a:tc>
              </a:tr>
              <a:tr h="3962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dirty="0" sz="1400" spc="10">
                          <a:latin typeface="Arial MT"/>
                          <a:cs typeface="Arial MT"/>
                        </a:rPr>
                        <a:t>t</a:t>
                      </a:r>
                      <a:r>
                        <a:rPr dirty="0" baseline="-21604" sz="1350" spc="15">
                          <a:latin typeface="Arial MT"/>
                          <a:cs typeface="Arial MT"/>
                        </a:rPr>
                        <a:t>2</a:t>
                      </a:r>
                      <a:endParaRPr baseline="-21604" sz="1350">
                        <a:latin typeface="Arial MT"/>
                        <a:cs typeface="Arial MT"/>
                      </a:endParaRPr>
                    </a:p>
                  </a:txBody>
                  <a:tcPr marL="0" marR="0" marB="0" marT="86360">
                    <a:lnL w="9525">
                      <a:solidFill>
                        <a:srgbClr val="9E9E9E"/>
                      </a:solidFill>
                      <a:prstDash val="solid"/>
                    </a:lnL>
                    <a:lnR w="28575">
                      <a:solidFill>
                        <a:srgbClr val="6AA84F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B7B7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0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28575">
                      <a:solidFill>
                        <a:srgbClr val="6AA84F"/>
                      </a:solidFill>
                      <a:prstDash val="solid"/>
                    </a:lnL>
                    <a:lnR w="28575">
                      <a:solidFill>
                        <a:srgbClr val="6AA84F"/>
                      </a:solidFill>
                      <a:prstDash val="solid"/>
                    </a:lnR>
                    <a:lnT w="28575">
                      <a:solidFill>
                        <a:srgbClr val="6AA84F"/>
                      </a:solidFill>
                      <a:prstDash val="solid"/>
                    </a:lnT>
                    <a:lnB w="28575">
                      <a:solidFill>
                        <a:srgbClr val="6AA84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2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28575">
                      <a:solidFill>
                        <a:srgbClr val="6AA84F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28575">
                      <a:solidFill>
                        <a:srgbClr val="6AA84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4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8636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28575">
                      <a:solidFill>
                        <a:srgbClr val="6AA84F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8636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28575">
                      <a:solidFill>
                        <a:srgbClr val="6AA84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3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8636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28575">
                      <a:solidFill>
                        <a:srgbClr val="6AA84F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dirty="0" sz="1400" spc="10">
                          <a:latin typeface="Arial MT"/>
                          <a:cs typeface="Arial MT"/>
                        </a:rPr>
                        <a:t>t</a:t>
                      </a:r>
                      <a:r>
                        <a:rPr dirty="0" baseline="-21604" sz="1350" spc="15">
                          <a:latin typeface="Arial MT"/>
                          <a:cs typeface="Arial MT"/>
                        </a:rPr>
                        <a:t>3</a:t>
                      </a:r>
                      <a:endParaRPr baseline="-21604" sz="1350">
                        <a:latin typeface="Arial MT"/>
                        <a:cs typeface="Arial MT"/>
                      </a:endParaRPr>
                    </a:p>
                  </a:txBody>
                  <a:tcPr marL="0" marR="0" marB="0" marT="86360">
                    <a:lnL w="9525">
                      <a:solidFill>
                        <a:srgbClr val="B7B7B7"/>
                      </a:solidFill>
                      <a:prstDash val="solid"/>
                    </a:lnL>
                    <a:lnR w="9525">
                      <a:solidFill>
                        <a:srgbClr val="B7B7B7"/>
                      </a:solidFill>
                      <a:prstDash val="solid"/>
                    </a:lnR>
                    <a:lnT w="9525">
                      <a:solidFill>
                        <a:srgbClr val="B7B7B7"/>
                      </a:solidFill>
                      <a:prstDash val="solid"/>
                    </a:lnT>
                    <a:lnB w="9525">
                      <a:solidFill>
                        <a:srgbClr val="B7B7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0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9525">
                      <a:solidFill>
                        <a:srgbClr val="B7B7B7"/>
                      </a:solidFill>
                      <a:prstDash val="solid"/>
                    </a:lnL>
                    <a:lnR w="28575">
                      <a:solidFill>
                        <a:srgbClr val="6AA84F"/>
                      </a:solidFill>
                      <a:prstDash val="solid"/>
                    </a:lnR>
                    <a:lnT w="28575">
                      <a:solidFill>
                        <a:srgbClr val="6AA84F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2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28575">
                      <a:solidFill>
                        <a:srgbClr val="6AA84F"/>
                      </a:solidFill>
                      <a:prstDash val="solid"/>
                    </a:lnL>
                    <a:lnR w="28575">
                      <a:solidFill>
                        <a:srgbClr val="6AA84F"/>
                      </a:solidFill>
                      <a:prstDash val="solid"/>
                    </a:lnR>
                    <a:lnT w="28575">
                      <a:solidFill>
                        <a:srgbClr val="6AA84F"/>
                      </a:solidFill>
                      <a:prstDash val="solid"/>
                    </a:lnT>
                    <a:lnB w="28575">
                      <a:solidFill>
                        <a:srgbClr val="6AA84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4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86360">
                    <a:lnL w="28575">
                      <a:solidFill>
                        <a:srgbClr val="6AA84F"/>
                      </a:solidFill>
                      <a:prstDash val="solid"/>
                    </a:lnL>
                    <a:lnR w="28575">
                      <a:solidFill>
                        <a:srgbClr val="6AA84F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86360">
                    <a:lnL w="28575">
                      <a:solidFill>
                        <a:srgbClr val="6AA84F"/>
                      </a:solidFill>
                      <a:prstDash val="solid"/>
                    </a:lnL>
                    <a:lnR w="28575">
                      <a:solidFill>
                        <a:srgbClr val="6AA84F"/>
                      </a:solidFill>
                      <a:prstDash val="solid"/>
                    </a:lnR>
                    <a:lnT w="28575">
                      <a:solidFill>
                        <a:srgbClr val="6AA84F"/>
                      </a:solidFill>
                      <a:prstDash val="solid"/>
                    </a:lnT>
                    <a:lnB w="28575">
                      <a:solidFill>
                        <a:srgbClr val="6AA84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4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86360">
                    <a:lnL w="28575">
                      <a:solidFill>
                        <a:srgbClr val="6AA84F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396112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dirty="0" sz="1400" spc="10">
                          <a:latin typeface="Arial MT"/>
                          <a:cs typeface="Arial MT"/>
                        </a:rPr>
                        <a:t>t</a:t>
                      </a:r>
                      <a:r>
                        <a:rPr dirty="0" baseline="-21604" sz="1350" spc="15">
                          <a:latin typeface="Arial MT"/>
                          <a:cs typeface="Arial MT"/>
                        </a:rPr>
                        <a:t>4</a:t>
                      </a:r>
                      <a:endParaRPr baseline="-21604" sz="1350">
                        <a:latin typeface="Arial MT"/>
                        <a:cs typeface="Arial MT"/>
                      </a:endParaRPr>
                    </a:p>
                  </a:txBody>
                  <a:tcPr marL="0" marR="0" marB="0" marT="8636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B7B7B7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0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4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28575">
                      <a:solidFill>
                        <a:srgbClr val="6AA84F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4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8636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3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8636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28575">
                      <a:solidFill>
                        <a:srgbClr val="6AA84F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8636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35863" y="2526792"/>
            <a:ext cx="495299" cy="190500"/>
          </a:xfrm>
          <a:prstGeom prst="rect">
            <a:avLst/>
          </a:prstGeom>
        </p:spPr>
      </p:pic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5855017" y="2156460"/>
          <a:ext cx="2920365" cy="1615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1515"/>
                <a:gridCol w="893444"/>
                <a:gridCol w="1324610"/>
              </a:tblGrid>
              <a:tr h="783336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400" spc="-145">
                          <a:latin typeface="Tahoma"/>
                          <a:cs typeface="Tahoma"/>
                        </a:rPr>
                        <a:t>&lt;s&gt;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8900">
                    <a:lnL w="9525">
                      <a:solidFill>
                        <a:srgbClr val="CCCCCC"/>
                      </a:solidFill>
                      <a:prstDash val="solid"/>
                    </a:lnL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just" marL="314325" marR="32766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w1  w3  w5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8900"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5280" marR="73787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w2  w4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8900"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</a:tr>
              <a:tr h="83176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240"/>
                        </a:spcBef>
                      </a:pPr>
                      <a:r>
                        <a:rPr dirty="0" sz="1400">
                          <a:latin typeface="Cambria Math"/>
                          <a:cs typeface="Cambria Math"/>
                        </a:rPr>
                        <a:t>𝜋</a:t>
                      </a:r>
                      <a:endParaRPr sz="1400">
                        <a:latin typeface="Cambria Math"/>
                        <a:cs typeface="Cambria Math"/>
                      </a:endParaRPr>
                    </a:p>
                  </a:txBody>
                  <a:tcPr marL="0" marR="0" marB="0" marT="157480">
                    <a:lnT w="9525">
                      <a:solidFill>
                        <a:srgbClr val="CCCCCC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 marL="314325" marR="438150">
                        <a:lnSpc>
                          <a:spcPct val="100699"/>
                        </a:lnSpc>
                        <a:spcBef>
                          <a:spcPts val="1230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t</a:t>
                      </a:r>
                      <a:r>
                        <a:rPr dirty="0" baseline="-21604" sz="1350">
                          <a:latin typeface="Tahoma"/>
                          <a:cs typeface="Tahoma"/>
                        </a:rPr>
                        <a:t>2  </a:t>
                      </a:r>
                      <a:r>
                        <a:rPr dirty="0" sz="1400">
                          <a:latin typeface="Tahoma"/>
                          <a:cs typeface="Tahoma"/>
                        </a:rPr>
                        <a:t>t</a:t>
                      </a:r>
                      <a:r>
                        <a:rPr dirty="0" baseline="-21604" sz="1350">
                          <a:latin typeface="Tahoma"/>
                          <a:cs typeface="Tahoma"/>
                        </a:rPr>
                        <a:t>1</a:t>
                      </a:r>
                      <a:endParaRPr baseline="-21604" sz="1350">
                        <a:latin typeface="Tahoma"/>
                        <a:cs typeface="Tahoma"/>
                      </a:endParaRPr>
                    </a:p>
                  </a:txBody>
                  <a:tcPr marL="0" marR="0" marB="0" marT="156210">
                    <a:lnT w="9525">
                      <a:solidFill>
                        <a:srgbClr val="CCCCCC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81000" marR="803275" indent="-45720">
                        <a:lnSpc>
                          <a:spcPct val="100699"/>
                        </a:lnSpc>
                        <a:spcBef>
                          <a:spcPts val="1230"/>
                        </a:spcBef>
                      </a:pPr>
                      <a:r>
                        <a:rPr dirty="0" sz="1400" spc="40">
                          <a:latin typeface="Tahoma"/>
                          <a:cs typeface="Tahoma"/>
                        </a:rPr>
                        <a:t>t</a:t>
                      </a:r>
                      <a:r>
                        <a:rPr dirty="0" baseline="-21604" sz="1350" spc="60">
                          <a:latin typeface="Tahoma"/>
                          <a:cs typeface="Tahoma"/>
                        </a:rPr>
                        <a:t>3 </a:t>
                      </a:r>
                      <a:r>
                        <a:rPr dirty="0" baseline="-21604" sz="1350" spc="-40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400">
                          <a:latin typeface="Tahoma"/>
                          <a:cs typeface="Tahoma"/>
                        </a:rPr>
                        <a:t>t</a:t>
                      </a:r>
                      <a:r>
                        <a:rPr dirty="0" baseline="-21604" sz="1350">
                          <a:latin typeface="Tahoma"/>
                          <a:cs typeface="Tahoma"/>
                        </a:rPr>
                        <a:t>3</a:t>
                      </a:r>
                      <a:endParaRPr baseline="-21604" sz="1350">
                        <a:latin typeface="Tahoma"/>
                        <a:cs typeface="Tahoma"/>
                      </a:endParaRPr>
                    </a:p>
                  </a:txBody>
                  <a:tcPr marL="0" marR="0" marB="0" marT="156210">
                    <a:lnT w="9525">
                      <a:solidFill>
                        <a:srgbClr val="CCCCCC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12" name="object 12"/>
          <p:cNvSpPr txBox="1"/>
          <p:nvPr/>
        </p:nvSpPr>
        <p:spPr>
          <a:xfrm>
            <a:off x="6874129" y="3512566"/>
            <a:ext cx="20955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400" spc="40">
                <a:latin typeface="Tahoma"/>
                <a:cs typeface="Tahoma"/>
              </a:rPr>
              <a:t>t</a:t>
            </a:r>
            <a:r>
              <a:rPr dirty="0" baseline="-21604" sz="1350" spc="60">
                <a:latin typeface="Tahoma"/>
                <a:cs typeface="Tahoma"/>
              </a:rPr>
              <a:t>1</a:t>
            </a:r>
            <a:endParaRPr baseline="-21604" sz="1350">
              <a:latin typeface="Tahoma"/>
              <a:cs typeface="Tahoma"/>
            </a:endParaRPr>
          </a:p>
        </p:txBody>
      </p:sp>
      <p:pic>
        <p:nvPicPr>
          <p:cNvPr id="13" name="object 1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997190" y="2767583"/>
            <a:ext cx="206120" cy="76200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539990" y="2767583"/>
            <a:ext cx="206120" cy="76200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082790" y="2767583"/>
            <a:ext cx="206120" cy="76200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625590" y="2767583"/>
            <a:ext cx="206120" cy="76200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168390" y="2767583"/>
            <a:ext cx="206121" cy="76200"/>
          </a:xfrm>
          <a:prstGeom prst="rect">
            <a:avLst/>
          </a:prstGeom>
        </p:spPr>
      </p:pic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642103"/>
            <a:ext cx="9144000" cy="501650"/>
            <a:chOff x="0" y="4642103"/>
            <a:chExt cx="9144000" cy="5016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52494" y="4886505"/>
              <a:ext cx="1422388" cy="187986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4736591"/>
              <a:ext cx="9144000" cy="407034"/>
            </a:xfrm>
            <a:custGeom>
              <a:avLst/>
              <a:gdLst/>
              <a:ahLst/>
              <a:cxnLst/>
              <a:rect l="l" t="t" r="r" b="b"/>
              <a:pathLst>
                <a:path w="9144000" h="407035">
                  <a:moveTo>
                    <a:pt x="9143999" y="0"/>
                  </a:moveTo>
                  <a:lnTo>
                    <a:pt x="0" y="0"/>
                  </a:lnTo>
                  <a:lnTo>
                    <a:pt x="0" y="406907"/>
                  </a:lnTo>
                  <a:lnTo>
                    <a:pt x="9143999" y="406907"/>
                  </a:lnTo>
                  <a:lnTo>
                    <a:pt x="9143999" y="0"/>
                  </a:lnTo>
                  <a:close/>
                </a:path>
              </a:pathLst>
            </a:custGeom>
            <a:solidFill>
              <a:srgbClr val="2F2F2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4736591"/>
              <a:ext cx="9144000" cy="0"/>
            </a:xfrm>
            <a:custGeom>
              <a:avLst/>
              <a:gdLst/>
              <a:ahLst/>
              <a:cxnLst/>
              <a:rect l="l" t="t" r="r" b="b"/>
              <a:pathLst>
                <a:path w="9144000" h="0">
                  <a:moveTo>
                    <a:pt x="9143999" y="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2F2F2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642103"/>
              <a:ext cx="2308859" cy="501395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90550" y="519429"/>
            <a:ext cx="344106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5"/>
              <a:t>Implementation</a:t>
            </a:r>
            <a:r>
              <a:rPr dirty="0" spc="-200"/>
              <a:t> </a:t>
            </a:r>
            <a:r>
              <a:rPr dirty="0" spc="15"/>
              <a:t>notes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04850" y="1348206"/>
            <a:ext cx="3640454" cy="726440"/>
          </a:xfrm>
          <a:prstGeom prst="rect">
            <a:avLst/>
          </a:prstGeom>
        </p:spPr>
        <p:txBody>
          <a:bodyPr wrap="square" lIns="0" tIns="58419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59"/>
              </a:spcBef>
              <a:buSzPct val="90000"/>
              <a:buAutoNum type="arabicPeriod"/>
              <a:tabLst>
                <a:tab pos="354965" algn="l"/>
                <a:tab pos="355600" algn="l"/>
              </a:tabLst>
            </a:pPr>
            <a:r>
              <a:rPr dirty="0" sz="2000" spc="-95">
                <a:latin typeface="Tahoma"/>
                <a:cs typeface="Tahoma"/>
              </a:rPr>
              <a:t>In</a:t>
            </a:r>
            <a:r>
              <a:rPr dirty="0" sz="2000" spc="-120">
                <a:latin typeface="Tahoma"/>
                <a:cs typeface="Tahoma"/>
              </a:rPr>
              <a:t> </a:t>
            </a:r>
            <a:r>
              <a:rPr dirty="0" sz="2000" spc="70">
                <a:latin typeface="Tahoma"/>
                <a:cs typeface="Tahoma"/>
              </a:rPr>
              <a:t>P</a:t>
            </a:r>
            <a:r>
              <a:rPr dirty="0" sz="2000" spc="60">
                <a:latin typeface="Tahoma"/>
                <a:cs typeface="Tahoma"/>
              </a:rPr>
              <a:t>y</a:t>
            </a:r>
            <a:r>
              <a:rPr dirty="0" sz="2000" spc="25">
                <a:latin typeface="Tahoma"/>
                <a:cs typeface="Tahoma"/>
              </a:rPr>
              <a:t>thon</a:t>
            </a:r>
            <a:r>
              <a:rPr dirty="0" sz="2000" spc="-135">
                <a:latin typeface="Tahoma"/>
                <a:cs typeface="Tahoma"/>
              </a:rPr>
              <a:t> </a:t>
            </a:r>
            <a:r>
              <a:rPr dirty="0" sz="2000" spc="10">
                <a:latin typeface="Tahoma"/>
                <a:cs typeface="Tahoma"/>
              </a:rPr>
              <a:t>index</a:t>
            </a:r>
            <a:r>
              <a:rPr dirty="0" sz="2000" spc="-125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starts</a:t>
            </a:r>
            <a:r>
              <a:rPr dirty="0" sz="2000" spc="-140">
                <a:latin typeface="Tahoma"/>
                <a:cs typeface="Tahoma"/>
              </a:rPr>
              <a:t> </a:t>
            </a:r>
            <a:r>
              <a:rPr dirty="0" sz="2000" spc="40">
                <a:latin typeface="Tahoma"/>
                <a:cs typeface="Tahoma"/>
              </a:rPr>
              <a:t>with</a:t>
            </a:r>
            <a:r>
              <a:rPr dirty="0" sz="2000" spc="-140">
                <a:latin typeface="Tahoma"/>
                <a:cs typeface="Tahoma"/>
              </a:rPr>
              <a:t> </a:t>
            </a:r>
            <a:r>
              <a:rPr dirty="0" sz="2000" spc="-30">
                <a:latin typeface="Tahoma"/>
                <a:cs typeface="Tahoma"/>
              </a:rPr>
              <a:t>0!</a:t>
            </a:r>
            <a:endParaRPr sz="20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359"/>
              </a:spcBef>
              <a:buSzPct val="90000"/>
              <a:buAutoNum type="arabicPeriod"/>
              <a:tabLst>
                <a:tab pos="354965" algn="l"/>
                <a:tab pos="355600" algn="l"/>
              </a:tabLst>
            </a:pPr>
            <a:r>
              <a:rPr dirty="0" sz="2000" spc="45">
                <a:latin typeface="Tahoma"/>
                <a:cs typeface="Tahoma"/>
              </a:rPr>
              <a:t>Use</a:t>
            </a:r>
            <a:r>
              <a:rPr dirty="0" sz="2000" spc="-140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log</a:t>
            </a:r>
            <a:r>
              <a:rPr dirty="0" sz="2000" spc="-125">
                <a:latin typeface="Tahoma"/>
                <a:cs typeface="Tahoma"/>
              </a:rPr>
              <a:t> </a:t>
            </a:r>
            <a:r>
              <a:rPr dirty="0" sz="2000" spc="10">
                <a:latin typeface="Tahoma"/>
                <a:cs typeface="Tahoma"/>
              </a:rPr>
              <a:t>probabilities</a:t>
            </a:r>
            <a:endParaRPr sz="2000">
              <a:latin typeface="Tahoma"/>
              <a:cs typeface="Tahom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019300" y="2209800"/>
            <a:ext cx="4133215" cy="751205"/>
            <a:chOff x="2019300" y="2209800"/>
            <a:chExt cx="4133215" cy="751205"/>
          </a:xfrm>
        </p:grpSpPr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19300" y="2209800"/>
              <a:ext cx="4133088" cy="362712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046092" y="2573147"/>
              <a:ext cx="76200" cy="387985"/>
            </a:xfrm>
            <a:custGeom>
              <a:avLst/>
              <a:gdLst/>
              <a:ahLst/>
              <a:cxnLst/>
              <a:rect l="l" t="t" r="r" b="b"/>
              <a:pathLst>
                <a:path w="76200" h="387985">
                  <a:moveTo>
                    <a:pt x="0" y="311150"/>
                  </a:moveTo>
                  <a:lnTo>
                    <a:pt x="37465" y="387730"/>
                  </a:lnTo>
                  <a:lnTo>
                    <a:pt x="63353" y="337057"/>
                  </a:lnTo>
                  <a:lnTo>
                    <a:pt x="47371" y="337057"/>
                  </a:lnTo>
                  <a:lnTo>
                    <a:pt x="28321" y="336803"/>
                  </a:lnTo>
                  <a:lnTo>
                    <a:pt x="28375" y="330479"/>
                  </a:lnTo>
                  <a:lnTo>
                    <a:pt x="0" y="311150"/>
                  </a:lnTo>
                  <a:close/>
                </a:path>
                <a:path w="76200" h="387985">
                  <a:moveTo>
                    <a:pt x="47426" y="330681"/>
                  </a:moveTo>
                  <a:lnTo>
                    <a:pt x="37846" y="336931"/>
                  </a:lnTo>
                  <a:lnTo>
                    <a:pt x="47371" y="337057"/>
                  </a:lnTo>
                  <a:lnTo>
                    <a:pt x="47426" y="330681"/>
                  </a:lnTo>
                  <a:close/>
                </a:path>
                <a:path w="76200" h="387985">
                  <a:moveTo>
                    <a:pt x="76200" y="311911"/>
                  </a:moveTo>
                  <a:lnTo>
                    <a:pt x="47426" y="330681"/>
                  </a:lnTo>
                  <a:lnTo>
                    <a:pt x="47371" y="337057"/>
                  </a:lnTo>
                  <a:lnTo>
                    <a:pt x="63353" y="337057"/>
                  </a:lnTo>
                  <a:lnTo>
                    <a:pt x="76200" y="311911"/>
                  </a:lnTo>
                  <a:close/>
                </a:path>
                <a:path w="76200" h="387985">
                  <a:moveTo>
                    <a:pt x="28375" y="330479"/>
                  </a:moveTo>
                  <a:lnTo>
                    <a:pt x="28321" y="336803"/>
                  </a:lnTo>
                  <a:lnTo>
                    <a:pt x="37846" y="336931"/>
                  </a:lnTo>
                  <a:lnTo>
                    <a:pt x="28375" y="330479"/>
                  </a:lnTo>
                  <a:close/>
                </a:path>
                <a:path w="76200" h="387985">
                  <a:moveTo>
                    <a:pt x="31242" y="0"/>
                  </a:moveTo>
                  <a:lnTo>
                    <a:pt x="28375" y="330479"/>
                  </a:lnTo>
                  <a:lnTo>
                    <a:pt x="37846" y="336931"/>
                  </a:lnTo>
                  <a:lnTo>
                    <a:pt x="47426" y="330681"/>
                  </a:lnTo>
                  <a:lnTo>
                    <a:pt x="50292" y="253"/>
                  </a:lnTo>
                  <a:lnTo>
                    <a:pt x="31242" y="0"/>
                  </a:lnTo>
                  <a:close/>
                </a:path>
              </a:pathLst>
            </a:custGeom>
            <a:solidFill>
              <a:srgbClr val="B7B7B7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2" name="object 1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26008" y="3113931"/>
            <a:ext cx="6515100" cy="391268"/>
          </a:xfrm>
          <a:prstGeom prst="rect">
            <a:avLst/>
          </a:prstGeom>
        </p:spPr>
      </p:pic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642103"/>
            <a:ext cx="9144000" cy="501650"/>
            <a:chOff x="0" y="4642103"/>
            <a:chExt cx="9144000" cy="5016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52494" y="4886505"/>
              <a:ext cx="1422388" cy="187986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4736591"/>
              <a:ext cx="9144000" cy="407034"/>
            </a:xfrm>
            <a:custGeom>
              <a:avLst/>
              <a:gdLst/>
              <a:ahLst/>
              <a:cxnLst/>
              <a:rect l="l" t="t" r="r" b="b"/>
              <a:pathLst>
                <a:path w="9144000" h="407035">
                  <a:moveTo>
                    <a:pt x="9143999" y="0"/>
                  </a:moveTo>
                  <a:lnTo>
                    <a:pt x="0" y="0"/>
                  </a:lnTo>
                  <a:lnTo>
                    <a:pt x="0" y="406907"/>
                  </a:lnTo>
                  <a:lnTo>
                    <a:pt x="9143999" y="406907"/>
                  </a:lnTo>
                  <a:lnTo>
                    <a:pt x="9143999" y="0"/>
                  </a:lnTo>
                  <a:close/>
                </a:path>
              </a:pathLst>
            </a:custGeom>
            <a:solidFill>
              <a:srgbClr val="2F2F2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4736591"/>
              <a:ext cx="9144000" cy="0"/>
            </a:xfrm>
            <a:custGeom>
              <a:avLst/>
              <a:gdLst/>
              <a:ahLst/>
              <a:cxnLst/>
              <a:rect l="l" t="t" r="r" b="b"/>
              <a:pathLst>
                <a:path w="9144000" h="0">
                  <a:moveTo>
                    <a:pt x="9143999" y="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2F2F2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642103"/>
              <a:ext cx="2308859" cy="501395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90550" y="519429"/>
            <a:ext cx="149034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25"/>
              <a:t>Summary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04850" y="1348206"/>
            <a:ext cx="5123815" cy="1077595"/>
          </a:xfrm>
          <a:prstGeom prst="rect">
            <a:avLst/>
          </a:prstGeom>
        </p:spPr>
        <p:txBody>
          <a:bodyPr wrap="square" lIns="0" tIns="58419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59"/>
              </a:spcBef>
              <a:buSzPct val="90000"/>
              <a:buAutoNum type="arabicPeriod"/>
              <a:tabLst>
                <a:tab pos="354965" algn="l"/>
                <a:tab pos="355600" algn="l"/>
              </a:tabLst>
            </a:pPr>
            <a:r>
              <a:rPr dirty="0" sz="2000" spc="25">
                <a:latin typeface="Tahoma"/>
                <a:cs typeface="Tahoma"/>
              </a:rPr>
              <a:t>From</a:t>
            </a:r>
            <a:r>
              <a:rPr dirty="0" sz="2000" spc="-125">
                <a:latin typeface="Tahoma"/>
                <a:cs typeface="Tahoma"/>
              </a:rPr>
              <a:t> </a:t>
            </a:r>
            <a:r>
              <a:rPr dirty="0" sz="2000" spc="40">
                <a:latin typeface="Tahoma"/>
                <a:cs typeface="Tahoma"/>
              </a:rPr>
              <a:t>word</a:t>
            </a:r>
            <a:r>
              <a:rPr dirty="0" sz="2000" spc="-110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sequence</a:t>
            </a:r>
            <a:r>
              <a:rPr dirty="0" sz="2000" spc="-145">
                <a:latin typeface="Tahoma"/>
                <a:cs typeface="Tahoma"/>
              </a:rPr>
              <a:t> </a:t>
            </a:r>
            <a:r>
              <a:rPr dirty="0" sz="2000" spc="45">
                <a:latin typeface="Tahoma"/>
                <a:cs typeface="Tahoma"/>
              </a:rPr>
              <a:t>to</a:t>
            </a:r>
            <a:r>
              <a:rPr dirty="0" sz="2000" spc="-125">
                <a:latin typeface="Tahoma"/>
                <a:cs typeface="Tahoma"/>
              </a:rPr>
              <a:t> </a:t>
            </a:r>
            <a:r>
              <a:rPr dirty="0" sz="2000" spc="85">
                <a:latin typeface="Tahoma"/>
                <a:cs typeface="Tahoma"/>
              </a:rPr>
              <a:t>POS</a:t>
            </a:r>
            <a:r>
              <a:rPr dirty="0" sz="2000" spc="-120">
                <a:latin typeface="Tahoma"/>
                <a:cs typeface="Tahoma"/>
              </a:rPr>
              <a:t> </a:t>
            </a:r>
            <a:r>
              <a:rPr dirty="0" sz="2000" spc="-25">
                <a:latin typeface="Tahoma"/>
                <a:cs typeface="Tahoma"/>
              </a:rPr>
              <a:t>tag</a:t>
            </a:r>
            <a:r>
              <a:rPr dirty="0" sz="2000" spc="-114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sequence</a:t>
            </a:r>
            <a:endParaRPr sz="20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359"/>
              </a:spcBef>
              <a:buSzPct val="90000"/>
              <a:buAutoNum type="arabicPeriod"/>
              <a:tabLst>
                <a:tab pos="354965" algn="l"/>
                <a:tab pos="355600" algn="l"/>
              </a:tabLst>
            </a:pPr>
            <a:r>
              <a:rPr dirty="0" sz="2000" spc="40">
                <a:latin typeface="Tahoma"/>
                <a:cs typeface="Tahoma"/>
              </a:rPr>
              <a:t>Viterbi</a:t>
            </a:r>
            <a:r>
              <a:rPr dirty="0" sz="2000" spc="-155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algorithm</a:t>
            </a:r>
            <a:endParaRPr sz="20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359"/>
              </a:spcBef>
              <a:buSzPct val="90000"/>
              <a:buAutoNum type="arabicPeriod"/>
              <a:tabLst>
                <a:tab pos="354965" algn="l"/>
                <a:tab pos="355600" algn="l"/>
              </a:tabLst>
            </a:pPr>
            <a:r>
              <a:rPr dirty="0" sz="2000" spc="5">
                <a:latin typeface="Tahoma"/>
                <a:cs typeface="Tahoma"/>
              </a:rPr>
              <a:t>Log</a:t>
            </a:r>
            <a:r>
              <a:rPr dirty="0" sz="2000" spc="-150">
                <a:latin typeface="Tahoma"/>
                <a:cs typeface="Tahoma"/>
              </a:rPr>
              <a:t> </a:t>
            </a:r>
            <a:r>
              <a:rPr dirty="0" sz="2000" spc="10">
                <a:latin typeface="Tahoma"/>
                <a:cs typeface="Tahoma"/>
              </a:rPr>
              <a:t>probabilities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9429"/>
            <a:ext cx="343852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25"/>
              <a:t>Visual</a:t>
            </a:r>
            <a:r>
              <a:rPr dirty="0" spc="-155"/>
              <a:t> </a:t>
            </a:r>
            <a:r>
              <a:rPr dirty="0" spc="5"/>
              <a:t>Represen</a:t>
            </a:r>
            <a:r>
              <a:rPr dirty="0" spc="10"/>
              <a:t>t</a:t>
            </a:r>
            <a:r>
              <a:rPr dirty="0" spc="15"/>
              <a:t>ation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761297" y="2246185"/>
            <a:ext cx="649605" cy="651510"/>
            <a:chOff x="2761297" y="2246185"/>
            <a:chExt cx="649605" cy="651510"/>
          </a:xfrm>
        </p:grpSpPr>
        <p:sp>
          <p:nvSpPr>
            <p:cNvPr id="4" name="object 4"/>
            <p:cNvSpPr/>
            <p:nvPr/>
          </p:nvSpPr>
          <p:spPr>
            <a:xfrm>
              <a:off x="2766060" y="2250948"/>
              <a:ext cx="640080" cy="641985"/>
            </a:xfrm>
            <a:custGeom>
              <a:avLst/>
              <a:gdLst/>
              <a:ahLst/>
              <a:cxnLst/>
              <a:rect l="l" t="t" r="r" b="b"/>
              <a:pathLst>
                <a:path w="640079" h="641985">
                  <a:moveTo>
                    <a:pt x="320039" y="0"/>
                  </a:moveTo>
                  <a:lnTo>
                    <a:pt x="272739" y="3478"/>
                  </a:lnTo>
                  <a:lnTo>
                    <a:pt x="227596" y="13583"/>
                  </a:lnTo>
                  <a:lnTo>
                    <a:pt x="185105" y="29817"/>
                  </a:lnTo>
                  <a:lnTo>
                    <a:pt x="145761" y="51685"/>
                  </a:lnTo>
                  <a:lnTo>
                    <a:pt x="110057" y="78690"/>
                  </a:lnTo>
                  <a:lnTo>
                    <a:pt x="78490" y="110335"/>
                  </a:lnTo>
                  <a:lnTo>
                    <a:pt x="51552" y="146125"/>
                  </a:lnTo>
                  <a:lnTo>
                    <a:pt x="29740" y="185563"/>
                  </a:lnTo>
                  <a:lnTo>
                    <a:pt x="13547" y="228153"/>
                  </a:lnTo>
                  <a:lnTo>
                    <a:pt x="3469" y="273398"/>
                  </a:lnTo>
                  <a:lnTo>
                    <a:pt x="0" y="320801"/>
                  </a:lnTo>
                  <a:lnTo>
                    <a:pt x="3469" y="368205"/>
                  </a:lnTo>
                  <a:lnTo>
                    <a:pt x="13547" y="413450"/>
                  </a:lnTo>
                  <a:lnTo>
                    <a:pt x="29740" y="456040"/>
                  </a:lnTo>
                  <a:lnTo>
                    <a:pt x="51552" y="495478"/>
                  </a:lnTo>
                  <a:lnTo>
                    <a:pt x="78490" y="531268"/>
                  </a:lnTo>
                  <a:lnTo>
                    <a:pt x="110057" y="562913"/>
                  </a:lnTo>
                  <a:lnTo>
                    <a:pt x="145761" y="589918"/>
                  </a:lnTo>
                  <a:lnTo>
                    <a:pt x="185105" y="611786"/>
                  </a:lnTo>
                  <a:lnTo>
                    <a:pt x="227596" y="628020"/>
                  </a:lnTo>
                  <a:lnTo>
                    <a:pt x="272739" y="638125"/>
                  </a:lnTo>
                  <a:lnTo>
                    <a:pt x="320039" y="641603"/>
                  </a:lnTo>
                  <a:lnTo>
                    <a:pt x="367340" y="638125"/>
                  </a:lnTo>
                  <a:lnTo>
                    <a:pt x="412483" y="628020"/>
                  </a:lnTo>
                  <a:lnTo>
                    <a:pt x="454974" y="611786"/>
                  </a:lnTo>
                  <a:lnTo>
                    <a:pt x="494318" y="589918"/>
                  </a:lnTo>
                  <a:lnTo>
                    <a:pt x="530022" y="562913"/>
                  </a:lnTo>
                  <a:lnTo>
                    <a:pt x="561589" y="531268"/>
                  </a:lnTo>
                  <a:lnTo>
                    <a:pt x="588527" y="495478"/>
                  </a:lnTo>
                  <a:lnTo>
                    <a:pt x="610339" y="456040"/>
                  </a:lnTo>
                  <a:lnTo>
                    <a:pt x="626532" y="413450"/>
                  </a:lnTo>
                  <a:lnTo>
                    <a:pt x="636610" y="368205"/>
                  </a:lnTo>
                  <a:lnTo>
                    <a:pt x="640079" y="320801"/>
                  </a:lnTo>
                  <a:lnTo>
                    <a:pt x="636610" y="273398"/>
                  </a:lnTo>
                  <a:lnTo>
                    <a:pt x="626532" y="228153"/>
                  </a:lnTo>
                  <a:lnTo>
                    <a:pt x="610339" y="185563"/>
                  </a:lnTo>
                  <a:lnTo>
                    <a:pt x="588527" y="146125"/>
                  </a:lnTo>
                  <a:lnTo>
                    <a:pt x="561589" y="110335"/>
                  </a:lnTo>
                  <a:lnTo>
                    <a:pt x="530022" y="78690"/>
                  </a:lnTo>
                  <a:lnTo>
                    <a:pt x="494318" y="51685"/>
                  </a:lnTo>
                  <a:lnTo>
                    <a:pt x="454974" y="29817"/>
                  </a:lnTo>
                  <a:lnTo>
                    <a:pt x="412483" y="13583"/>
                  </a:lnTo>
                  <a:lnTo>
                    <a:pt x="367340" y="3478"/>
                  </a:lnTo>
                  <a:lnTo>
                    <a:pt x="320039" y="0"/>
                  </a:lnTo>
                  <a:close/>
                </a:path>
              </a:pathLst>
            </a:custGeom>
            <a:solidFill>
              <a:srgbClr val="9FC5E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2766060" y="2250948"/>
              <a:ext cx="640080" cy="641985"/>
            </a:xfrm>
            <a:custGeom>
              <a:avLst/>
              <a:gdLst/>
              <a:ahLst/>
              <a:cxnLst/>
              <a:rect l="l" t="t" r="r" b="b"/>
              <a:pathLst>
                <a:path w="640079" h="641985">
                  <a:moveTo>
                    <a:pt x="0" y="320801"/>
                  </a:moveTo>
                  <a:lnTo>
                    <a:pt x="3469" y="273398"/>
                  </a:lnTo>
                  <a:lnTo>
                    <a:pt x="13547" y="228153"/>
                  </a:lnTo>
                  <a:lnTo>
                    <a:pt x="29740" y="185563"/>
                  </a:lnTo>
                  <a:lnTo>
                    <a:pt x="51552" y="146125"/>
                  </a:lnTo>
                  <a:lnTo>
                    <a:pt x="78490" y="110335"/>
                  </a:lnTo>
                  <a:lnTo>
                    <a:pt x="110057" y="78690"/>
                  </a:lnTo>
                  <a:lnTo>
                    <a:pt x="145761" y="51685"/>
                  </a:lnTo>
                  <a:lnTo>
                    <a:pt x="185105" y="29817"/>
                  </a:lnTo>
                  <a:lnTo>
                    <a:pt x="227596" y="13583"/>
                  </a:lnTo>
                  <a:lnTo>
                    <a:pt x="272739" y="3478"/>
                  </a:lnTo>
                  <a:lnTo>
                    <a:pt x="320039" y="0"/>
                  </a:lnTo>
                  <a:lnTo>
                    <a:pt x="367340" y="3478"/>
                  </a:lnTo>
                  <a:lnTo>
                    <a:pt x="412483" y="13583"/>
                  </a:lnTo>
                  <a:lnTo>
                    <a:pt x="454974" y="29817"/>
                  </a:lnTo>
                  <a:lnTo>
                    <a:pt x="494318" y="51685"/>
                  </a:lnTo>
                  <a:lnTo>
                    <a:pt x="530022" y="78690"/>
                  </a:lnTo>
                  <a:lnTo>
                    <a:pt x="561589" y="110335"/>
                  </a:lnTo>
                  <a:lnTo>
                    <a:pt x="588527" y="146125"/>
                  </a:lnTo>
                  <a:lnTo>
                    <a:pt x="610339" y="185563"/>
                  </a:lnTo>
                  <a:lnTo>
                    <a:pt x="626532" y="228153"/>
                  </a:lnTo>
                  <a:lnTo>
                    <a:pt x="636610" y="273398"/>
                  </a:lnTo>
                  <a:lnTo>
                    <a:pt x="640079" y="320801"/>
                  </a:lnTo>
                  <a:lnTo>
                    <a:pt x="636610" y="368205"/>
                  </a:lnTo>
                  <a:lnTo>
                    <a:pt x="626532" y="413450"/>
                  </a:lnTo>
                  <a:lnTo>
                    <a:pt x="610339" y="456040"/>
                  </a:lnTo>
                  <a:lnTo>
                    <a:pt x="588527" y="495478"/>
                  </a:lnTo>
                  <a:lnTo>
                    <a:pt x="561589" y="531268"/>
                  </a:lnTo>
                  <a:lnTo>
                    <a:pt x="530022" y="562913"/>
                  </a:lnTo>
                  <a:lnTo>
                    <a:pt x="494318" y="589918"/>
                  </a:lnTo>
                  <a:lnTo>
                    <a:pt x="454974" y="611786"/>
                  </a:lnTo>
                  <a:lnTo>
                    <a:pt x="412483" y="628020"/>
                  </a:lnTo>
                  <a:lnTo>
                    <a:pt x="367340" y="638125"/>
                  </a:lnTo>
                  <a:lnTo>
                    <a:pt x="320039" y="641603"/>
                  </a:lnTo>
                  <a:lnTo>
                    <a:pt x="272739" y="638125"/>
                  </a:lnTo>
                  <a:lnTo>
                    <a:pt x="227596" y="628020"/>
                  </a:lnTo>
                  <a:lnTo>
                    <a:pt x="185105" y="611786"/>
                  </a:lnTo>
                  <a:lnTo>
                    <a:pt x="145761" y="589918"/>
                  </a:lnTo>
                  <a:lnTo>
                    <a:pt x="110057" y="562913"/>
                  </a:lnTo>
                  <a:lnTo>
                    <a:pt x="78490" y="531268"/>
                  </a:lnTo>
                  <a:lnTo>
                    <a:pt x="51552" y="495478"/>
                  </a:lnTo>
                  <a:lnTo>
                    <a:pt x="29740" y="456040"/>
                  </a:lnTo>
                  <a:lnTo>
                    <a:pt x="13547" y="413450"/>
                  </a:lnTo>
                  <a:lnTo>
                    <a:pt x="3469" y="368205"/>
                  </a:lnTo>
                  <a:lnTo>
                    <a:pt x="0" y="320801"/>
                  </a:lnTo>
                  <a:close/>
                </a:path>
              </a:pathLst>
            </a:custGeom>
            <a:ln w="9525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2910585" y="2450084"/>
            <a:ext cx="36385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400" spc="20">
                <a:latin typeface="Tahoma"/>
                <a:cs typeface="Tahoma"/>
              </a:rPr>
              <a:t>v</a:t>
            </a:r>
            <a:r>
              <a:rPr dirty="0" sz="1400" spc="5">
                <a:latin typeface="Tahoma"/>
                <a:cs typeface="Tahoma"/>
              </a:rPr>
              <a:t>e</a:t>
            </a:r>
            <a:r>
              <a:rPr dirty="0" sz="1400" spc="5">
                <a:latin typeface="Tahoma"/>
                <a:cs typeface="Tahoma"/>
              </a:rPr>
              <a:t>r</a:t>
            </a:r>
            <a:r>
              <a:rPr dirty="0" sz="1400" spc="10">
                <a:latin typeface="Tahoma"/>
                <a:cs typeface="Tahoma"/>
              </a:rPr>
              <a:t>b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5733097" y="2246185"/>
            <a:ext cx="649605" cy="651510"/>
            <a:chOff x="5733097" y="2246185"/>
            <a:chExt cx="649605" cy="651510"/>
          </a:xfrm>
        </p:grpSpPr>
        <p:sp>
          <p:nvSpPr>
            <p:cNvPr id="8" name="object 8"/>
            <p:cNvSpPr/>
            <p:nvPr/>
          </p:nvSpPr>
          <p:spPr>
            <a:xfrm>
              <a:off x="5737859" y="2250948"/>
              <a:ext cx="640080" cy="641985"/>
            </a:xfrm>
            <a:custGeom>
              <a:avLst/>
              <a:gdLst/>
              <a:ahLst/>
              <a:cxnLst/>
              <a:rect l="l" t="t" r="r" b="b"/>
              <a:pathLst>
                <a:path w="640079" h="641985">
                  <a:moveTo>
                    <a:pt x="320039" y="0"/>
                  </a:moveTo>
                  <a:lnTo>
                    <a:pt x="272739" y="3478"/>
                  </a:lnTo>
                  <a:lnTo>
                    <a:pt x="227596" y="13583"/>
                  </a:lnTo>
                  <a:lnTo>
                    <a:pt x="185105" y="29817"/>
                  </a:lnTo>
                  <a:lnTo>
                    <a:pt x="145761" y="51685"/>
                  </a:lnTo>
                  <a:lnTo>
                    <a:pt x="110057" y="78690"/>
                  </a:lnTo>
                  <a:lnTo>
                    <a:pt x="78490" y="110335"/>
                  </a:lnTo>
                  <a:lnTo>
                    <a:pt x="51552" y="146125"/>
                  </a:lnTo>
                  <a:lnTo>
                    <a:pt x="29740" y="185563"/>
                  </a:lnTo>
                  <a:lnTo>
                    <a:pt x="13547" y="228153"/>
                  </a:lnTo>
                  <a:lnTo>
                    <a:pt x="3469" y="273398"/>
                  </a:lnTo>
                  <a:lnTo>
                    <a:pt x="0" y="320801"/>
                  </a:lnTo>
                  <a:lnTo>
                    <a:pt x="3469" y="368205"/>
                  </a:lnTo>
                  <a:lnTo>
                    <a:pt x="13547" y="413450"/>
                  </a:lnTo>
                  <a:lnTo>
                    <a:pt x="29740" y="456040"/>
                  </a:lnTo>
                  <a:lnTo>
                    <a:pt x="51552" y="495478"/>
                  </a:lnTo>
                  <a:lnTo>
                    <a:pt x="78490" y="531268"/>
                  </a:lnTo>
                  <a:lnTo>
                    <a:pt x="110057" y="562913"/>
                  </a:lnTo>
                  <a:lnTo>
                    <a:pt x="145761" y="589918"/>
                  </a:lnTo>
                  <a:lnTo>
                    <a:pt x="185105" y="611786"/>
                  </a:lnTo>
                  <a:lnTo>
                    <a:pt x="227596" y="628020"/>
                  </a:lnTo>
                  <a:lnTo>
                    <a:pt x="272739" y="638125"/>
                  </a:lnTo>
                  <a:lnTo>
                    <a:pt x="320039" y="641603"/>
                  </a:lnTo>
                  <a:lnTo>
                    <a:pt x="367340" y="638125"/>
                  </a:lnTo>
                  <a:lnTo>
                    <a:pt x="412483" y="628020"/>
                  </a:lnTo>
                  <a:lnTo>
                    <a:pt x="454974" y="611786"/>
                  </a:lnTo>
                  <a:lnTo>
                    <a:pt x="494318" y="589918"/>
                  </a:lnTo>
                  <a:lnTo>
                    <a:pt x="530022" y="562913"/>
                  </a:lnTo>
                  <a:lnTo>
                    <a:pt x="561589" y="531268"/>
                  </a:lnTo>
                  <a:lnTo>
                    <a:pt x="588527" y="495478"/>
                  </a:lnTo>
                  <a:lnTo>
                    <a:pt x="610339" y="456040"/>
                  </a:lnTo>
                  <a:lnTo>
                    <a:pt x="626532" y="413450"/>
                  </a:lnTo>
                  <a:lnTo>
                    <a:pt x="636610" y="368205"/>
                  </a:lnTo>
                  <a:lnTo>
                    <a:pt x="640079" y="320801"/>
                  </a:lnTo>
                  <a:lnTo>
                    <a:pt x="636610" y="273398"/>
                  </a:lnTo>
                  <a:lnTo>
                    <a:pt x="626532" y="228153"/>
                  </a:lnTo>
                  <a:lnTo>
                    <a:pt x="610339" y="185563"/>
                  </a:lnTo>
                  <a:lnTo>
                    <a:pt x="588527" y="146125"/>
                  </a:lnTo>
                  <a:lnTo>
                    <a:pt x="561589" y="110335"/>
                  </a:lnTo>
                  <a:lnTo>
                    <a:pt x="530022" y="78690"/>
                  </a:lnTo>
                  <a:lnTo>
                    <a:pt x="494318" y="51685"/>
                  </a:lnTo>
                  <a:lnTo>
                    <a:pt x="454974" y="29817"/>
                  </a:lnTo>
                  <a:lnTo>
                    <a:pt x="412483" y="13583"/>
                  </a:lnTo>
                  <a:lnTo>
                    <a:pt x="367340" y="3478"/>
                  </a:lnTo>
                  <a:lnTo>
                    <a:pt x="320039" y="0"/>
                  </a:lnTo>
                  <a:close/>
                </a:path>
              </a:pathLst>
            </a:custGeom>
            <a:solidFill>
              <a:srgbClr val="9FC5E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5737859" y="2250948"/>
              <a:ext cx="640080" cy="641985"/>
            </a:xfrm>
            <a:custGeom>
              <a:avLst/>
              <a:gdLst/>
              <a:ahLst/>
              <a:cxnLst/>
              <a:rect l="l" t="t" r="r" b="b"/>
              <a:pathLst>
                <a:path w="640079" h="641985">
                  <a:moveTo>
                    <a:pt x="0" y="320801"/>
                  </a:moveTo>
                  <a:lnTo>
                    <a:pt x="3469" y="273398"/>
                  </a:lnTo>
                  <a:lnTo>
                    <a:pt x="13547" y="228153"/>
                  </a:lnTo>
                  <a:lnTo>
                    <a:pt x="29740" y="185563"/>
                  </a:lnTo>
                  <a:lnTo>
                    <a:pt x="51552" y="146125"/>
                  </a:lnTo>
                  <a:lnTo>
                    <a:pt x="78490" y="110335"/>
                  </a:lnTo>
                  <a:lnTo>
                    <a:pt x="110057" y="78690"/>
                  </a:lnTo>
                  <a:lnTo>
                    <a:pt x="145761" y="51685"/>
                  </a:lnTo>
                  <a:lnTo>
                    <a:pt x="185105" y="29817"/>
                  </a:lnTo>
                  <a:lnTo>
                    <a:pt x="227596" y="13583"/>
                  </a:lnTo>
                  <a:lnTo>
                    <a:pt x="272739" y="3478"/>
                  </a:lnTo>
                  <a:lnTo>
                    <a:pt x="320039" y="0"/>
                  </a:lnTo>
                  <a:lnTo>
                    <a:pt x="367340" y="3478"/>
                  </a:lnTo>
                  <a:lnTo>
                    <a:pt x="412483" y="13583"/>
                  </a:lnTo>
                  <a:lnTo>
                    <a:pt x="454974" y="29817"/>
                  </a:lnTo>
                  <a:lnTo>
                    <a:pt x="494318" y="51685"/>
                  </a:lnTo>
                  <a:lnTo>
                    <a:pt x="530022" y="78690"/>
                  </a:lnTo>
                  <a:lnTo>
                    <a:pt x="561589" y="110335"/>
                  </a:lnTo>
                  <a:lnTo>
                    <a:pt x="588527" y="146125"/>
                  </a:lnTo>
                  <a:lnTo>
                    <a:pt x="610339" y="185563"/>
                  </a:lnTo>
                  <a:lnTo>
                    <a:pt x="626532" y="228153"/>
                  </a:lnTo>
                  <a:lnTo>
                    <a:pt x="636610" y="273398"/>
                  </a:lnTo>
                  <a:lnTo>
                    <a:pt x="640079" y="320801"/>
                  </a:lnTo>
                  <a:lnTo>
                    <a:pt x="636610" y="368205"/>
                  </a:lnTo>
                  <a:lnTo>
                    <a:pt x="626532" y="413450"/>
                  </a:lnTo>
                  <a:lnTo>
                    <a:pt x="610339" y="456040"/>
                  </a:lnTo>
                  <a:lnTo>
                    <a:pt x="588527" y="495478"/>
                  </a:lnTo>
                  <a:lnTo>
                    <a:pt x="561589" y="531268"/>
                  </a:lnTo>
                  <a:lnTo>
                    <a:pt x="530022" y="562913"/>
                  </a:lnTo>
                  <a:lnTo>
                    <a:pt x="494318" y="589918"/>
                  </a:lnTo>
                  <a:lnTo>
                    <a:pt x="454974" y="611786"/>
                  </a:lnTo>
                  <a:lnTo>
                    <a:pt x="412483" y="628020"/>
                  </a:lnTo>
                  <a:lnTo>
                    <a:pt x="367340" y="638125"/>
                  </a:lnTo>
                  <a:lnTo>
                    <a:pt x="320039" y="641603"/>
                  </a:lnTo>
                  <a:lnTo>
                    <a:pt x="272739" y="638125"/>
                  </a:lnTo>
                  <a:lnTo>
                    <a:pt x="227596" y="628020"/>
                  </a:lnTo>
                  <a:lnTo>
                    <a:pt x="185105" y="611786"/>
                  </a:lnTo>
                  <a:lnTo>
                    <a:pt x="145761" y="589918"/>
                  </a:lnTo>
                  <a:lnTo>
                    <a:pt x="110057" y="562913"/>
                  </a:lnTo>
                  <a:lnTo>
                    <a:pt x="78490" y="531268"/>
                  </a:lnTo>
                  <a:lnTo>
                    <a:pt x="51552" y="495478"/>
                  </a:lnTo>
                  <a:lnTo>
                    <a:pt x="29740" y="456040"/>
                  </a:lnTo>
                  <a:lnTo>
                    <a:pt x="13547" y="413450"/>
                  </a:lnTo>
                  <a:lnTo>
                    <a:pt x="3469" y="368205"/>
                  </a:lnTo>
                  <a:lnTo>
                    <a:pt x="0" y="320801"/>
                  </a:lnTo>
                  <a:close/>
                </a:path>
              </a:pathLst>
            </a:custGeom>
            <a:ln w="9525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5860034" y="2450084"/>
            <a:ext cx="41084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400" spc="5">
                <a:latin typeface="Tahoma"/>
                <a:cs typeface="Tahoma"/>
              </a:rPr>
              <a:t>noun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494292" y="2006980"/>
            <a:ext cx="3348354" cy="516890"/>
          </a:xfrm>
          <a:custGeom>
            <a:avLst/>
            <a:gdLst/>
            <a:ahLst/>
            <a:cxnLst/>
            <a:rect l="l" t="t" r="r" b="b"/>
            <a:pathLst>
              <a:path w="3348354" h="516889">
                <a:moveTo>
                  <a:pt x="308089" y="368808"/>
                </a:moveTo>
                <a:lnTo>
                  <a:pt x="299085" y="334645"/>
                </a:lnTo>
                <a:lnTo>
                  <a:pt x="286372" y="286385"/>
                </a:lnTo>
                <a:lnTo>
                  <a:pt x="276542" y="323151"/>
                </a:lnTo>
                <a:lnTo>
                  <a:pt x="234810" y="277368"/>
                </a:lnTo>
                <a:lnTo>
                  <a:pt x="205155" y="251714"/>
                </a:lnTo>
                <a:lnTo>
                  <a:pt x="204838" y="251460"/>
                </a:lnTo>
                <a:lnTo>
                  <a:pt x="201028" y="248920"/>
                </a:lnTo>
                <a:lnTo>
                  <a:pt x="200647" y="248666"/>
                </a:lnTo>
                <a:lnTo>
                  <a:pt x="198361" y="247142"/>
                </a:lnTo>
                <a:lnTo>
                  <a:pt x="194932" y="244856"/>
                </a:lnTo>
                <a:lnTo>
                  <a:pt x="185788" y="240157"/>
                </a:lnTo>
                <a:lnTo>
                  <a:pt x="185407" y="240030"/>
                </a:lnTo>
                <a:lnTo>
                  <a:pt x="184899" y="239776"/>
                </a:lnTo>
                <a:lnTo>
                  <a:pt x="175882" y="236601"/>
                </a:lnTo>
                <a:lnTo>
                  <a:pt x="175628" y="236474"/>
                </a:lnTo>
                <a:lnTo>
                  <a:pt x="175247" y="236474"/>
                </a:lnTo>
                <a:lnTo>
                  <a:pt x="165722" y="234823"/>
                </a:lnTo>
                <a:lnTo>
                  <a:pt x="126098" y="239268"/>
                </a:lnTo>
                <a:lnTo>
                  <a:pt x="77457" y="261366"/>
                </a:lnTo>
                <a:lnTo>
                  <a:pt x="45453" y="285115"/>
                </a:lnTo>
                <a:lnTo>
                  <a:pt x="14719" y="326263"/>
                </a:lnTo>
                <a:lnTo>
                  <a:pt x="495" y="377952"/>
                </a:lnTo>
                <a:lnTo>
                  <a:pt x="0" y="386588"/>
                </a:lnTo>
                <a:lnTo>
                  <a:pt x="114" y="395478"/>
                </a:lnTo>
                <a:lnTo>
                  <a:pt x="11671" y="434721"/>
                </a:lnTo>
                <a:lnTo>
                  <a:pt x="43802" y="470154"/>
                </a:lnTo>
                <a:lnTo>
                  <a:pt x="78981" y="494538"/>
                </a:lnTo>
                <a:lnTo>
                  <a:pt x="116827" y="511556"/>
                </a:lnTo>
                <a:lnTo>
                  <a:pt x="144513" y="516382"/>
                </a:lnTo>
                <a:lnTo>
                  <a:pt x="154292" y="516001"/>
                </a:lnTo>
                <a:lnTo>
                  <a:pt x="195313" y="505460"/>
                </a:lnTo>
                <a:lnTo>
                  <a:pt x="199428" y="503809"/>
                </a:lnTo>
                <a:lnTo>
                  <a:pt x="215887" y="497205"/>
                </a:lnTo>
                <a:lnTo>
                  <a:pt x="235191" y="488442"/>
                </a:lnTo>
                <a:lnTo>
                  <a:pt x="244335" y="484124"/>
                </a:lnTo>
                <a:lnTo>
                  <a:pt x="267068" y="473075"/>
                </a:lnTo>
                <a:lnTo>
                  <a:pt x="272783" y="470535"/>
                </a:lnTo>
                <a:lnTo>
                  <a:pt x="277736" y="468630"/>
                </a:lnTo>
                <a:lnTo>
                  <a:pt x="273164" y="456819"/>
                </a:lnTo>
                <a:lnTo>
                  <a:pt x="268211" y="458724"/>
                </a:lnTo>
                <a:lnTo>
                  <a:pt x="261988" y="461391"/>
                </a:lnTo>
                <a:lnTo>
                  <a:pt x="238747" y="472694"/>
                </a:lnTo>
                <a:lnTo>
                  <a:pt x="229857" y="476885"/>
                </a:lnTo>
                <a:lnTo>
                  <a:pt x="190614" y="493776"/>
                </a:lnTo>
                <a:lnTo>
                  <a:pt x="152387" y="503428"/>
                </a:lnTo>
                <a:lnTo>
                  <a:pt x="144005" y="503809"/>
                </a:lnTo>
                <a:lnTo>
                  <a:pt x="136131" y="503174"/>
                </a:lnTo>
                <a:lnTo>
                  <a:pt x="94094" y="488315"/>
                </a:lnTo>
                <a:lnTo>
                  <a:pt x="51422" y="459994"/>
                </a:lnTo>
                <a:lnTo>
                  <a:pt x="22085" y="427609"/>
                </a:lnTo>
                <a:lnTo>
                  <a:pt x="12687" y="386588"/>
                </a:lnTo>
                <a:lnTo>
                  <a:pt x="13195" y="378841"/>
                </a:lnTo>
                <a:lnTo>
                  <a:pt x="26530" y="331089"/>
                </a:lnTo>
                <a:lnTo>
                  <a:pt x="54089" y="294386"/>
                </a:lnTo>
                <a:lnTo>
                  <a:pt x="102349" y="262128"/>
                </a:lnTo>
                <a:lnTo>
                  <a:pt x="139179" y="249047"/>
                </a:lnTo>
                <a:lnTo>
                  <a:pt x="156959" y="247142"/>
                </a:lnTo>
                <a:lnTo>
                  <a:pt x="165214" y="247523"/>
                </a:lnTo>
                <a:lnTo>
                  <a:pt x="172491" y="248818"/>
                </a:lnTo>
                <a:lnTo>
                  <a:pt x="180708" y="251714"/>
                </a:lnTo>
                <a:lnTo>
                  <a:pt x="179819" y="251460"/>
                </a:lnTo>
                <a:lnTo>
                  <a:pt x="188963" y="256159"/>
                </a:lnTo>
                <a:lnTo>
                  <a:pt x="226047" y="286512"/>
                </a:lnTo>
                <a:lnTo>
                  <a:pt x="263004" y="326771"/>
                </a:lnTo>
                <a:lnTo>
                  <a:pt x="267093" y="331571"/>
                </a:lnTo>
                <a:lnTo>
                  <a:pt x="229095" y="336550"/>
                </a:lnTo>
                <a:lnTo>
                  <a:pt x="308089" y="368808"/>
                </a:lnTo>
                <a:close/>
              </a:path>
              <a:path w="3348354" h="516889">
                <a:moveTo>
                  <a:pt x="3348342" y="253873"/>
                </a:moveTo>
                <a:lnTo>
                  <a:pt x="3324974" y="285280"/>
                </a:lnTo>
                <a:lnTo>
                  <a:pt x="3321291" y="280416"/>
                </a:lnTo>
                <a:lnTo>
                  <a:pt x="3314687" y="272415"/>
                </a:lnTo>
                <a:lnTo>
                  <a:pt x="3279635" y="241173"/>
                </a:lnTo>
                <a:lnTo>
                  <a:pt x="3245599" y="218567"/>
                </a:lnTo>
                <a:lnTo>
                  <a:pt x="3205467" y="196469"/>
                </a:lnTo>
                <a:lnTo>
                  <a:pt x="3159493" y="175133"/>
                </a:lnTo>
                <a:lnTo>
                  <a:pt x="3107804" y="154559"/>
                </a:lnTo>
                <a:lnTo>
                  <a:pt x="3070466" y="141351"/>
                </a:lnTo>
                <a:lnTo>
                  <a:pt x="3031096" y="128524"/>
                </a:lnTo>
                <a:lnTo>
                  <a:pt x="2989567" y="116078"/>
                </a:lnTo>
                <a:lnTo>
                  <a:pt x="2946133" y="104140"/>
                </a:lnTo>
                <a:lnTo>
                  <a:pt x="2900794" y="92710"/>
                </a:lnTo>
                <a:lnTo>
                  <a:pt x="2853677" y="81788"/>
                </a:lnTo>
                <a:lnTo>
                  <a:pt x="2805036" y="71374"/>
                </a:lnTo>
                <a:lnTo>
                  <a:pt x="2754871" y="61468"/>
                </a:lnTo>
                <a:lnTo>
                  <a:pt x="2703436" y="52324"/>
                </a:lnTo>
                <a:lnTo>
                  <a:pt x="2650604" y="43815"/>
                </a:lnTo>
                <a:lnTo>
                  <a:pt x="2596629" y="35814"/>
                </a:lnTo>
                <a:lnTo>
                  <a:pt x="2541638" y="28702"/>
                </a:lnTo>
                <a:lnTo>
                  <a:pt x="2485758" y="22225"/>
                </a:lnTo>
                <a:lnTo>
                  <a:pt x="2429116" y="16510"/>
                </a:lnTo>
                <a:lnTo>
                  <a:pt x="2384856" y="12700"/>
                </a:lnTo>
                <a:lnTo>
                  <a:pt x="2371585" y="11557"/>
                </a:lnTo>
                <a:lnTo>
                  <a:pt x="2313673" y="7493"/>
                </a:lnTo>
                <a:lnTo>
                  <a:pt x="2255126" y="4318"/>
                </a:lnTo>
                <a:lnTo>
                  <a:pt x="2196325" y="1905"/>
                </a:lnTo>
                <a:lnTo>
                  <a:pt x="2137270" y="508"/>
                </a:lnTo>
                <a:lnTo>
                  <a:pt x="2078088" y="0"/>
                </a:lnTo>
                <a:lnTo>
                  <a:pt x="2019287" y="762"/>
                </a:lnTo>
                <a:lnTo>
                  <a:pt x="1960359" y="2159"/>
                </a:lnTo>
                <a:lnTo>
                  <a:pt x="1901558" y="4572"/>
                </a:lnTo>
                <a:lnTo>
                  <a:pt x="1843138" y="7747"/>
                </a:lnTo>
                <a:lnTo>
                  <a:pt x="1785226" y="11811"/>
                </a:lnTo>
                <a:lnTo>
                  <a:pt x="1727822" y="16764"/>
                </a:lnTo>
                <a:lnTo>
                  <a:pt x="1671180" y="22352"/>
                </a:lnTo>
                <a:lnTo>
                  <a:pt x="1615173" y="28829"/>
                </a:lnTo>
                <a:lnTo>
                  <a:pt x="1560309" y="36068"/>
                </a:lnTo>
                <a:lnTo>
                  <a:pt x="1506334" y="43942"/>
                </a:lnTo>
                <a:lnTo>
                  <a:pt x="1453502" y="52578"/>
                </a:lnTo>
                <a:lnTo>
                  <a:pt x="1402067" y="61722"/>
                </a:lnTo>
                <a:lnTo>
                  <a:pt x="1351902" y="71501"/>
                </a:lnTo>
                <a:lnTo>
                  <a:pt x="1303261" y="81915"/>
                </a:lnTo>
                <a:lnTo>
                  <a:pt x="1256271" y="92964"/>
                </a:lnTo>
                <a:lnTo>
                  <a:pt x="1210932" y="104394"/>
                </a:lnTo>
                <a:lnTo>
                  <a:pt x="1167498" y="116332"/>
                </a:lnTo>
                <a:lnTo>
                  <a:pt x="1125969" y="128778"/>
                </a:lnTo>
                <a:lnTo>
                  <a:pt x="1086472" y="141478"/>
                </a:lnTo>
                <a:lnTo>
                  <a:pt x="1049261" y="154813"/>
                </a:lnTo>
                <a:lnTo>
                  <a:pt x="997572" y="175387"/>
                </a:lnTo>
                <a:lnTo>
                  <a:pt x="951598" y="196850"/>
                </a:lnTo>
                <a:lnTo>
                  <a:pt x="911339" y="218821"/>
                </a:lnTo>
                <a:lnTo>
                  <a:pt x="877430" y="241427"/>
                </a:lnTo>
                <a:lnTo>
                  <a:pt x="842632" y="272796"/>
                </a:lnTo>
                <a:lnTo>
                  <a:pt x="820534" y="305054"/>
                </a:lnTo>
                <a:lnTo>
                  <a:pt x="812533" y="338709"/>
                </a:lnTo>
                <a:lnTo>
                  <a:pt x="825233" y="339471"/>
                </a:lnTo>
                <a:lnTo>
                  <a:pt x="825614" y="332359"/>
                </a:lnTo>
                <a:lnTo>
                  <a:pt x="826757" y="325247"/>
                </a:lnTo>
                <a:lnTo>
                  <a:pt x="845654" y="288671"/>
                </a:lnTo>
                <a:lnTo>
                  <a:pt x="875398" y="259207"/>
                </a:lnTo>
                <a:lnTo>
                  <a:pt x="917816" y="229870"/>
                </a:lnTo>
                <a:lnTo>
                  <a:pt x="957186" y="208280"/>
                </a:lnTo>
                <a:lnTo>
                  <a:pt x="1002525" y="187198"/>
                </a:lnTo>
                <a:lnTo>
                  <a:pt x="1053579" y="166751"/>
                </a:lnTo>
                <a:lnTo>
                  <a:pt x="1090409" y="153670"/>
                </a:lnTo>
                <a:lnTo>
                  <a:pt x="1129652" y="140843"/>
                </a:lnTo>
                <a:lnTo>
                  <a:pt x="1170800" y="128524"/>
                </a:lnTo>
                <a:lnTo>
                  <a:pt x="1214107" y="116713"/>
                </a:lnTo>
                <a:lnTo>
                  <a:pt x="1259192" y="105283"/>
                </a:lnTo>
                <a:lnTo>
                  <a:pt x="1305928" y="94361"/>
                </a:lnTo>
                <a:lnTo>
                  <a:pt x="1354315" y="83947"/>
                </a:lnTo>
                <a:lnTo>
                  <a:pt x="1404226" y="74168"/>
                </a:lnTo>
                <a:lnTo>
                  <a:pt x="1455661" y="65024"/>
                </a:lnTo>
                <a:lnTo>
                  <a:pt x="1508239" y="56515"/>
                </a:lnTo>
                <a:lnTo>
                  <a:pt x="1561833" y="48641"/>
                </a:lnTo>
                <a:lnTo>
                  <a:pt x="1616697" y="41529"/>
                </a:lnTo>
                <a:lnTo>
                  <a:pt x="1672323" y="35052"/>
                </a:lnTo>
                <a:lnTo>
                  <a:pt x="1728838" y="29464"/>
                </a:lnTo>
                <a:lnTo>
                  <a:pt x="1786115" y="24511"/>
                </a:lnTo>
                <a:lnTo>
                  <a:pt x="1843773" y="20320"/>
                </a:lnTo>
                <a:lnTo>
                  <a:pt x="1902193" y="17272"/>
                </a:lnTo>
                <a:lnTo>
                  <a:pt x="1960740" y="14859"/>
                </a:lnTo>
                <a:lnTo>
                  <a:pt x="2019541" y="13462"/>
                </a:lnTo>
                <a:lnTo>
                  <a:pt x="2078088" y="12700"/>
                </a:lnTo>
                <a:lnTo>
                  <a:pt x="2137016" y="13081"/>
                </a:lnTo>
                <a:lnTo>
                  <a:pt x="2195817" y="14605"/>
                </a:lnTo>
                <a:lnTo>
                  <a:pt x="2254364" y="16891"/>
                </a:lnTo>
                <a:lnTo>
                  <a:pt x="2312657" y="20193"/>
                </a:lnTo>
                <a:lnTo>
                  <a:pt x="2370569" y="24257"/>
                </a:lnTo>
                <a:lnTo>
                  <a:pt x="2427719" y="29083"/>
                </a:lnTo>
                <a:lnTo>
                  <a:pt x="2484234" y="34798"/>
                </a:lnTo>
                <a:lnTo>
                  <a:pt x="2539987" y="41275"/>
                </a:lnTo>
                <a:lnTo>
                  <a:pt x="2594724" y="48387"/>
                </a:lnTo>
                <a:lnTo>
                  <a:pt x="2648572" y="56261"/>
                </a:lnTo>
                <a:lnTo>
                  <a:pt x="2701150" y="64897"/>
                </a:lnTo>
                <a:lnTo>
                  <a:pt x="2752458" y="74041"/>
                </a:lnTo>
                <a:lnTo>
                  <a:pt x="2802369" y="83820"/>
                </a:lnTo>
                <a:lnTo>
                  <a:pt x="2850883" y="94107"/>
                </a:lnTo>
                <a:lnTo>
                  <a:pt x="2897619" y="104902"/>
                </a:lnTo>
                <a:lnTo>
                  <a:pt x="2942704" y="116332"/>
                </a:lnTo>
                <a:lnTo>
                  <a:pt x="2985884" y="128270"/>
                </a:lnTo>
                <a:lnTo>
                  <a:pt x="3027159" y="140589"/>
                </a:lnTo>
                <a:lnTo>
                  <a:pt x="3066402" y="153416"/>
                </a:lnTo>
                <a:lnTo>
                  <a:pt x="3103232" y="166497"/>
                </a:lnTo>
                <a:lnTo>
                  <a:pt x="3154286" y="186817"/>
                </a:lnTo>
                <a:lnTo>
                  <a:pt x="3199752" y="207772"/>
                </a:lnTo>
                <a:lnTo>
                  <a:pt x="3238995" y="229362"/>
                </a:lnTo>
                <a:lnTo>
                  <a:pt x="3271888" y="251333"/>
                </a:lnTo>
                <a:lnTo>
                  <a:pt x="3304908" y="280670"/>
                </a:lnTo>
                <a:lnTo>
                  <a:pt x="3311194" y="288137"/>
                </a:lnTo>
                <a:lnTo>
                  <a:pt x="3276587" y="279527"/>
                </a:lnTo>
                <a:lnTo>
                  <a:pt x="3338055" y="338455"/>
                </a:lnTo>
                <a:lnTo>
                  <a:pt x="3343414" y="294386"/>
                </a:lnTo>
                <a:lnTo>
                  <a:pt x="3348342" y="253873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4446778" y="1765554"/>
            <a:ext cx="26289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1400" spc="-30">
                <a:latin typeface="Tahoma"/>
                <a:cs typeface="Tahoma"/>
              </a:rPr>
              <a:t>0</a:t>
            </a:r>
            <a:r>
              <a:rPr dirty="0" sz="1400" spc="-15">
                <a:latin typeface="Tahoma"/>
                <a:cs typeface="Tahoma"/>
              </a:rPr>
              <a:t>.</a:t>
            </a:r>
            <a:r>
              <a:rPr dirty="0" sz="1400" spc="50">
                <a:latin typeface="Tahoma"/>
                <a:cs typeface="Tahoma"/>
              </a:rPr>
              <a:t>6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327401" y="2056002"/>
            <a:ext cx="26289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400" spc="-30">
                <a:latin typeface="Tahoma"/>
                <a:cs typeface="Tahoma"/>
              </a:rPr>
              <a:t>0</a:t>
            </a:r>
            <a:r>
              <a:rPr dirty="0" sz="1400" spc="-15">
                <a:latin typeface="Tahoma"/>
                <a:cs typeface="Tahoma"/>
              </a:rPr>
              <a:t>.</a:t>
            </a:r>
            <a:r>
              <a:rPr dirty="0" sz="1400" spc="50">
                <a:latin typeface="Tahoma"/>
                <a:cs typeface="Tahoma"/>
              </a:rPr>
              <a:t>2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068067" y="1377696"/>
            <a:ext cx="4859020" cy="2039620"/>
          </a:xfrm>
          <a:custGeom>
            <a:avLst/>
            <a:gdLst/>
            <a:ahLst/>
            <a:cxnLst/>
            <a:rect l="l" t="t" r="r" b="b"/>
            <a:pathLst>
              <a:path w="4859020" h="2039620">
                <a:moveTo>
                  <a:pt x="0" y="2039111"/>
                </a:moveTo>
                <a:lnTo>
                  <a:pt x="4858511" y="2039111"/>
                </a:lnTo>
                <a:lnTo>
                  <a:pt x="4858511" y="0"/>
                </a:lnTo>
                <a:lnTo>
                  <a:pt x="0" y="0"/>
                </a:lnTo>
                <a:lnTo>
                  <a:pt x="0" y="2039111"/>
                </a:lnTo>
                <a:close/>
              </a:path>
            </a:pathLst>
          </a:custGeom>
          <a:ln w="9525">
            <a:solidFill>
              <a:srgbClr val="999999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9429"/>
            <a:ext cx="400939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85"/>
              <a:t>What</a:t>
            </a:r>
            <a:r>
              <a:rPr dirty="0" spc="-175"/>
              <a:t> </a:t>
            </a:r>
            <a:r>
              <a:rPr dirty="0" spc="-25"/>
              <a:t>are</a:t>
            </a:r>
            <a:r>
              <a:rPr dirty="0" spc="-170"/>
              <a:t> </a:t>
            </a:r>
            <a:r>
              <a:rPr dirty="0" spc="80"/>
              <a:t>Markov</a:t>
            </a:r>
            <a:r>
              <a:rPr dirty="0" spc="-150"/>
              <a:t> </a:t>
            </a:r>
            <a:r>
              <a:rPr dirty="0" spc="-20"/>
              <a:t>chains?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75363" y="1275714"/>
            <a:ext cx="3449681" cy="2675128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9429"/>
            <a:ext cx="991869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States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75363" y="1275714"/>
            <a:ext cx="3449681" cy="267512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455542" y="1992630"/>
            <a:ext cx="24574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400" spc="30">
                <a:latin typeface="Tahoma"/>
                <a:cs typeface="Tahoma"/>
              </a:rPr>
              <a:t>q</a:t>
            </a:r>
            <a:r>
              <a:rPr dirty="0" baseline="-21604" sz="1350" spc="44">
                <a:latin typeface="Tahoma"/>
                <a:cs typeface="Tahoma"/>
              </a:rPr>
              <a:t>1</a:t>
            </a:r>
            <a:endParaRPr baseline="-21604" sz="135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36335" y="1992630"/>
            <a:ext cx="24574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400" spc="30">
                <a:latin typeface="Tahoma"/>
                <a:cs typeface="Tahoma"/>
              </a:rPr>
              <a:t>q</a:t>
            </a:r>
            <a:r>
              <a:rPr dirty="0" baseline="-21604" sz="1350" spc="44">
                <a:latin typeface="Tahoma"/>
                <a:cs typeface="Tahoma"/>
              </a:rPr>
              <a:t>2</a:t>
            </a:r>
            <a:endParaRPr baseline="-21604" sz="135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41520" y="3227019"/>
            <a:ext cx="246379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sz="1400" spc="30">
                <a:latin typeface="Tahoma"/>
                <a:cs typeface="Tahoma"/>
              </a:rPr>
              <a:t>q</a:t>
            </a:r>
            <a:r>
              <a:rPr dirty="0" baseline="-21604" sz="1350" spc="44">
                <a:latin typeface="Tahoma"/>
                <a:cs typeface="Tahoma"/>
              </a:rPr>
              <a:t>3</a:t>
            </a:r>
            <a:endParaRPr baseline="-21604" sz="135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509004" y="3605784"/>
            <a:ext cx="1752600" cy="276961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02537" y="3226434"/>
            <a:ext cx="133921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45">
                <a:solidFill>
                  <a:srgbClr val="FFFFFF"/>
                </a:solidFill>
                <a:latin typeface="Microsoft Sans Serif"/>
                <a:cs typeface="Microsoft Sans Serif"/>
              </a:rPr>
              <a:t>deeplearning.ai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535673" y="3031998"/>
            <a:ext cx="646430" cy="0"/>
          </a:xfrm>
          <a:custGeom>
            <a:avLst/>
            <a:gdLst/>
            <a:ahLst/>
            <a:cxnLst/>
            <a:rect l="l" t="t" r="r" b="b"/>
            <a:pathLst>
              <a:path w="646429" h="0">
                <a:moveTo>
                  <a:pt x="645922" y="0"/>
                </a:moveTo>
                <a:lnTo>
                  <a:pt x="0" y="0"/>
                </a:lnTo>
              </a:path>
            </a:pathLst>
          </a:custGeom>
          <a:ln w="38100">
            <a:solidFill>
              <a:srgbClr val="FD4D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698625" marR="5080" indent="-158750">
              <a:lnSpc>
                <a:spcPct val="100000"/>
              </a:lnSpc>
              <a:spcBef>
                <a:spcPts val="95"/>
              </a:spcBef>
            </a:pPr>
            <a:r>
              <a:rPr dirty="0" spc="160"/>
              <a:t>Markov</a:t>
            </a:r>
            <a:r>
              <a:rPr dirty="0" spc="-365"/>
              <a:t> </a:t>
            </a:r>
            <a:r>
              <a:rPr dirty="0" spc="30"/>
              <a:t>Chains </a:t>
            </a:r>
            <a:r>
              <a:rPr dirty="0" spc="-1610"/>
              <a:t> </a:t>
            </a:r>
            <a:r>
              <a:rPr dirty="0" spc="-40"/>
              <a:t>and</a:t>
            </a:r>
            <a:r>
              <a:rPr dirty="0" spc="-325"/>
              <a:t> </a:t>
            </a:r>
            <a:r>
              <a:rPr dirty="0" spc="220"/>
              <a:t>POS</a:t>
            </a:r>
            <a:r>
              <a:rPr dirty="0" spc="-320"/>
              <a:t> </a:t>
            </a:r>
            <a:r>
              <a:rPr dirty="0" spc="-90"/>
              <a:t>Tags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9429"/>
            <a:ext cx="292862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114"/>
              <a:t>POS</a:t>
            </a:r>
            <a:r>
              <a:rPr dirty="0" spc="-150"/>
              <a:t> </a:t>
            </a:r>
            <a:r>
              <a:rPr dirty="0" spc="-40"/>
              <a:t>tags</a:t>
            </a:r>
            <a:r>
              <a:rPr dirty="0" spc="-175"/>
              <a:t> </a:t>
            </a:r>
            <a:r>
              <a:rPr dirty="0" spc="-60"/>
              <a:t>as</a:t>
            </a:r>
            <a:r>
              <a:rPr dirty="0" spc="-160"/>
              <a:t> </a:t>
            </a:r>
            <a:r>
              <a:rPr dirty="0" spc="-55"/>
              <a:t>S</a:t>
            </a:r>
            <a:r>
              <a:rPr dirty="0" spc="15"/>
              <a:t>ta</a:t>
            </a:r>
            <a:r>
              <a:rPr dirty="0" spc="15"/>
              <a:t>t</a:t>
            </a:r>
            <a:r>
              <a:rPr dirty="0" spc="-20"/>
              <a:t>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75363" y="1275714"/>
            <a:ext cx="3449681" cy="267512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429127" y="1992630"/>
            <a:ext cx="29718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130">
                <a:latin typeface="Tahoma"/>
                <a:cs typeface="Tahoma"/>
              </a:rPr>
              <a:t>NN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28208" y="1992630"/>
            <a:ext cx="26098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90">
                <a:latin typeface="Tahoma"/>
                <a:cs typeface="Tahoma"/>
              </a:rPr>
              <a:t>VB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79111" y="3227019"/>
            <a:ext cx="168910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135">
                <a:latin typeface="Tahoma"/>
                <a:cs typeface="Tahoma"/>
              </a:rPr>
              <a:t>O</a:t>
            </a:r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9429"/>
            <a:ext cx="359727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10"/>
              <a:t>Transition</a:t>
            </a:r>
            <a:r>
              <a:rPr dirty="0" spc="-190"/>
              <a:t> </a:t>
            </a:r>
            <a:r>
              <a:rPr dirty="0" spc="10"/>
              <a:t>probabilities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75363" y="1275714"/>
            <a:ext cx="3449681" cy="267512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429127" y="1992630"/>
            <a:ext cx="29718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130">
                <a:latin typeface="Tahoma"/>
                <a:cs typeface="Tahoma"/>
              </a:rPr>
              <a:t>NN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28208" y="1992630"/>
            <a:ext cx="26098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90">
                <a:latin typeface="Tahoma"/>
                <a:cs typeface="Tahoma"/>
              </a:rPr>
              <a:t>VB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753103" y="2720086"/>
            <a:ext cx="27559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30">
                <a:latin typeface="Tahoma"/>
                <a:cs typeface="Tahoma"/>
              </a:rPr>
              <a:t>0</a:t>
            </a:r>
            <a:r>
              <a:rPr dirty="0" sz="1400" spc="-15">
                <a:latin typeface="Tahoma"/>
                <a:cs typeface="Tahoma"/>
              </a:rPr>
              <a:t>.</a:t>
            </a:r>
            <a:r>
              <a:rPr dirty="0" sz="1400" spc="50">
                <a:latin typeface="Tahoma"/>
                <a:cs typeface="Tahoma"/>
              </a:rPr>
              <a:t>2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247770" y="2986277"/>
            <a:ext cx="27559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30">
                <a:latin typeface="Tahoma"/>
                <a:cs typeface="Tahoma"/>
              </a:rPr>
              <a:t>0</a:t>
            </a:r>
            <a:r>
              <a:rPr dirty="0" sz="1400" spc="-15">
                <a:latin typeface="Tahoma"/>
                <a:cs typeface="Tahoma"/>
              </a:rPr>
              <a:t>.</a:t>
            </a:r>
            <a:r>
              <a:rPr dirty="0" sz="1400" spc="50">
                <a:latin typeface="Tahoma"/>
                <a:cs typeface="Tahoma"/>
              </a:rPr>
              <a:t>6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665857" y="1751202"/>
            <a:ext cx="27559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30">
                <a:latin typeface="Tahoma"/>
                <a:cs typeface="Tahoma"/>
              </a:rPr>
              <a:t>0</a:t>
            </a:r>
            <a:r>
              <a:rPr dirty="0" sz="1400" spc="-15">
                <a:latin typeface="Tahoma"/>
                <a:cs typeface="Tahoma"/>
              </a:rPr>
              <a:t>.</a:t>
            </a:r>
            <a:r>
              <a:rPr dirty="0" sz="1400" spc="50">
                <a:latin typeface="Tahoma"/>
                <a:cs typeface="Tahoma"/>
              </a:rPr>
              <a:t>2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545329" y="1055370"/>
            <a:ext cx="27559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30">
                <a:latin typeface="Tahoma"/>
                <a:cs typeface="Tahoma"/>
              </a:rPr>
              <a:t>0</a:t>
            </a:r>
            <a:r>
              <a:rPr dirty="0" sz="1400" spc="-15">
                <a:latin typeface="Tahoma"/>
                <a:cs typeface="Tahoma"/>
              </a:rPr>
              <a:t>.</a:t>
            </a:r>
            <a:r>
              <a:rPr dirty="0" sz="1400" spc="50">
                <a:latin typeface="Tahoma"/>
                <a:cs typeface="Tahoma"/>
              </a:rPr>
              <a:t>4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545329" y="1611249"/>
            <a:ext cx="27559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30">
                <a:latin typeface="Tahoma"/>
                <a:cs typeface="Tahoma"/>
              </a:rPr>
              <a:t>0</a:t>
            </a:r>
            <a:r>
              <a:rPr dirty="0" sz="1400" spc="-15">
                <a:latin typeface="Tahoma"/>
                <a:cs typeface="Tahoma"/>
              </a:rPr>
              <a:t>.</a:t>
            </a:r>
            <a:r>
              <a:rPr dirty="0" sz="1400" spc="50">
                <a:latin typeface="Tahoma"/>
                <a:cs typeface="Tahoma"/>
              </a:rPr>
              <a:t>2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537964" y="3227019"/>
            <a:ext cx="275590" cy="96011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53340">
              <a:lnSpc>
                <a:spcPct val="100000"/>
              </a:lnSpc>
              <a:spcBef>
                <a:spcPts val="105"/>
              </a:spcBef>
            </a:pPr>
            <a:r>
              <a:rPr dirty="0" sz="1400" spc="135">
                <a:latin typeface="Tahoma"/>
                <a:cs typeface="Tahoma"/>
              </a:rPr>
              <a:t>O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7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6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 sz="1400" spc="-25">
                <a:latin typeface="Tahoma"/>
                <a:cs typeface="Tahoma"/>
              </a:rPr>
              <a:t>0.</a:t>
            </a:r>
            <a:r>
              <a:rPr dirty="0" sz="1400" spc="50">
                <a:latin typeface="Tahoma"/>
                <a:cs typeface="Tahoma"/>
              </a:rPr>
              <a:t>5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939790" y="2986277"/>
            <a:ext cx="27622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Tahoma"/>
                <a:cs typeface="Tahoma"/>
              </a:rPr>
              <a:t>0.3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431663" y="2720086"/>
            <a:ext cx="27559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30">
                <a:latin typeface="Tahoma"/>
                <a:cs typeface="Tahoma"/>
              </a:rPr>
              <a:t>0</a:t>
            </a:r>
            <a:r>
              <a:rPr dirty="0" sz="1400" spc="-15">
                <a:latin typeface="Tahoma"/>
                <a:cs typeface="Tahoma"/>
              </a:rPr>
              <a:t>.</a:t>
            </a:r>
            <a:r>
              <a:rPr dirty="0" sz="1400" spc="50">
                <a:latin typeface="Tahoma"/>
                <a:cs typeface="Tahoma"/>
              </a:rPr>
              <a:t>3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500621" y="1751202"/>
            <a:ext cx="27559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30">
                <a:latin typeface="Tahoma"/>
                <a:cs typeface="Tahoma"/>
              </a:rPr>
              <a:t>0</a:t>
            </a:r>
            <a:r>
              <a:rPr dirty="0" sz="1400" spc="-15">
                <a:latin typeface="Tahoma"/>
                <a:cs typeface="Tahoma"/>
              </a:rPr>
              <a:t>.</a:t>
            </a:r>
            <a:r>
              <a:rPr dirty="0" sz="1400" spc="50">
                <a:latin typeface="Tahoma"/>
                <a:cs typeface="Tahoma"/>
              </a:rPr>
              <a:t>3</a:t>
            </a:r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402127"/>
            <a:ext cx="3597275" cy="842010"/>
          </a:xfrm>
          <a:prstGeom prst="rect"/>
        </p:spPr>
        <p:txBody>
          <a:bodyPr wrap="square" lIns="0" tIns="129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20"/>
              </a:spcBef>
            </a:pPr>
            <a:r>
              <a:rPr dirty="0" spc="10"/>
              <a:t>Transition</a:t>
            </a:r>
            <a:r>
              <a:rPr dirty="0" spc="-190"/>
              <a:t> </a:t>
            </a:r>
            <a:r>
              <a:rPr dirty="0" spc="10"/>
              <a:t>probabilities</a:t>
            </a:r>
          </a:p>
          <a:p>
            <a:pPr algn="ctr" marL="195580">
              <a:lnSpc>
                <a:spcPct val="100000"/>
              </a:lnSpc>
              <a:spcBef>
                <a:spcPts val="465"/>
              </a:spcBef>
            </a:pPr>
            <a:r>
              <a:rPr dirty="0" sz="1400"/>
              <a:t>0.4</a:t>
            </a:r>
            <a:endParaRPr sz="1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0199" y="1275714"/>
            <a:ext cx="3449752" cy="267512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033678" y="1992630"/>
            <a:ext cx="29718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130">
                <a:latin typeface="Tahoma"/>
                <a:cs typeface="Tahoma"/>
              </a:rPr>
              <a:t>NN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32734" y="1992630"/>
            <a:ext cx="26098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90">
                <a:latin typeface="Tahoma"/>
                <a:cs typeface="Tahoma"/>
              </a:rPr>
              <a:t>VB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57630" y="2720086"/>
            <a:ext cx="27559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30">
                <a:latin typeface="Tahoma"/>
                <a:cs typeface="Tahoma"/>
              </a:rPr>
              <a:t>0</a:t>
            </a:r>
            <a:r>
              <a:rPr dirty="0" sz="1400" spc="-15">
                <a:latin typeface="Tahoma"/>
                <a:cs typeface="Tahoma"/>
              </a:rPr>
              <a:t>.</a:t>
            </a:r>
            <a:r>
              <a:rPr dirty="0" sz="1400" spc="50">
                <a:latin typeface="Tahoma"/>
                <a:cs typeface="Tahoma"/>
              </a:rPr>
              <a:t>2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01420" y="2986277"/>
            <a:ext cx="27559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30">
                <a:latin typeface="Tahoma"/>
                <a:cs typeface="Tahoma"/>
              </a:rPr>
              <a:t>0</a:t>
            </a:r>
            <a:r>
              <a:rPr dirty="0" sz="1400" spc="-15">
                <a:latin typeface="Tahoma"/>
                <a:cs typeface="Tahoma"/>
              </a:rPr>
              <a:t>.</a:t>
            </a:r>
            <a:r>
              <a:rPr dirty="0" sz="1400" spc="50">
                <a:latin typeface="Tahoma"/>
                <a:cs typeface="Tahoma"/>
              </a:rPr>
              <a:t>6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2158" y="1751202"/>
            <a:ext cx="27559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30">
                <a:latin typeface="Tahoma"/>
                <a:cs typeface="Tahoma"/>
              </a:rPr>
              <a:t>0</a:t>
            </a:r>
            <a:r>
              <a:rPr dirty="0" sz="1400" spc="-15">
                <a:latin typeface="Tahoma"/>
                <a:cs typeface="Tahoma"/>
              </a:rPr>
              <a:t>.</a:t>
            </a:r>
            <a:r>
              <a:rPr dirty="0" sz="1400" spc="50">
                <a:latin typeface="Tahoma"/>
                <a:cs typeface="Tahoma"/>
              </a:rPr>
              <a:t>2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149601" y="1611249"/>
            <a:ext cx="27559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30">
                <a:latin typeface="Tahoma"/>
                <a:cs typeface="Tahoma"/>
              </a:rPr>
              <a:t>0</a:t>
            </a:r>
            <a:r>
              <a:rPr dirty="0" sz="1400" spc="-15">
                <a:latin typeface="Tahoma"/>
                <a:cs typeface="Tahoma"/>
              </a:rPr>
              <a:t>.</a:t>
            </a:r>
            <a:r>
              <a:rPr dirty="0" sz="1400" spc="50">
                <a:latin typeface="Tahoma"/>
                <a:cs typeface="Tahoma"/>
              </a:rPr>
              <a:t>2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142235" y="3227019"/>
            <a:ext cx="275590" cy="96011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53975">
              <a:lnSpc>
                <a:spcPct val="100000"/>
              </a:lnSpc>
              <a:spcBef>
                <a:spcPts val="105"/>
              </a:spcBef>
            </a:pPr>
            <a:r>
              <a:rPr dirty="0" sz="1400" spc="135">
                <a:latin typeface="Tahoma"/>
                <a:cs typeface="Tahoma"/>
              </a:rPr>
              <a:t>O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7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6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 sz="1400" spc="-30">
                <a:latin typeface="Tahoma"/>
                <a:cs typeface="Tahoma"/>
              </a:rPr>
              <a:t>0</a:t>
            </a:r>
            <a:r>
              <a:rPr dirty="0" sz="1400" spc="-10">
                <a:latin typeface="Tahoma"/>
                <a:cs typeface="Tahoma"/>
              </a:rPr>
              <a:t>.</a:t>
            </a:r>
            <a:r>
              <a:rPr dirty="0" sz="1400" spc="50">
                <a:latin typeface="Tahoma"/>
                <a:cs typeface="Tahoma"/>
              </a:rPr>
              <a:t>5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544315" y="2986277"/>
            <a:ext cx="27559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30">
                <a:latin typeface="Tahoma"/>
                <a:cs typeface="Tahoma"/>
              </a:rPr>
              <a:t>0</a:t>
            </a:r>
            <a:r>
              <a:rPr dirty="0" sz="1400" spc="-15">
                <a:latin typeface="Tahoma"/>
                <a:cs typeface="Tahoma"/>
              </a:rPr>
              <a:t>.</a:t>
            </a:r>
            <a:r>
              <a:rPr dirty="0" sz="1400" spc="50">
                <a:latin typeface="Tahoma"/>
                <a:cs typeface="Tahoma"/>
              </a:rPr>
              <a:t>3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105147" y="1751202"/>
            <a:ext cx="27559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30">
                <a:latin typeface="Tahoma"/>
                <a:cs typeface="Tahoma"/>
              </a:rPr>
              <a:t>0</a:t>
            </a:r>
            <a:r>
              <a:rPr dirty="0" sz="1400" spc="-15">
                <a:latin typeface="Tahoma"/>
                <a:cs typeface="Tahoma"/>
              </a:rPr>
              <a:t>.</a:t>
            </a:r>
            <a:r>
              <a:rPr dirty="0" sz="1400" spc="50">
                <a:latin typeface="Tahoma"/>
                <a:cs typeface="Tahoma"/>
              </a:rPr>
              <a:t>3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295646" y="2150186"/>
            <a:ext cx="1004569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170">
                <a:latin typeface="Tahoma"/>
                <a:cs typeface="Tahoma"/>
              </a:rPr>
              <a:t>W</a:t>
            </a:r>
            <a:r>
              <a:rPr dirty="0" sz="2000" spc="100">
                <a:latin typeface="Tahoma"/>
                <a:cs typeface="Tahoma"/>
              </a:rPr>
              <a:t>h</a:t>
            </a:r>
            <a:r>
              <a:rPr dirty="0" sz="2000" spc="35">
                <a:latin typeface="Tahoma"/>
                <a:cs typeface="Tahoma"/>
              </a:rPr>
              <a:t>y</a:t>
            </a:r>
            <a:r>
              <a:rPr dirty="0" sz="2000" spc="-125">
                <a:latin typeface="Tahoma"/>
                <a:cs typeface="Tahoma"/>
              </a:rPr>
              <a:t> </a:t>
            </a:r>
            <a:r>
              <a:rPr dirty="0" sz="2000" spc="35">
                <a:latin typeface="Tahoma"/>
                <a:cs typeface="Tahoma"/>
              </a:rPr>
              <a:t>not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348348" y="2165604"/>
            <a:ext cx="567690" cy="306705"/>
          </a:xfrm>
          <a:prstGeom prst="rect">
            <a:avLst/>
          </a:prstGeom>
          <a:solidFill>
            <a:srgbClr val="6AA84F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2385"/>
              </a:lnSpc>
            </a:pPr>
            <a:r>
              <a:rPr dirty="0" sz="2000" spc="5">
                <a:latin typeface="Tahoma"/>
                <a:cs typeface="Tahoma"/>
              </a:rPr>
              <a:t>l</a:t>
            </a:r>
            <a:r>
              <a:rPr dirty="0" sz="2000" spc="5">
                <a:latin typeface="Tahoma"/>
                <a:cs typeface="Tahoma"/>
              </a:rPr>
              <a:t>e</a:t>
            </a:r>
            <a:r>
              <a:rPr dirty="0" sz="2000" spc="-15">
                <a:latin typeface="Tahoma"/>
                <a:cs typeface="Tahoma"/>
              </a:rPr>
              <a:t>arn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956806" y="2150186"/>
            <a:ext cx="136842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Tahoma"/>
                <a:cs typeface="Tahoma"/>
              </a:rPr>
              <a:t>something</a:t>
            </a:r>
            <a:r>
              <a:rPr dirty="0" sz="2000" spc="-150">
                <a:latin typeface="Tahoma"/>
                <a:cs typeface="Tahoma"/>
              </a:rPr>
              <a:t> </a:t>
            </a:r>
            <a:r>
              <a:rPr dirty="0" sz="2000" spc="-50">
                <a:latin typeface="Tahoma"/>
                <a:cs typeface="Tahoma"/>
              </a:rPr>
              <a:t>?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037458" y="2720086"/>
            <a:ext cx="27559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30">
                <a:latin typeface="Tahoma"/>
                <a:cs typeface="Tahoma"/>
              </a:rPr>
              <a:t>0</a:t>
            </a:r>
            <a:r>
              <a:rPr dirty="0" sz="1400" spc="-15">
                <a:latin typeface="Tahoma"/>
                <a:cs typeface="Tahoma"/>
              </a:rPr>
              <a:t>.</a:t>
            </a:r>
            <a:r>
              <a:rPr dirty="0" sz="1400" spc="50">
                <a:latin typeface="Tahoma"/>
                <a:cs typeface="Tahoma"/>
              </a:rPr>
              <a:t>3</a:t>
            </a:r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402127"/>
            <a:ext cx="3597275" cy="842010"/>
          </a:xfrm>
          <a:prstGeom prst="rect"/>
        </p:spPr>
        <p:txBody>
          <a:bodyPr wrap="square" lIns="0" tIns="129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20"/>
              </a:spcBef>
            </a:pPr>
            <a:r>
              <a:rPr dirty="0" spc="10"/>
              <a:t>Transition</a:t>
            </a:r>
            <a:r>
              <a:rPr dirty="0" spc="-190"/>
              <a:t> </a:t>
            </a:r>
            <a:r>
              <a:rPr dirty="0" spc="10"/>
              <a:t>probabilities</a:t>
            </a:r>
          </a:p>
          <a:p>
            <a:pPr algn="ctr" marL="195580">
              <a:lnSpc>
                <a:spcPct val="100000"/>
              </a:lnSpc>
              <a:spcBef>
                <a:spcPts val="465"/>
              </a:spcBef>
            </a:pPr>
            <a:r>
              <a:rPr dirty="0" sz="1400"/>
              <a:t>0.4</a:t>
            </a:r>
            <a:endParaRPr sz="1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0199" y="1275714"/>
            <a:ext cx="3449752" cy="267512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033678" y="1992630"/>
            <a:ext cx="29718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130">
                <a:latin typeface="Tahoma"/>
                <a:cs typeface="Tahoma"/>
              </a:rPr>
              <a:t>NN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32734" y="1992630"/>
            <a:ext cx="26098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90">
                <a:latin typeface="Tahoma"/>
                <a:cs typeface="Tahoma"/>
              </a:rPr>
              <a:t>VB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95646" y="2150186"/>
            <a:ext cx="1004569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170">
                <a:latin typeface="Tahoma"/>
                <a:cs typeface="Tahoma"/>
              </a:rPr>
              <a:t>W</a:t>
            </a:r>
            <a:r>
              <a:rPr dirty="0" sz="2000" spc="100">
                <a:latin typeface="Tahoma"/>
                <a:cs typeface="Tahoma"/>
              </a:rPr>
              <a:t>h</a:t>
            </a:r>
            <a:r>
              <a:rPr dirty="0" sz="2000" spc="35">
                <a:latin typeface="Tahoma"/>
                <a:cs typeface="Tahoma"/>
              </a:rPr>
              <a:t>y</a:t>
            </a:r>
            <a:r>
              <a:rPr dirty="0" sz="2000" spc="-125">
                <a:latin typeface="Tahoma"/>
                <a:cs typeface="Tahoma"/>
              </a:rPr>
              <a:t> </a:t>
            </a:r>
            <a:r>
              <a:rPr dirty="0" sz="2000" spc="35">
                <a:latin typeface="Tahoma"/>
                <a:cs typeface="Tahoma"/>
              </a:rPr>
              <a:t>not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348348" y="2165604"/>
            <a:ext cx="567690" cy="306705"/>
          </a:xfrm>
          <a:prstGeom prst="rect">
            <a:avLst/>
          </a:prstGeom>
          <a:solidFill>
            <a:srgbClr val="6AA84F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2385"/>
              </a:lnSpc>
            </a:pPr>
            <a:r>
              <a:rPr dirty="0" sz="2000" spc="5">
                <a:latin typeface="Tahoma"/>
                <a:cs typeface="Tahoma"/>
              </a:rPr>
              <a:t>l</a:t>
            </a:r>
            <a:r>
              <a:rPr dirty="0" sz="2000" spc="5">
                <a:latin typeface="Tahoma"/>
                <a:cs typeface="Tahoma"/>
              </a:rPr>
              <a:t>e</a:t>
            </a:r>
            <a:r>
              <a:rPr dirty="0" sz="2000" spc="-15">
                <a:latin typeface="Tahoma"/>
                <a:cs typeface="Tahoma"/>
              </a:rPr>
              <a:t>arn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956806" y="2150186"/>
            <a:ext cx="136842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Tahoma"/>
                <a:cs typeface="Tahoma"/>
              </a:rPr>
              <a:t>something</a:t>
            </a:r>
            <a:r>
              <a:rPr dirty="0" sz="2000" spc="-150">
                <a:latin typeface="Tahoma"/>
                <a:cs typeface="Tahoma"/>
              </a:rPr>
              <a:t> </a:t>
            </a:r>
            <a:r>
              <a:rPr dirty="0" sz="2000" spc="-50">
                <a:latin typeface="Tahoma"/>
                <a:cs typeface="Tahoma"/>
              </a:rPr>
              <a:t>?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57630" y="2720086"/>
            <a:ext cx="27559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30">
                <a:latin typeface="Tahoma"/>
                <a:cs typeface="Tahoma"/>
              </a:rPr>
              <a:t>0</a:t>
            </a:r>
            <a:r>
              <a:rPr dirty="0" sz="1400" spc="-15">
                <a:latin typeface="Tahoma"/>
                <a:cs typeface="Tahoma"/>
              </a:rPr>
              <a:t>.</a:t>
            </a:r>
            <a:r>
              <a:rPr dirty="0" sz="1400" spc="50">
                <a:latin typeface="Tahoma"/>
                <a:cs typeface="Tahoma"/>
              </a:rPr>
              <a:t>2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01420" y="2986277"/>
            <a:ext cx="27559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30">
                <a:latin typeface="Tahoma"/>
                <a:cs typeface="Tahoma"/>
              </a:rPr>
              <a:t>0</a:t>
            </a:r>
            <a:r>
              <a:rPr dirty="0" sz="1400" spc="-15">
                <a:latin typeface="Tahoma"/>
                <a:cs typeface="Tahoma"/>
              </a:rPr>
              <a:t>.</a:t>
            </a:r>
            <a:r>
              <a:rPr dirty="0" sz="1400" spc="50">
                <a:latin typeface="Tahoma"/>
                <a:cs typeface="Tahoma"/>
              </a:rPr>
              <a:t>6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02158" y="1751202"/>
            <a:ext cx="27559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30">
                <a:latin typeface="Tahoma"/>
                <a:cs typeface="Tahoma"/>
              </a:rPr>
              <a:t>0</a:t>
            </a:r>
            <a:r>
              <a:rPr dirty="0" sz="1400" spc="-15">
                <a:latin typeface="Tahoma"/>
                <a:cs typeface="Tahoma"/>
              </a:rPr>
              <a:t>.</a:t>
            </a:r>
            <a:r>
              <a:rPr dirty="0" sz="1400" spc="50">
                <a:latin typeface="Tahoma"/>
                <a:cs typeface="Tahoma"/>
              </a:rPr>
              <a:t>2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149601" y="1611249"/>
            <a:ext cx="27559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30">
                <a:latin typeface="Tahoma"/>
                <a:cs typeface="Tahoma"/>
              </a:rPr>
              <a:t>0</a:t>
            </a:r>
            <a:r>
              <a:rPr dirty="0" sz="1400" spc="-15">
                <a:latin typeface="Tahoma"/>
                <a:cs typeface="Tahoma"/>
              </a:rPr>
              <a:t>.</a:t>
            </a:r>
            <a:r>
              <a:rPr dirty="0" sz="1400" spc="50">
                <a:latin typeface="Tahoma"/>
                <a:cs typeface="Tahoma"/>
              </a:rPr>
              <a:t>2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142235" y="3227019"/>
            <a:ext cx="275590" cy="96011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53975">
              <a:lnSpc>
                <a:spcPct val="100000"/>
              </a:lnSpc>
              <a:spcBef>
                <a:spcPts val="105"/>
              </a:spcBef>
            </a:pPr>
            <a:r>
              <a:rPr dirty="0" sz="1400" spc="135">
                <a:latin typeface="Tahoma"/>
                <a:cs typeface="Tahoma"/>
              </a:rPr>
              <a:t>O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7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6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 sz="1400" spc="-30">
                <a:latin typeface="Tahoma"/>
                <a:cs typeface="Tahoma"/>
              </a:rPr>
              <a:t>0</a:t>
            </a:r>
            <a:r>
              <a:rPr dirty="0" sz="1400" spc="-10">
                <a:latin typeface="Tahoma"/>
                <a:cs typeface="Tahoma"/>
              </a:rPr>
              <a:t>.</a:t>
            </a:r>
            <a:r>
              <a:rPr dirty="0" sz="1400" spc="50">
                <a:latin typeface="Tahoma"/>
                <a:cs typeface="Tahoma"/>
              </a:rPr>
              <a:t>5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544315" y="2986277"/>
            <a:ext cx="27559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30">
                <a:latin typeface="Tahoma"/>
                <a:cs typeface="Tahoma"/>
              </a:rPr>
              <a:t>0</a:t>
            </a:r>
            <a:r>
              <a:rPr dirty="0" sz="1400" spc="-15">
                <a:latin typeface="Tahoma"/>
                <a:cs typeface="Tahoma"/>
              </a:rPr>
              <a:t>.</a:t>
            </a:r>
            <a:r>
              <a:rPr dirty="0" sz="1400" spc="50">
                <a:latin typeface="Tahoma"/>
                <a:cs typeface="Tahoma"/>
              </a:rPr>
              <a:t>3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105147" y="1751202"/>
            <a:ext cx="27559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30">
                <a:latin typeface="Tahoma"/>
                <a:cs typeface="Tahoma"/>
              </a:rPr>
              <a:t>0</a:t>
            </a:r>
            <a:r>
              <a:rPr dirty="0" sz="1400" spc="-15">
                <a:latin typeface="Tahoma"/>
                <a:cs typeface="Tahoma"/>
              </a:rPr>
              <a:t>.</a:t>
            </a:r>
            <a:r>
              <a:rPr dirty="0" sz="1400" spc="50">
                <a:latin typeface="Tahoma"/>
                <a:cs typeface="Tahoma"/>
              </a:rPr>
              <a:t>3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037458" y="2720086"/>
            <a:ext cx="27559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30">
                <a:latin typeface="Tahoma"/>
                <a:cs typeface="Tahoma"/>
              </a:rPr>
              <a:t>0</a:t>
            </a:r>
            <a:r>
              <a:rPr dirty="0" sz="1400" spc="-15">
                <a:latin typeface="Tahoma"/>
                <a:cs typeface="Tahoma"/>
              </a:rPr>
              <a:t>.</a:t>
            </a:r>
            <a:r>
              <a:rPr dirty="0" sz="1400" spc="50">
                <a:latin typeface="Tahoma"/>
                <a:cs typeface="Tahoma"/>
              </a:rPr>
              <a:t>3</a:t>
            </a:r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02537" y="3226434"/>
            <a:ext cx="133921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45">
                <a:solidFill>
                  <a:srgbClr val="FFFFFF"/>
                </a:solidFill>
                <a:latin typeface="Microsoft Sans Serif"/>
                <a:cs typeface="Microsoft Sans Serif"/>
              </a:rPr>
              <a:t>deeplearning.ai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535673" y="3031998"/>
            <a:ext cx="646430" cy="0"/>
          </a:xfrm>
          <a:custGeom>
            <a:avLst/>
            <a:gdLst/>
            <a:ahLst/>
            <a:cxnLst/>
            <a:rect l="l" t="t" r="r" b="b"/>
            <a:pathLst>
              <a:path w="646429" h="0">
                <a:moveTo>
                  <a:pt x="645922" y="0"/>
                </a:moveTo>
                <a:lnTo>
                  <a:pt x="0" y="0"/>
                </a:lnTo>
              </a:path>
            </a:pathLst>
          </a:custGeom>
          <a:ln w="38100">
            <a:solidFill>
              <a:srgbClr val="FD4D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2578100" marR="5080" indent="-990600">
              <a:lnSpc>
                <a:spcPct val="100000"/>
              </a:lnSpc>
              <a:spcBef>
                <a:spcPts val="95"/>
              </a:spcBef>
            </a:pPr>
            <a:r>
              <a:rPr dirty="0" spc="65"/>
              <a:t>Part</a:t>
            </a:r>
            <a:r>
              <a:rPr dirty="0" spc="-325"/>
              <a:t> </a:t>
            </a:r>
            <a:r>
              <a:rPr dirty="0" spc="140"/>
              <a:t>of</a:t>
            </a:r>
            <a:r>
              <a:rPr dirty="0" spc="-325"/>
              <a:t> </a:t>
            </a:r>
            <a:r>
              <a:rPr dirty="0" spc="10"/>
              <a:t>Speech </a:t>
            </a:r>
            <a:r>
              <a:rPr dirty="0" spc="-1614"/>
              <a:t> </a:t>
            </a:r>
            <a:r>
              <a:rPr dirty="0" spc="-85"/>
              <a:t>Tagging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402127"/>
            <a:ext cx="3597275" cy="842010"/>
          </a:xfrm>
          <a:prstGeom prst="rect"/>
        </p:spPr>
        <p:txBody>
          <a:bodyPr wrap="square" lIns="0" tIns="129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20"/>
              </a:spcBef>
            </a:pPr>
            <a:r>
              <a:rPr dirty="0" spc="10"/>
              <a:t>Transition</a:t>
            </a:r>
            <a:r>
              <a:rPr dirty="0" spc="-190"/>
              <a:t> </a:t>
            </a:r>
            <a:r>
              <a:rPr dirty="0" spc="10"/>
              <a:t>probabilities</a:t>
            </a:r>
          </a:p>
          <a:p>
            <a:pPr algn="ctr" marL="195580">
              <a:lnSpc>
                <a:spcPct val="100000"/>
              </a:lnSpc>
              <a:spcBef>
                <a:spcPts val="465"/>
              </a:spcBef>
            </a:pPr>
            <a:r>
              <a:rPr dirty="0" sz="1400" spc="-90" b="1">
                <a:latin typeface="Tahoma"/>
                <a:cs typeface="Tahoma"/>
              </a:rPr>
              <a:t>0.4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0199" y="1268602"/>
            <a:ext cx="3449752" cy="268224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033678" y="1992630"/>
            <a:ext cx="29718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130">
                <a:latin typeface="Tahoma"/>
                <a:cs typeface="Tahoma"/>
              </a:rPr>
              <a:t>NN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32734" y="1992630"/>
            <a:ext cx="26098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90">
                <a:latin typeface="Tahoma"/>
                <a:cs typeface="Tahoma"/>
              </a:rPr>
              <a:t>VB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95646" y="2150186"/>
            <a:ext cx="1004569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170">
                <a:latin typeface="Tahoma"/>
                <a:cs typeface="Tahoma"/>
              </a:rPr>
              <a:t>W</a:t>
            </a:r>
            <a:r>
              <a:rPr dirty="0" sz="2000" spc="100">
                <a:latin typeface="Tahoma"/>
                <a:cs typeface="Tahoma"/>
              </a:rPr>
              <a:t>h</a:t>
            </a:r>
            <a:r>
              <a:rPr dirty="0" sz="2000" spc="35">
                <a:latin typeface="Tahoma"/>
                <a:cs typeface="Tahoma"/>
              </a:rPr>
              <a:t>y</a:t>
            </a:r>
            <a:r>
              <a:rPr dirty="0" sz="2000" spc="-125">
                <a:latin typeface="Tahoma"/>
                <a:cs typeface="Tahoma"/>
              </a:rPr>
              <a:t> </a:t>
            </a:r>
            <a:r>
              <a:rPr dirty="0" sz="2000" spc="35">
                <a:latin typeface="Tahoma"/>
                <a:cs typeface="Tahoma"/>
              </a:rPr>
              <a:t>not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348348" y="2165604"/>
            <a:ext cx="567690" cy="306705"/>
          </a:xfrm>
          <a:prstGeom prst="rect">
            <a:avLst/>
          </a:prstGeom>
          <a:solidFill>
            <a:srgbClr val="6AA84F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2385"/>
              </a:lnSpc>
            </a:pPr>
            <a:r>
              <a:rPr dirty="0" sz="2000" spc="5">
                <a:latin typeface="Tahoma"/>
                <a:cs typeface="Tahoma"/>
              </a:rPr>
              <a:t>l</a:t>
            </a:r>
            <a:r>
              <a:rPr dirty="0" sz="2000" spc="5">
                <a:latin typeface="Tahoma"/>
                <a:cs typeface="Tahoma"/>
              </a:rPr>
              <a:t>e</a:t>
            </a:r>
            <a:r>
              <a:rPr dirty="0" sz="2000" spc="-15">
                <a:latin typeface="Tahoma"/>
                <a:cs typeface="Tahoma"/>
              </a:rPr>
              <a:t>arn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968617" y="2165604"/>
            <a:ext cx="1178560" cy="306705"/>
          </a:xfrm>
          <a:prstGeom prst="rect">
            <a:avLst/>
          </a:prstGeom>
          <a:solidFill>
            <a:srgbClr val="3C85C5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2385"/>
              </a:lnSpc>
            </a:pPr>
            <a:r>
              <a:rPr dirty="0" sz="2000">
                <a:latin typeface="Tahoma"/>
                <a:cs typeface="Tahoma"/>
              </a:rPr>
              <a:t>something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184006" y="2150186"/>
            <a:ext cx="13970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50">
                <a:latin typeface="Tahoma"/>
                <a:cs typeface="Tahoma"/>
              </a:rPr>
              <a:t>?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57630" y="2720086"/>
            <a:ext cx="27559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30">
                <a:latin typeface="Tahoma"/>
                <a:cs typeface="Tahoma"/>
              </a:rPr>
              <a:t>0</a:t>
            </a:r>
            <a:r>
              <a:rPr dirty="0" sz="1400" spc="-15">
                <a:latin typeface="Tahoma"/>
                <a:cs typeface="Tahoma"/>
              </a:rPr>
              <a:t>.</a:t>
            </a:r>
            <a:r>
              <a:rPr dirty="0" sz="1400" spc="50">
                <a:latin typeface="Tahoma"/>
                <a:cs typeface="Tahoma"/>
              </a:rPr>
              <a:t>2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01420" y="2986277"/>
            <a:ext cx="27559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30">
                <a:latin typeface="Tahoma"/>
                <a:cs typeface="Tahoma"/>
              </a:rPr>
              <a:t>0</a:t>
            </a:r>
            <a:r>
              <a:rPr dirty="0" sz="1400" spc="-15">
                <a:latin typeface="Tahoma"/>
                <a:cs typeface="Tahoma"/>
              </a:rPr>
              <a:t>.</a:t>
            </a:r>
            <a:r>
              <a:rPr dirty="0" sz="1400" spc="50">
                <a:latin typeface="Tahoma"/>
                <a:cs typeface="Tahoma"/>
              </a:rPr>
              <a:t>6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02158" y="1751202"/>
            <a:ext cx="27559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30">
                <a:latin typeface="Tahoma"/>
                <a:cs typeface="Tahoma"/>
              </a:rPr>
              <a:t>0</a:t>
            </a:r>
            <a:r>
              <a:rPr dirty="0" sz="1400" spc="-15">
                <a:latin typeface="Tahoma"/>
                <a:cs typeface="Tahoma"/>
              </a:rPr>
              <a:t>.</a:t>
            </a:r>
            <a:r>
              <a:rPr dirty="0" sz="1400" spc="50">
                <a:latin typeface="Tahoma"/>
                <a:cs typeface="Tahoma"/>
              </a:rPr>
              <a:t>2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149601" y="1611249"/>
            <a:ext cx="27559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30">
                <a:latin typeface="Tahoma"/>
                <a:cs typeface="Tahoma"/>
              </a:rPr>
              <a:t>0</a:t>
            </a:r>
            <a:r>
              <a:rPr dirty="0" sz="1400" spc="-15">
                <a:latin typeface="Tahoma"/>
                <a:cs typeface="Tahoma"/>
              </a:rPr>
              <a:t>.</a:t>
            </a:r>
            <a:r>
              <a:rPr dirty="0" sz="1400" spc="50">
                <a:latin typeface="Tahoma"/>
                <a:cs typeface="Tahoma"/>
              </a:rPr>
              <a:t>2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142235" y="3227019"/>
            <a:ext cx="275590" cy="96011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53975">
              <a:lnSpc>
                <a:spcPct val="100000"/>
              </a:lnSpc>
              <a:spcBef>
                <a:spcPts val="105"/>
              </a:spcBef>
            </a:pPr>
            <a:r>
              <a:rPr dirty="0" sz="1400" spc="135">
                <a:latin typeface="Tahoma"/>
                <a:cs typeface="Tahoma"/>
              </a:rPr>
              <a:t>O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7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6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 sz="1400" spc="-30">
                <a:latin typeface="Tahoma"/>
                <a:cs typeface="Tahoma"/>
              </a:rPr>
              <a:t>0</a:t>
            </a:r>
            <a:r>
              <a:rPr dirty="0" sz="1400" spc="-10">
                <a:latin typeface="Tahoma"/>
                <a:cs typeface="Tahoma"/>
              </a:rPr>
              <a:t>.</a:t>
            </a:r>
            <a:r>
              <a:rPr dirty="0" sz="1400" spc="50">
                <a:latin typeface="Tahoma"/>
                <a:cs typeface="Tahoma"/>
              </a:rPr>
              <a:t>5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544315" y="2986277"/>
            <a:ext cx="27559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30">
                <a:latin typeface="Tahoma"/>
                <a:cs typeface="Tahoma"/>
              </a:rPr>
              <a:t>0</a:t>
            </a:r>
            <a:r>
              <a:rPr dirty="0" sz="1400" spc="-15">
                <a:latin typeface="Tahoma"/>
                <a:cs typeface="Tahoma"/>
              </a:rPr>
              <a:t>.</a:t>
            </a:r>
            <a:r>
              <a:rPr dirty="0" sz="1400" spc="50">
                <a:latin typeface="Tahoma"/>
                <a:cs typeface="Tahoma"/>
              </a:rPr>
              <a:t>3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105147" y="1751202"/>
            <a:ext cx="27559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30">
                <a:latin typeface="Tahoma"/>
                <a:cs typeface="Tahoma"/>
              </a:rPr>
              <a:t>0</a:t>
            </a:r>
            <a:r>
              <a:rPr dirty="0" sz="1400" spc="-15">
                <a:latin typeface="Tahoma"/>
                <a:cs typeface="Tahoma"/>
              </a:rPr>
              <a:t>.</a:t>
            </a:r>
            <a:r>
              <a:rPr dirty="0" sz="1400" spc="50">
                <a:latin typeface="Tahoma"/>
                <a:cs typeface="Tahoma"/>
              </a:rPr>
              <a:t>3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037458" y="2720086"/>
            <a:ext cx="27559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30">
                <a:latin typeface="Tahoma"/>
                <a:cs typeface="Tahoma"/>
              </a:rPr>
              <a:t>0</a:t>
            </a:r>
            <a:r>
              <a:rPr dirty="0" sz="1400" spc="-15">
                <a:latin typeface="Tahoma"/>
                <a:cs typeface="Tahoma"/>
              </a:rPr>
              <a:t>.</a:t>
            </a:r>
            <a:r>
              <a:rPr dirty="0" sz="1400" spc="50">
                <a:latin typeface="Tahoma"/>
                <a:cs typeface="Tahoma"/>
              </a:rPr>
              <a:t>3</a:t>
            </a:r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402127"/>
            <a:ext cx="3276600" cy="842010"/>
          </a:xfrm>
          <a:prstGeom prst="rect"/>
        </p:spPr>
        <p:txBody>
          <a:bodyPr wrap="square" lIns="0" tIns="129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20"/>
              </a:spcBef>
            </a:pPr>
            <a:r>
              <a:rPr dirty="0" spc="5"/>
              <a:t>The</a:t>
            </a:r>
            <a:r>
              <a:rPr dirty="0" spc="-200"/>
              <a:t> </a:t>
            </a:r>
            <a:r>
              <a:rPr dirty="0" spc="15"/>
              <a:t>transition</a:t>
            </a:r>
            <a:r>
              <a:rPr dirty="0" spc="-200"/>
              <a:t> </a:t>
            </a:r>
            <a:r>
              <a:rPr dirty="0" spc="-5"/>
              <a:t>matrix</a:t>
            </a:r>
          </a:p>
          <a:p>
            <a:pPr algn="ctr" marL="516255">
              <a:lnSpc>
                <a:spcPct val="100000"/>
              </a:lnSpc>
              <a:spcBef>
                <a:spcPts val="465"/>
              </a:spcBef>
            </a:pPr>
            <a:r>
              <a:rPr dirty="0" sz="1400"/>
              <a:t>0.4</a:t>
            </a:r>
            <a:endParaRPr sz="1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0199" y="1275714"/>
            <a:ext cx="3449752" cy="267512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033678" y="1992630"/>
            <a:ext cx="29718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130">
                <a:latin typeface="Tahoma"/>
                <a:cs typeface="Tahoma"/>
              </a:rPr>
              <a:t>NN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32734" y="1992630"/>
            <a:ext cx="26098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90">
                <a:latin typeface="Tahoma"/>
                <a:cs typeface="Tahoma"/>
              </a:rPr>
              <a:t>VB</a:t>
            </a:r>
            <a:endParaRPr sz="1400">
              <a:latin typeface="Tahoma"/>
              <a:cs typeface="Tahoma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5240083" y="1757743"/>
          <a:ext cx="3795395" cy="16281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91895"/>
                <a:gridCol w="883284"/>
                <a:gridCol w="908050"/>
                <a:gridCol w="796925"/>
              </a:tblGrid>
              <a:tr h="40462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99999"/>
                      </a:solidFill>
                      <a:prstDash val="solid"/>
                    </a:lnL>
                    <a:lnR w="9525">
                      <a:solidFill>
                        <a:srgbClr val="999999"/>
                      </a:solidFill>
                      <a:prstDash val="solid"/>
                    </a:lnR>
                    <a:lnT w="9525">
                      <a:solidFill>
                        <a:srgbClr val="999999"/>
                      </a:solidFill>
                      <a:prstDash val="solid"/>
                    </a:lnT>
                    <a:lnB w="9525">
                      <a:solidFill>
                        <a:srgbClr val="9999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400" spc="130">
                          <a:latin typeface="Tahoma"/>
                          <a:cs typeface="Tahoma"/>
                        </a:rPr>
                        <a:t>NN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9525">
                      <a:solidFill>
                        <a:srgbClr val="999999"/>
                      </a:solidFill>
                      <a:prstDash val="solid"/>
                    </a:lnL>
                    <a:lnR w="9525">
                      <a:solidFill>
                        <a:srgbClr val="999999"/>
                      </a:solidFill>
                      <a:prstDash val="solid"/>
                    </a:lnR>
                    <a:lnT w="9525">
                      <a:solidFill>
                        <a:srgbClr val="999999"/>
                      </a:solidFill>
                      <a:prstDash val="solid"/>
                    </a:lnT>
                    <a:lnB w="9525">
                      <a:solidFill>
                        <a:srgbClr val="9999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400" spc="90">
                          <a:latin typeface="Tahoma"/>
                          <a:cs typeface="Tahoma"/>
                        </a:rPr>
                        <a:t>VB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9525">
                      <a:solidFill>
                        <a:srgbClr val="999999"/>
                      </a:solidFill>
                      <a:prstDash val="solid"/>
                    </a:lnL>
                    <a:lnR w="9525">
                      <a:solidFill>
                        <a:srgbClr val="999999"/>
                      </a:solidFill>
                      <a:prstDash val="solid"/>
                    </a:lnR>
                    <a:lnT w="9525">
                      <a:solidFill>
                        <a:srgbClr val="999999"/>
                      </a:solidFill>
                      <a:prstDash val="solid"/>
                    </a:lnT>
                    <a:lnB w="9525">
                      <a:solidFill>
                        <a:srgbClr val="9999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O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9525">
                      <a:solidFill>
                        <a:srgbClr val="999999"/>
                      </a:solidFill>
                      <a:prstDash val="solid"/>
                    </a:lnL>
                    <a:lnR w="9525">
                      <a:solidFill>
                        <a:srgbClr val="999999"/>
                      </a:solidFill>
                      <a:prstDash val="solid"/>
                    </a:lnR>
                    <a:lnT w="9525">
                      <a:solidFill>
                        <a:srgbClr val="999999"/>
                      </a:solidFill>
                      <a:prstDash val="solid"/>
                    </a:lnT>
                    <a:lnB w="9525">
                      <a:solidFill>
                        <a:srgbClr val="999999"/>
                      </a:solidFill>
                      <a:prstDash val="solid"/>
                    </a:lnB>
                  </a:tcPr>
                </a:tc>
              </a:tr>
              <a:tr h="404622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400" spc="-5">
                          <a:latin typeface="Tahoma"/>
                          <a:cs typeface="Tahoma"/>
                        </a:rPr>
                        <a:t>N</a:t>
                      </a:r>
                      <a:r>
                        <a:rPr dirty="0" sz="1400">
                          <a:latin typeface="Tahoma"/>
                          <a:cs typeface="Tahoma"/>
                        </a:rPr>
                        <a:t>N</a:t>
                      </a:r>
                      <a:r>
                        <a:rPr dirty="0" sz="1400" spc="-7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400">
                          <a:solidFill>
                            <a:srgbClr val="B7B7B7"/>
                          </a:solidFill>
                          <a:latin typeface="Tahoma"/>
                          <a:cs typeface="Tahoma"/>
                        </a:rPr>
                        <a:t>(</a:t>
                      </a:r>
                      <a:r>
                        <a:rPr dirty="0" sz="1400" spc="-10">
                          <a:solidFill>
                            <a:srgbClr val="B7B7B7"/>
                          </a:solidFill>
                          <a:latin typeface="Tahoma"/>
                          <a:cs typeface="Tahoma"/>
                        </a:rPr>
                        <a:t>n</a:t>
                      </a:r>
                      <a:r>
                        <a:rPr dirty="0" sz="1400">
                          <a:solidFill>
                            <a:srgbClr val="B7B7B7"/>
                          </a:solidFill>
                          <a:latin typeface="Tahoma"/>
                          <a:cs typeface="Tahoma"/>
                        </a:rPr>
                        <a:t>o</a:t>
                      </a:r>
                      <a:r>
                        <a:rPr dirty="0" sz="1400" spc="-10">
                          <a:solidFill>
                            <a:srgbClr val="B7B7B7"/>
                          </a:solidFill>
                          <a:latin typeface="Tahoma"/>
                          <a:cs typeface="Tahoma"/>
                        </a:rPr>
                        <a:t>u</a:t>
                      </a:r>
                      <a:r>
                        <a:rPr dirty="0" sz="1400">
                          <a:solidFill>
                            <a:srgbClr val="B7B7B7"/>
                          </a:solidFill>
                          <a:latin typeface="Tahoma"/>
                          <a:cs typeface="Tahoma"/>
                        </a:rPr>
                        <a:t>n)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9525">
                      <a:solidFill>
                        <a:srgbClr val="999999"/>
                      </a:solidFill>
                      <a:prstDash val="solid"/>
                    </a:lnL>
                    <a:lnR w="9525">
                      <a:solidFill>
                        <a:srgbClr val="999999"/>
                      </a:solidFill>
                      <a:prstDash val="solid"/>
                    </a:lnR>
                    <a:lnT w="9525">
                      <a:solidFill>
                        <a:srgbClr val="999999"/>
                      </a:solidFill>
                      <a:prstDash val="solid"/>
                    </a:lnT>
                    <a:lnB w="9525">
                      <a:solidFill>
                        <a:srgbClr val="9999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309245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0.2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9525">
                      <a:solidFill>
                        <a:srgbClr val="999999"/>
                      </a:solidFill>
                      <a:prstDash val="solid"/>
                    </a:lnL>
                    <a:lnR w="9525">
                      <a:solidFill>
                        <a:srgbClr val="999999"/>
                      </a:solidFill>
                      <a:prstDash val="solid"/>
                    </a:lnR>
                    <a:lnT w="9525">
                      <a:solidFill>
                        <a:srgbClr val="999999"/>
                      </a:solidFill>
                      <a:prstDash val="solid"/>
                    </a:lnT>
                    <a:lnB w="9525">
                      <a:solidFill>
                        <a:srgbClr val="9999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320675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0.2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9525">
                      <a:solidFill>
                        <a:srgbClr val="999999"/>
                      </a:solidFill>
                      <a:prstDash val="solid"/>
                    </a:lnL>
                    <a:lnR w="9525">
                      <a:solidFill>
                        <a:srgbClr val="999999"/>
                      </a:solidFill>
                      <a:prstDash val="solid"/>
                    </a:lnR>
                    <a:lnT w="9525">
                      <a:solidFill>
                        <a:srgbClr val="999999"/>
                      </a:solidFill>
                      <a:prstDash val="solid"/>
                    </a:lnT>
                    <a:lnB w="9525">
                      <a:solidFill>
                        <a:srgbClr val="9999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64795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0.6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9525">
                      <a:solidFill>
                        <a:srgbClr val="999999"/>
                      </a:solidFill>
                      <a:prstDash val="solid"/>
                    </a:lnL>
                    <a:lnR w="9525">
                      <a:solidFill>
                        <a:srgbClr val="999999"/>
                      </a:solidFill>
                      <a:prstDash val="solid"/>
                    </a:lnR>
                    <a:lnT w="9525">
                      <a:solidFill>
                        <a:srgbClr val="999999"/>
                      </a:solidFill>
                      <a:prstDash val="solid"/>
                    </a:lnT>
                    <a:lnB w="9525">
                      <a:solidFill>
                        <a:srgbClr val="999999"/>
                      </a:solidFill>
                      <a:prstDash val="solid"/>
                    </a:lnB>
                  </a:tcPr>
                </a:tc>
              </a:tr>
              <a:tr h="404622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VB</a:t>
                      </a:r>
                      <a:r>
                        <a:rPr dirty="0" sz="1400" spc="-9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400">
                          <a:solidFill>
                            <a:srgbClr val="B7B7B7"/>
                          </a:solidFill>
                          <a:latin typeface="Tahoma"/>
                          <a:cs typeface="Tahoma"/>
                        </a:rPr>
                        <a:t>(</a:t>
                      </a:r>
                      <a:r>
                        <a:rPr dirty="0" sz="1400" spc="-10">
                          <a:solidFill>
                            <a:srgbClr val="B7B7B7"/>
                          </a:solidFill>
                          <a:latin typeface="Tahoma"/>
                          <a:cs typeface="Tahoma"/>
                        </a:rPr>
                        <a:t>v</a:t>
                      </a:r>
                      <a:r>
                        <a:rPr dirty="0" sz="1400">
                          <a:solidFill>
                            <a:srgbClr val="B7B7B7"/>
                          </a:solidFill>
                          <a:latin typeface="Tahoma"/>
                          <a:cs typeface="Tahoma"/>
                        </a:rPr>
                        <a:t>e</a:t>
                      </a:r>
                      <a:r>
                        <a:rPr dirty="0" sz="1400" spc="5">
                          <a:solidFill>
                            <a:srgbClr val="B7B7B7"/>
                          </a:solidFill>
                          <a:latin typeface="Tahoma"/>
                          <a:cs typeface="Tahoma"/>
                        </a:rPr>
                        <a:t>r</a:t>
                      </a:r>
                      <a:r>
                        <a:rPr dirty="0" sz="1400">
                          <a:solidFill>
                            <a:srgbClr val="B7B7B7"/>
                          </a:solidFill>
                          <a:latin typeface="Tahoma"/>
                          <a:cs typeface="Tahoma"/>
                        </a:rPr>
                        <a:t>b</a:t>
                      </a:r>
                      <a:r>
                        <a:rPr dirty="0" sz="1400">
                          <a:solidFill>
                            <a:srgbClr val="B7B7B7"/>
                          </a:solidFill>
                          <a:latin typeface="Tahoma"/>
                          <a:cs typeface="Tahoma"/>
                        </a:rPr>
                        <a:t>)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9525">
                      <a:solidFill>
                        <a:srgbClr val="999999"/>
                      </a:solidFill>
                      <a:prstDash val="solid"/>
                    </a:lnL>
                    <a:lnR w="9525">
                      <a:solidFill>
                        <a:srgbClr val="999999"/>
                      </a:solidFill>
                      <a:prstDash val="solid"/>
                    </a:lnR>
                    <a:lnT w="9525">
                      <a:solidFill>
                        <a:srgbClr val="999999"/>
                      </a:solidFill>
                      <a:prstDash val="solid"/>
                    </a:lnT>
                    <a:lnB w="9525">
                      <a:solidFill>
                        <a:srgbClr val="9999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309245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0.4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9525">
                      <a:solidFill>
                        <a:srgbClr val="999999"/>
                      </a:solidFill>
                      <a:prstDash val="solid"/>
                    </a:lnL>
                    <a:lnR w="9525">
                      <a:solidFill>
                        <a:srgbClr val="999999"/>
                      </a:solidFill>
                      <a:prstDash val="solid"/>
                    </a:lnR>
                    <a:lnT w="9525">
                      <a:solidFill>
                        <a:srgbClr val="999999"/>
                      </a:solidFill>
                      <a:prstDash val="solid"/>
                    </a:lnT>
                    <a:lnB w="9525">
                      <a:solidFill>
                        <a:srgbClr val="9999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320675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0.3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9525">
                      <a:solidFill>
                        <a:srgbClr val="999999"/>
                      </a:solidFill>
                      <a:prstDash val="solid"/>
                    </a:lnL>
                    <a:lnR w="9525">
                      <a:solidFill>
                        <a:srgbClr val="999999"/>
                      </a:solidFill>
                      <a:prstDash val="solid"/>
                    </a:lnR>
                    <a:lnT w="9525">
                      <a:solidFill>
                        <a:srgbClr val="999999"/>
                      </a:solidFill>
                      <a:prstDash val="solid"/>
                    </a:lnT>
                    <a:lnB w="9525">
                      <a:solidFill>
                        <a:srgbClr val="9999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64795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0.3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9525">
                      <a:solidFill>
                        <a:srgbClr val="999999"/>
                      </a:solidFill>
                      <a:prstDash val="solid"/>
                    </a:lnL>
                    <a:lnR w="9525">
                      <a:solidFill>
                        <a:srgbClr val="999999"/>
                      </a:solidFill>
                      <a:prstDash val="solid"/>
                    </a:lnR>
                    <a:lnT w="9525">
                      <a:solidFill>
                        <a:srgbClr val="999999"/>
                      </a:solidFill>
                      <a:prstDash val="solid"/>
                    </a:lnT>
                    <a:lnB w="9525">
                      <a:solidFill>
                        <a:srgbClr val="999999"/>
                      </a:solidFill>
                      <a:prstDash val="solid"/>
                    </a:lnB>
                  </a:tcPr>
                </a:tc>
              </a:tr>
              <a:tr h="404621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400" spc="130">
                          <a:latin typeface="Tahoma"/>
                          <a:cs typeface="Tahoma"/>
                        </a:rPr>
                        <a:t>O</a:t>
                      </a:r>
                      <a:r>
                        <a:rPr dirty="0" sz="1400" spc="-10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400" spc="-40">
                          <a:solidFill>
                            <a:srgbClr val="B7B7B7"/>
                          </a:solidFill>
                          <a:latin typeface="Tahoma"/>
                          <a:cs typeface="Tahoma"/>
                        </a:rPr>
                        <a:t>(other)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9525">
                      <a:solidFill>
                        <a:srgbClr val="999999"/>
                      </a:solidFill>
                      <a:prstDash val="solid"/>
                    </a:lnL>
                    <a:lnR w="9525">
                      <a:solidFill>
                        <a:srgbClr val="999999"/>
                      </a:solidFill>
                      <a:prstDash val="solid"/>
                    </a:lnR>
                    <a:lnT w="9525">
                      <a:solidFill>
                        <a:srgbClr val="999999"/>
                      </a:solidFill>
                      <a:prstDash val="solid"/>
                    </a:lnT>
                    <a:lnB w="9525">
                      <a:solidFill>
                        <a:srgbClr val="9999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309245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0.2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9525">
                      <a:solidFill>
                        <a:srgbClr val="999999"/>
                      </a:solidFill>
                      <a:prstDash val="solid"/>
                    </a:lnL>
                    <a:lnR w="9525">
                      <a:solidFill>
                        <a:srgbClr val="999999"/>
                      </a:solidFill>
                      <a:prstDash val="solid"/>
                    </a:lnR>
                    <a:lnT w="9525">
                      <a:solidFill>
                        <a:srgbClr val="999999"/>
                      </a:solidFill>
                      <a:prstDash val="solid"/>
                    </a:lnT>
                    <a:lnB w="9525">
                      <a:solidFill>
                        <a:srgbClr val="9999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320675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0.3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9525">
                      <a:solidFill>
                        <a:srgbClr val="999999"/>
                      </a:solidFill>
                      <a:prstDash val="solid"/>
                    </a:lnL>
                    <a:lnR w="9525">
                      <a:solidFill>
                        <a:srgbClr val="999999"/>
                      </a:solidFill>
                      <a:prstDash val="solid"/>
                    </a:lnR>
                    <a:lnT w="9525">
                      <a:solidFill>
                        <a:srgbClr val="999999"/>
                      </a:solidFill>
                      <a:prstDash val="solid"/>
                    </a:lnT>
                    <a:lnB w="9525">
                      <a:solidFill>
                        <a:srgbClr val="9999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64795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0.5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9525">
                      <a:solidFill>
                        <a:srgbClr val="999999"/>
                      </a:solidFill>
                      <a:prstDash val="solid"/>
                    </a:lnL>
                    <a:lnR w="9525">
                      <a:solidFill>
                        <a:srgbClr val="999999"/>
                      </a:solidFill>
                      <a:prstDash val="solid"/>
                    </a:lnR>
                    <a:lnT w="9525">
                      <a:solidFill>
                        <a:srgbClr val="999999"/>
                      </a:solidFill>
                      <a:prstDash val="solid"/>
                    </a:lnT>
                    <a:lnB w="9525">
                      <a:solidFill>
                        <a:srgbClr val="999999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83252" y="2467355"/>
            <a:ext cx="467471" cy="199297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357630" y="2720086"/>
            <a:ext cx="27559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30">
                <a:latin typeface="Tahoma"/>
                <a:cs typeface="Tahoma"/>
              </a:rPr>
              <a:t>0</a:t>
            </a:r>
            <a:r>
              <a:rPr dirty="0" sz="1400" spc="-15">
                <a:latin typeface="Tahoma"/>
                <a:cs typeface="Tahoma"/>
              </a:rPr>
              <a:t>.</a:t>
            </a:r>
            <a:r>
              <a:rPr dirty="0" sz="1400" spc="50">
                <a:latin typeface="Tahoma"/>
                <a:cs typeface="Tahoma"/>
              </a:rPr>
              <a:t>2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01420" y="2986277"/>
            <a:ext cx="27559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30">
                <a:latin typeface="Tahoma"/>
                <a:cs typeface="Tahoma"/>
              </a:rPr>
              <a:t>0</a:t>
            </a:r>
            <a:r>
              <a:rPr dirty="0" sz="1400" spc="-15">
                <a:latin typeface="Tahoma"/>
                <a:cs typeface="Tahoma"/>
              </a:rPr>
              <a:t>.</a:t>
            </a:r>
            <a:r>
              <a:rPr dirty="0" sz="1400" spc="50">
                <a:latin typeface="Tahoma"/>
                <a:cs typeface="Tahoma"/>
              </a:rPr>
              <a:t>6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02158" y="1751202"/>
            <a:ext cx="27559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30">
                <a:latin typeface="Tahoma"/>
                <a:cs typeface="Tahoma"/>
              </a:rPr>
              <a:t>0</a:t>
            </a:r>
            <a:r>
              <a:rPr dirty="0" sz="1400" spc="-15">
                <a:latin typeface="Tahoma"/>
                <a:cs typeface="Tahoma"/>
              </a:rPr>
              <a:t>.</a:t>
            </a:r>
            <a:r>
              <a:rPr dirty="0" sz="1400" spc="50">
                <a:latin typeface="Tahoma"/>
                <a:cs typeface="Tahoma"/>
              </a:rPr>
              <a:t>2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149601" y="1611249"/>
            <a:ext cx="27559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30">
                <a:latin typeface="Tahoma"/>
                <a:cs typeface="Tahoma"/>
              </a:rPr>
              <a:t>0</a:t>
            </a:r>
            <a:r>
              <a:rPr dirty="0" sz="1400" spc="-15">
                <a:latin typeface="Tahoma"/>
                <a:cs typeface="Tahoma"/>
              </a:rPr>
              <a:t>.</a:t>
            </a:r>
            <a:r>
              <a:rPr dirty="0" sz="1400" spc="50">
                <a:latin typeface="Tahoma"/>
                <a:cs typeface="Tahoma"/>
              </a:rPr>
              <a:t>2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142235" y="3227019"/>
            <a:ext cx="275590" cy="96011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53975">
              <a:lnSpc>
                <a:spcPct val="100000"/>
              </a:lnSpc>
              <a:spcBef>
                <a:spcPts val="105"/>
              </a:spcBef>
            </a:pPr>
            <a:r>
              <a:rPr dirty="0" sz="1400" spc="135">
                <a:latin typeface="Tahoma"/>
                <a:cs typeface="Tahoma"/>
              </a:rPr>
              <a:t>O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7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6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 sz="1400" spc="-30">
                <a:latin typeface="Tahoma"/>
                <a:cs typeface="Tahoma"/>
              </a:rPr>
              <a:t>0</a:t>
            </a:r>
            <a:r>
              <a:rPr dirty="0" sz="1400" spc="-10">
                <a:latin typeface="Tahoma"/>
                <a:cs typeface="Tahoma"/>
              </a:rPr>
              <a:t>.</a:t>
            </a:r>
            <a:r>
              <a:rPr dirty="0" sz="1400" spc="50">
                <a:latin typeface="Tahoma"/>
                <a:cs typeface="Tahoma"/>
              </a:rPr>
              <a:t>5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544315" y="2986277"/>
            <a:ext cx="27559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30">
                <a:latin typeface="Tahoma"/>
                <a:cs typeface="Tahoma"/>
              </a:rPr>
              <a:t>0</a:t>
            </a:r>
            <a:r>
              <a:rPr dirty="0" sz="1400" spc="-15">
                <a:latin typeface="Tahoma"/>
                <a:cs typeface="Tahoma"/>
              </a:rPr>
              <a:t>.</a:t>
            </a:r>
            <a:r>
              <a:rPr dirty="0" sz="1400" spc="50">
                <a:latin typeface="Tahoma"/>
                <a:cs typeface="Tahoma"/>
              </a:rPr>
              <a:t>3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105147" y="1751202"/>
            <a:ext cx="27559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30">
                <a:latin typeface="Tahoma"/>
                <a:cs typeface="Tahoma"/>
              </a:rPr>
              <a:t>0</a:t>
            </a:r>
            <a:r>
              <a:rPr dirty="0" sz="1400" spc="-15">
                <a:latin typeface="Tahoma"/>
                <a:cs typeface="Tahoma"/>
              </a:rPr>
              <a:t>.</a:t>
            </a:r>
            <a:r>
              <a:rPr dirty="0" sz="1400" spc="50">
                <a:latin typeface="Tahoma"/>
                <a:cs typeface="Tahoma"/>
              </a:rPr>
              <a:t>3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037458" y="2720086"/>
            <a:ext cx="27559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30">
                <a:latin typeface="Tahoma"/>
                <a:cs typeface="Tahoma"/>
              </a:rPr>
              <a:t>0</a:t>
            </a:r>
            <a:r>
              <a:rPr dirty="0" sz="1400" spc="-15">
                <a:latin typeface="Tahoma"/>
                <a:cs typeface="Tahoma"/>
              </a:rPr>
              <a:t>.</a:t>
            </a:r>
            <a:r>
              <a:rPr dirty="0" sz="1400" spc="50">
                <a:latin typeface="Tahoma"/>
                <a:cs typeface="Tahoma"/>
              </a:rPr>
              <a:t>3</a:t>
            </a:r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402127"/>
            <a:ext cx="3276600" cy="842010"/>
          </a:xfrm>
          <a:prstGeom prst="rect"/>
        </p:spPr>
        <p:txBody>
          <a:bodyPr wrap="square" lIns="0" tIns="129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20"/>
              </a:spcBef>
            </a:pPr>
            <a:r>
              <a:rPr dirty="0" spc="5"/>
              <a:t>The</a:t>
            </a:r>
            <a:r>
              <a:rPr dirty="0" spc="-200"/>
              <a:t> </a:t>
            </a:r>
            <a:r>
              <a:rPr dirty="0" spc="15"/>
              <a:t>transition</a:t>
            </a:r>
            <a:r>
              <a:rPr dirty="0" spc="-200"/>
              <a:t> </a:t>
            </a:r>
            <a:r>
              <a:rPr dirty="0" spc="-5"/>
              <a:t>matrix</a:t>
            </a:r>
          </a:p>
          <a:p>
            <a:pPr algn="ctr" marL="516255">
              <a:lnSpc>
                <a:spcPct val="100000"/>
              </a:lnSpc>
              <a:spcBef>
                <a:spcPts val="465"/>
              </a:spcBef>
            </a:pPr>
            <a:r>
              <a:rPr dirty="0" sz="1400"/>
              <a:t>0.4</a:t>
            </a:r>
            <a:endParaRPr sz="1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2262" y="1275714"/>
            <a:ext cx="3457690" cy="267512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033678" y="1992630"/>
            <a:ext cx="29718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130">
                <a:latin typeface="Tahoma"/>
                <a:cs typeface="Tahoma"/>
              </a:rPr>
              <a:t>NN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32734" y="1992630"/>
            <a:ext cx="26098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90">
                <a:latin typeface="Tahoma"/>
                <a:cs typeface="Tahoma"/>
              </a:rPr>
              <a:t>VB</a:t>
            </a:r>
            <a:endParaRPr sz="1400">
              <a:latin typeface="Tahoma"/>
              <a:cs typeface="Tahoma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5230558" y="1757743"/>
          <a:ext cx="3823970" cy="16281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91895"/>
                <a:gridCol w="883284"/>
                <a:gridCol w="908050"/>
                <a:gridCol w="796925"/>
              </a:tblGrid>
              <a:tr h="40462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28575">
                      <a:solidFill>
                        <a:srgbClr val="6AA84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400" spc="130">
                          <a:latin typeface="Tahoma"/>
                          <a:cs typeface="Tahoma"/>
                        </a:rPr>
                        <a:t>NN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28575">
                      <a:solidFill>
                        <a:srgbClr val="6AA84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400" spc="90">
                          <a:latin typeface="Tahoma"/>
                          <a:cs typeface="Tahoma"/>
                        </a:rPr>
                        <a:t>VB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28575">
                      <a:solidFill>
                        <a:srgbClr val="6AA84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O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28575">
                      <a:solidFill>
                        <a:srgbClr val="6AA84F"/>
                      </a:solidFill>
                      <a:prstDash val="solid"/>
                    </a:lnB>
                  </a:tcPr>
                </a:tc>
              </a:tr>
              <a:tr h="404622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400" spc="-5">
                          <a:latin typeface="Tahoma"/>
                          <a:cs typeface="Tahoma"/>
                        </a:rPr>
                        <a:t>N</a:t>
                      </a:r>
                      <a:r>
                        <a:rPr dirty="0" sz="1400">
                          <a:latin typeface="Tahoma"/>
                          <a:cs typeface="Tahoma"/>
                        </a:rPr>
                        <a:t>N</a:t>
                      </a:r>
                      <a:r>
                        <a:rPr dirty="0" sz="1400" spc="-7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400">
                          <a:solidFill>
                            <a:srgbClr val="B7B7B7"/>
                          </a:solidFill>
                          <a:latin typeface="Tahoma"/>
                          <a:cs typeface="Tahoma"/>
                        </a:rPr>
                        <a:t>(</a:t>
                      </a:r>
                      <a:r>
                        <a:rPr dirty="0" sz="1400" spc="-10">
                          <a:solidFill>
                            <a:srgbClr val="B7B7B7"/>
                          </a:solidFill>
                          <a:latin typeface="Tahoma"/>
                          <a:cs typeface="Tahoma"/>
                        </a:rPr>
                        <a:t>n</a:t>
                      </a:r>
                      <a:r>
                        <a:rPr dirty="0" sz="1400">
                          <a:solidFill>
                            <a:srgbClr val="B7B7B7"/>
                          </a:solidFill>
                          <a:latin typeface="Tahoma"/>
                          <a:cs typeface="Tahoma"/>
                        </a:rPr>
                        <a:t>o</a:t>
                      </a:r>
                      <a:r>
                        <a:rPr dirty="0" sz="1400" spc="-10">
                          <a:solidFill>
                            <a:srgbClr val="B7B7B7"/>
                          </a:solidFill>
                          <a:latin typeface="Tahoma"/>
                          <a:cs typeface="Tahoma"/>
                        </a:rPr>
                        <a:t>u</a:t>
                      </a:r>
                      <a:r>
                        <a:rPr dirty="0" sz="1400">
                          <a:solidFill>
                            <a:srgbClr val="B7B7B7"/>
                          </a:solidFill>
                          <a:latin typeface="Tahoma"/>
                          <a:cs typeface="Tahoma"/>
                        </a:rPr>
                        <a:t>n)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28575">
                      <a:solidFill>
                        <a:srgbClr val="6AA84F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28575">
                      <a:solidFill>
                        <a:srgbClr val="6AA84F"/>
                      </a:solidFill>
                      <a:prstDash val="solid"/>
                    </a:lnT>
                    <a:lnB w="28575">
                      <a:solidFill>
                        <a:srgbClr val="6AA84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309245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0.2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28575">
                      <a:solidFill>
                        <a:srgbClr val="6AA84F"/>
                      </a:solidFill>
                      <a:prstDash val="solid"/>
                    </a:lnT>
                    <a:lnB w="28575">
                      <a:solidFill>
                        <a:srgbClr val="6AA84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320675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0.2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28575">
                      <a:solidFill>
                        <a:srgbClr val="6AA84F"/>
                      </a:solidFill>
                      <a:prstDash val="solid"/>
                    </a:lnT>
                    <a:lnB w="28575">
                      <a:solidFill>
                        <a:srgbClr val="6AA84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64795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0.6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9525">
                      <a:solidFill>
                        <a:srgbClr val="9E9E9E"/>
                      </a:solidFill>
                      <a:prstDash val="solid"/>
                    </a:lnL>
                    <a:lnR w="28575">
                      <a:solidFill>
                        <a:srgbClr val="6AA84F"/>
                      </a:solidFill>
                      <a:prstDash val="solid"/>
                    </a:lnR>
                    <a:lnT w="28575">
                      <a:solidFill>
                        <a:srgbClr val="6AA84F"/>
                      </a:solidFill>
                      <a:prstDash val="solid"/>
                    </a:lnT>
                    <a:lnB w="28575">
                      <a:solidFill>
                        <a:srgbClr val="6AA84F"/>
                      </a:solidFill>
                      <a:prstDash val="solid"/>
                    </a:lnB>
                  </a:tcPr>
                </a:tc>
              </a:tr>
              <a:tr h="404622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VB</a:t>
                      </a:r>
                      <a:r>
                        <a:rPr dirty="0" sz="1400" spc="-9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400">
                          <a:solidFill>
                            <a:srgbClr val="B7B7B7"/>
                          </a:solidFill>
                          <a:latin typeface="Tahoma"/>
                          <a:cs typeface="Tahoma"/>
                        </a:rPr>
                        <a:t>(</a:t>
                      </a:r>
                      <a:r>
                        <a:rPr dirty="0" sz="1400" spc="-10">
                          <a:solidFill>
                            <a:srgbClr val="B7B7B7"/>
                          </a:solidFill>
                          <a:latin typeface="Tahoma"/>
                          <a:cs typeface="Tahoma"/>
                        </a:rPr>
                        <a:t>v</a:t>
                      </a:r>
                      <a:r>
                        <a:rPr dirty="0" sz="1400">
                          <a:solidFill>
                            <a:srgbClr val="B7B7B7"/>
                          </a:solidFill>
                          <a:latin typeface="Tahoma"/>
                          <a:cs typeface="Tahoma"/>
                        </a:rPr>
                        <a:t>e</a:t>
                      </a:r>
                      <a:r>
                        <a:rPr dirty="0" sz="1400" spc="5">
                          <a:solidFill>
                            <a:srgbClr val="B7B7B7"/>
                          </a:solidFill>
                          <a:latin typeface="Tahoma"/>
                          <a:cs typeface="Tahoma"/>
                        </a:rPr>
                        <a:t>r</a:t>
                      </a:r>
                      <a:r>
                        <a:rPr dirty="0" sz="1400">
                          <a:solidFill>
                            <a:srgbClr val="B7B7B7"/>
                          </a:solidFill>
                          <a:latin typeface="Tahoma"/>
                          <a:cs typeface="Tahoma"/>
                        </a:rPr>
                        <a:t>b</a:t>
                      </a:r>
                      <a:r>
                        <a:rPr dirty="0" sz="1400">
                          <a:solidFill>
                            <a:srgbClr val="B7B7B7"/>
                          </a:solidFill>
                          <a:latin typeface="Tahoma"/>
                          <a:cs typeface="Tahoma"/>
                        </a:rPr>
                        <a:t>)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28575">
                      <a:solidFill>
                        <a:srgbClr val="6AA84F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309245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0.4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28575">
                      <a:solidFill>
                        <a:srgbClr val="6AA84F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320675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0.3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28575">
                      <a:solidFill>
                        <a:srgbClr val="6AA84F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64795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0.3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28575">
                      <a:solidFill>
                        <a:srgbClr val="6AA84F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404621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400" spc="130">
                          <a:latin typeface="Tahoma"/>
                          <a:cs typeface="Tahoma"/>
                        </a:rPr>
                        <a:t>O</a:t>
                      </a:r>
                      <a:r>
                        <a:rPr dirty="0" sz="1400" spc="-10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400" spc="-40">
                          <a:solidFill>
                            <a:srgbClr val="B7B7B7"/>
                          </a:solidFill>
                          <a:latin typeface="Tahoma"/>
                          <a:cs typeface="Tahoma"/>
                        </a:rPr>
                        <a:t>(other)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309245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0.2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320675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0.3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64795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0.5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83252" y="2467355"/>
            <a:ext cx="467471" cy="199297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673197" y="3465576"/>
            <a:ext cx="924341" cy="620268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357630" y="2720086"/>
            <a:ext cx="27559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30">
                <a:latin typeface="Tahoma"/>
                <a:cs typeface="Tahoma"/>
              </a:rPr>
              <a:t>0</a:t>
            </a:r>
            <a:r>
              <a:rPr dirty="0" sz="1400" spc="-15">
                <a:latin typeface="Tahoma"/>
                <a:cs typeface="Tahoma"/>
              </a:rPr>
              <a:t>.</a:t>
            </a:r>
            <a:r>
              <a:rPr dirty="0" sz="1400" spc="50">
                <a:latin typeface="Tahoma"/>
                <a:cs typeface="Tahoma"/>
              </a:rPr>
              <a:t>2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01420" y="2986277"/>
            <a:ext cx="27559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30">
                <a:latin typeface="Tahoma"/>
                <a:cs typeface="Tahoma"/>
              </a:rPr>
              <a:t>0</a:t>
            </a:r>
            <a:r>
              <a:rPr dirty="0" sz="1400" spc="-15">
                <a:latin typeface="Tahoma"/>
                <a:cs typeface="Tahoma"/>
              </a:rPr>
              <a:t>.</a:t>
            </a:r>
            <a:r>
              <a:rPr dirty="0" sz="1400" spc="50">
                <a:latin typeface="Tahoma"/>
                <a:cs typeface="Tahoma"/>
              </a:rPr>
              <a:t>6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02158" y="1751202"/>
            <a:ext cx="27559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30">
                <a:latin typeface="Tahoma"/>
                <a:cs typeface="Tahoma"/>
              </a:rPr>
              <a:t>0</a:t>
            </a:r>
            <a:r>
              <a:rPr dirty="0" sz="1400" spc="-15">
                <a:latin typeface="Tahoma"/>
                <a:cs typeface="Tahoma"/>
              </a:rPr>
              <a:t>.</a:t>
            </a:r>
            <a:r>
              <a:rPr dirty="0" sz="1400" spc="50">
                <a:latin typeface="Tahoma"/>
                <a:cs typeface="Tahoma"/>
              </a:rPr>
              <a:t>2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149601" y="1611249"/>
            <a:ext cx="27559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30">
                <a:latin typeface="Tahoma"/>
                <a:cs typeface="Tahoma"/>
              </a:rPr>
              <a:t>0</a:t>
            </a:r>
            <a:r>
              <a:rPr dirty="0" sz="1400" spc="-15">
                <a:latin typeface="Tahoma"/>
                <a:cs typeface="Tahoma"/>
              </a:rPr>
              <a:t>.</a:t>
            </a:r>
            <a:r>
              <a:rPr dirty="0" sz="1400" spc="50">
                <a:latin typeface="Tahoma"/>
                <a:cs typeface="Tahoma"/>
              </a:rPr>
              <a:t>2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142235" y="3227019"/>
            <a:ext cx="275590" cy="96011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53975">
              <a:lnSpc>
                <a:spcPct val="100000"/>
              </a:lnSpc>
              <a:spcBef>
                <a:spcPts val="105"/>
              </a:spcBef>
            </a:pPr>
            <a:r>
              <a:rPr dirty="0" sz="1400" spc="135">
                <a:latin typeface="Tahoma"/>
                <a:cs typeface="Tahoma"/>
              </a:rPr>
              <a:t>O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7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6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 sz="1400" spc="-30">
                <a:latin typeface="Tahoma"/>
                <a:cs typeface="Tahoma"/>
              </a:rPr>
              <a:t>0</a:t>
            </a:r>
            <a:r>
              <a:rPr dirty="0" sz="1400" spc="-10">
                <a:latin typeface="Tahoma"/>
                <a:cs typeface="Tahoma"/>
              </a:rPr>
              <a:t>.</a:t>
            </a:r>
            <a:r>
              <a:rPr dirty="0" sz="1400" spc="50">
                <a:latin typeface="Tahoma"/>
                <a:cs typeface="Tahoma"/>
              </a:rPr>
              <a:t>5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544315" y="2986277"/>
            <a:ext cx="27559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30">
                <a:latin typeface="Tahoma"/>
                <a:cs typeface="Tahoma"/>
              </a:rPr>
              <a:t>0</a:t>
            </a:r>
            <a:r>
              <a:rPr dirty="0" sz="1400" spc="-15">
                <a:latin typeface="Tahoma"/>
                <a:cs typeface="Tahoma"/>
              </a:rPr>
              <a:t>.</a:t>
            </a:r>
            <a:r>
              <a:rPr dirty="0" sz="1400" spc="50">
                <a:latin typeface="Tahoma"/>
                <a:cs typeface="Tahoma"/>
              </a:rPr>
              <a:t>3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105147" y="1751202"/>
            <a:ext cx="27559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30">
                <a:latin typeface="Tahoma"/>
                <a:cs typeface="Tahoma"/>
              </a:rPr>
              <a:t>0</a:t>
            </a:r>
            <a:r>
              <a:rPr dirty="0" sz="1400" spc="-15">
                <a:latin typeface="Tahoma"/>
                <a:cs typeface="Tahoma"/>
              </a:rPr>
              <a:t>.</a:t>
            </a:r>
            <a:r>
              <a:rPr dirty="0" sz="1400" spc="50">
                <a:latin typeface="Tahoma"/>
                <a:cs typeface="Tahoma"/>
              </a:rPr>
              <a:t>3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037458" y="2720086"/>
            <a:ext cx="27559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30">
                <a:latin typeface="Tahoma"/>
                <a:cs typeface="Tahoma"/>
              </a:rPr>
              <a:t>0</a:t>
            </a:r>
            <a:r>
              <a:rPr dirty="0" sz="1400" spc="-15">
                <a:latin typeface="Tahoma"/>
                <a:cs typeface="Tahoma"/>
              </a:rPr>
              <a:t>.</a:t>
            </a:r>
            <a:r>
              <a:rPr dirty="0" sz="1400" spc="50">
                <a:latin typeface="Tahoma"/>
                <a:cs typeface="Tahoma"/>
              </a:rPr>
              <a:t>3</a:t>
            </a:r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402127"/>
            <a:ext cx="2235835" cy="842010"/>
          </a:xfrm>
          <a:prstGeom prst="rect"/>
        </p:spPr>
        <p:txBody>
          <a:bodyPr wrap="square" lIns="0" tIns="129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20"/>
              </a:spcBef>
            </a:pPr>
            <a:r>
              <a:rPr dirty="0" spc="5"/>
              <a:t>The</a:t>
            </a:r>
            <a:r>
              <a:rPr dirty="0" spc="-200"/>
              <a:t> </a:t>
            </a:r>
            <a:r>
              <a:rPr dirty="0" spc="30"/>
              <a:t>first</a:t>
            </a:r>
            <a:r>
              <a:rPr dirty="0" spc="-190"/>
              <a:t> </a:t>
            </a:r>
            <a:r>
              <a:rPr dirty="0" spc="50"/>
              <a:t>word</a:t>
            </a:r>
          </a:p>
          <a:p>
            <a:pPr algn="r" marR="206375">
              <a:lnSpc>
                <a:spcPct val="100000"/>
              </a:lnSpc>
              <a:spcBef>
                <a:spcPts val="465"/>
              </a:spcBef>
            </a:pPr>
            <a:r>
              <a:rPr dirty="0" sz="1400"/>
              <a:t>0.4</a:t>
            </a:r>
            <a:endParaRPr sz="1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0199" y="1275714"/>
            <a:ext cx="3449752" cy="267512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033678" y="1992630"/>
            <a:ext cx="29718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130">
                <a:latin typeface="Tahoma"/>
                <a:cs typeface="Tahoma"/>
              </a:rPr>
              <a:t>NN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32734" y="1992630"/>
            <a:ext cx="26098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90">
                <a:latin typeface="Tahoma"/>
                <a:cs typeface="Tahoma"/>
              </a:rPr>
              <a:t>VB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57630" y="2720086"/>
            <a:ext cx="27559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30">
                <a:latin typeface="Tahoma"/>
                <a:cs typeface="Tahoma"/>
              </a:rPr>
              <a:t>0</a:t>
            </a:r>
            <a:r>
              <a:rPr dirty="0" sz="1400" spc="-15">
                <a:latin typeface="Tahoma"/>
                <a:cs typeface="Tahoma"/>
              </a:rPr>
              <a:t>.</a:t>
            </a:r>
            <a:r>
              <a:rPr dirty="0" sz="1400" spc="50">
                <a:latin typeface="Tahoma"/>
                <a:cs typeface="Tahoma"/>
              </a:rPr>
              <a:t>2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01420" y="2986277"/>
            <a:ext cx="27559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30">
                <a:latin typeface="Tahoma"/>
                <a:cs typeface="Tahoma"/>
              </a:rPr>
              <a:t>0</a:t>
            </a:r>
            <a:r>
              <a:rPr dirty="0" sz="1400" spc="-15">
                <a:latin typeface="Tahoma"/>
                <a:cs typeface="Tahoma"/>
              </a:rPr>
              <a:t>.</a:t>
            </a:r>
            <a:r>
              <a:rPr dirty="0" sz="1400" spc="50">
                <a:latin typeface="Tahoma"/>
                <a:cs typeface="Tahoma"/>
              </a:rPr>
              <a:t>6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2158" y="1751202"/>
            <a:ext cx="27559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30">
                <a:latin typeface="Tahoma"/>
                <a:cs typeface="Tahoma"/>
              </a:rPr>
              <a:t>0</a:t>
            </a:r>
            <a:r>
              <a:rPr dirty="0" sz="1400" spc="-15">
                <a:latin typeface="Tahoma"/>
                <a:cs typeface="Tahoma"/>
              </a:rPr>
              <a:t>.</a:t>
            </a:r>
            <a:r>
              <a:rPr dirty="0" sz="1400" spc="50">
                <a:latin typeface="Tahoma"/>
                <a:cs typeface="Tahoma"/>
              </a:rPr>
              <a:t>2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149601" y="1611249"/>
            <a:ext cx="27559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30">
                <a:latin typeface="Tahoma"/>
                <a:cs typeface="Tahoma"/>
              </a:rPr>
              <a:t>0</a:t>
            </a:r>
            <a:r>
              <a:rPr dirty="0" sz="1400" spc="-15">
                <a:latin typeface="Tahoma"/>
                <a:cs typeface="Tahoma"/>
              </a:rPr>
              <a:t>.</a:t>
            </a:r>
            <a:r>
              <a:rPr dirty="0" sz="1400" spc="50">
                <a:latin typeface="Tahoma"/>
                <a:cs typeface="Tahoma"/>
              </a:rPr>
              <a:t>2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142235" y="3227019"/>
            <a:ext cx="275590" cy="96011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53975">
              <a:lnSpc>
                <a:spcPct val="100000"/>
              </a:lnSpc>
              <a:spcBef>
                <a:spcPts val="105"/>
              </a:spcBef>
            </a:pPr>
            <a:r>
              <a:rPr dirty="0" sz="1400" spc="135">
                <a:latin typeface="Tahoma"/>
                <a:cs typeface="Tahoma"/>
              </a:rPr>
              <a:t>O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7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6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 sz="1400" spc="-30">
                <a:latin typeface="Tahoma"/>
                <a:cs typeface="Tahoma"/>
              </a:rPr>
              <a:t>0</a:t>
            </a:r>
            <a:r>
              <a:rPr dirty="0" sz="1400" spc="-10">
                <a:latin typeface="Tahoma"/>
                <a:cs typeface="Tahoma"/>
              </a:rPr>
              <a:t>.</a:t>
            </a:r>
            <a:r>
              <a:rPr dirty="0" sz="1400" spc="50">
                <a:latin typeface="Tahoma"/>
                <a:cs typeface="Tahoma"/>
              </a:rPr>
              <a:t>5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544315" y="2986277"/>
            <a:ext cx="27559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30">
                <a:latin typeface="Tahoma"/>
                <a:cs typeface="Tahoma"/>
              </a:rPr>
              <a:t>0</a:t>
            </a:r>
            <a:r>
              <a:rPr dirty="0" sz="1400" spc="-15">
                <a:latin typeface="Tahoma"/>
                <a:cs typeface="Tahoma"/>
              </a:rPr>
              <a:t>.</a:t>
            </a:r>
            <a:r>
              <a:rPr dirty="0" sz="1400" spc="50">
                <a:latin typeface="Tahoma"/>
                <a:cs typeface="Tahoma"/>
              </a:rPr>
              <a:t>3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105147" y="1751202"/>
            <a:ext cx="27559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30">
                <a:latin typeface="Tahoma"/>
                <a:cs typeface="Tahoma"/>
              </a:rPr>
              <a:t>0</a:t>
            </a:r>
            <a:r>
              <a:rPr dirty="0" sz="1400" spc="-15">
                <a:latin typeface="Tahoma"/>
                <a:cs typeface="Tahoma"/>
              </a:rPr>
              <a:t>.</a:t>
            </a:r>
            <a:r>
              <a:rPr dirty="0" sz="1400" spc="50">
                <a:latin typeface="Tahoma"/>
                <a:cs typeface="Tahoma"/>
              </a:rPr>
              <a:t>3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037458" y="2720086"/>
            <a:ext cx="27559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30">
                <a:latin typeface="Tahoma"/>
                <a:cs typeface="Tahoma"/>
              </a:rPr>
              <a:t>0</a:t>
            </a:r>
            <a:r>
              <a:rPr dirty="0" sz="1400" spc="-15">
                <a:latin typeface="Tahoma"/>
                <a:cs typeface="Tahoma"/>
              </a:rPr>
              <a:t>.</a:t>
            </a:r>
            <a:r>
              <a:rPr dirty="0" sz="1400" spc="50">
                <a:latin typeface="Tahoma"/>
                <a:cs typeface="Tahoma"/>
              </a:rPr>
              <a:t>3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318505" y="2150186"/>
            <a:ext cx="2982595" cy="11093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75">
                <a:latin typeface="Tahoma"/>
                <a:cs typeface="Tahoma"/>
              </a:rPr>
              <a:t>Why</a:t>
            </a:r>
            <a:r>
              <a:rPr dirty="0" sz="2000" spc="-114">
                <a:latin typeface="Tahoma"/>
                <a:cs typeface="Tahoma"/>
              </a:rPr>
              <a:t> </a:t>
            </a:r>
            <a:r>
              <a:rPr dirty="0" sz="2000" spc="10">
                <a:latin typeface="Tahoma"/>
                <a:cs typeface="Tahoma"/>
              </a:rPr>
              <a:t>not</a:t>
            </a:r>
            <a:r>
              <a:rPr dirty="0" sz="2000" spc="-120">
                <a:latin typeface="Tahoma"/>
                <a:cs typeface="Tahoma"/>
              </a:rPr>
              <a:t> </a:t>
            </a:r>
            <a:r>
              <a:rPr dirty="0" sz="2000" spc="-25">
                <a:latin typeface="Tahoma"/>
                <a:cs typeface="Tahoma"/>
              </a:rPr>
              <a:t>learn</a:t>
            </a:r>
            <a:r>
              <a:rPr dirty="0" sz="2000" spc="-125">
                <a:latin typeface="Tahoma"/>
                <a:cs typeface="Tahoma"/>
              </a:rPr>
              <a:t> </a:t>
            </a:r>
            <a:r>
              <a:rPr dirty="0" sz="2000" spc="-25">
                <a:latin typeface="Tahoma"/>
                <a:cs typeface="Tahoma"/>
              </a:rPr>
              <a:t>something</a:t>
            </a:r>
            <a:r>
              <a:rPr dirty="0" sz="2000" spc="-100">
                <a:latin typeface="Tahoma"/>
                <a:cs typeface="Tahoma"/>
              </a:rPr>
              <a:t> </a:t>
            </a:r>
            <a:r>
              <a:rPr dirty="0" sz="2000" spc="-85">
                <a:latin typeface="Tahoma"/>
                <a:cs typeface="Tahoma"/>
              </a:rPr>
              <a:t>?</a:t>
            </a:r>
            <a:endParaRPr sz="2000">
              <a:latin typeface="Tahoma"/>
              <a:cs typeface="Tahoma"/>
            </a:endParaRPr>
          </a:p>
          <a:p>
            <a:pPr marL="96520">
              <a:lnSpc>
                <a:spcPct val="100000"/>
              </a:lnSpc>
              <a:spcBef>
                <a:spcPts val="1085"/>
              </a:spcBef>
            </a:pPr>
            <a:r>
              <a:rPr dirty="0" sz="1400" spc="-55" b="1">
                <a:latin typeface="Tahoma"/>
                <a:cs typeface="Tahoma"/>
              </a:rPr>
              <a:t>NN?</a:t>
            </a:r>
            <a:endParaRPr sz="1400">
              <a:latin typeface="Tahoma"/>
              <a:cs typeface="Tahoma"/>
            </a:endParaRPr>
          </a:p>
          <a:p>
            <a:pPr marL="96520">
              <a:lnSpc>
                <a:spcPct val="100000"/>
              </a:lnSpc>
            </a:pPr>
            <a:r>
              <a:rPr dirty="0" sz="1400" spc="-55" b="1">
                <a:latin typeface="Tahoma"/>
                <a:cs typeface="Tahoma"/>
              </a:rPr>
              <a:t>VB?</a:t>
            </a:r>
            <a:endParaRPr sz="1400">
              <a:latin typeface="Tahoma"/>
              <a:cs typeface="Tahoma"/>
            </a:endParaRPr>
          </a:p>
          <a:p>
            <a:pPr marL="96520">
              <a:lnSpc>
                <a:spcPct val="100000"/>
              </a:lnSpc>
            </a:pPr>
            <a:r>
              <a:rPr dirty="0" sz="1400" spc="-45" b="1">
                <a:latin typeface="Tahoma"/>
                <a:cs typeface="Tahoma"/>
              </a:rPr>
              <a:t>O?</a:t>
            </a:r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402127"/>
            <a:ext cx="2887345" cy="842010"/>
          </a:xfrm>
          <a:prstGeom prst="rect"/>
        </p:spPr>
        <p:txBody>
          <a:bodyPr wrap="square" lIns="0" tIns="129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20"/>
              </a:spcBef>
            </a:pPr>
            <a:r>
              <a:rPr dirty="0" spc="-30"/>
              <a:t>Initial</a:t>
            </a:r>
            <a:r>
              <a:rPr dirty="0" spc="-175"/>
              <a:t> </a:t>
            </a:r>
            <a:r>
              <a:rPr dirty="0" spc="10"/>
              <a:t>probabilities</a:t>
            </a:r>
          </a:p>
          <a:p>
            <a:pPr marL="1771650">
              <a:lnSpc>
                <a:spcPct val="100000"/>
              </a:lnSpc>
              <a:spcBef>
                <a:spcPts val="465"/>
              </a:spcBef>
            </a:pPr>
            <a:r>
              <a:rPr dirty="0" sz="1400"/>
              <a:t>0.4</a:t>
            </a:r>
            <a:endParaRPr sz="1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0199" y="1275714"/>
            <a:ext cx="3449752" cy="267512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033678" y="1992630"/>
            <a:ext cx="29718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130">
                <a:latin typeface="Tahoma"/>
                <a:cs typeface="Tahoma"/>
              </a:rPr>
              <a:t>NN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32734" y="1992630"/>
            <a:ext cx="26098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90">
                <a:latin typeface="Tahoma"/>
                <a:cs typeface="Tahoma"/>
              </a:rPr>
              <a:t>VB</a:t>
            </a:r>
            <a:endParaRPr sz="1400">
              <a:latin typeface="Tahoma"/>
              <a:cs typeface="Tahoma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5240083" y="1570164"/>
          <a:ext cx="3272790" cy="20332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27430"/>
                <a:gridCol w="761365"/>
                <a:gridCol w="782319"/>
                <a:gridCol w="686434"/>
              </a:tblGrid>
              <a:tr h="40474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400" spc="130">
                          <a:latin typeface="Tahoma"/>
                          <a:cs typeface="Tahoma"/>
                        </a:rPr>
                        <a:t>NN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400" spc="90">
                          <a:latin typeface="Tahoma"/>
                          <a:cs typeface="Tahoma"/>
                        </a:rPr>
                        <a:t>VB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O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404622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dirty="0" sz="1400">
                          <a:latin typeface="Cambria Math"/>
                          <a:cs typeface="Cambria Math"/>
                        </a:rPr>
                        <a:t>𝜋 </a:t>
                      </a:r>
                      <a:r>
                        <a:rPr dirty="0" sz="1400" spc="-30">
                          <a:solidFill>
                            <a:srgbClr val="B7B7B7"/>
                          </a:solidFill>
                          <a:latin typeface="Tahoma"/>
                          <a:cs typeface="Tahoma"/>
                        </a:rPr>
                        <a:t>(initial)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763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47650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0.4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58445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0.1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08915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0.5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404621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400" spc="-5">
                          <a:latin typeface="Tahoma"/>
                          <a:cs typeface="Tahoma"/>
                        </a:rPr>
                        <a:t>N</a:t>
                      </a:r>
                      <a:r>
                        <a:rPr dirty="0" sz="1400">
                          <a:latin typeface="Tahoma"/>
                          <a:cs typeface="Tahoma"/>
                        </a:rPr>
                        <a:t>N</a:t>
                      </a:r>
                      <a:r>
                        <a:rPr dirty="0" sz="1400" spc="-7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400">
                          <a:solidFill>
                            <a:srgbClr val="B7B7B7"/>
                          </a:solidFill>
                          <a:latin typeface="Tahoma"/>
                          <a:cs typeface="Tahoma"/>
                        </a:rPr>
                        <a:t>(</a:t>
                      </a:r>
                      <a:r>
                        <a:rPr dirty="0" sz="1400" spc="-10">
                          <a:solidFill>
                            <a:srgbClr val="B7B7B7"/>
                          </a:solidFill>
                          <a:latin typeface="Tahoma"/>
                          <a:cs typeface="Tahoma"/>
                        </a:rPr>
                        <a:t>n</a:t>
                      </a:r>
                      <a:r>
                        <a:rPr dirty="0" sz="1400">
                          <a:solidFill>
                            <a:srgbClr val="B7B7B7"/>
                          </a:solidFill>
                          <a:latin typeface="Tahoma"/>
                          <a:cs typeface="Tahoma"/>
                        </a:rPr>
                        <a:t>o</a:t>
                      </a:r>
                      <a:r>
                        <a:rPr dirty="0" sz="1400" spc="-10">
                          <a:solidFill>
                            <a:srgbClr val="B7B7B7"/>
                          </a:solidFill>
                          <a:latin typeface="Tahoma"/>
                          <a:cs typeface="Tahoma"/>
                        </a:rPr>
                        <a:t>u</a:t>
                      </a:r>
                      <a:r>
                        <a:rPr dirty="0" sz="1400">
                          <a:solidFill>
                            <a:srgbClr val="B7B7B7"/>
                          </a:solidFill>
                          <a:latin typeface="Tahoma"/>
                          <a:cs typeface="Tahoma"/>
                        </a:rPr>
                        <a:t>n)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47650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0.2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58445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0.2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08915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0.6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404622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VB</a:t>
                      </a:r>
                      <a:r>
                        <a:rPr dirty="0" sz="1400" spc="-9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400">
                          <a:solidFill>
                            <a:srgbClr val="B7B7B7"/>
                          </a:solidFill>
                          <a:latin typeface="Tahoma"/>
                          <a:cs typeface="Tahoma"/>
                        </a:rPr>
                        <a:t>(</a:t>
                      </a:r>
                      <a:r>
                        <a:rPr dirty="0" sz="1400" spc="-10">
                          <a:solidFill>
                            <a:srgbClr val="B7B7B7"/>
                          </a:solidFill>
                          <a:latin typeface="Tahoma"/>
                          <a:cs typeface="Tahoma"/>
                        </a:rPr>
                        <a:t>v</a:t>
                      </a:r>
                      <a:r>
                        <a:rPr dirty="0" sz="1400">
                          <a:solidFill>
                            <a:srgbClr val="B7B7B7"/>
                          </a:solidFill>
                          <a:latin typeface="Tahoma"/>
                          <a:cs typeface="Tahoma"/>
                        </a:rPr>
                        <a:t>e</a:t>
                      </a:r>
                      <a:r>
                        <a:rPr dirty="0" sz="1400" spc="5">
                          <a:solidFill>
                            <a:srgbClr val="B7B7B7"/>
                          </a:solidFill>
                          <a:latin typeface="Tahoma"/>
                          <a:cs typeface="Tahoma"/>
                        </a:rPr>
                        <a:t>r</a:t>
                      </a:r>
                      <a:r>
                        <a:rPr dirty="0" sz="1400">
                          <a:solidFill>
                            <a:srgbClr val="B7B7B7"/>
                          </a:solidFill>
                          <a:latin typeface="Tahoma"/>
                          <a:cs typeface="Tahoma"/>
                        </a:rPr>
                        <a:t>b</a:t>
                      </a:r>
                      <a:r>
                        <a:rPr dirty="0" sz="1400">
                          <a:solidFill>
                            <a:srgbClr val="B7B7B7"/>
                          </a:solidFill>
                          <a:latin typeface="Tahoma"/>
                          <a:cs typeface="Tahoma"/>
                        </a:rPr>
                        <a:t>)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47650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0.4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58445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0.3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08915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0.3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404621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400" spc="130">
                          <a:latin typeface="Tahoma"/>
                          <a:cs typeface="Tahoma"/>
                        </a:rPr>
                        <a:t>O</a:t>
                      </a:r>
                      <a:r>
                        <a:rPr dirty="0" sz="1400" spc="-10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400" spc="-40">
                          <a:solidFill>
                            <a:srgbClr val="B7B7B7"/>
                          </a:solidFill>
                          <a:latin typeface="Tahoma"/>
                          <a:cs typeface="Tahoma"/>
                        </a:rPr>
                        <a:t>(other)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47650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0.2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58445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0.3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08915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0.5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83252" y="2467355"/>
            <a:ext cx="467471" cy="199297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1941385" y="2105977"/>
            <a:ext cx="649605" cy="649605"/>
            <a:chOff x="1941385" y="2105977"/>
            <a:chExt cx="649605" cy="649605"/>
          </a:xfrm>
        </p:grpSpPr>
        <p:sp>
          <p:nvSpPr>
            <p:cNvPr id="9" name="object 9"/>
            <p:cNvSpPr/>
            <p:nvPr/>
          </p:nvSpPr>
          <p:spPr>
            <a:xfrm>
              <a:off x="1946148" y="2110739"/>
              <a:ext cx="640080" cy="640080"/>
            </a:xfrm>
            <a:custGeom>
              <a:avLst/>
              <a:gdLst/>
              <a:ahLst/>
              <a:cxnLst/>
              <a:rect l="l" t="t" r="r" b="b"/>
              <a:pathLst>
                <a:path w="640080" h="640080">
                  <a:moveTo>
                    <a:pt x="320039" y="0"/>
                  </a:moveTo>
                  <a:lnTo>
                    <a:pt x="272739" y="3469"/>
                  </a:lnTo>
                  <a:lnTo>
                    <a:pt x="227596" y="13547"/>
                  </a:lnTo>
                  <a:lnTo>
                    <a:pt x="185105" y="29740"/>
                  </a:lnTo>
                  <a:lnTo>
                    <a:pt x="145761" y="51552"/>
                  </a:lnTo>
                  <a:lnTo>
                    <a:pt x="110057" y="78490"/>
                  </a:lnTo>
                  <a:lnTo>
                    <a:pt x="78490" y="110057"/>
                  </a:lnTo>
                  <a:lnTo>
                    <a:pt x="51552" y="145761"/>
                  </a:lnTo>
                  <a:lnTo>
                    <a:pt x="29740" y="185105"/>
                  </a:lnTo>
                  <a:lnTo>
                    <a:pt x="13547" y="227596"/>
                  </a:lnTo>
                  <a:lnTo>
                    <a:pt x="3469" y="272739"/>
                  </a:lnTo>
                  <a:lnTo>
                    <a:pt x="0" y="320040"/>
                  </a:lnTo>
                  <a:lnTo>
                    <a:pt x="3469" y="367340"/>
                  </a:lnTo>
                  <a:lnTo>
                    <a:pt x="13547" y="412483"/>
                  </a:lnTo>
                  <a:lnTo>
                    <a:pt x="29740" y="454974"/>
                  </a:lnTo>
                  <a:lnTo>
                    <a:pt x="51552" y="494318"/>
                  </a:lnTo>
                  <a:lnTo>
                    <a:pt x="78490" y="530022"/>
                  </a:lnTo>
                  <a:lnTo>
                    <a:pt x="110057" y="561589"/>
                  </a:lnTo>
                  <a:lnTo>
                    <a:pt x="145761" y="588527"/>
                  </a:lnTo>
                  <a:lnTo>
                    <a:pt x="185105" y="610339"/>
                  </a:lnTo>
                  <a:lnTo>
                    <a:pt x="227596" y="626532"/>
                  </a:lnTo>
                  <a:lnTo>
                    <a:pt x="272739" y="636610"/>
                  </a:lnTo>
                  <a:lnTo>
                    <a:pt x="320039" y="640080"/>
                  </a:lnTo>
                  <a:lnTo>
                    <a:pt x="367340" y="636610"/>
                  </a:lnTo>
                  <a:lnTo>
                    <a:pt x="412483" y="626532"/>
                  </a:lnTo>
                  <a:lnTo>
                    <a:pt x="454974" y="610339"/>
                  </a:lnTo>
                  <a:lnTo>
                    <a:pt x="494318" y="588527"/>
                  </a:lnTo>
                  <a:lnTo>
                    <a:pt x="530022" y="561589"/>
                  </a:lnTo>
                  <a:lnTo>
                    <a:pt x="561589" y="530022"/>
                  </a:lnTo>
                  <a:lnTo>
                    <a:pt x="588527" y="494318"/>
                  </a:lnTo>
                  <a:lnTo>
                    <a:pt x="610339" y="454974"/>
                  </a:lnTo>
                  <a:lnTo>
                    <a:pt x="626532" y="412483"/>
                  </a:lnTo>
                  <a:lnTo>
                    <a:pt x="636610" y="367340"/>
                  </a:lnTo>
                  <a:lnTo>
                    <a:pt x="640079" y="320040"/>
                  </a:lnTo>
                  <a:lnTo>
                    <a:pt x="636610" y="272739"/>
                  </a:lnTo>
                  <a:lnTo>
                    <a:pt x="626532" y="227596"/>
                  </a:lnTo>
                  <a:lnTo>
                    <a:pt x="610339" y="185105"/>
                  </a:lnTo>
                  <a:lnTo>
                    <a:pt x="588527" y="145761"/>
                  </a:lnTo>
                  <a:lnTo>
                    <a:pt x="561589" y="110057"/>
                  </a:lnTo>
                  <a:lnTo>
                    <a:pt x="530022" y="78490"/>
                  </a:lnTo>
                  <a:lnTo>
                    <a:pt x="494318" y="51552"/>
                  </a:lnTo>
                  <a:lnTo>
                    <a:pt x="454974" y="29740"/>
                  </a:lnTo>
                  <a:lnTo>
                    <a:pt x="412483" y="13547"/>
                  </a:lnTo>
                  <a:lnTo>
                    <a:pt x="367340" y="3469"/>
                  </a:lnTo>
                  <a:lnTo>
                    <a:pt x="320039" y="0"/>
                  </a:lnTo>
                  <a:close/>
                </a:path>
              </a:pathLst>
            </a:custGeom>
            <a:solidFill>
              <a:srgbClr val="9FC5E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946148" y="2110739"/>
              <a:ext cx="640080" cy="640080"/>
            </a:xfrm>
            <a:custGeom>
              <a:avLst/>
              <a:gdLst/>
              <a:ahLst/>
              <a:cxnLst/>
              <a:rect l="l" t="t" r="r" b="b"/>
              <a:pathLst>
                <a:path w="640080" h="640080">
                  <a:moveTo>
                    <a:pt x="0" y="320040"/>
                  </a:moveTo>
                  <a:lnTo>
                    <a:pt x="3469" y="272739"/>
                  </a:lnTo>
                  <a:lnTo>
                    <a:pt x="13547" y="227596"/>
                  </a:lnTo>
                  <a:lnTo>
                    <a:pt x="29740" y="185105"/>
                  </a:lnTo>
                  <a:lnTo>
                    <a:pt x="51552" y="145761"/>
                  </a:lnTo>
                  <a:lnTo>
                    <a:pt x="78490" y="110057"/>
                  </a:lnTo>
                  <a:lnTo>
                    <a:pt x="110057" y="78490"/>
                  </a:lnTo>
                  <a:lnTo>
                    <a:pt x="145761" y="51552"/>
                  </a:lnTo>
                  <a:lnTo>
                    <a:pt x="185105" y="29740"/>
                  </a:lnTo>
                  <a:lnTo>
                    <a:pt x="227596" y="13547"/>
                  </a:lnTo>
                  <a:lnTo>
                    <a:pt x="272739" y="3469"/>
                  </a:lnTo>
                  <a:lnTo>
                    <a:pt x="320039" y="0"/>
                  </a:lnTo>
                  <a:lnTo>
                    <a:pt x="367340" y="3469"/>
                  </a:lnTo>
                  <a:lnTo>
                    <a:pt x="412483" y="13547"/>
                  </a:lnTo>
                  <a:lnTo>
                    <a:pt x="454974" y="29740"/>
                  </a:lnTo>
                  <a:lnTo>
                    <a:pt x="494318" y="51552"/>
                  </a:lnTo>
                  <a:lnTo>
                    <a:pt x="530022" y="78490"/>
                  </a:lnTo>
                  <a:lnTo>
                    <a:pt x="561589" y="110057"/>
                  </a:lnTo>
                  <a:lnTo>
                    <a:pt x="588527" y="145761"/>
                  </a:lnTo>
                  <a:lnTo>
                    <a:pt x="610339" y="185105"/>
                  </a:lnTo>
                  <a:lnTo>
                    <a:pt x="626532" y="227596"/>
                  </a:lnTo>
                  <a:lnTo>
                    <a:pt x="636610" y="272739"/>
                  </a:lnTo>
                  <a:lnTo>
                    <a:pt x="640079" y="320040"/>
                  </a:lnTo>
                  <a:lnTo>
                    <a:pt x="636610" y="367340"/>
                  </a:lnTo>
                  <a:lnTo>
                    <a:pt x="626532" y="412483"/>
                  </a:lnTo>
                  <a:lnTo>
                    <a:pt x="610339" y="454974"/>
                  </a:lnTo>
                  <a:lnTo>
                    <a:pt x="588527" y="494318"/>
                  </a:lnTo>
                  <a:lnTo>
                    <a:pt x="561589" y="530022"/>
                  </a:lnTo>
                  <a:lnTo>
                    <a:pt x="530022" y="561589"/>
                  </a:lnTo>
                  <a:lnTo>
                    <a:pt x="494318" y="588527"/>
                  </a:lnTo>
                  <a:lnTo>
                    <a:pt x="454974" y="610339"/>
                  </a:lnTo>
                  <a:lnTo>
                    <a:pt x="412483" y="626532"/>
                  </a:lnTo>
                  <a:lnTo>
                    <a:pt x="367340" y="636610"/>
                  </a:lnTo>
                  <a:lnTo>
                    <a:pt x="320039" y="640080"/>
                  </a:lnTo>
                  <a:lnTo>
                    <a:pt x="272739" y="636610"/>
                  </a:lnTo>
                  <a:lnTo>
                    <a:pt x="227596" y="626532"/>
                  </a:lnTo>
                  <a:lnTo>
                    <a:pt x="185105" y="610339"/>
                  </a:lnTo>
                  <a:lnTo>
                    <a:pt x="145761" y="588527"/>
                  </a:lnTo>
                  <a:lnTo>
                    <a:pt x="110057" y="561589"/>
                  </a:lnTo>
                  <a:lnTo>
                    <a:pt x="78490" y="530022"/>
                  </a:lnTo>
                  <a:lnTo>
                    <a:pt x="51552" y="494318"/>
                  </a:lnTo>
                  <a:lnTo>
                    <a:pt x="29740" y="454974"/>
                  </a:lnTo>
                  <a:lnTo>
                    <a:pt x="13547" y="412483"/>
                  </a:lnTo>
                  <a:lnTo>
                    <a:pt x="3469" y="367340"/>
                  </a:lnTo>
                  <a:lnTo>
                    <a:pt x="0" y="320040"/>
                  </a:lnTo>
                  <a:close/>
                </a:path>
              </a:pathLst>
            </a:custGeom>
            <a:ln w="9525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2201417" y="2308098"/>
            <a:ext cx="13144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Cambria Math"/>
                <a:cs typeface="Cambria Math"/>
              </a:rPr>
              <a:t>𝜋</a:t>
            </a:r>
            <a:endParaRPr sz="1400">
              <a:latin typeface="Cambria Math"/>
              <a:cs typeface="Cambria Math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408176" y="2340863"/>
            <a:ext cx="1828800" cy="687705"/>
          </a:xfrm>
          <a:custGeom>
            <a:avLst/>
            <a:gdLst/>
            <a:ahLst/>
            <a:cxnLst/>
            <a:rect l="l" t="t" r="r" b="b"/>
            <a:pathLst>
              <a:path w="1828800" h="687705">
                <a:moveTo>
                  <a:pt x="537337" y="84328"/>
                </a:moveTo>
                <a:lnTo>
                  <a:pt x="487045" y="83820"/>
                </a:lnTo>
                <a:lnTo>
                  <a:pt x="437261" y="82296"/>
                </a:lnTo>
                <a:lnTo>
                  <a:pt x="388239" y="79883"/>
                </a:lnTo>
                <a:lnTo>
                  <a:pt x="340487" y="76581"/>
                </a:lnTo>
                <a:lnTo>
                  <a:pt x="271780" y="70231"/>
                </a:lnTo>
                <a:lnTo>
                  <a:pt x="208026" y="62230"/>
                </a:lnTo>
                <a:lnTo>
                  <a:pt x="168910" y="56134"/>
                </a:lnTo>
                <a:lnTo>
                  <a:pt x="116332" y="45974"/>
                </a:lnTo>
                <a:lnTo>
                  <a:pt x="72136" y="35052"/>
                </a:lnTo>
                <a:lnTo>
                  <a:pt x="49720" y="27800"/>
                </a:lnTo>
                <a:lnTo>
                  <a:pt x="57569" y="25146"/>
                </a:lnTo>
                <a:lnTo>
                  <a:pt x="83566" y="16383"/>
                </a:lnTo>
                <a:lnTo>
                  <a:pt x="0" y="0"/>
                </a:lnTo>
                <a:lnTo>
                  <a:pt x="37084" y="76708"/>
                </a:lnTo>
                <a:lnTo>
                  <a:pt x="39789" y="37668"/>
                </a:lnTo>
                <a:lnTo>
                  <a:pt x="40233" y="31089"/>
                </a:lnTo>
                <a:lnTo>
                  <a:pt x="39789" y="37668"/>
                </a:lnTo>
                <a:lnTo>
                  <a:pt x="44196" y="39370"/>
                </a:lnTo>
                <a:lnTo>
                  <a:pt x="82804" y="51181"/>
                </a:lnTo>
                <a:lnTo>
                  <a:pt x="130683" y="61976"/>
                </a:lnTo>
                <a:lnTo>
                  <a:pt x="206375" y="74803"/>
                </a:lnTo>
                <a:lnTo>
                  <a:pt x="270510" y="82804"/>
                </a:lnTo>
                <a:lnTo>
                  <a:pt x="339598" y="89154"/>
                </a:lnTo>
                <a:lnTo>
                  <a:pt x="387604" y="92583"/>
                </a:lnTo>
                <a:lnTo>
                  <a:pt x="436880" y="94996"/>
                </a:lnTo>
                <a:lnTo>
                  <a:pt x="486918" y="96520"/>
                </a:lnTo>
                <a:lnTo>
                  <a:pt x="537210" y="97028"/>
                </a:lnTo>
                <a:lnTo>
                  <a:pt x="537337" y="84328"/>
                </a:lnTo>
                <a:close/>
              </a:path>
              <a:path w="1828800" h="687705">
                <a:moveTo>
                  <a:pt x="898144" y="611251"/>
                </a:moveTo>
                <a:lnTo>
                  <a:pt x="866482" y="632536"/>
                </a:lnTo>
                <a:lnTo>
                  <a:pt x="866394" y="636524"/>
                </a:lnTo>
                <a:lnTo>
                  <a:pt x="866394" y="632599"/>
                </a:lnTo>
                <a:lnTo>
                  <a:pt x="866368" y="611251"/>
                </a:lnTo>
                <a:lnTo>
                  <a:pt x="866127" y="592201"/>
                </a:lnTo>
                <a:lnTo>
                  <a:pt x="866013" y="574294"/>
                </a:lnTo>
                <a:lnTo>
                  <a:pt x="865759" y="560705"/>
                </a:lnTo>
                <a:lnTo>
                  <a:pt x="865632" y="555752"/>
                </a:lnTo>
                <a:lnTo>
                  <a:pt x="865530" y="549529"/>
                </a:lnTo>
                <a:lnTo>
                  <a:pt x="865416" y="548259"/>
                </a:lnTo>
                <a:lnTo>
                  <a:pt x="865378" y="548005"/>
                </a:lnTo>
                <a:lnTo>
                  <a:pt x="865251" y="547751"/>
                </a:lnTo>
                <a:lnTo>
                  <a:pt x="864870" y="530606"/>
                </a:lnTo>
                <a:lnTo>
                  <a:pt x="864870" y="522986"/>
                </a:lnTo>
                <a:lnTo>
                  <a:pt x="864743" y="505333"/>
                </a:lnTo>
                <a:lnTo>
                  <a:pt x="864489" y="484378"/>
                </a:lnTo>
                <a:lnTo>
                  <a:pt x="864362" y="409956"/>
                </a:lnTo>
                <a:lnTo>
                  <a:pt x="860259" y="409956"/>
                </a:lnTo>
                <a:lnTo>
                  <a:pt x="860259" y="636714"/>
                </a:lnTo>
                <a:lnTo>
                  <a:pt x="860069" y="636727"/>
                </a:lnTo>
                <a:lnTo>
                  <a:pt x="860259" y="636714"/>
                </a:lnTo>
                <a:lnTo>
                  <a:pt x="860259" y="409956"/>
                </a:lnTo>
                <a:lnTo>
                  <a:pt x="851662" y="409956"/>
                </a:lnTo>
                <a:lnTo>
                  <a:pt x="851789" y="460883"/>
                </a:lnTo>
                <a:lnTo>
                  <a:pt x="851916" y="472948"/>
                </a:lnTo>
                <a:lnTo>
                  <a:pt x="852043" y="514731"/>
                </a:lnTo>
                <a:lnTo>
                  <a:pt x="852284" y="530479"/>
                </a:lnTo>
                <a:lnTo>
                  <a:pt x="852411" y="541782"/>
                </a:lnTo>
                <a:lnTo>
                  <a:pt x="852538" y="545465"/>
                </a:lnTo>
                <a:lnTo>
                  <a:pt x="852678" y="548259"/>
                </a:lnTo>
                <a:lnTo>
                  <a:pt x="852805" y="549529"/>
                </a:lnTo>
                <a:lnTo>
                  <a:pt x="852932" y="552069"/>
                </a:lnTo>
                <a:lnTo>
                  <a:pt x="853033" y="555371"/>
                </a:lnTo>
                <a:lnTo>
                  <a:pt x="853059" y="560705"/>
                </a:lnTo>
                <a:lnTo>
                  <a:pt x="853313" y="574421"/>
                </a:lnTo>
                <a:lnTo>
                  <a:pt x="853427" y="582676"/>
                </a:lnTo>
                <a:lnTo>
                  <a:pt x="853440" y="592201"/>
                </a:lnTo>
                <a:lnTo>
                  <a:pt x="853668" y="611251"/>
                </a:lnTo>
                <a:lnTo>
                  <a:pt x="853770" y="632536"/>
                </a:lnTo>
                <a:lnTo>
                  <a:pt x="821944" y="611378"/>
                </a:lnTo>
                <a:lnTo>
                  <a:pt x="860171" y="687578"/>
                </a:lnTo>
                <a:lnTo>
                  <a:pt x="885444" y="636778"/>
                </a:lnTo>
                <a:lnTo>
                  <a:pt x="898144" y="611251"/>
                </a:lnTo>
                <a:close/>
              </a:path>
              <a:path w="1828800" h="687705">
                <a:moveTo>
                  <a:pt x="1828292" y="0"/>
                </a:moveTo>
                <a:lnTo>
                  <a:pt x="1743837" y="11684"/>
                </a:lnTo>
                <a:lnTo>
                  <a:pt x="1777288" y="25069"/>
                </a:lnTo>
                <a:lnTo>
                  <a:pt x="1770634" y="27178"/>
                </a:lnTo>
                <a:lnTo>
                  <a:pt x="1724914" y="38735"/>
                </a:lnTo>
                <a:lnTo>
                  <a:pt x="1646555" y="52832"/>
                </a:lnTo>
                <a:lnTo>
                  <a:pt x="1576832" y="62230"/>
                </a:lnTo>
                <a:lnTo>
                  <a:pt x="1499616" y="70104"/>
                </a:lnTo>
                <a:lnTo>
                  <a:pt x="1444752" y="74676"/>
                </a:lnTo>
                <a:lnTo>
                  <a:pt x="1358519" y="79883"/>
                </a:lnTo>
                <a:lnTo>
                  <a:pt x="1299083" y="82296"/>
                </a:lnTo>
                <a:lnTo>
                  <a:pt x="1238885" y="83820"/>
                </a:lnTo>
                <a:lnTo>
                  <a:pt x="1178052" y="84328"/>
                </a:lnTo>
                <a:lnTo>
                  <a:pt x="1178052" y="97028"/>
                </a:lnTo>
                <a:lnTo>
                  <a:pt x="1239012" y="96520"/>
                </a:lnTo>
                <a:lnTo>
                  <a:pt x="1299464" y="94996"/>
                </a:lnTo>
                <a:lnTo>
                  <a:pt x="1359027" y="92583"/>
                </a:lnTo>
                <a:lnTo>
                  <a:pt x="1445514" y="87249"/>
                </a:lnTo>
                <a:lnTo>
                  <a:pt x="1500632" y="82804"/>
                </a:lnTo>
                <a:lnTo>
                  <a:pt x="1553083" y="77597"/>
                </a:lnTo>
                <a:lnTo>
                  <a:pt x="1625854" y="68707"/>
                </a:lnTo>
                <a:lnTo>
                  <a:pt x="1669796" y="61976"/>
                </a:lnTo>
                <a:lnTo>
                  <a:pt x="1709420" y="54864"/>
                </a:lnTo>
                <a:lnTo>
                  <a:pt x="1759839" y="43434"/>
                </a:lnTo>
                <a:lnTo>
                  <a:pt x="1786470" y="35445"/>
                </a:lnTo>
                <a:lnTo>
                  <a:pt x="1787017" y="74549"/>
                </a:lnTo>
                <a:lnTo>
                  <a:pt x="1815693" y="22733"/>
                </a:lnTo>
                <a:lnTo>
                  <a:pt x="1828292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1638045" y="2204974"/>
            <a:ext cx="27559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30">
                <a:latin typeface="Tahoma"/>
                <a:cs typeface="Tahoma"/>
              </a:rPr>
              <a:t>0</a:t>
            </a:r>
            <a:r>
              <a:rPr dirty="0" sz="1400" spc="-15">
                <a:latin typeface="Tahoma"/>
                <a:cs typeface="Tahoma"/>
              </a:rPr>
              <a:t>.</a:t>
            </a:r>
            <a:r>
              <a:rPr dirty="0" sz="1400" spc="50">
                <a:latin typeface="Tahoma"/>
                <a:cs typeface="Tahoma"/>
              </a:rPr>
              <a:t>4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784475" y="2204974"/>
            <a:ext cx="27559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30">
                <a:latin typeface="Tahoma"/>
                <a:cs typeface="Tahoma"/>
              </a:rPr>
              <a:t>0</a:t>
            </a:r>
            <a:r>
              <a:rPr dirty="0" sz="1400" spc="-15">
                <a:latin typeface="Tahoma"/>
                <a:cs typeface="Tahoma"/>
              </a:rPr>
              <a:t>.</a:t>
            </a:r>
            <a:r>
              <a:rPr dirty="0" sz="1400" spc="50">
                <a:latin typeface="Tahoma"/>
                <a:cs typeface="Tahoma"/>
              </a:rPr>
              <a:t>1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285745" y="2767965"/>
            <a:ext cx="27559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30">
                <a:latin typeface="Tahoma"/>
                <a:cs typeface="Tahoma"/>
              </a:rPr>
              <a:t>0</a:t>
            </a:r>
            <a:r>
              <a:rPr dirty="0" sz="1400" spc="-15">
                <a:latin typeface="Tahoma"/>
                <a:cs typeface="Tahoma"/>
              </a:rPr>
              <a:t>.</a:t>
            </a:r>
            <a:r>
              <a:rPr dirty="0" sz="1400" spc="50">
                <a:latin typeface="Tahoma"/>
                <a:cs typeface="Tahoma"/>
              </a:rPr>
              <a:t>5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357630" y="2720086"/>
            <a:ext cx="27559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30">
                <a:latin typeface="Tahoma"/>
                <a:cs typeface="Tahoma"/>
              </a:rPr>
              <a:t>0</a:t>
            </a:r>
            <a:r>
              <a:rPr dirty="0" sz="1400" spc="-15">
                <a:latin typeface="Tahoma"/>
                <a:cs typeface="Tahoma"/>
              </a:rPr>
              <a:t>.</a:t>
            </a:r>
            <a:r>
              <a:rPr dirty="0" sz="1400" spc="50">
                <a:latin typeface="Tahoma"/>
                <a:cs typeface="Tahoma"/>
              </a:rPr>
              <a:t>2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01420" y="2986277"/>
            <a:ext cx="27559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30">
                <a:latin typeface="Tahoma"/>
                <a:cs typeface="Tahoma"/>
              </a:rPr>
              <a:t>0</a:t>
            </a:r>
            <a:r>
              <a:rPr dirty="0" sz="1400" spc="-15">
                <a:latin typeface="Tahoma"/>
                <a:cs typeface="Tahoma"/>
              </a:rPr>
              <a:t>.</a:t>
            </a:r>
            <a:r>
              <a:rPr dirty="0" sz="1400" spc="50">
                <a:latin typeface="Tahoma"/>
                <a:cs typeface="Tahoma"/>
              </a:rPr>
              <a:t>6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02158" y="1751202"/>
            <a:ext cx="27559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30">
                <a:latin typeface="Tahoma"/>
                <a:cs typeface="Tahoma"/>
              </a:rPr>
              <a:t>0</a:t>
            </a:r>
            <a:r>
              <a:rPr dirty="0" sz="1400" spc="-15">
                <a:latin typeface="Tahoma"/>
                <a:cs typeface="Tahoma"/>
              </a:rPr>
              <a:t>.</a:t>
            </a:r>
            <a:r>
              <a:rPr dirty="0" sz="1400" spc="50">
                <a:latin typeface="Tahoma"/>
                <a:cs typeface="Tahoma"/>
              </a:rPr>
              <a:t>2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149601" y="1611249"/>
            <a:ext cx="27559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30">
                <a:latin typeface="Tahoma"/>
                <a:cs typeface="Tahoma"/>
              </a:rPr>
              <a:t>0</a:t>
            </a:r>
            <a:r>
              <a:rPr dirty="0" sz="1400" spc="-15">
                <a:latin typeface="Tahoma"/>
                <a:cs typeface="Tahoma"/>
              </a:rPr>
              <a:t>.</a:t>
            </a:r>
            <a:r>
              <a:rPr dirty="0" sz="1400" spc="50">
                <a:latin typeface="Tahoma"/>
                <a:cs typeface="Tahoma"/>
              </a:rPr>
              <a:t>2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142235" y="3227019"/>
            <a:ext cx="275590" cy="96011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53975">
              <a:lnSpc>
                <a:spcPct val="100000"/>
              </a:lnSpc>
              <a:spcBef>
                <a:spcPts val="105"/>
              </a:spcBef>
            </a:pPr>
            <a:r>
              <a:rPr dirty="0" sz="1400" spc="135">
                <a:latin typeface="Tahoma"/>
                <a:cs typeface="Tahoma"/>
              </a:rPr>
              <a:t>O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7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6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 sz="1400" spc="-30">
                <a:latin typeface="Tahoma"/>
                <a:cs typeface="Tahoma"/>
              </a:rPr>
              <a:t>0</a:t>
            </a:r>
            <a:r>
              <a:rPr dirty="0" sz="1400" spc="-10">
                <a:latin typeface="Tahoma"/>
                <a:cs typeface="Tahoma"/>
              </a:rPr>
              <a:t>.</a:t>
            </a:r>
            <a:r>
              <a:rPr dirty="0" sz="1400" spc="50">
                <a:latin typeface="Tahoma"/>
                <a:cs typeface="Tahoma"/>
              </a:rPr>
              <a:t>5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544315" y="2986277"/>
            <a:ext cx="27559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30">
                <a:latin typeface="Tahoma"/>
                <a:cs typeface="Tahoma"/>
              </a:rPr>
              <a:t>0</a:t>
            </a:r>
            <a:r>
              <a:rPr dirty="0" sz="1400" spc="-15">
                <a:latin typeface="Tahoma"/>
                <a:cs typeface="Tahoma"/>
              </a:rPr>
              <a:t>.</a:t>
            </a:r>
            <a:r>
              <a:rPr dirty="0" sz="1400" spc="50">
                <a:latin typeface="Tahoma"/>
                <a:cs typeface="Tahoma"/>
              </a:rPr>
              <a:t>3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105147" y="1751202"/>
            <a:ext cx="27559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30">
                <a:latin typeface="Tahoma"/>
                <a:cs typeface="Tahoma"/>
              </a:rPr>
              <a:t>0</a:t>
            </a:r>
            <a:r>
              <a:rPr dirty="0" sz="1400" spc="-15">
                <a:latin typeface="Tahoma"/>
                <a:cs typeface="Tahoma"/>
              </a:rPr>
              <a:t>.</a:t>
            </a:r>
            <a:r>
              <a:rPr dirty="0" sz="1400" spc="50">
                <a:latin typeface="Tahoma"/>
                <a:cs typeface="Tahoma"/>
              </a:rPr>
              <a:t>3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037458" y="2720086"/>
            <a:ext cx="27559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30">
                <a:latin typeface="Tahoma"/>
                <a:cs typeface="Tahoma"/>
              </a:rPr>
              <a:t>0</a:t>
            </a:r>
            <a:r>
              <a:rPr dirty="0" sz="1400" spc="-15">
                <a:latin typeface="Tahoma"/>
                <a:cs typeface="Tahoma"/>
              </a:rPr>
              <a:t>.</a:t>
            </a:r>
            <a:r>
              <a:rPr dirty="0" sz="1400" spc="50">
                <a:latin typeface="Tahoma"/>
                <a:cs typeface="Tahoma"/>
              </a:rPr>
              <a:t>3</a:t>
            </a:r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9429"/>
            <a:ext cx="420052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10"/>
              <a:t>Transition</a:t>
            </a:r>
            <a:r>
              <a:rPr dirty="0" spc="-180"/>
              <a:t> </a:t>
            </a:r>
            <a:r>
              <a:rPr dirty="0" spc="5"/>
              <a:t>table</a:t>
            </a:r>
            <a:r>
              <a:rPr dirty="0" spc="-200"/>
              <a:t> </a:t>
            </a:r>
            <a:r>
              <a:rPr dirty="0" spc="-25"/>
              <a:t>and</a:t>
            </a:r>
            <a:r>
              <a:rPr dirty="0" spc="-185"/>
              <a:t> </a:t>
            </a:r>
            <a:r>
              <a:rPr dirty="0" spc="-5"/>
              <a:t>matrix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820534" y="1570164"/>
          <a:ext cx="3272790" cy="20332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27430"/>
                <a:gridCol w="761365"/>
                <a:gridCol w="782319"/>
                <a:gridCol w="686434"/>
              </a:tblGrid>
              <a:tr h="40474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400" spc="130">
                          <a:latin typeface="Tahoma"/>
                          <a:cs typeface="Tahoma"/>
                        </a:rPr>
                        <a:t>NN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400" spc="90">
                          <a:latin typeface="Tahoma"/>
                          <a:cs typeface="Tahoma"/>
                        </a:rPr>
                        <a:t>VB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O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404622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dirty="0" sz="1400">
                          <a:latin typeface="Cambria Math"/>
                          <a:cs typeface="Cambria Math"/>
                        </a:rPr>
                        <a:t>𝜋 </a:t>
                      </a:r>
                      <a:r>
                        <a:rPr dirty="0" sz="1400" spc="-30">
                          <a:solidFill>
                            <a:srgbClr val="B7B7B7"/>
                          </a:solidFill>
                          <a:latin typeface="Tahoma"/>
                          <a:cs typeface="Tahoma"/>
                        </a:rPr>
                        <a:t>(initial)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763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48285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0.4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58445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0.1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10820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0.5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404621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400" spc="-5">
                          <a:latin typeface="Tahoma"/>
                          <a:cs typeface="Tahoma"/>
                        </a:rPr>
                        <a:t>N</a:t>
                      </a:r>
                      <a:r>
                        <a:rPr dirty="0" sz="1400">
                          <a:latin typeface="Tahoma"/>
                          <a:cs typeface="Tahoma"/>
                        </a:rPr>
                        <a:t>N</a:t>
                      </a:r>
                      <a:r>
                        <a:rPr dirty="0" sz="1400" spc="-7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400">
                          <a:solidFill>
                            <a:srgbClr val="B7B7B7"/>
                          </a:solidFill>
                          <a:latin typeface="Tahoma"/>
                          <a:cs typeface="Tahoma"/>
                        </a:rPr>
                        <a:t>(</a:t>
                      </a:r>
                      <a:r>
                        <a:rPr dirty="0" sz="1400" spc="-10">
                          <a:solidFill>
                            <a:srgbClr val="B7B7B7"/>
                          </a:solidFill>
                          <a:latin typeface="Tahoma"/>
                          <a:cs typeface="Tahoma"/>
                        </a:rPr>
                        <a:t>n</a:t>
                      </a:r>
                      <a:r>
                        <a:rPr dirty="0" sz="1400">
                          <a:solidFill>
                            <a:srgbClr val="B7B7B7"/>
                          </a:solidFill>
                          <a:latin typeface="Tahoma"/>
                          <a:cs typeface="Tahoma"/>
                        </a:rPr>
                        <a:t>o</a:t>
                      </a:r>
                      <a:r>
                        <a:rPr dirty="0" sz="1400" spc="-10">
                          <a:solidFill>
                            <a:srgbClr val="B7B7B7"/>
                          </a:solidFill>
                          <a:latin typeface="Tahoma"/>
                          <a:cs typeface="Tahoma"/>
                        </a:rPr>
                        <a:t>u</a:t>
                      </a:r>
                      <a:r>
                        <a:rPr dirty="0" sz="1400">
                          <a:solidFill>
                            <a:srgbClr val="B7B7B7"/>
                          </a:solidFill>
                          <a:latin typeface="Tahoma"/>
                          <a:cs typeface="Tahoma"/>
                        </a:rPr>
                        <a:t>n)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48285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0.2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58445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0.2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10820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0.6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404622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VB</a:t>
                      </a:r>
                      <a:r>
                        <a:rPr dirty="0" sz="1400" spc="-9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400">
                          <a:solidFill>
                            <a:srgbClr val="B7B7B7"/>
                          </a:solidFill>
                          <a:latin typeface="Tahoma"/>
                          <a:cs typeface="Tahoma"/>
                        </a:rPr>
                        <a:t>(</a:t>
                      </a:r>
                      <a:r>
                        <a:rPr dirty="0" sz="1400" spc="-10">
                          <a:solidFill>
                            <a:srgbClr val="B7B7B7"/>
                          </a:solidFill>
                          <a:latin typeface="Tahoma"/>
                          <a:cs typeface="Tahoma"/>
                        </a:rPr>
                        <a:t>v</a:t>
                      </a:r>
                      <a:r>
                        <a:rPr dirty="0" sz="1400">
                          <a:solidFill>
                            <a:srgbClr val="B7B7B7"/>
                          </a:solidFill>
                          <a:latin typeface="Tahoma"/>
                          <a:cs typeface="Tahoma"/>
                        </a:rPr>
                        <a:t>e</a:t>
                      </a:r>
                      <a:r>
                        <a:rPr dirty="0" sz="1400" spc="5">
                          <a:solidFill>
                            <a:srgbClr val="B7B7B7"/>
                          </a:solidFill>
                          <a:latin typeface="Tahoma"/>
                          <a:cs typeface="Tahoma"/>
                        </a:rPr>
                        <a:t>r</a:t>
                      </a:r>
                      <a:r>
                        <a:rPr dirty="0" sz="1400">
                          <a:solidFill>
                            <a:srgbClr val="B7B7B7"/>
                          </a:solidFill>
                          <a:latin typeface="Tahoma"/>
                          <a:cs typeface="Tahoma"/>
                        </a:rPr>
                        <a:t>b</a:t>
                      </a:r>
                      <a:r>
                        <a:rPr dirty="0" sz="1400">
                          <a:solidFill>
                            <a:srgbClr val="B7B7B7"/>
                          </a:solidFill>
                          <a:latin typeface="Tahoma"/>
                          <a:cs typeface="Tahoma"/>
                        </a:rPr>
                        <a:t>)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48285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0.4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58445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0.3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10820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0.3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404621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400" spc="130">
                          <a:latin typeface="Tahoma"/>
                          <a:cs typeface="Tahoma"/>
                        </a:rPr>
                        <a:t>O</a:t>
                      </a:r>
                      <a:r>
                        <a:rPr dirty="0" sz="1400" spc="-10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400" spc="-40">
                          <a:solidFill>
                            <a:srgbClr val="B7B7B7"/>
                          </a:solidFill>
                          <a:latin typeface="Tahoma"/>
                          <a:cs typeface="Tahoma"/>
                        </a:rPr>
                        <a:t>(other)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48285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0.2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58445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0.3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10820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0.5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3652" y="2467355"/>
            <a:ext cx="467471" cy="19929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434584" y="1924811"/>
            <a:ext cx="2485265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642103"/>
            <a:ext cx="9144000" cy="501650"/>
            <a:chOff x="0" y="4642103"/>
            <a:chExt cx="9144000" cy="5016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52494" y="4886505"/>
              <a:ext cx="1422388" cy="187986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4736591"/>
              <a:ext cx="9144000" cy="407034"/>
            </a:xfrm>
            <a:custGeom>
              <a:avLst/>
              <a:gdLst/>
              <a:ahLst/>
              <a:cxnLst/>
              <a:rect l="l" t="t" r="r" b="b"/>
              <a:pathLst>
                <a:path w="9144000" h="407035">
                  <a:moveTo>
                    <a:pt x="9143999" y="0"/>
                  </a:moveTo>
                  <a:lnTo>
                    <a:pt x="0" y="0"/>
                  </a:lnTo>
                  <a:lnTo>
                    <a:pt x="0" y="406907"/>
                  </a:lnTo>
                  <a:lnTo>
                    <a:pt x="9143999" y="406907"/>
                  </a:lnTo>
                  <a:lnTo>
                    <a:pt x="9143999" y="0"/>
                  </a:lnTo>
                  <a:close/>
                </a:path>
              </a:pathLst>
            </a:custGeom>
            <a:solidFill>
              <a:srgbClr val="2F2F2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4736591"/>
              <a:ext cx="9144000" cy="0"/>
            </a:xfrm>
            <a:custGeom>
              <a:avLst/>
              <a:gdLst/>
              <a:ahLst/>
              <a:cxnLst/>
              <a:rect l="l" t="t" r="r" b="b"/>
              <a:pathLst>
                <a:path w="9144000" h="0">
                  <a:moveTo>
                    <a:pt x="9143999" y="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2F2F2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642103"/>
              <a:ext cx="2308859" cy="501395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90550" y="519429"/>
            <a:ext cx="149034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25"/>
              <a:t>Summary</a:t>
            </a: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02080" y="2680716"/>
            <a:ext cx="1962912" cy="275488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2097785" y="1825244"/>
            <a:ext cx="6477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Tahoma"/>
                <a:cs typeface="Tahoma"/>
              </a:rPr>
              <a:t>States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581269" y="1825244"/>
            <a:ext cx="17278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0">
                <a:latin typeface="Tahoma"/>
                <a:cs typeface="Tahoma"/>
              </a:rPr>
              <a:t>T</a:t>
            </a:r>
            <a:r>
              <a:rPr dirty="0" sz="1800" spc="10">
                <a:latin typeface="Tahoma"/>
                <a:cs typeface="Tahoma"/>
              </a:rPr>
              <a:t>r</a:t>
            </a:r>
            <a:r>
              <a:rPr dirty="0" sz="1800" spc="-25">
                <a:latin typeface="Tahoma"/>
                <a:cs typeface="Tahoma"/>
              </a:rPr>
              <a:t>a</a:t>
            </a:r>
            <a:r>
              <a:rPr dirty="0" sz="1800" spc="-25">
                <a:latin typeface="Tahoma"/>
                <a:cs typeface="Tahoma"/>
              </a:rPr>
              <a:t>n</a:t>
            </a:r>
            <a:r>
              <a:rPr dirty="0" sz="1800" spc="15">
                <a:latin typeface="Tahoma"/>
                <a:cs typeface="Tahoma"/>
              </a:rPr>
              <a:t>sition</a:t>
            </a:r>
            <a:r>
              <a:rPr dirty="0" sz="1800" spc="-114">
                <a:latin typeface="Tahoma"/>
                <a:cs typeface="Tahoma"/>
              </a:rPr>
              <a:t> </a:t>
            </a:r>
            <a:r>
              <a:rPr dirty="0" sz="1800" spc="-40">
                <a:latin typeface="Tahoma"/>
                <a:cs typeface="Tahoma"/>
              </a:rPr>
              <a:t>m</a:t>
            </a:r>
            <a:r>
              <a:rPr dirty="0" sz="1800" spc="-5">
                <a:latin typeface="Tahoma"/>
                <a:cs typeface="Tahoma"/>
              </a:rPr>
              <a:t>a</a:t>
            </a:r>
            <a:r>
              <a:rPr dirty="0" sz="1800">
                <a:latin typeface="Tahoma"/>
                <a:cs typeface="Tahoma"/>
              </a:rPr>
              <a:t>t</a:t>
            </a:r>
            <a:r>
              <a:rPr dirty="0" sz="1800" spc="10">
                <a:latin typeface="Tahoma"/>
                <a:cs typeface="Tahoma"/>
              </a:rPr>
              <a:t>rix</a:t>
            </a:r>
            <a:endParaRPr sz="1800">
              <a:latin typeface="Tahoma"/>
              <a:cs typeface="Tahoma"/>
            </a:endParaRPr>
          </a:p>
        </p:txBody>
      </p:sp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572000" y="2260473"/>
            <a:ext cx="3486911" cy="112395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02537" y="3226434"/>
            <a:ext cx="133921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45">
                <a:solidFill>
                  <a:srgbClr val="FFFFFF"/>
                </a:solidFill>
                <a:latin typeface="Microsoft Sans Serif"/>
                <a:cs typeface="Microsoft Sans Serif"/>
              </a:rPr>
              <a:t>deeplearning.ai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535673" y="3031998"/>
            <a:ext cx="646430" cy="0"/>
          </a:xfrm>
          <a:custGeom>
            <a:avLst/>
            <a:gdLst/>
            <a:ahLst/>
            <a:cxnLst/>
            <a:rect l="l" t="t" r="r" b="b"/>
            <a:pathLst>
              <a:path w="646429" h="0">
                <a:moveTo>
                  <a:pt x="645922" y="0"/>
                </a:moveTo>
                <a:lnTo>
                  <a:pt x="0" y="0"/>
                </a:lnTo>
              </a:path>
            </a:pathLst>
          </a:custGeom>
          <a:ln w="38100">
            <a:solidFill>
              <a:srgbClr val="FD4D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5729732" y="541477"/>
            <a:ext cx="2260600" cy="24034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 indent="55880">
              <a:lnSpc>
                <a:spcPct val="100000"/>
              </a:lnSpc>
              <a:spcBef>
                <a:spcPts val="95"/>
              </a:spcBef>
            </a:pPr>
            <a:r>
              <a:rPr dirty="0" sz="5200" spc="100">
                <a:latin typeface="Tahoma"/>
                <a:cs typeface="Tahoma"/>
              </a:rPr>
              <a:t>Hidden </a:t>
            </a:r>
            <a:r>
              <a:rPr dirty="0" sz="5200" spc="-1614">
                <a:latin typeface="Tahoma"/>
                <a:cs typeface="Tahoma"/>
              </a:rPr>
              <a:t> </a:t>
            </a:r>
            <a:r>
              <a:rPr dirty="0" sz="5200" spc="145">
                <a:latin typeface="Tahoma"/>
                <a:cs typeface="Tahoma"/>
              </a:rPr>
              <a:t>Markov  </a:t>
            </a:r>
            <a:r>
              <a:rPr dirty="0" sz="5200" spc="155">
                <a:latin typeface="Tahoma"/>
                <a:cs typeface="Tahoma"/>
              </a:rPr>
              <a:t>Models</a:t>
            </a:r>
            <a:endParaRPr sz="5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9429"/>
            <a:ext cx="3551554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50"/>
              <a:t>Hidden</a:t>
            </a:r>
            <a:r>
              <a:rPr dirty="0" spc="-190"/>
              <a:t> </a:t>
            </a:r>
            <a:r>
              <a:rPr dirty="0" spc="80"/>
              <a:t>Markov</a:t>
            </a:r>
            <a:r>
              <a:rPr dirty="0" spc="-170"/>
              <a:t> </a:t>
            </a:r>
            <a:r>
              <a:rPr dirty="0" spc="105"/>
              <a:t>Model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5681" y="1275714"/>
            <a:ext cx="3059582" cy="267512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40232" y="1992630"/>
            <a:ext cx="29781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130">
                <a:latin typeface="Tahoma"/>
                <a:cs typeface="Tahoma"/>
              </a:rPr>
              <a:t>NN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39644" y="1992630"/>
            <a:ext cx="26098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90">
                <a:latin typeface="Tahoma"/>
                <a:cs typeface="Tahoma"/>
              </a:rPr>
              <a:t>VB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90547" y="3227019"/>
            <a:ext cx="168910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135">
                <a:latin typeface="Tahoma"/>
                <a:cs typeface="Tahoma"/>
              </a:rPr>
              <a:t>O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6546913" y="1569529"/>
            <a:ext cx="450215" cy="453390"/>
            <a:chOff x="6546913" y="1569529"/>
            <a:chExt cx="450215" cy="453390"/>
          </a:xfrm>
        </p:grpSpPr>
        <p:sp>
          <p:nvSpPr>
            <p:cNvPr id="8" name="object 8"/>
            <p:cNvSpPr/>
            <p:nvPr/>
          </p:nvSpPr>
          <p:spPr>
            <a:xfrm>
              <a:off x="6551676" y="1574291"/>
              <a:ext cx="440690" cy="443865"/>
            </a:xfrm>
            <a:custGeom>
              <a:avLst/>
              <a:gdLst/>
              <a:ahLst/>
              <a:cxnLst/>
              <a:rect l="l" t="t" r="r" b="b"/>
              <a:pathLst>
                <a:path w="440690" h="443864">
                  <a:moveTo>
                    <a:pt x="220218" y="0"/>
                  </a:moveTo>
                  <a:lnTo>
                    <a:pt x="175824" y="4506"/>
                  </a:lnTo>
                  <a:lnTo>
                    <a:pt x="134481" y="17430"/>
                  </a:lnTo>
                  <a:lnTo>
                    <a:pt x="97073" y="37879"/>
                  </a:lnTo>
                  <a:lnTo>
                    <a:pt x="64484" y="64960"/>
                  </a:lnTo>
                  <a:lnTo>
                    <a:pt x="37598" y="97780"/>
                  </a:lnTo>
                  <a:lnTo>
                    <a:pt x="17299" y="135445"/>
                  </a:lnTo>
                  <a:lnTo>
                    <a:pt x="4472" y="177063"/>
                  </a:lnTo>
                  <a:lnTo>
                    <a:pt x="0" y="221742"/>
                  </a:lnTo>
                  <a:lnTo>
                    <a:pt x="4472" y="266420"/>
                  </a:lnTo>
                  <a:lnTo>
                    <a:pt x="17299" y="308038"/>
                  </a:lnTo>
                  <a:lnTo>
                    <a:pt x="37598" y="345703"/>
                  </a:lnTo>
                  <a:lnTo>
                    <a:pt x="64484" y="378523"/>
                  </a:lnTo>
                  <a:lnTo>
                    <a:pt x="97073" y="405604"/>
                  </a:lnTo>
                  <a:lnTo>
                    <a:pt x="134481" y="426053"/>
                  </a:lnTo>
                  <a:lnTo>
                    <a:pt x="175824" y="438977"/>
                  </a:lnTo>
                  <a:lnTo>
                    <a:pt x="220218" y="443484"/>
                  </a:lnTo>
                  <a:lnTo>
                    <a:pt x="264611" y="438977"/>
                  </a:lnTo>
                  <a:lnTo>
                    <a:pt x="305954" y="426053"/>
                  </a:lnTo>
                  <a:lnTo>
                    <a:pt x="343362" y="405604"/>
                  </a:lnTo>
                  <a:lnTo>
                    <a:pt x="375951" y="378523"/>
                  </a:lnTo>
                  <a:lnTo>
                    <a:pt x="402837" y="345703"/>
                  </a:lnTo>
                  <a:lnTo>
                    <a:pt x="423136" y="308038"/>
                  </a:lnTo>
                  <a:lnTo>
                    <a:pt x="435963" y="266420"/>
                  </a:lnTo>
                  <a:lnTo>
                    <a:pt x="440435" y="221742"/>
                  </a:lnTo>
                  <a:lnTo>
                    <a:pt x="435963" y="177063"/>
                  </a:lnTo>
                  <a:lnTo>
                    <a:pt x="423136" y="135445"/>
                  </a:lnTo>
                  <a:lnTo>
                    <a:pt x="402837" y="97780"/>
                  </a:lnTo>
                  <a:lnTo>
                    <a:pt x="375951" y="64960"/>
                  </a:lnTo>
                  <a:lnTo>
                    <a:pt x="343362" y="37879"/>
                  </a:lnTo>
                  <a:lnTo>
                    <a:pt x="305954" y="17430"/>
                  </a:lnTo>
                  <a:lnTo>
                    <a:pt x="264611" y="4506"/>
                  </a:lnTo>
                  <a:lnTo>
                    <a:pt x="220218" y="0"/>
                  </a:lnTo>
                  <a:close/>
                </a:path>
              </a:pathLst>
            </a:custGeom>
            <a:solidFill>
              <a:srgbClr val="9FC5E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6551676" y="1574291"/>
              <a:ext cx="440690" cy="443865"/>
            </a:xfrm>
            <a:custGeom>
              <a:avLst/>
              <a:gdLst/>
              <a:ahLst/>
              <a:cxnLst/>
              <a:rect l="l" t="t" r="r" b="b"/>
              <a:pathLst>
                <a:path w="440690" h="443864">
                  <a:moveTo>
                    <a:pt x="0" y="221742"/>
                  </a:moveTo>
                  <a:lnTo>
                    <a:pt x="4472" y="177063"/>
                  </a:lnTo>
                  <a:lnTo>
                    <a:pt x="17299" y="135445"/>
                  </a:lnTo>
                  <a:lnTo>
                    <a:pt x="37598" y="97780"/>
                  </a:lnTo>
                  <a:lnTo>
                    <a:pt x="64484" y="64960"/>
                  </a:lnTo>
                  <a:lnTo>
                    <a:pt x="97073" y="37879"/>
                  </a:lnTo>
                  <a:lnTo>
                    <a:pt x="134481" y="17430"/>
                  </a:lnTo>
                  <a:lnTo>
                    <a:pt x="175824" y="4506"/>
                  </a:lnTo>
                  <a:lnTo>
                    <a:pt x="220218" y="0"/>
                  </a:lnTo>
                  <a:lnTo>
                    <a:pt x="264611" y="4506"/>
                  </a:lnTo>
                  <a:lnTo>
                    <a:pt x="305954" y="17430"/>
                  </a:lnTo>
                  <a:lnTo>
                    <a:pt x="343362" y="37879"/>
                  </a:lnTo>
                  <a:lnTo>
                    <a:pt x="375951" y="64960"/>
                  </a:lnTo>
                  <a:lnTo>
                    <a:pt x="402837" y="97780"/>
                  </a:lnTo>
                  <a:lnTo>
                    <a:pt x="423136" y="135445"/>
                  </a:lnTo>
                  <a:lnTo>
                    <a:pt x="435963" y="177063"/>
                  </a:lnTo>
                  <a:lnTo>
                    <a:pt x="440435" y="221742"/>
                  </a:lnTo>
                  <a:lnTo>
                    <a:pt x="435963" y="266420"/>
                  </a:lnTo>
                  <a:lnTo>
                    <a:pt x="423136" y="308038"/>
                  </a:lnTo>
                  <a:lnTo>
                    <a:pt x="402837" y="345703"/>
                  </a:lnTo>
                  <a:lnTo>
                    <a:pt x="375951" y="378523"/>
                  </a:lnTo>
                  <a:lnTo>
                    <a:pt x="343362" y="405604"/>
                  </a:lnTo>
                  <a:lnTo>
                    <a:pt x="305954" y="426053"/>
                  </a:lnTo>
                  <a:lnTo>
                    <a:pt x="264611" y="438977"/>
                  </a:lnTo>
                  <a:lnTo>
                    <a:pt x="220218" y="443484"/>
                  </a:lnTo>
                  <a:lnTo>
                    <a:pt x="175824" y="438977"/>
                  </a:lnTo>
                  <a:lnTo>
                    <a:pt x="134481" y="426053"/>
                  </a:lnTo>
                  <a:lnTo>
                    <a:pt x="97073" y="405604"/>
                  </a:lnTo>
                  <a:lnTo>
                    <a:pt x="64484" y="378523"/>
                  </a:lnTo>
                  <a:lnTo>
                    <a:pt x="37598" y="345703"/>
                  </a:lnTo>
                  <a:lnTo>
                    <a:pt x="17299" y="308038"/>
                  </a:lnTo>
                  <a:lnTo>
                    <a:pt x="4472" y="266420"/>
                  </a:lnTo>
                  <a:lnTo>
                    <a:pt x="0" y="221742"/>
                  </a:lnTo>
                  <a:close/>
                </a:path>
              </a:pathLst>
            </a:custGeom>
            <a:ln w="9525">
              <a:solidFill>
                <a:srgbClr val="666666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7180833" y="1691462"/>
            <a:ext cx="1070610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5">
                <a:latin typeface="Tahoma"/>
                <a:cs typeface="Tahoma"/>
              </a:rPr>
              <a:t>h</a:t>
            </a:r>
            <a:r>
              <a:rPr dirty="0" sz="1400" spc="10">
                <a:latin typeface="Tahoma"/>
                <a:cs typeface="Tahoma"/>
              </a:rPr>
              <a:t>id</a:t>
            </a:r>
            <a:r>
              <a:rPr dirty="0" sz="1400" spc="20">
                <a:latin typeface="Tahoma"/>
                <a:cs typeface="Tahoma"/>
              </a:rPr>
              <a:t>d</a:t>
            </a:r>
            <a:r>
              <a:rPr dirty="0" sz="1400">
                <a:latin typeface="Tahoma"/>
                <a:cs typeface="Tahoma"/>
              </a:rPr>
              <a:t>en</a:t>
            </a:r>
            <a:r>
              <a:rPr dirty="0" sz="1400" spc="-105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states</a:t>
            </a:r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86027" y="720851"/>
            <a:ext cx="3377565" cy="3016250"/>
          </a:xfrm>
          <a:prstGeom prst="rect">
            <a:avLst/>
          </a:prstGeom>
          <a:ln w="9525">
            <a:solidFill>
              <a:srgbClr val="CCCCCC"/>
            </a:solidFill>
          </a:ln>
        </p:spPr>
        <p:txBody>
          <a:bodyPr wrap="square" lIns="0" tIns="86995" rIns="0" bIns="0" rtlCol="0" vert="horz">
            <a:spAutoFit/>
          </a:bodyPr>
          <a:lstStyle/>
          <a:p>
            <a:pPr algn="ctr" marL="635">
              <a:lnSpc>
                <a:spcPct val="100000"/>
              </a:lnSpc>
              <a:spcBef>
                <a:spcPts val="685"/>
              </a:spcBef>
            </a:pPr>
            <a:r>
              <a:rPr dirty="0" sz="2400" spc="30">
                <a:solidFill>
                  <a:srgbClr val="B7B7B7"/>
                </a:solidFill>
                <a:latin typeface="Tahoma"/>
                <a:cs typeface="Tahoma"/>
              </a:rPr>
              <a:t>you</a:t>
            </a:r>
            <a:endParaRPr sz="24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29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29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3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</a:pPr>
            <a:r>
              <a:rPr dirty="0" sz="2400" spc="-40">
                <a:latin typeface="Tahoma"/>
                <a:cs typeface="Tahoma"/>
              </a:rPr>
              <a:t>ju</a:t>
            </a:r>
            <a:r>
              <a:rPr dirty="0" sz="2400" spc="-70">
                <a:latin typeface="Tahoma"/>
                <a:cs typeface="Tahoma"/>
              </a:rPr>
              <a:t>m</a:t>
            </a:r>
            <a:r>
              <a:rPr dirty="0" sz="2400" spc="15">
                <a:latin typeface="Tahoma"/>
                <a:cs typeface="Tahoma"/>
              </a:rPr>
              <a:t>p</a:t>
            </a:r>
            <a:r>
              <a:rPr dirty="0" sz="2400" spc="-150">
                <a:latin typeface="Tahoma"/>
                <a:cs typeface="Tahoma"/>
              </a:rPr>
              <a:t> </a:t>
            </a:r>
            <a:r>
              <a:rPr dirty="0" sz="2400" spc="-355">
                <a:latin typeface="Tahoma"/>
                <a:cs typeface="Tahoma"/>
              </a:rPr>
              <a:t>=</a:t>
            </a:r>
            <a:r>
              <a:rPr dirty="0" sz="2400" spc="-140">
                <a:latin typeface="Tahoma"/>
                <a:cs typeface="Tahoma"/>
              </a:rPr>
              <a:t> </a:t>
            </a:r>
            <a:r>
              <a:rPr dirty="0" sz="2400" spc="15">
                <a:latin typeface="Tahoma"/>
                <a:cs typeface="Tahoma"/>
              </a:rPr>
              <a:t>verb</a:t>
            </a:r>
            <a:endParaRPr sz="2400">
              <a:latin typeface="Tahoma"/>
              <a:cs typeface="Tahom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03955" y="1481092"/>
            <a:ext cx="708064" cy="67004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780788" y="720851"/>
            <a:ext cx="3377565" cy="3016250"/>
          </a:xfrm>
          <a:prstGeom prst="rect">
            <a:avLst/>
          </a:prstGeom>
          <a:ln w="9525">
            <a:solidFill>
              <a:srgbClr val="CCCCCC"/>
            </a:solidFill>
          </a:ln>
        </p:spPr>
        <p:txBody>
          <a:bodyPr wrap="square" lIns="0" tIns="86995" rIns="0" bIns="0" rtlCol="0" vert="horz">
            <a:spAutoFit/>
          </a:bodyPr>
          <a:lstStyle/>
          <a:p>
            <a:pPr marL="1127760">
              <a:lnSpc>
                <a:spcPct val="100000"/>
              </a:lnSpc>
              <a:spcBef>
                <a:spcPts val="685"/>
              </a:spcBef>
            </a:pPr>
            <a:r>
              <a:rPr dirty="0" sz="2400" spc="-5">
                <a:solidFill>
                  <a:srgbClr val="B7B7B7"/>
                </a:solidFill>
                <a:latin typeface="Tahoma"/>
                <a:cs typeface="Tahoma"/>
              </a:rPr>
              <a:t>machine</a:t>
            </a:r>
            <a:endParaRPr sz="24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29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29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300">
              <a:latin typeface="Tahoma"/>
              <a:cs typeface="Tahoma"/>
            </a:endParaRPr>
          </a:p>
          <a:p>
            <a:pPr marL="1122680">
              <a:lnSpc>
                <a:spcPct val="100000"/>
              </a:lnSpc>
            </a:pPr>
            <a:r>
              <a:rPr dirty="0" sz="2400" spc="-40">
                <a:latin typeface="Tahoma"/>
                <a:cs typeface="Tahoma"/>
              </a:rPr>
              <a:t>ju</a:t>
            </a:r>
            <a:r>
              <a:rPr dirty="0" sz="2400" spc="-70">
                <a:latin typeface="Tahoma"/>
                <a:cs typeface="Tahoma"/>
              </a:rPr>
              <a:t>m</a:t>
            </a:r>
            <a:r>
              <a:rPr dirty="0" sz="2400" spc="15">
                <a:latin typeface="Tahoma"/>
                <a:cs typeface="Tahoma"/>
              </a:rPr>
              <a:t>p</a:t>
            </a:r>
            <a:r>
              <a:rPr dirty="0" sz="2400" spc="-150">
                <a:latin typeface="Tahoma"/>
                <a:cs typeface="Tahoma"/>
              </a:rPr>
              <a:t> </a:t>
            </a:r>
            <a:r>
              <a:rPr dirty="0" sz="2400" spc="-355">
                <a:latin typeface="Tahoma"/>
                <a:cs typeface="Tahoma"/>
              </a:rPr>
              <a:t>=</a:t>
            </a:r>
            <a:r>
              <a:rPr dirty="0" sz="2400" spc="-140">
                <a:latin typeface="Tahoma"/>
                <a:cs typeface="Tahoma"/>
              </a:rPr>
              <a:t> </a:t>
            </a:r>
            <a:r>
              <a:rPr dirty="0" sz="2400" spc="-65">
                <a:latin typeface="Tahoma"/>
                <a:cs typeface="Tahoma"/>
              </a:rPr>
              <a:t>?</a:t>
            </a:r>
            <a:endParaRPr sz="2400">
              <a:latin typeface="Tahoma"/>
              <a:cs typeface="Tahoma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827776" y="1333500"/>
            <a:ext cx="1283207" cy="110642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642103"/>
            <a:ext cx="9144000" cy="501650"/>
            <a:chOff x="0" y="4642103"/>
            <a:chExt cx="9144000" cy="5016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52494" y="4886505"/>
              <a:ext cx="1422388" cy="187986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4736591"/>
              <a:ext cx="9144000" cy="407034"/>
            </a:xfrm>
            <a:custGeom>
              <a:avLst/>
              <a:gdLst/>
              <a:ahLst/>
              <a:cxnLst/>
              <a:rect l="l" t="t" r="r" b="b"/>
              <a:pathLst>
                <a:path w="9144000" h="407035">
                  <a:moveTo>
                    <a:pt x="9143999" y="0"/>
                  </a:moveTo>
                  <a:lnTo>
                    <a:pt x="0" y="0"/>
                  </a:lnTo>
                  <a:lnTo>
                    <a:pt x="0" y="406907"/>
                  </a:lnTo>
                  <a:lnTo>
                    <a:pt x="9143999" y="406907"/>
                  </a:lnTo>
                  <a:lnTo>
                    <a:pt x="9143999" y="0"/>
                  </a:lnTo>
                  <a:close/>
                </a:path>
              </a:pathLst>
            </a:custGeom>
            <a:solidFill>
              <a:srgbClr val="2F2F2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4736591"/>
              <a:ext cx="9144000" cy="0"/>
            </a:xfrm>
            <a:custGeom>
              <a:avLst/>
              <a:gdLst/>
              <a:ahLst/>
              <a:cxnLst/>
              <a:rect l="l" t="t" r="r" b="b"/>
              <a:pathLst>
                <a:path w="9144000" h="0">
                  <a:moveTo>
                    <a:pt x="9143999" y="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2F2F2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642103"/>
              <a:ext cx="2308859" cy="501395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90550" y="519429"/>
            <a:ext cx="119126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50"/>
              <a:t>Outline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04850" y="1195000"/>
            <a:ext cx="3887470" cy="2129790"/>
          </a:xfrm>
          <a:prstGeom prst="rect">
            <a:avLst/>
          </a:prstGeom>
        </p:spPr>
        <p:txBody>
          <a:bodyPr wrap="square" lIns="0" tIns="58419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59"/>
              </a:spcBef>
              <a:buSzPct val="90000"/>
              <a:buChar char="●"/>
              <a:tabLst>
                <a:tab pos="354965" algn="l"/>
                <a:tab pos="355600" algn="l"/>
              </a:tabLst>
            </a:pPr>
            <a:r>
              <a:rPr dirty="0" sz="2000" spc="170">
                <a:latin typeface="Tahoma"/>
                <a:cs typeface="Tahoma"/>
              </a:rPr>
              <a:t>W</a:t>
            </a:r>
            <a:r>
              <a:rPr dirty="0" sz="2000" spc="100">
                <a:latin typeface="Tahoma"/>
                <a:cs typeface="Tahoma"/>
              </a:rPr>
              <a:t>h</a:t>
            </a:r>
            <a:r>
              <a:rPr dirty="0" sz="2000" spc="-5">
                <a:latin typeface="Tahoma"/>
                <a:cs typeface="Tahoma"/>
              </a:rPr>
              <a:t>at</a:t>
            </a:r>
            <a:r>
              <a:rPr dirty="0" sz="2000" spc="-125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is</a:t>
            </a:r>
            <a:r>
              <a:rPr dirty="0" sz="2000" spc="-130">
                <a:latin typeface="Tahoma"/>
                <a:cs typeface="Tahoma"/>
              </a:rPr>
              <a:t> </a:t>
            </a:r>
            <a:r>
              <a:rPr dirty="0" sz="2000" spc="5">
                <a:latin typeface="Tahoma"/>
                <a:cs typeface="Tahoma"/>
              </a:rPr>
              <a:t>part</a:t>
            </a:r>
            <a:r>
              <a:rPr dirty="0" sz="2000" spc="-120">
                <a:latin typeface="Tahoma"/>
                <a:cs typeface="Tahoma"/>
              </a:rPr>
              <a:t> </a:t>
            </a:r>
            <a:r>
              <a:rPr dirty="0" sz="2000" spc="55">
                <a:latin typeface="Tahoma"/>
                <a:cs typeface="Tahoma"/>
              </a:rPr>
              <a:t>of</a:t>
            </a:r>
            <a:r>
              <a:rPr dirty="0" sz="2000" spc="-120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spe</a:t>
            </a:r>
            <a:r>
              <a:rPr dirty="0" sz="2000" spc="-10">
                <a:latin typeface="Tahoma"/>
                <a:cs typeface="Tahoma"/>
              </a:rPr>
              <a:t>e</a:t>
            </a:r>
            <a:r>
              <a:rPr dirty="0" sz="2000" spc="15">
                <a:latin typeface="Tahoma"/>
                <a:cs typeface="Tahoma"/>
              </a:rPr>
              <a:t>ch</a:t>
            </a:r>
            <a:r>
              <a:rPr dirty="0" sz="2000" spc="-150">
                <a:latin typeface="Tahoma"/>
                <a:cs typeface="Tahoma"/>
              </a:rPr>
              <a:t> </a:t>
            </a:r>
            <a:r>
              <a:rPr dirty="0" sz="2000" spc="-30">
                <a:latin typeface="Tahoma"/>
                <a:cs typeface="Tahoma"/>
              </a:rPr>
              <a:t>tagging?</a:t>
            </a:r>
            <a:endParaRPr sz="20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365"/>
              </a:spcBef>
              <a:buSzPct val="90000"/>
              <a:buChar char="●"/>
              <a:tabLst>
                <a:tab pos="354965" algn="l"/>
                <a:tab pos="355600" algn="l"/>
              </a:tabLst>
            </a:pPr>
            <a:r>
              <a:rPr dirty="0" sz="2000" spc="65">
                <a:latin typeface="Tahoma"/>
                <a:cs typeface="Tahoma"/>
              </a:rPr>
              <a:t>Mark</a:t>
            </a:r>
            <a:r>
              <a:rPr dirty="0" sz="2000" spc="70">
                <a:latin typeface="Tahoma"/>
                <a:cs typeface="Tahoma"/>
              </a:rPr>
              <a:t>o</a:t>
            </a:r>
            <a:r>
              <a:rPr dirty="0" sz="2000" spc="35">
                <a:latin typeface="Tahoma"/>
                <a:cs typeface="Tahoma"/>
              </a:rPr>
              <a:t>v</a:t>
            </a:r>
            <a:r>
              <a:rPr dirty="0" sz="2000" spc="-125">
                <a:latin typeface="Tahoma"/>
                <a:cs typeface="Tahoma"/>
              </a:rPr>
              <a:t> </a:t>
            </a:r>
            <a:r>
              <a:rPr dirty="0" sz="2000" spc="-5">
                <a:latin typeface="Tahoma"/>
                <a:cs typeface="Tahoma"/>
              </a:rPr>
              <a:t>chains</a:t>
            </a:r>
            <a:endParaRPr sz="20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360"/>
              </a:spcBef>
              <a:buSzPct val="90000"/>
              <a:buChar char="●"/>
              <a:tabLst>
                <a:tab pos="354965" algn="l"/>
                <a:tab pos="355600" algn="l"/>
              </a:tabLst>
            </a:pPr>
            <a:r>
              <a:rPr dirty="0" sz="2000" spc="65">
                <a:latin typeface="Tahoma"/>
                <a:cs typeface="Tahoma"/>
              </a:rPr>
              <a:t>Hi</a:t>
            </a:r>
            <a:r>
              <a:rPr dirty="0" sz="2000" spc="85">
                <a:latin typeface="Tahoma"/>
                <a:cs typeface="Tahoma"/>
              </a:rPr>
              <a:t>d</a:t>
            </a:r>
            <a:r>
              <a:rPr dirty="0" sz="2000" spc="5">
                <a:latin typeface="Tahoma"/>
                <a:cs typeface="Tahoma"/>
              </a:rPr>
              <a:t>den</a:t>
            </a:r>
            <a:r>
              <a:rPr dirty="0" sz="2000" spc="-145">
                <a:latin typeface="Tahoma"/>
                <a:cs typeface="Tahoma"/>
              </a:rPr>
              <a:t> </a:t>
            </a:r>
            <a:r>
              <a:rPr dirty="0" sz="2000" spc="65">
                <a:latin typeface="Tahoma"/>
                <a:cs typeface="Tahoma"/>
              </a:rPr>
              <a:t>Mark</a:t>
            </a:r>
            <a:r>
              <a:rPr dirty="0" sz="2000" spc="70">
                <a:latin typeface="Tahoma"/>
                <a:cs typeface="Tahoma"/>
              </a:rPr>
              <a:t>o</a:t>
            </a:r>
            <a:r>
              <a:rPr dirty="0" sz="2000" spc="35">
                <a:latin typeface="Tahoma"/>
                <a:cs typeface="Tahoma"/>
              </a:rPr>
              <a:t>v</a:t>
            </a:r>
            <a:r>
              <a:rPr dirty="0" sz="2000" spc="-125">
                <a:latin typeface="Tahoma"/>
                <a:cs typeface="Tahoma"/>
              </a:rPr>
              <a:t> </a:t>
            </a:r>
            <a:r>
              <a:rPr dirty="0" sz="2000" spc="5">
                <a:latin typeface="Tahoma"/>
                <a:cs typeface="Tahoma"/>
              </a:rPr>
              <a:t>models</a:t>
            </a:r>
            <a:endParaRPr sz="20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360"/>
              </a:spcBef>
              <a:buSzPct val="90000"/>
              <a:buChar char="●"/>
              <a:tabLst>
                <a:tab pos="354965" algn="l"/>
                <a:tab pos="355600" algn="l"/>
              </a:tabLst>
            </a:pPr>
            <a:r>
              <a:rPr dirty="0" sz="2000" spc="55">
                <a:latin typeface="Tahoma"/>
                <a:cs typeface="Tahoma"/>
              </a:rPr>
              <a:t>Vit</a:t>
            </a:r>
            <a:r>
              <a:rPr dirty="0" sz="2000" spc="65">
                <a:latin typeface="Tahoma"/>
                <a:cs typeface="Tahoma"/>
              </a:rPr>
              <a:t>e</a:t>
            </a:r>
            <a:r>
              <a:rPr dirty="0" sz="2000" spc="10">
                <a:latin typeface="Tahoma"/>
                <a:cs typeface="Tahoma"/>
              </a:rPr>
              <a:t>rb</a:t>
            </a:r>
            <a:r>
              <a:rPr dirty="0" sz="2000" spc="20">
                <a:latin typeface="Tahoma"/>
                <a:cs typeface="Tahoma"/>
              </a:rPr>
              <a:t>i</a:t>
            </a:r>
            <a:r>
              <a:rPr dirty="0" sz="2000" spc="-160">
                <a:latin typeface="Tahoma"/>
                <a:cs typeface="Tahoma"/>
              </a:rPr>
              <a:t> </a:t>
            </a:r>
            <a:r>
              <a:rPr dirty="0" sz="2000" spc="-30">
                <a:latin typeface="Tahoma"/>
                <a:cs typeface="Tahoma"/>
              </a:rPr>
              <a:t>a</a:t>
            </a:r>
            <a:r>
              <a:rPr dirty="0" sz="2000" spc="-25">
                <a:latin typeface="Tahoma"/>
                <a:cs typeface="Tahoma"/>
              </a:rPr>
              <a:t>l</a:t>
            </a:r>
            <a:r>
              <a:rPr dirty="0" sz="2000" spc="5">
                <a:latin typeface="Tahoma"/>
                <a:cs typeface="Tahoma"/>
              </a:rPr>
              <a:t>gorithm</a:t>
            </a:r>
            <a:endParaRPr sz="20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360"/>
              </a:spcBef>
              <a:buSzPct val="90000"/>
              <a:buChar char="●"/>
              <a:tabLst>
                <a:tab pos="354965" algn="l"/>
                <a:tab pos="355600" algn="l"/>
              </a:tabLst>
            </a:pPr>
            <a:r>
              <a:rPr dirty="0" sz="2000" spc="-5">
                <a:latin typeface="Tahoma"/>
                <a:cs typeface="Tahoma"/>
              </a:rPr>
              <a:t>Example</a:t>
            </a:r>
            <a:endParaRPr sz="20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360"/>
              </a:spcBef>
              <a:buSzPct val="90000"/>
              <a:buChar char="●"/>
              <a:tabLst>
                <a:tab pos="354965" algn="l"/>
                <a:tab pos="355600" algn="l"/>
              </a:tabLst>
            </a:pPr>
            <a:r>
              <a:rPr dirty="0" sz="2000" spc="95">
                <a:latin typeface="Tahoma"/>
                <a:cs typeface="Tahoma"/>
              </a:rPr>
              <a:t>C</a:t>
            </a:r>
            <a:r>
              <a:rPr dirty="0" sz="2000" spc="90">
                <a:latin typeface="Tahoma"/>
                <a:cs typeface="Tahoma"/>
              </a:rPr>
              <a:t>o</a:t>
            </a:r>
            <a:r>
              <a:rPr dirty="0" sz="2000" spc="-5">
                <a:latin typeface="Tahoma"/>
                <a:cs typeface="Tahoma"/>
              </a:rPr>
              <a:t>ding</a:t>
            </a:r>
            <a:r>
              <a:rPr dirty="0" sz="2000" spc="-140">
                <a:latin typeface="Tahoma"/>
                <a:cs typeface="Tahoma"/>
              </a:rPr>
              <a:t> </a:t>
            </a:r>
            <a:r>
              <a:rPr dirty="0" sz="2000" spc="-40">
                <a:latin typeface="Tahoma"/>
                <a:cs typeface="Tahoma"/>
              </a:rPr>
              <a:t>as</a:t>
            </a:r>
            <a:r>
              <a:rPr dirty="0" sz="2000" spc="-45">
                <a:latin typeface="Tahoma"/>
                <a:cs typeface="Tahoma"/>
              </a:rPr>
              <a:t>s</a:t>
            </a:r>
            <a:r>
              <a:rPr dirty="0" sz="2000" spc="-15">
                <a:latin typeface="Tahoma"/>
                <a:cs typeface="Tahoma"/>
              </a:rPr>
              <a:t>ign</a:t>
            </a:r>
            <a:r>
              <a:rPr dirty="0" sz="2000" spc="-40">
                <a:latin typeface="Tahoma"/>
                <a:cs typeface="Tahoma"/>
              </a:rPr>
              <a:t>m</a:t>
            </a:r>
            <a:r>
              <a:rPr dirty="0" sz="2000" spc="-20">
                <a:latin typeface="Tahoma"/>
                <a:cs typeface="Tahoma"/>
              </a:rPr>
              <a:t>ent!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86027" y="720851"/>
            <a:ext cx="3377565" cy="3016250"/>
          </a:xfrm>
          <a:custGeom>
            <a:avLst/>
            <a:gdLst/>
            <a:ahLst/>
            <a:cxnLst/>
            <a:rect l="l" t="t" r="r" b="b"/>
            <a:pathLst>
              <a:path w="3377565" h="3016250">
                <a:moveTo>
                  <a:pt x="0" y="3015996"/>
                </a:moveTo>
                <a:lnTo>
                  <a:pt x="3377184" y="3015996"/>
                </a:lnTo>
                <a:lnTo>
                  <a:pt x="3377184" y="0"/>
                </a:lnTo>
                <a:lnTo>
                  <a:pt x="0" y="0"/>
                </a:lnTo>
                <a:lnTo>
                  <a:pt x="0" y="3015996"/>
                </a:lnTo>
                <a:close/>
              </a:path>
            </a:pathLst>
          </a:custGeom>
          <a:ln w="9525">
            <a:solidFill>
              <a:srgbClr val="CCCC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876425" y="2419045"/>
            <a:ext cx="1408430" cy="14890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30">
                <a:latin typeface="Tahoma"/>
                <a:cs typeface="Tahoma"/>
              </a:rPr>
              <a:t>jump</a:t>
            </a:r>
            <a:r>
              <a:rPr dirty="0" sz="2400" spc="-150">
                <a:latin typeface="Tahoma"/>
                <a:cs typeface="Tahoma"/>
              </a:rPr>
              <a:t> </a:t>
            </a:r>
            <a:r>
              <a:rPr dirty="0" sz="2400" spc="-355">
                <a:latin typeface="Tahoma"/>
                <a:cs typeface="Tahoma"/>
              </a:rPr>
              <a:t>=</a:t>
            </a:r>
            <a:endParaRPr sz="2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400" spc="15">
                <a:latin typeface="Tahoma"/>
                <a:cs typeface="Tahoma"/>
              </a:rPr>
              <a:t>verb</a:t>
            </a:r>
            <a:endParaRPr sz="2400">
              <a:latin typeface="Tahoma"/>
              <a:cs typeface="Tahoma"/>
            </a:endParaRPr>
          </a:p>
          <a:p>
            <a:pPr marL="12700" marR="5080">
              <a:lnSpc>
                <a:spcPct val="100000"/>
              </a:lnSpc>
            </a:pPr>
            <a:r>
              <a:rPr dirty="0" sz="2400">
                <a:latin typeface="Tahoma"/>
                <a:cs typeface="Tahoma"/>
              </a:rPr>
              <a:t>run</a:t>
            </a:r>
            <a:r>
              <a:rPr dirty="0" sz="2400" spc="-145">
                <a:latin typeface="Tahoma"/>
                <a:cs typeface="Tahoma"/>
              </a:rPr>
              <a:t> </a:t>
            </a:r>
            <a:r>
              <a:rPr dirty="0" sz="2400" spc="-355">
                <a:latin typeface="Tahoma"/>
                <a:cs typeface="Tahoma"/>
              </a:rPr>
              <a:t>=</a:t>
            </a:r>
            <a:r>
              <a:rPr dirty="0" sz="2400" spc="-140">
                <a:latin typeface="Tahoma"/>
                <a:cs typeface="Tahoma"/>
              </a:rPr>
              <a:t> </a:t>
            </a:r>
            <a:r>
              <a:rPr dirty="0" sz="2400" spc="15">
                <a:latin typeface="Tahoma"/>
                <a:cs typeface="Tahoma"/>
              </a:rPr>
              <a:t>verb  </a:t>
            </a:r>
            <a:r>
              <a:rPr dirty="0" sz="2400" spc="45">
                <a:latin typeface="Tahoma"/>
                <a:cs typeface="Tahoma"/>
              </a:rPr>
              <a:t>fly</a:t>
            </a:r>
            <a:r>
              <a:rPr dirty="0" sz="2400" spc="-145">
                <a:latin typeface="Tahoma"/>
                <a:cs typeface="Tahoma"/>
              </a:rPr>
              <a:t> </a:t>
            </a:r>
            <a:r>
              <a:rPr dirty="0" sz="2400" spc="-355">
                <a:latin typeface="Tahoma"/>
                <a:cs typeface="Tahoma"/>
              </a:rPr>
              <a:t>=</a:t>
            </a:r>
            <a:r>
              <a:rPr dirty="0" sz="2400" spc="-155">
                <a:latin typeface="Tahoma"/>
                <a:cs typeface="Tahoma"/>
              </a:rPr>
              <a:t> </a:t>
            </a:r>
            <a:r>
              <a:rPr dirty="0" sz="2400" spc="15">
                <a:latin typeface="Tahoma"/>
                <a:cs typeface="Tahoma"/>
              </a:rPr>
              <a:t>verb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12619" y="795350"/>
            <a:ext cx="525145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45">
                <a:solidFill>
                  <a:srgbClr val="B7B7B7"/>
                </a:solidFill>
                <a:latin typeface="Tahoma"/>
                <a:cs typeface="Tahoma"/>
              </a:rPr>
              <a:t>y</a:t>
            </a:r>
            <a:r>
              <a:rPr dirty="0" sz="2400" spc="40">
                <a:solidFill>
                  <a:srgbClr val="B7B7B7"/>
                </a:solidFill>
                <a:latin typeface="Tahoma"/>
                <a:cs typeface="Tahoma"/>
              </a:rPr>
              <a:t>o</a:t>
            </a:r>
            <a:r>
              <a:rPr dirty="0" sz="2400">
                <a:solidFill>
                  <a:srgbClr val="B7B7B7"/>
                </a:solidFill>
                <a:latin typeface="Tahoma"/>
                <a:cs typeface="Tahoma"/>
              </a:rPr>
              <a:t>u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11417" y="2434589"/>
            <a:ext cx="889000" cy="1108075"/>
          </a:xfrm>
          <a:prstGeom prst="rect">
            <a:avLst/>
          </a:prstGeom>
          <a:ln w="28575">
            <a:solidFill>
              <a:srgbClr val="6AA84F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125730">
              <a:lnSpc>
                <a:spcPts val="2760"/>
              </a:lnSpc>
            </a:pPr>
            <a:r>
              <a:rPr dirty="0" sz="2400" spc="-30">
                <a:latin typeface="Tahoma"/>
                <a:cs typeface="Tahoma"/>
              </a:rPr>
              <a:t>jump</a:t>
            </a:r>
            <a:endParaRPr sz="2400">
              <a:latin typeface="Tahoma"/>
              <a:cs typeface="Tahoma"/>
            </a:endParaRPr>
          </a:p>
          <a:p>
            <a:pPr marL="232410">
              <a:lnSpc>
                <a:spcPct val="100000"/>
              </a:lnSpc>
            </a:pPr>
            <a:r>
              <a:rPr dirty="0" sz="2400">
                <a:latin typeface="Tahoma"/>
                <a:cs typeface="Tahoma"/>
              </a:rPr>
              <a:t>run</a:t>
            </a:r>
            <a:endParaRPr sz="2400">
              <a:latin typeface="Tahoma"/>
              <a:cs typeface="Tahoma"/>
            </a:endParaRPr>
          </a:p>
          <a:p>
            <a:pPr marL="291465">
              <a:lnSpc>
                <a:spcPct val="100000"/>
              </a:lnSpc>
            </a:pPr>
            <a:r>
              <a:rPr dirty="0" sz="2400" spc="40">
                <a:latin typeface="Tahoma"/>
                <a:cs typeface="Tahoma"/>
              </a:rPr>
              <a:t>fly</a:t>
            </a:r>
            <a:endParaRPr sz="2400">
              <a:latin typeface="Tahoma"/>
              <a:cs typeface="Tahoma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27776" y="1333500"/>
            <a:ext cx="1283207" cy="1106424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780788" y="720851"/>
            <a:ext cx="3377565" cy="3016250"/>
          </a:xfrm>
          <a:prstGeom prst="rect">
            <a:avLst/>
          </a:prstGeom>
          <a:ln w="9525">
            <a:solidFill>
              <a:srgbClr val="CCCCCC"/>
            </a:solidFill>
          </a:ln>
        </p:spPr>
        <p:txBody>
          <a:bodyPr wrap="square" lIns="0" tIns="86995" rIns="0" bIns="0" rtlCol="0" vert="horz">
            <a:spAutoFit/>
          </a:bodyPr>
          <a:lstStyle/>
          <a:p>
            <a:pPr marL="1127760">
              <a:lnSpc>
                <a:spcPct val="100000"/>
              </a:lnSpc>
              <a:spcBef>
                <a:spcPts val="685"/>
              </a:spcBef>
            </a:pPr>
            <a:r>
              <a:rPr dirty="0" sz="2400" spc="-5">
                <a:solidFill>
                  <a:srgbClr val="B7B7B7"/>
                </a:solidFill>
                <a:latin typeface="Tahoma"/>
                <a:cs typeface="Tahoma"/>
              </a:rPr>
              <a:t>machine</a:t>
            </a:r>
            <a:endParaRPr sz="24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29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2900">
              <a:latin typeface="Tahoma"/>
              <a:cs typeface="Tahoma"/>
            </a:endParaRPr>
          </a:p>
          <a:p>
            <a:pPr marL="2146300">
              <a:lnSpc>
                <a:spcPct val="100000"/>
              </a:lnSpc>
              <a:spcBef>
                <a:spcPts val="2310"/>
              </a:spcBef>
            </a:pPr>
            <a:r>
              <a:rPr dirty="0" sz="3000" spc="-365">
                <a:solidFill>
                  <a:srgbClr val="6AA84F"/>
                </a:solidFill>
                <a:latin typeface="Tahoma"/>
                <a:cs typeface="Tahoma"/>
              </a:rPr>
              <a:t>*</a:t>
            </a:r>
            <a:endParaRPr sz="3000">
              <a:latin typeface="Tahoma"/>
              <a:cs typeface="Tahoma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17444" y="1418556"/>
            <a:ext cx="704430" cy="74422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6955663" y="3815892"/>
            <a:ext cx="108013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200">
                <a:solidFill>
                  <a:srgbClr val="6AA84F"/>
                </a:solidFill>
                <a:latin typeface="Tahoma"/>
                <a:cs typeface="Tahoma"/>
              </a:rPr>
              <a:t>*</a:t>
            </a:r>
            <a:r>
              <a:rPr dirty="0" sz="1600" spc="30">
                <a:solidFill>
                  <a:srgbClr val="6AA84F"/>
                </a:solidFill>
                <a:latin typeface="Tahoma"/>
                <a:cs typeface="Tahoma"/>
              </a:rPr>
              <a:t>o</a:t>
            </a:r>
            <a:r>
              <a:rPr dirty="0" sz="1600" spc="-5">
                <a:solidFill>
                  <a:srgbClr val="6AA84F"/>
                </a:solidFill>
                <a:latin typeface="Tahoma"/>
                <a:cs typeface="Tahoma"/>
              </a:rPr>
              <a:t>b</a:t>
            </a:r>
            <a:r>
              <a:rPr dirty="0" sz="1600" spc="-25">
                <a:solidFill>
                  <a:srgbClr val="6AA84F"/>
                </a:solidFill>
                <a:latin typeface="Tahoma"/>
                <a:cs typeface="Tahoma"/>
              </a:rPr>
              <a:t>s</a:t>
            </a:r>
            <a:r>
              <a:rPr dirty="0" sz="1600">
                <a:solidFill>
                  <a:srgbClr val="6AA84F"/>
                </a:solidFill>
                <a:latin typeface="Tahoma"/>
                <a:cs typeface="Tahoma"/>
              </a:rPr>
              <a:t>e</a:t>
            </a:r>
            <a:r>
              <a:rPr dirty="0" sz="1600" spc="-10">
                <a:solidFill>
                  <a:srgbClr val="6AA84F"/>
                </a:solidFill>
                <a:latin typeface="Tahoma"/>
                <a:cs typeface="Tahoma"/>
              </a:rPr>
              <a:t>r</a:t>
            </a:r>
            <a:r>
              <a:rPr dirty="0" sz="1600">
                <a:solidFill>
                  <a:srgbClr val="6AA84F"/>
                </a:solidFill>
                <a:latin typeface="Tahoma"/>
                <a:cs typeface="Tahoma"/>
              </a:rPr>
              <a:t>vab</a:t>
            </a:r>
            <a:r>
              <a:rPr dirty="0" sz="1600" spc="-10">
                <a:solidFill>
                  <a:srgbClr val="6AA84F"/>
                </a:solidFill>
                <a:latin typeface="Tahoma"/>
                <a:cs typeface="Tahoma"/>
              </a:rPr>
              <a:t>l</a:t>
            </a:r>
            <a:r>
              <a:rPr dirty="0" sz="1600">
                <a:solidFill>
                  <a:srgbClr val="6AA84F"/>
                </a:solidFill>
                <a:latin typeface="Tahoma"/>
                <a:cs typeface="Tahoma"/>
              </a:rPr>
              <a:t>e</a:t>
            </a:r>
            <a:endParaRPr sz="1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402127"/>
            <a:ext cx="3597275" cy="842010"/>
          </a:xfrm>
          <a:prstGeom prst="rect"/>
        </p:spPr>
        <p:txBody>
          <a:bodyPr wrap="square" lIns="0" tIns="129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20"/>
              </a:spcBef>
            </a:pPr>
            <a:r>
              <a:rPr dirty="0" spc="10"/>
              <a:t>Transition</a:t>
            </a:r>
            <a:r>
              <a:rPr dirty="0" spc="-190"/>
              <a:t> </a:t>
            </a:r>
            <a:r>
              <a:rPr dirty="0" spc="10"/>
              <a:t>probabilities</a:t>
            </a:r>
          </a:p>
          <a:p>
            <a:pPr algn="ctr" marL="195580">
              <a:lnSpc>
                <a:spcPct val="100000"/>
              </a:lnSpc>
              <a:spcBef>
                <a:spcPts val="465"/>
              </a:spcBef>
            </a:pPr>
            <a:r>
              <a:rPr dirty="0" sz="1400"/>
              <a:t>0.4</a:t>
            </a:r>
            <a:endParaRPr sz="1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0199" y="1275714"/>
            <a:ext cx="3449752" cy="267512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033678" y="1992630"/>
            <a:ext cx="29718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130">
                <a:latin typeface="Tahoma"/>
                <a:cs typeface="Tahoma"/>
              </a:rPr>
              <a:t>NN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32734" y="1992630"/>
            <a:ext cx="26098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90">
                <a:latin typeface="Tahoma"/>
                <a:cs typeface="Tahoma"/>
              </a:rPr>
              <a:t>VB</a:t>
            </a:r>
            <a:endParaRPr sz="1400">
              <a:latin typeface="Tahoma"/>
              <a:cs typeface="Tahoma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5240083" y="1570164"/>
          <a:ext cx="3272790" cy="20332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27430"/>
                <a:gridCol w="761365"/>
                <a:gridCol w="782319"/>
                <a:gridCol w="686434"/>
              </a:tblGrid>
              <a:tr h="40474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400" spc="130">
                          <a:latin typeface="Tahoma"/>
                          <a:cs typeface="Tahoma"/>
                        </a:rPr>
                        <a:t>NN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400" spc="90">
                          <a:latin typeface="Tahoma"/>
                          <a:cs typeface="Tahoma"/>
                        </a:rPr>
                        <a:t>VB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O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404622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dirty="0" sz="1400">
                          <a:latin typeface="Cambria Math"/>
                          <a:cs typeface="Cambria Math"/>
                        </a:rPr>
                        <a:t>𝜋 </a:t>
                      </a:r>
                      <a:r>
                        <a:rPr dirty="0" sz="1400" spc="-30">
                          <a:solidFill>
                            <a:srgbClr val="B7B7B7"/>
                          </a:solidFill>
                          <a:latin typeface="Tahoma"/>
                          <a:cs typeface="Tahoma"/>
                        </a:rPr>
                        <a:t>(initial)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763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47650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0.4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58445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0.1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08915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0.5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404621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400" spc="-5">
                          <a:latin typeface="Tahoma"/>
                          <a:cs typeface="Tahoma"/>
                        </a:rPr>
                        <a:t>N</a:t>
                      </a:r>
                      <a:r>
                        <a:rPr dirty="0" sz="1400">
                          <a:latin typeface="Tahoma"/>
                          <a:cs typeface="Tahoma"/>
                        </a:rPr>
                        <a:t>N</a:t>
                      </a:r>
                      <a:r>
                        <a:rPr dirty="0" sz="1400" spc="-7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400">
                          <a:solidFill>
                            <a:srgbClr val="B7B7B7"/>
                          </a:solidFill>
                          <a:latin typeface="Tahoma"/>
                          <a:cs typeface="Tahoma"/>
                        </a:rPr>
                        <a:t>(</a:t>
                      </a:r>
                      <a:r>
                        <a:rPr dirty="0" sz="1400" spc="-10">
                          <a:solidFill>
                            <a:srgbClr val="B7B7B7"/>
                          </a:solidFill>
                          <a:latin typeface="Tahoma"/>
                          <a:cs typeface="Tahoma"/>
                        </a:rPr>
                        <a:t>n</a:t>
                      </a:r>
                      <a:r>
                        <a:rPr dirty="0" sz="1400">
                          <a:solidFill>
                            <a:srgbClr val="B7B7B7"/>
                          </a:solidFill>
                          <a:latin typeface="Tahoma"/>
                          <a:cs typeface="Tahoma"/>
                        </a:rPr>
                        <a:t>o</a:t>
                      </a:r>
                      <a:r>
                        <a:rPr dirty="0" sz="1400" spc="-10">
                          <a:solidFill>
                            <a:srgbClr val="B7B7B7"/>
                          </a:solidFill>
                          <a:latin typeface="Tahoma"/>
                          <a:cs typeface="Tahoma"/>
                        </a:rPr>
                        <a:t>u</a:t>
                      </a:r>
                      <a:r>
                        <a:rPr dirty="0" sz="1400">
                          <a:solidFill>
                            <a:srgbClr val="B7B7B7"/>
                          </a:solidFill>
                          <a:latin typeface="Tahoma"/>
                          <a:cs typeface="Tahoma"/>
                        </a:rPr>
                        <a:t>n)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47650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0.2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58445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0.2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08915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0.6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404622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VB</a:t>
                      </a:r>
                      <a:r>
                        <a:rPr dirty="0" sz="1400" spc="-9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400">
                          <a:solidFill>
                            <a:srgbClr val="B7B7B7"/>
                          </a:solidFill>
                          <a:latin typeface="Tahoma"/>
                          <a:cs typeface="Tahoma"/>
                        </a:rPr>
                        <a:t>(</a:t>
                      </a:r>
                      <a:r>
                        <a:rPr dirty="0" sz="1400" spc="-10">
                          <a:solidFill>
                            <a:srgbClr val="B7B7B7"/>
                          </a:solidFill>
                          <a:latin typeface="Tahoma"/>
                          <a:cs typeface="Tahoma"/>
                        </a:rPr>
                        <a:t>v</a:t>
                      </a:r>
                      <a:r>
                        <a:rPr dirty="0" sz="1400">
                          <a:solidFill>
                            <a:srgbClr val="B7B7B7"/>
                          </a:solidFill>
                          <a:latin typeface="Tahoma"/>
                          <a:cs typeface="Tahoma"/>
                        </a:rPr>
                        <a:t>e</a:t>
                      </a:r>
                      <a:r>
                        <a:rPr dirty="0" sz="1400" spc="5">
                          <a:solidFill>
                            <a:srgbClr val="B7B7B7"/>
                          </a:solidFill>
                          <a:latin typeface="Tahoma"/>
                          <a:cs typeface="Tahoma"/>
                        </a:rPr>
                        <a:t>r</a:t>
                      </a:r>
                      <a:r>
                        <a:rPr dirty="0" sz="1400">
                          <a:solidFill>
                            <a:srgbClr val="B7B7B7"/>
                          </a:solidFill>
                          <a:latin typeface="Tahoma"/>
                          <a:cs typeface="Tahoma"/>
                        </a:rPr>
                        <a:t>b</a:t>
                      </a:r>
                      <a:r>
                        <a:rPr dirty="0" sz="1400">
                          <a:solidFill>
                            <a:srgbClr val="B7B7B7"/>
                          </a:solidFill>
                          <a:latin typeface="Tahoma"/>
                          <a:cs typeface="Tahoma"/>
                        </a:rPr>
                        <a:t>)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47650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0.4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58445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0.3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08915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0.3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404621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400" spc="130">
                          <a:latin typeface="Tahoma"/>
                          <a:cs typeface="Tahoma"/>
                        </a:rPr>
                        <a:t>O</a:t>
                      </a:r>
                      <a:r>
                        <a:rPr dirty="0" sz="1400" spc="-10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400" spc="-40">
                          <a:solidFill>
                            <a:srgbClr val="B7B7B7"/>
                          </a:solidFill>
                          <a:latin typeface="Tahoma"/>
                          <a:cs typeface="Tahoma"/>
                        </a:rPr>
                        <a:t>(other)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47650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0.2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58445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0.3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08915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0.5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83252" y="2467355"/>
            <a:ext cx="467471" cy="199297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1941385" y="2105977"/>
            <a:ext cx="649605" cy="649605"/>
            <a:chOff x="1941385" y="2105977"/>
            <a:chExt cx="649605" cy="649605"/>
          </a:xfrm>
        </p:grpSpPr>
        <p:sp>
          <p:nvSpPr>
            <p:cNvPr id="9" name="object 9"/>
            <p:cNvSpPr/>
            <p:nvPr/>
          </p:nvSpPr>
          <p:spPr>
            <a:xfrm>
              <a:off x="1946148" y="2110739"/>
              <a:ext cx="640080" cy="640080"/>
            </a:xfrm>
            <a:custGeom>
              <a:avLst/>
              <a:gdLst/>
              <a:ahLst/>
              <a:cxnLst/>
              <a:rect l="l" t="t" r="r" b="b"/>
              <a:pathLst>
                <a:path w="640080" h="640080">
                  <a:moveTo>
                    <a:pt x="320039" y="0"/>
                  </a:moveTo>
                  <a:lnTo>
                    <a:pt x="272739" y="3469"/>
                  </a:lnTo>
                  <a:lnTo>
                    <a:pt x="227596" y="13547"/>
                  </a:lnTo>
                  <a:lnTo>
                    <a:pt x="185105" y="29740"/>
                  </a:lnTo>
                  <a:lnTo>
                    <a:pt x="145761" y="51552"/>
                  </a:lnTo>
                  <a:lnTo>
                    <a:pt x="110057" y="78490"/>
                  </a:lnTo>
                  <a:lnTo>
                    <a:pt x="78490" y="110057"/>
                  </a:lnTo>
                  <a:lnTo>
                    <a:pt x="51552" y="145761"/>
                  </a:lnTo>
                  <a:lnTo>
                    <a:pt x="29740" y="185105"/>
                  </a:lnTo>
                  <a:lnTo>
                    <a:pt x="13547" y="227596"/>
                  </a:lnTo>
                  <a:lnTo>
                    <a:pt x="3469" y="272739"/>
                  </a:lnTo>
                  <a:lnTo>
                    <a:pt x="0" y="320040"/>
                  </a:lnTo>
                  <a:lnTo>
                    <a:pt x="3469" y="367340"/>
                  </a:lnTo>
                  <a:lnTo>
                    <a:pt x="13547" y="412483"/>
                  </a:lnTo>
                  <a:lnTo>
                    <a:pt x="29740" y="454974"/>
                  </a:lnTo>
                  <a:lnTo>
                    <a:pt x="51552" y="494318"/>
                  </a:lnTo>
                  <a:lnTo>
                    <a:pt x="78490" y="530022"/>
                  </a:lnTo>
                  <a:lnTo>
                    <a:pt x="110057" y="561589"/>
                  </a:lnTo>
                  <a:lnTo>
                    <a:pt x="145761" y="588527"/>
                  </a:lnTo>
                  <a:lnTo>
                    <a:pt x="185105" y="610339"/>
                  </a:lnTo>
                  <a:lnTo>
                    <a:pt x="227596" y="626532"/>
                  </a:lnTo>
                  <a:lnTo>
                    <a:pt x="272739" y="636610"/>
                  </a:lnTo>
                  <a:lnTo>
                    <a:pt x="320039" y="640080"/>
                  </a:lnTo>
                  <a:lnTo>
                    <a:pt x="367340" y="636610"/>
                  </a:lnTo>
                  <a:lnTo>
                    <a:pt x="412483" y="626532"/>
                  </a:lnTo>
                  <a:lnTo>
                    <a:pt x="454974" y="610339"/>
                  </a:lnTo>
                  <a:lnTo>
                    <a:pt x="494318" y="588527"/>
                  </a:lnTo>
                  <a:lnTo>
                    <a:pt x="530022" y="561589"/>
                  </a:lnTo>
                  <a:lnTo>
                    <a:pt x="561589" y="530022"/>
                  </a:lnTo>
                  <a:lnTo>
                    <a:pt x="588527" y="494318"/>
                  </a:lnTo>
                  <a:lnTo>
                    <a:pt x="610339" y="454974"/>
                  </a:lnTo>
                  <a:lnTo>
                    <a:pt x="626532" y="412483"/>
                  </a:lnTo>
                  <a:lnTo>
                    <a:pt x="636610" y="367340"/>
                  </a:lnTo>
                  <a:lnTo>
                    <a:pt x="640079" y="320040"/>
                  </a:lnTo>
                  <a:lnTo>
                    <a:pt x="636610" y="272739"/>
                  </a:lnTo>
                  <a:lnTo>
                    <a:pt x="626532" y="227596"/>
                  </a:lnTo>
                  <a:lnTo>
                    <a:pt x="610339" y="185105"/>
                  </a:lnTo>
                  <a:lnTo>
                    <a:pt x="588527" y="145761"/>
                  </a:lnTo>
                  <a:lnTo>
                    <a:pt x="561589" y="110057"/>
                  </a:lnTo>
                  <a:lnTo>
                    <a:pt x="530022" y="78490"/>
                  </a:lnTo>
                  <a:lnTo>
                    <a:pt x="494318" y="51552"/>
                  </a:lnTo>
                  <a:lnTo>
                    <a:pt x="454974" y="29740"/>
                  </a:lnTo>
                  <a:lnTo>
                    <a:pt x="412483" y="13547"/>
                  </a:lnTo>
                  <a:lnTo>
                    <a:pt x="367340" y="3469"/>
                  </a:lnTo>
                  <a:lnTo>
                    <a:pt x="320039" y="0"/>
                  </a:lnTo>
                  <a:close/>
                </a:path>
              </a:pathLst>
            </a:custGeom>
            <a:solidFill>
              <a:srgbClr val="9FC5E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946148" y="2110739"/>
              <a:ext cx="640080" cy="640080"/>
            </a:xfrm>
            <a:custGeom>
              <a:avLst/>
              <a:gdLst/>
              <a:ahLst/>
              <a:cxnLst/>
              <a:rect l="l" t="t" r="r" b="b"/>
              <a:pathLst>
                <a:path w="640080" h="640080">
                  <a:moveTo>
                    <a:pt x="0" y="320040"/>
                  </a:moveTo>
                  <a:lnTo>
                    <a:pt x="3469" y="272739"/>
                  </a:lnTo>
                  <a:lnTo>
                    <a:pt x="13547" y="227596"/>
                  </a:lnTo>
                  <a:lnTo>
                    <a:pt x="29740" y="185105"/>
                  </a:lnTo>
                  <a:lnTo>
                    <a:pt x="51552" y="145761"/>
                  </a:lnTo>
                  <a:lnTo>
                    <a:pt x="78490" y="110057"/>
                  </a:lnTo>
                  <a:lnTo>
                    <a:pt x="110057" y="78490"/>
                  </a:lnTo>
                  <a:lnTo>
                    <a:pt x="145761" y="51552"/>
                  </a:lnTo>
                  <a:lnTo>
                    <a:pt x="185105" y="29740"/>
                  </a:lnTo>
                  <a:lnTo>
                    <a:pt x="227596" y="13547"/>
                  </a:lnTo>
                  <a:lnTo>
                    <a:pt x="272739" y="3469"/>
                  </a:lnTo>
                  <a:lnTo>
                    <a:pt x="320039" y="0"/>
                  </a:lnTo>
                  <a:lnTo>
                    <a:pt x="367340" y="3469"/>
                  </a:lnTo>
                  <a:lnTo>
                    <a:pt x="412483" y="13547"/>
                  </a:lnTo>
                  <a:lnTo>
                    <a:pt x="454974" y="29740"/>
                  </a:lnTo>
                  <a:lnTo>
                    <a:pt x="494318" y="51552"/>
                  </a:lnTo>
                  <a:lnTo>
                    <a:pt x="530022" y="78490"/>
                  </a:lnTo>
                  <a:lnTo>
                    <a:pt x="561589" y="110057"/>
                  </a:lnTo>
                  <a:lnTo>
                    <a:pt x="588527" y="145761"/>
                  </a:lnTo>
                  <a:lnTo>
                    <a:pt x="610339" y="185105"/>
                  </a:lnTo>
                  <a:lnTo>
                    <a:pt x="626532" y="227596"/>
                  </a:lnTo>
                  <a:lnTo>
                    <a:pt x="636610" y="272739"/>
                  </a:lnTo>
                  <a:lnTo>
                    <a:pt x="640079" y="320040"/>
                  </a:lnTo>
                  <a:lnTo>
                    <a:pt x="636610" y="367340"/>
                  </a:lnTo>
                  <a:lnTo>
                    <a:pt x="626532" y="412483"/>
                  </a:lnTo>
                  <a:lnTo>
                    <a:pt x="610339" y="454974"/>
                  </a:lnTo>
                  <a:lnTo>
                    <a:pt x="588527" y="494318"/>
                  </a:lnTo>
                  <a:lnTo>
                    <a:pt x="561589" y="530022"/>
                  </a:lnTo>
                  <a:lnTo>
                    <a:pt x="530022" y="561589"/>
                  </a:lnTo>
                  <a:lnTo>
                    <a:pt x="494318" y="588527"/>
                  </a:lnTo>
                  <a:lnTo>
                    <a:pt x="454974" y="610339"/>
                  </a:lnTo>
                  <a:lnTo>
                    <a:pt x="412483" y="626532"/>
                  </a:lnTo>
                  <a:lnTo>
                    <a:pt x="367340" y="636610"/>
                  </a:lnTo>
                  <a:lnTo>
                    <a:pt x="320039" y="640080"/>
                  </a:lnTo>
                  <a:lnTo>
                    <a:pt x="272739" y="636610"/>
                  </a:lnTo>
                  <a:lnTo>
                    <a:pt x="227596" y="626532"/>
                  </a:lnTo>
                  <a:lnTo>
                    <a:pt x="185105" y="610339"/>
                  </a:lnTo>
                  <a:lnTo>
                    <a:pt x="145761" y="588527"/>
                  </a:lnTo>
                  <a:lnTo>
                    <a:pt x="110057" y="561589"/>
                  </a:lnTo>
                  <a:lnTo>
                    <a:pt x="78490" y="530022"/>
                  </a:lnTo>
                  <a:lnTo>
                    <a:pt x="51552" y="494318"/>
                  </a:lnTo>
                  <a:lnTo>
                    <a:pt x="29740" y="454974"/>
                  </a:lnTo>
                  <a:lnTo>
                    <a:pt x="13547" y="412483"/>
                  </a:lnTo>
                  <a:lnTo>
                    <a:pt x="3469" y="367340"/>
                  </a:lnTo>
                  <a:lnTo>
                    <a:pt x="0" y="320040"/>
                  </a:lnTo>
                  <a:close/>
                </a:path>
              </a:pathLst>
            </a:custGeom>
            <a:ln w="9525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2201417" y="2308098"/>
            <a:ext cx="13144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Cambria Math"/>
                <a:cs typeface="Cambria Math"/>
              </a:rPr>
              <a:t>𝜋</a:t>
            </a:r>
            <a:endParaRPr sz="1400">
              <a:latin typeface="Cambria Math"/>
              <a:cs typeface="Cambria Math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408176" y="2340863"/>
            <a:ext cx="1828800" cy="687705"/>
          </a:xfrm>
          <a:custGeom>
            <a:avLst/>
            <a:gdLst/>
            <a:ahLst/>
            <a:cxnLst/>
            <a:rect l="l" t="t" r="r" b="b"/>
            <a:pathLst>
              <a:path w="1828800" h="687705">
                <a:moveTo>
                  <a:pt x="537337" y="84328"/>
                </a:moveTo>
                <a:lnTo>
                  <a:pt x="487045" y="83820"/>
                </a:lnTo>
                <a:lnTo>
                  <a:pt x="437261" y="82296"/>
                </a:lnTo>
                <a:lnTo>
                  <a:pt x="388239" y="79883"/>
                </a:lnTo>
                <a:lnTo>
                  <a:pt x="340487" y="76581"/>
                </a:lnTo>
                <a:lnTo>
                  <a:pt x="271780" y="70231"/>
                </a:lnTo>
                <a:lnTo>
                  <a:pt x="208026" y="62230"/>
                </a:lnTo>
                <a:lnTo>
                  <a:pt x="168910" y="56134"/>
                </a:lnTo>
                <a:lnTo>
                  <a:pt x="116332" y="45974"/>
                </a:lnTo>
                <a:lnTo>
                  <a:pt x="72136" y="35052"/>
                </a:lnTo>
                <a:lnTo>
                  <a:pt x="49720" y="27800"/>
                </a:lnTo>
                <a:lnTo>
                  <a:pt x="57569" y="25146"/>
                </a:lnTo>
                <a:lnTo>
                  <a:pt x="83566" y="16383"/>
                </a:lnTo>
                <a:lnTo>
                  <a:pt x="0" y="0"/>
                </a:lnTo>
                <a:lnTo>
                  <a:pt x="37084" y="76708"/>
                </a:lnTo>
                <a:lnTo>
                  <a:pt x="39789" y="37668"/>
                </a:lnTo>
                <a:lnTo>
                  <a:pt x="40233" y="31089"/>
                </a:lnTo>
                <a:lnTo>
                  <a:pt x="39789" y="37668"/>
                </a:lnTo>
                <a:lnTo>
                  <a:pt x="44196" y="39370"/>
                </a:lnTo>
                <a:lnTo>
                  <a:pt x="82804" y="51181"/>
                </a:lnTo>
                <a:lnTo>
                  <a:pt x="130683" y="61976"/>
                </a:lnTo>
                <a:lnTo>
                  <a:pt x="206375" y="74803"/>
                </a:lnTo>
                <a:lnTo>
                  <a:pt x="270510" y="82804"/>
                </a:lnTo>
                <a:lnTo>
                  <a:pt x="339598" y="89154"/>
                </a:lnTo>
                <a:lnTo>
                  <a:pt x="387604" y="92583"/>
                </a:lnTo>
                <a:lnTo>
                  <a:pt x="436880" y="94996"/>
                </a:lnTo>
                <a:lnTo>
                  <a:pt x="486918" y="96520"/>
                </a:lnTo>
                <a:lnTo>
                  <a:pt x="537210" y="97028"/>
                </a:lnTo>
                <a:lnTo>
                  <a:pt x="537337" y="84328"/>
                </a:lnTo>
                <a:close/>
              </a:path>
              <a:path w="1828800" h="687705">
                <a:moveTo>
                  <a:pt x="898144" y="611251"/>
                </a:moveTo>
                <a:lnTo>
                  <a:pt x="866482" y="632536"/>
                </a:lnTo>
                <a:lnTo>
                  <a:pt x="866394" y="636524"/>
                </a:lnTo>
                <a:lnTo>
                  <a:pt x="866394" y="632599"/>
                </a:lnTo>
                <a:lnTo>
                  <a:pt x="866368" y="611251"/>
                </a:lnTo>
                <a:lnTo>
                  <a:pt x="866127" y="592201"/>
                </a:lnTo>
                <a:lnTo>
                  <a:pt x="866013" y="574294"/>
                </a:lnTo>
                <a:lnTo>
                  <a:pt x="865759" y="560705"/>
                </a:lnTo>
                <a:lnTo>
                  <a:pt x="865632" y="555752"/>
                </a:lnTo>
                <a:lnTo>
                  <a:pt x="865530" y="549529"/>
                </a:lnTo>
                <a:lnTo>
                  <a:pt x="865416" y="548259"/>
                </a:lnTo>
                <a:lnTo>
                  <a:pt x="865378" y="548005"/>
                </a:lnTo>
                <a:lnTo>
                  <a:pt x="865251" y="547751"/>
                </a:lnTo>
                <a:lnTo>
                  <a:pt x="864870" y="530606"/>
                </a:lnTo>
                <a:lnTo>
                  <a:pt x="864870" y="522986"/>
                </a:lnTo>
                <a:lnTo>
                  <a:pt x="864743" y="505333"/>
                </a:lnTo>
                <a:lnTo>
                  <a:pt x="864489" y="484378"/>
                </a:lnTo>
                <a:lnTo>
                  <a:pt x="864362" y="409956"/>
                </a:lnTo>
                <a:lnTo>
                  <a:pt x="860259" y="409956"/>
                </a:lnTo>
                <a:lnTo>
                  <a:pt x="860259" y="636714"/>
                </a:lnTo>
                <a:lnTo>
                  <a:pt x="860069" y="636727"/>
                </a:lnTo>
                <a:lnTo>
                  <a:pt x="860259" y="636714"/>
                </a:lnTo>
                <a:lnTo>
                  <a:pt x="860259" y="409956"/>
                </a:lnTo>
                <a:lnTo>
                  <a:pt x="851662" y="409956"/>
                </a:lnTo>
                <a:lnTo>
                  <a:pt x="851789" y="460883"/>
                </a:lnTo>
                <a:lnTo>
                  <a:pt x="851916" y="472948"/>
                </a:lnTo>
                <a:lnTo>
                  <a:pt x="852043" y="514731"/>
                </a:lnTo>
                <a:lnTo>
                  <a:pt x="852284" y="530479"/>
                </a:lnTo>
                <a:lnTo>
                  <a:pt x="852411" y="541782"/>
                </a:lnTo>
                <a:lnTo>
                  <a:pt x="852538" y="545465"/>
                </a:lnTo>
                <a:lnTo>
                  <a:pt x="852678" y="548259"/>
                </a:lnTo>
                <a:lnTo>
                  <a:pt x="852805" y="549529"/>
                </a:lnTo>
                <a:lnTo>
                  <a:pt x="852932" y="552069"/>
                </a:lnTo>
                <a:lnTo>
                  <a:pt x="853033" y="555371"/>
                </a:lnTo>
                <a:lnTo>
                  <a:pt x="853059" y="560705"/>
                </a:lnTo>
                <a:lnTo>
                  <a:pt x="853313" y="574421"/>
                </a:lnTo>
                <a:lnTo>
                  <a:pt x="853427" y="582676"/>
                </a:lnTo>
                <a:lnTo>
                  <a:pt x="853440" y="592201"/>
                </a:lnTo>
                <a:lnTo>
                  <a:pt x="853668" y="611251"/>
                </a:lnTo>
                <a:lnTo>
                  <a:pt x="853770" y="632536"/>
                </a:lnTo>
                <a:lnTo>
                  <a:pt x="821944" y="611378"/>
                </a:lnTo>
                <a:lnTo>
                  <a:pt x="860171" y="687578"/>
                </a:lnTo>
                <a:lnTo>
                  <a:pt x="885444" y="636778"/>
                </a:lnTo>
                <a:lnTo>
                  <a:pt x="898144" y="611251"/>
                </a:lnTo>
                <a:close/>
              </a:path>
              <a:path w="1828800" h="687705">
                <a:moveTo>
                  <a:pt x="1828292" y="0"/>
                </a:moveTo>
                <a:lnTo>
                  <a:pt x="1743837" y="11684"/>
                </a:lnTo>
                <a:lnTo>
                  <a:pt x="1777288" y="25069"/>
                </a:lnTo>
                <a:lnTo>
                  <a:pt x="1770634" y="27178"/>
                </a:lnTo>
                <a:lnTo>
                  <a:pt x="1724914" y="38735"/>
                </a:lnTo>
                <a:lnTo>
                  <a:pt x="1646555" y="52832"/>
                </a:lnTo>
                <a:lnTo>
                  <a:pt x="1576832" y="62230"/>
                </a:lnTo>
                <a:lnTo>
                  <a:pt x="1499616" y="70104"/>
                </a:lnTo>
                <a:lnTo>
                  <a:pt x="1444752" y="74676"/>
                </a:lnTo>
                <a:lnTo>
                  <a:pt x="1358519" y="79883"/>
                </a:lnTo>
                <a:lnTo>
                  <a:pt x="1299083" y="82296"/>
                </a:lnTo>
                <a:lnTo>
                  <a:pt x="1238885" y="83820"/>
                </a:lnTo>
                <a:lnTo>
                  <a:pt x="1178052" y="84328"/>
                </a:lnTo>
                <a:lnTo>
                  <a:pt x="1178052" y="97028"/>
                </a:lnTo>
                <a:lnTo>
                  <a:pt x="1239012" y="96520"/>
                </a:lnTo>
                <a:lnTo>
                  <a:pt x="1299464" y="94996"/>
                </a:lnTo>
                <a:lnTo>
                  <a:pt x="1359027" y="92583"/>
                </a:lnTo>
                <a:lnTo>
                  <a:pt x="1445514" y="87249"/>
                </a:lnTo>
                <a:lnTo>
                  <a:pt x="1500632" y="82804"/>
                </a:lnTo>
                <a:lnTo>
                  <a:pt x="1553083" y="77597"/>
                </a:lnTo>
                <a:lnTo>
                  <a:pt x="1625854" y="68707"/>
                </a:lnTo>
                <a:lnTo>
                  <a:pt x="1669796" y="61976"/>
                </a:lnTo>
                <a:lnTo>
                  <a:pt x="1709420" y="54864"/>
                </a:lnTo>
                <a:lnTo>
                  <a:pt x="1759839" y="43434"/>
                </a:lnTo>
                <a:lnTo>
                  <a:pt x="1786470" y="35445"/>
                </a:lnTo>
                <a:lnTo>
                  <a:pt x="1787017" y="74549"/>
                </a:lnTo>
                <a:lnTo>
                  <a:pt x="1815693" y="22733"/>
                </a:lnTo>
                <a:lnTo>
                  <a:pt x="1828292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1638045" y="2204974"/>
            <a:ext cx="27559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30">
                <a:latin typeface="Tahoma"/>
                <a:cs typeface="Tahoma"/>
              </a:rPr>
              <a:t>0</a:t>
            </a:r>
            <a:r>
              <a:rPr dirty="0" sz="1400" spc="-15">
                <a:latin typeface="Tahoma"/>
                <a:cs typeface="Tahoma"/>
              </a:rPr>
              <a:t>.</a:t>
            </a:r>
            <a:r>
              <a:rPr dirty="0" sz="1400" spc="50">
                <a:latin typeface="Tahoma"/>
                <a:cs typeface="Tahoma"/>
              </a:rPr>
              <a:t>4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784475" y="2204974"/>
            <a:ext cx="27559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30">
                <a:latin typeface="Tahoma"/>
                <a:cs typeface="Tahoma"/>
              </a:rPr>
              <a:t>0</a:t>
            </a:r>
            <a:r>
              <a:rPr dirty="0" sz="1400" spc="-15">
                <a:latin typeface="Tahoma"/>
                <a:cs typeface="Tahoma"/>
              </a:rPr>
              <a:t>.</a:t>
            </a:r>
            <a:r>
              <a:rPr dirty="0" sz="1400" spc="50">
                <a:latin typeface="Tahoma"/>
                <a:cs typeface="Tahoma"/>
              </a:rPr>
              <a:t>1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285745" y="2767965"/>
            <a:ext cx="27559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30">
                <a:latin typeface="Tahoma"/>
                <a:cs typeface="Tahoma"/>
              </a:rPr>
              <a:t>0</a:t>
            </a:r>
            <a:r>
              <a:rPr dirty="0" sz="1400" spc="-15">
                <a:latin typeface="Tahoma"/>
                <a:cs typeface="Tahoma"/>
              </a:rPr>
              <a:t>.</a:t>
            </a:r>
            <a:r>
              <a:rPr dirty="0" sz="1400" spc="50">
                <a:latin typeface="Tahoma"/>
                <a:cs typeface="Tahoma"/>
              </a:rPr>
              <a:t>5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357630" y="2720086"/>
            <a:ext cx="27559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30">
                <a:latin typeface="Tahoma"/>
                <a:cs typeface="Tahoma"/>
              </a:rPr>
              <a:t>0</a:t>
            </a:r>
            <a:r>
              <a:rPr dirty="0" sz="1400" spc="-15">
                <a:latin typeface="Tahoma"/>
                <a:cs typeface="Tahoma"/>
              </a:rPr>
              <a:t>.</a:t>
            </a:r>
            <a:r>
              <a:rPr dirty="0" sz="1400" spc="50">
                <a:latin typeface="Tahoma"/>
                <a:cs typeface="Tahoma"/>
              </a:rPr>
              <a:t>2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01420" y="2986277"/>
            <a:ext cx="27559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30">
                <a:latin typeface="Tahoma"/>
                <a:cs typeface="Tahoma"/>
              </a:rPr>
              <a:t>0</a:t>
            </a:r>
            <a:r>
              <a:rPr dirty="0" sz="1400" spc="-15">
                <a:latin typeface="Tahoma"/>
                <a:cs typeface="Tahoma"/>
              </a:rPr>
              <a:t>.</a:t>
            </a:r>
            <a:r>
              <a:rPr dirty="0" sz="1400" spc="50">
                <a:latin typeface="Tahoma"/>
                <a:cs typeface="Tahoma"/>
              </a:rPr>
              <a:t>6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02158" y="1751202"/>
            <a:ext cx="27559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30">
                <a:latin typeface="Tahoma"/>
                <a:cs typeface="Tahoma"/>
              </a:rPr>
              <a:t>0</a:t>
            </a:r>
            <a:r>
              <a:rPr dirty="0" sz="1400" spc="-15">
                <a:latin typeface="Tahoma"/>
                <a:cs typeface="Tahoma"/>
              </a:rPr>
              <a:t>.</a:t>
            </a:r>
            <a:r>
              <a:rPr dirty="0" sz="1400" spc="50">
                <a:latin typeface="Tahoma"/>
                <a:cs typeface="Tahoma"/>
              </a:rPr>
              <a:t>2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149601" y="1611249"/>
            <a:ext cx="27559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30">
                <a:latin typeface="Tahoma"/>
                <a:cs typeface="Tahoma"/>
              </a:rPr>
              <a:t>0</a:t>
            </a:r>
            <a:r>
              <a:rPr dirty="0" sz="1400" spc="-15">
                <a:latin typeface="Tahoma"/>
                <a:cs typeface="Tahoma"/>
              </a:rPr>
              <a:t>.</a:t>
            </a:r>
            <a:r>
              <a:rPr dirty="0" sz="1400" spc="50">
                <a:latin typeface="Tahoma"/>
                <a:cs typeface="Tahoma"/>
              </a:rPr>
              <a:t>2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142235" y="3227019"/>
            <a:ext cx="275590" cy="96011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53975">
              <a:lnSpc>
                <a:spcPct val="100000"/>
              </a:lnSpc>
              <a:spcBef>
                <a:spcPts val="105"/>
              </a:spcBef>
            </a:pPr>
            <a:r>
              <a:rPr dirty="0" sz="1400" spc="135">
                <a:latin typeface="Tahoma"/>
                <a:cs typeface="Tahoma"/>
              </a:rPr>
              <a:t>O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7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6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 sz="1400" spc="-30">
                <a:latin typeface="Tahoma"/>
                <a:cs typeface="Tahoma"/>
              </a:rPr>
              <a:t>0</a:t>
            </a:r>
            <a:r>
              <a:rPr dirty="0" sz="1400" spc="-10">
                <a:latin typeface="Tahoma"/>
                <a:cs typeface="Tahoma"/>
              </a:rPr>
              <a:t>.</a:t>
            </a:r>
            <a:r>
              <a:rPr dirty="0" sz="1400" spc="50">
                <a:latin typeface="Tahoma"/>
                <a:cs typeface="Tahoma"/>
              </a:rPr>
              <a:t>5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544315" y="2986277"/>
            <a:ext cx="27559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30">
                <a:latin typeface="Tahoma"/>
                <a:cs typeface="Tahoma"/>
              </a:rPr>
              <a:t>0</a:t>
            </a:r>
            <a:r>
              <a:rPr dirty="0" sz="1400" spc="-15">
                <a:latin typeface="Tahoma"/>
                <a:cs typeface="Tahoma"/>
              </a:rPr>
              <a:t>.</a:t>
            </a:r>
            <a:r>
              <a:rPr dirty="0" sz="1400" spc="50">
                <a:latin typeface="Tahoma"/>
                <a:cs typeface="Tahoma"/>
              </a:rPr>
              <a:t>3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105147" y="1751202"/>
            <a:ext cx="27559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30">
                <a:latin typeface="Tahoma"/>
                <a:cs typeface="Tahoma"/>
              </a:rPr>
              <a:t>0</a:t>
            </a:r>
            <a:r>
              <a:rPr dirty="0" sz="1400" spc="-15">
                <a:latin typeface="Tahoma"/>
                <a:cs typeface="Tahoma"/>
              </a:rPr>
              <a:t>.</a:t>
            </a:r>
            <a:r>
              <a:rPr dirty="0" sz="1400" spc="50">
                <a:latin typeface="Tahoma"/>
                <a:cs typeface="Tahoma"/>
              </a:rPr>
              <a:t>3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037458" y="2720086"/>
            <a:ext cx="27559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30">
                <a:latin typeface="Tahoma"/>
                <a:cs typeface="Tahoma"/>
              </a:rPr>
              <a:t>0</a:t>
            </a:r>
            <a:r>
              <a:rPr dirty="0" sz="1400" spc="-15">
                <a:latin typeface="Tahoma"/>
                <a:cs typeface="Tahoma"/>
              </a:rPr>
              <a:t>.</a:t>
            </a:r>
            <a:r>
              <a:rPr dirty="0" sz="1400" spc="50">
                <a:latin typeface="Tahoma"/>
                <a:cs typeface="Tahoma"/>
              </a:rPr>
              <a:t>3</a:t>
            </a:r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9429"/>
            <a:ext cx="340423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5"/>
              <a:t>Emission</a:t>
            </a:r>
            <a:r>
              <a:rPr dirty="0" spc="-200"/>
              <a:t> </a:t>
            </a:r>
            <a:r>
              <a:rPr dirty="0" spc="10"/>
              <a:t>probabilities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5681" y="1275714"/>
            <a:ext cx="4513668" cy="267512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40232" y="1992630"/>
            <a:ext cx="29781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130">
                <a:latin typeface="Tahoma"/>
                <a:cs typeface="Tahoma"/>
              </a:rPr>
              <a:t>NN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39644" y="1992630"/>
            <a:ext cx="26098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90">
                <a:latin typeface="Tahoma"/>
                <a:cs typeface="Tahoma"/>
              </a:rPr>
              <a:t>VB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90547" y="3227019"/>
            <a:ext cx="168910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135">
                <a:latin typeface="Tahoma"/>
                <a:cs typeface="Tahoma"/>
              </a:rPr>
              <a:t>O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2234" y="1311909"/>
            <a:ext cx="454659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45">
                <a:latin typeface="Tahoma"/>
                <a:cs typeface="Tahoma"/>
              </a:rPr>
              <a:t>g</a:t>
            </a:r>
            <a:r>
              <a:rPr dirty="0" sz="1400">
                <a:latin typeface="Tahoma"/>
                <a:cs typeface="Tahoma"/>
              </a:rPr>
              <a:t>oing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12234" y="1819732"/>
            <a:ext cx="191135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30">
                <a:latin typeface="Tahoma"/>
                <a:cs typeface="Tahoma"/>
              </a:rPr>
              <a:t>to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12234" y="2399792"/>
            <a:ext cx="27305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Tahoma"/>
                <a:cs typeface="Tahoma"/>
              </a:rPr>
              <a:t>e</a:t>
            </a:r>
            <a:r>
              <a:rPr dirty="0" sz="1400" spc="-5">
                <a:latin typeface="Tahoma"/>
                <a:cs typeface="Tahoma"/>
              </a:rPr>
              <a:t>at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174102" y="2147442"/>
            <a:ext cx="239395" cy="153670"/>
          </a:xfrm>
          <a:prstGeom prst="rect">
            <a:avLst/>
          </a:prstGeom>
        </p:spPr>
        <p:txBody>
          <a:bodyPr wrap="square" lIns="0" tIns="10795" rIns="0" bIns="0" rtlCol="0" vert="vert">
            <a:spAutoFit/>
          </a:bodyPr>
          <a:lstStyle/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dirty="0" sz="1400">
                <a:latin typeface="Tahoma"/>
                <a:cs typeface="Tahoma"/>
              </a:rPr>
              <a:t>...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419094" y="1422272"/>
            <a:ext cx="27559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30">
                <a:latin typeface="Tahoma"/>
                <a:cs typeface="Tahoma"/>
              </a:rPr>
              <a:t>0</a:t>
            </a:r>
            <a:r>
              <a:rPr dirty="0" sz="1400" spc="-15">
                <a:latin typeface="Tahoma"/>
                <a:cs typeface="Tahoma"/>
              </a:rPr>
              <a:t>.</a:t>
            </a:r>
            <a:r>
              <a:rPr dirty="0" sz="1400" spc="50">
                <a:latin typeface="Tahoma"/>
                <a:cs typeface="Tahoma"/>
              </a:rPr>
              <a:t>3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419094" y="2011172"/>
            <a:ext cx="27559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30">
                <a:latin typeface="Tahoma"/>
                <a:cs typeface="Tahoma"/>
              </a:rPr>
              <a:t>0</a:t>
            </a:r>
            <a:r>
              <a:rPr dirty="0" sz="1400" spc="-15">
                <a:latin typeface="Tahoma"/>
                <a:cs typeface="Tahoma"/>
              </a:rPr>
              <a:t>.</a:t>
            </a:r>
            <a:r>
              <a:rPr dirty="0" sz="1400" spc="50">
                <a:latin typeface="Tahoma"/>
                <a:cs typeface="Tahoma"/>
              </a:rPr>
              <a:t>1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419094" y="2413254"/>
            <a:ext cx="27559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30">
                <a:latin typeface="Tahoma"/>
                <a:cs typeface="Tahoma"/>
              </a:rPr>
              <a:t>0</a:t>
            </a:r>
            <a:r>
              <a:rPr dirty="0" sz="1400" spc="-15">
                <a:latin typeface="Tahoma"/>
                <a:cs typeface="Tahoma"/>
              </a:rPr>
              <a:t>.</a:t>
            </a:r>
            <a:r>
              <a:rPr dirty="0" sz="1400" spc="50">
                <a:latin typeface="Tahoma"/>
                <a:cs typeface="Tahoma"/>
              </a:rPr>
              <a:t>5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6546913" y="1569529"/>
            <a:ext cx="450215" cy="453390"/>
            <a:chOff x="6546913" y="1569529"/>
            <a:chExt cx="450215" cy="453390"/>
          </a:xfrm>
        </p:grpSpPr>
        <p:sp>
          <p:nvSpPr>
            <p:cNvPr id="15" name="object 15"/>
            <p:cNvSpPr/>
            <p:nvPr/>
          </p:nvSpPr>
          <p:spPr>
            <a:xfrm>
              <a:off x="6551676" y="1574291"/>
              <a:ext cx="440690" cy="443865"/>
            </a:xfrm>
            <a:custGeom>
              <a:avLst/>
              <a:gdLst/>
              <a:ahLst/>
              <a:cxnLst/>
              <a:rect l="l" t="t" r="r" b="b"/>
              <a:pathLst>
                <a:path w="440690" h="443864">
                  <a:moveTo>
                    <a:pt x="220218" y="0"/>
                  </a:moveTo>
                  <a:lnTo>
                    <a:pt x="175824" y="4506"/>
                  </a:lnTo>
                  <a:lnTo>
                    <a:pt x="134481" y="17430"/>
                  </a:lnTo>
                  <a:lnTo>
                    <a:pt x="97073" y="37879"/>
                  </a:lnTo>
                  <a:lnTo>
                    <a:pt x="64484" y="64960"/>
                  </a:lnTo>
                  <a:lnTo>
                    <a:pt x="37598" y="97780"/>
                  </a:lnTo>
                  <a:lnTo>
                    <a:pt x="17299" y="135445"/>
                  </a:lnTo>
                  <a:lnTo>
                    <a:pt x="4472" y="177063"/>
                  </a:lnTo>
                  <a:lnTo>
                    <a:pt x="0" y="221742"/>
                  </a:lnTo>
                  <a:lnTo>
                    <a:pt x="4472" y="266420"/>
                  </a:lnTo>
                  <a:lnTo>
                    <a:pt x="17299" y="308038"/>
                  </a:lnTo>
                  <a:lnTo>
                    <a:pt x="37598" y="345703"/>
                  </a:lnTo>
                  <a:lnTo>
                    <a:pt x="64484" y="378523"/>
                  </a:lnTo>
                  <a:lnTo>
                    <a:pt x="97073" y="405604"/>
                  </a:lnTo>
                  <a:lnTo>
                    <a:pt x="134481" y="426053"/>
                  </a:lnTo>
                  <a:lnTo>
                    <a:pt x="175824" y="438977"/>
                  </a:lnTo>
                  <a:lnTo>
                    <a:pt x="220218" y="443484"/>
                  </a:lnTo>
                  <a:lnTo>
                    <a:pt x="264611" y="438977"/>
                  </a:lnTo>
                  <a:lnTo>
                    <a:pt x="305954" y="426053"/>
                  </a:lnTo>
                  <a:lnTo>
                    <a:pt x="343362" y="405604"/>
                  </a:lnTo>
                  <a:lnTo>
                    <a:pt x="375951" y="378523"/>
                  </a:lnTo>
                  <a:lnTo>
                    <a:pt x="402837" y="345703"/>
                  </a:lnTo>
                  <a:lnTo>
                    <a:pt x="423136" y="308038"/>
                  </a:lnTo>
                  <a:lnTo>
                    <a:pt x="435963" y="266420"/>
                  </a:lnTo>
                  <a:lnTo>
                    <a:pt x="440435" y="221742"/>
                  </a:lnTo>
                  <a:lnTo>
                    <a:pt x="435963" y="177063"/>
                  </a:lnTo>
                  <a:lnTo>
                    <a:pt x="423136" y="135445"/>
                  </a:lnTo>
                  <a:lnTo>
                    <a:pt x="402837" y="97780"/>
                  </a:lnTo>
                  <a:lnTo>
                    <a:pt x="375951" y="64960"/>
                  </a:lnTo>
                  <a:lnTo>
                    <a:pt x="343362" y="37879"/>
                  </a:lnTo>
                  <a:lnTo>
                    <a:pt x="305954" y="17430"/>
                  </a:lnTo>
                  <a:lnTo>
                    <a:pt x="264611" y="4506"/>
                  </a:lnTo>
                  <a:lnTo>
                    <a:pt x="220218" y="0"/>
                  </a:lnTo>
                  <a:close/>
                </a:path>
              </a:pathLst>
            </a:custGeom>
            <a:solidFill>
              <a:srgbClr val="9FC5E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6551676" y="1574291"/>
              <a:ext cx="440690" cy="443865"/>
            </a:xfrm>
            <a:custGeom>
              <a:avLst/>
              <a:gdLst/>
              <a:ahLst/>
              <a:cxnLst/>
              <a:rect l="l" t="t" r="r" b="b"/>
              <a:pathLst>
                <a:path w="440690" h="443864">
                  <a:moveTo>
                    <a:pt x="0" y="221742"/>
                  </a:moveTo>
                  <a:lnTo>
                    <a:pt x="4472" y="177063"/>
                  </a:lnTo>
                  <a:lnTo>
                    <a:pt x="17299" y="135445"/>
                  </a:lnTo>
                  <a:lnTo>
                    <a:pt x="37598" y="97780"/>
                  </a:lnTo>
                  <a:lnTo>
                    <a:pt x="64484" y="64960"/>
                  </a:lnTo>
                  <a:lnTo>
                    <a:pt x="97073" y="37879"/>
                  </a:lnTo>
                  <a:lnTo>
                    <a:pt x="134481" y="17430"/>
                  </a:lnTo>
                  <a:lnTo>
                    <a:pt x="175824" y="4506"/>
                  </a:lnTo>
                  <a:lnTo>
                    <a:pt x="220218" y="0"/>
                  </a:lnTo>
                  <a:lnTo>
                    <a:pt x="264611" y="4506"/>
                  </a:lnTo>
                  <a:lnTo>
                    <a:pt x="305954" y="17430"/>
                  </a:lnTo>
                  <a:lnTo>
                    <a:pt x="343362" y="37879"/>
                  </a:lnTo>
                  <a:lnTo>
                    <a:pt x="375951" y="64960"/>
                  </a:lnTo>
                  <a:lnTo>
                    <a:pt x="402837" y="97780"/>
                  </a:lnTo>
                  <a:lnTo>
                    <a:pt x="423136" y="135445"/>
                  </a:lnTo>
                  <a:lnTo>
                    <a:pt x="435963" y="177063"/>
                  </a:lnTo>
                  <a:lnTo>
                    <a:pt x="440435" y="221742"/>
                  </a:lnTo>
                  <a:lnTo>
                    <a:pt x="435963" y="266420"/>
                  </a:lnTo>
                  <a:lnTo>
                    <a:pt x="423136" y="308038"/>
                  </a:lnTo>
                  <a:lnTo>
                    <a:pt x="402837" y="345703"/>
                  </a:lnTo>
                  <a:lnTo>
                    <a:pt x="375951" y="378523"/>
                  </a:lnTo>
                  <a:lnTo>
                    <a:pt x="343362" y="405604"/>
                  </a:lnTo>
                  <a:lnTo>
                    <a:pt x="305954" y="426053"/>
                  </a:lnTo>
                  <a:lnTo>
                    <a:pt x="264611" y="438977"/>
                  </a:lnTo>
                  <a:lnTo>
                    <a:pt x="220218" y="443484"/>
                  </a:lnTo>
                  <a:lnTo>
                    <a:pt x="175824" y="438977"/>
                  </a:lnTo>
                  <a:lnTo>
                    <a:pt x="134481" y="426053"/>
                  </a:lnTo>
                  <a:lnTo>
                    <a:pt x="97073" y="405604"/>
                  </a:lnTo>
                  <a:lnTo>
                    <a:pt x="64484" y="378523"/>
                  </a:lnTo>
                  <a:lnTo>
                    <a:pt x="37598" y="345703"/>
                  </a:lnTo>
                  <a:lnTo>
                    <a:pt x="17299" y="308038"/>
                  </a:lnTo>
                  <a:lnTo>
                    <a:pt x="4472" y="266420"/>
                  </a:lnTo>
                  <a:lnTo>
                    <a:pt x="0" y="221742"/>
                  </a:lnTo>
                  <a:close/>
                </a:path>
              </a:pathLst>
            </a:custGeom>
            <a:ln w="9525">
              <a:solidFill>
                <a:srgbClr val="666666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/>
          <p:nvPr/>
        </p:nvSpPr>
        <p:spPr>
          <a:xfrm>
            <a:off x="7180833" y="1691462"/>
            <a:ext cx="1070610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5">
                <a:latin typeface="Tahoma"/>
                <a:cs typeface="Tahoma"/>
              </a:rPr>
              <a:t>h</a:t>
            </a:r>
            <a:r>
              <a:rPr dirty="0" sz="1400" spc="10">
                <a:latin typeface="Tahoma"/>
                <a:cs typeface="Tahoma"/>
              </a:rPr>
              <a:t>id</a:t>
            </a:r>
            <a:r>
              <a:rPr dirty="0" sz="1400" spc="20">
                <a:latin typeface="Tahoma"/>
                <a:cs typeface="Tahoma"/>
              </a:rPr>
              <a:t>d</a:t>
            </a:r>
            <a:r>
              <a:rPr dirty="0" sz="1400">
                <a:latin typeface="Tahoma"/>
                <a:cs typeface="Tahoma"/>
              </a:rPr>
              <a:t>en</a:t>
            </a:r>
            <a:r>
              <a:rPr dirty="0" sz="1400" spc="-105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states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6522529" y="2156269"/>
            <a:ext cx="504825" cy="311785"/>
            <a:chOff x="6522529" y="2156269"/>
            <a:chExt cx="504825" cy="311785"/>
          </a:xfrm>
        </p:grpSpPr>
        <p:sp>
          <p:nvSpPr>
            <p:cNvPr id="19" name="object 19"/>
            <p:cNvSpPr/>
            <p:nvPr/>
          </p:nvSpPr>
          <p:spPr>
            <a:xfrm>
              <a:off x="6527292" y="2161032"/>
              <a:ext cx="495300" cy="302260"/>
            </a:xfrm>
            <a:custGeom>
              <a:avLst/>
              <a:gdLst/>
              <a:ahLst/>
              <a:cxnLst/>
              <a:rect l="l" t="t" r="r" b="b"/>
              <a:pathLst>
                <a:path w="495300" h="302260">
                  <a:moveTo>
                    <a:pt x="495300" y="0"/>
                  </a:moveTo>
                  <a:lnTo>
                    <a:pt x="0" y="0"/>
                  </a:lnTo>
                  <a:lnTo>
                    <a:pt x="0" y="301751"/>
                  </a:lnTo>
                  <a:lnTo>
                    <a:pt x="495300" y="301751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9FC5E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6527292" y="2161032"/>
              <a:ext cx="495300" cy="302260"/>
            </a:xfrm>
            <a:custGeom>
              <a:avLst/>
              <a:gdLst/>
              <a:ahLst/>
              <a:cxnLst/>
              <a:rect l="l" t="t" r="r" b="b"/>
              <a:pathLst>
                <a:path w="495300" h="302260">
                  <a:moveTo>
                    <a:pt x="0" y="301751"/>
                  </a:moveTo>
                  <a:lnTo>
                    <a:pt x="495300" y="301751"/>
                  </a:lnTo>
                  <a:lnTo>
                    <a:pt x="495300" y="0"/>
                  </a:lnTo>
                  <a:lnTo>
                    <a:pt x="0" y="0"/>
                  </a:lnTo>
                  <a:lnTo>
                    <a:pt x="0" y="301751"/>
                  </a:lnTo>
                  <a:close/>
                </a:path>
              </a:pathLst>
            </a:custGeom>
            <a:ln w="9525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 txBox="1"/>
          <p:nvPr/>
        </p:nvSpPr>
        <p:spPr>
          <a:xfrm>
            <a:off x="7224521" y="2208402"/>
            <a:ext cx="95821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Tahoma"/>
                <a:cs typeface="Tahoma"/>
              </a:rPr>
              <a:t>observables</a:t>
            </a:r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9429"/>
            <a:ext cx="340423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5"/>
              <a:t>Emission</a:t>
            </a:r>
            <a:r>
              <a:rPr dirty="0" spc="-200"/>
              <a:t> </a:t>
            </a:r>
            <a:r>
              <a:rPr dirty="0" spc="10"/>
              <a:t>probabilities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5681" y="1275714"/>
            <a:ext cx="4513668" cy="267512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40232" y="1992630"/>
            <a:ext cx="29781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130">
                <a:latin typeface="Tahoma"/>
                <a:cs typeface="Tahoma"/>
              </a:rPr>
              <a:t>NN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39644" y="1992630"/>
            <a:ext cx="26098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90">
                <a:latin typeface="Tahoma"/>
                <a:cs typeface="Tahoma"/>
              </a:rPr>
              <a:t>VB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90547" y="3227019"/>
            <a:ext cx="168910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135">
                <a:latin typeface="Tahoma"/>
                <a:cs typeface="Tahoma"/>
              </a:rPr>
              <a:t>O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2234" y="1311909"/>
            <a:ext cx="454659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45">
                <a:latin typeface="Tahoma"/>
                <a:cs typeface="Tahoma"/>
              </a:rPr>
              <a:t>g</a:t>
            </a:r>
            <a:r>
              <a:rPr dirty="0" sz="1400">
                <a:latin typeface="Tahoma"/>
                <a:cs typeface="Tahoma"/>
              </a:rPr>
              <a:t>oing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12234" y="1819732"/>
            <a:ext cx="191135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30">
                <a:latin typeface="Tahoma"/>
                <a:cs typeface="Tahoma"/>
              </a:rPr>
              <a:t>to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12234" y="2399792"/>
            <a:ext cx="27305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Tahoma"/>
                <a:cs typeface="Tahoma"/>
              </a:rPr>
              <a:t>e</a:t>
            </a:r>
            <a:r>
              <a:rPr dirty="0" sz="1400" spc="-5">
                <a:latin typeface="Tahoma"/>
                <a:cs typeface="Tahoma"/>
              </a:rPr>
              <a:t>at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174102" y="2147442"/>
            <a:ext cx="239395" cy="153670"/>
          </a:xfrm>
          <a:prstGeom prst="rect">
            <a:avLst/>
          </a:prstGeom>
        </p:spPr>
        <p:txBody>
          <a:bodyPr wrap="square" lIns="0" tIns="10795" rIns="0" bIns="0" rtlCol="0" vert="vert">
            <a:spAutoFit/>
          </a:bodyPr>
          <a:lstStyle/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dirty="0" sz="1400">
                <a:latin typeface="Tahoma"/>
                <a:cs typeface="Tahoma"/>
              </a:rPr>
              <a:t>...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419094" y="1422272"/>
            <a:ext cx="27559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30">
                <a:latin typeface="Tahoma"/>
                <a:cs typeface="Tahoma"/>
              </a:rPr>
              <a:t>0</a:t>
            </a:r>
            <a:r>
              <a:rPr dirty="0" sz="1400" spc="-15">
                <a:latin typeface="Tahoma"/>
                <a:cs typeface="Tahoma"/>
              </a:rPr>
              <a:t>.</a:t>
            </a:r>
            <a:r>
              <a:rPr dirty="0" sz="1400" spc="50">
                <a:latin typeface="Tahoma"/>
                <a:cs typeface="Tahoma"/>
              </a:rPr>
              <a:t>3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419094" y="2011172"/>
            <a:ext cx="27559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30">
                <a:latin typeface="Tahoma"/>
                <a:cs typeface="Tahoma"/>
              </a:rPr>
              <a:t>0</a:t>
            </a:r>
            <a:r>
              <a:rPr dirty="0" sz="1400" spc="-15">
                <a:latin typeface="Tahoma"/>
                <a:cs typeface="Tahoma"/>
              </a:rPr>
              <a:t>.</a:t>
            </a:r>
            <a:r>
              <a:rPr dirty="0" sz="1400" spc="50">
                <a:latin typeface="Tahoma"/>
                <a:cs typeface="Tahoma"/>
              </a:rPr>
              <a:t>1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419094" y="2413254"/>
            <a:ext cx="27559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30">
                <a:latin typeface="Tahoma"/>
                <a:cs typeface="Tahoma"/>
              </a:rPr>
              <a:t>0</a:t>
            </a:r>
            <a:r>
              <a:rPr dirty="0" sz="1400" spc="-15">
                <a:latin typeface="Tahoma"/>
                <a:cs typeface="Tahoma"/>
              </a:rPr>
              <a:t>.</a:t>
            </a:r>
            <a:r>
              <a:rPr dirty="0" sz="1400" spc="50">
                <a:latin typeface="Tahoma"/>
                <a:cs typeface="Tahoma"/>
              </a:rPr>
              <a:t>5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14" name="object 1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78933" y="2107692"/>
            <a:ext cx="485775" cy="190500"/>
          </a:xfrm>
          <a:prstGeom prst="rect">
            <a:avLst/>
          </a:prstGeom>
        </p:spPr>
      </p:pic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5786945" y="1385887"/>
          <a:ext cx="3277870" cy="17303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3310"/>
                <a:gridCol w="677545"/>
                <a:gridCol w="481965"/>
                <a:gridCol w="572769"/>
                <a:gridCol w="447040"/>
              </a:tblGrid>
              <a:tr h="43002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400" spc="-10">
                          <a:latin typeface="Tahoma"/>
                          <a:cs typeface="Tahoma"/>
                        </a:rPr>
                        <a:t>going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400" spc="35">
                          <a:latin typeface="Tahoma"/>
                          <a:cs typeface="Tahoma"/>
                        </a:rPr>
                        <a:t>to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eat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400" spc="-95">
                          <a:latin typeface="Tahoma"/>
                          <a:cs typeface="Tahoma"/>
                        </a:rPr>
                        <a:t>...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430148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400" spc="130">
                          <a:latin typeface="Tahoma"/>
                          <a:cs typeface="Tahoma"/>
                        </a:rPr>
                        <a:t>NN</a:t>
                      </a:r>
                      <a:r>
                        <a:rPr dirty="0" sz="1400" spc="-10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400" spc="-55">
                          <a:solidFill>
                            <a:srgbClr val="B7B7B7"/>
                          </a:solidFill>
                          <a:latin typeface="Tahoma"/>
                          <a:cs typeface="Tahoma"/>
                        </a:rPr>
                        <a:t>(noun)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890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0.5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890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0.1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890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400" spc="15">
                          <a:latin typeface="Tahoma"/>
                          <a:cs typeface="Tahoma"/>
                        </a:rPr>
                        <a:t>0.02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890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43014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VB</a:t>
                      </a:r>
                      <a:r>
                        <a:rPr dirty="0" sz="1400" spc="-9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400">
                          <a:solidFill>
                            <a:srgbClr val="B7B7B7"/>
                          </a:solidFill>
                          <a:latin typeface="Tahoma"/>
                          <a:cs typeface="Tahoma"/>
                        </a:rPr>
                        <a:t>(</a:t>
                      </a:r>
                      <a:r>
                        <a:rPr dirty="0" sz="1400" spc="-10">
                          <a:solidFill>
                            <a:srgbClr val="B7B7B7"/>
                          </a:solidFill>
                          <a:latin typeface="Tahoma"/>
                          <a:cs typeface="Tahoma"/>
                        </a:rPr>
                        <a:t>v</a:t>
                      </a:r>
                      <a:r>
                        <a:rPr dirty="0" sz="1400">
                          <a:solidFill>
                            <a:srgbClr val="B7B7B7"/>
                          </a:solidFill>
                          <a:latin typeface="Tahoma"/>
                          <a:cs typeface="Tahoma"/>
                        </a:rPr>
                        <a:t>e</a:t>
                      </a:r>
                      <a:r>
                        <a:rPr dirty="0" sz="1400" spc="5">
                          <a:solidFill>
                            <a:srgbClr val="B7B7B7"/>
                          </a:solidFill>
                          <a:latin typeface="Tahoma"/>
                          <a:cs typeface="Tahoma"/>
                        </a:rPr>
                        <a:t>r</a:t>
                      </a:r>
                      <a:r>
                        <a:rPr dirty="0" sz="1400">
                          <a:solidFill>
                            <a:srgbClr val="B7B7B7"/>
                          </a:solidFill>
                          <a:latin typeface="Tahoma"/>
                          <a:cs typeface="Tahoma"/>
                        </a:rPr>
                        <a:t>b</a:t>
                      </a:r>
                      <a:r>
                        <a:rPr dirty="0" sz="1400">
                          <a:solidFill>
                            <a:srgbClr val="B7B7B7"/>
                          </a:solidFill>
                          <a:latin typeface="Tahoma"/>
                          <a:cs typeface="Tahoma"/>
                        </a:rPr>
                        <a:t>)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0.3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0.1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0.5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430022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400" spc="135">
                          <a:latin typeface="Tahoma"/>
                          <a:cs typeface="Tahoma"/>
                        </a:rPr>
                        <a:t>O</a:t>
                      </a:r>
                      <a:r>
                        <a:rPr dirty="0" sz="1400" spc="-11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400" spc="-40">
                          <a:solidFill>
                            <a:srgbClr val="B7B7B7"/>
                          </a:solidFill>
                          <a:latin typeface="Tahoma"/>
                          <a:cs typeface="Tahoma"/>
                        </a:rPr>
                        <a:t>(other)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0.3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0.5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400" spc="15">
                          <a:latin typeface="Tahoma"/>
                          <a:cs typeface="Tahoma"/>
                        </a:rPr>
                        <a:t>0.68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9429"/>
            <a:ext cx="340423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5"/>
              <a:t>Emission</a:t>
            </a:r>
            <a:r>
              <a:rPr dirty="0" spc="-200"/>
              <a:t> </a:t>
            </a:r>
            <a:r>
              <a:rPr dirty="0" spc="10"/>
              <a:t>probabilities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5681" y="1269682"/>
            <a:ext cx="4523955" cy="268116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40232" y="1992630"/>
            <a:ext cx="29781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130">
                <a:latin typeface="Tahoma"/>
                <a:cs typeface="Tahoma"/>
              </a:rPr>
              <a:t>NN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39644" y="1992630"/>
            <a:ext cx="26098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90">
                <a:latin typeface="Tahoma"/>
                <a:cs typeface="Tahoma"/>
              </a:rPr>
              <a:t>VB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90547" y="3227019"/>
            <a:ext cx="168910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135">
                <a:latin typeface="Tahoma"/>
                <a:cs typeface="Tahoma"/>
              </a:rPr>
              <a:t>O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2234" y="1311909"/>
            <a:ext cx="454659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45">
                <a:latin typeface="Tahoma"/>
                <a:cs typeface="Tahoma"/>
              </a:rPr>
              <a:t>g</a:t>
            </a:r>
            <a:r>
              <a:rPr dirty="0" sz="1400">
                <a:latin typeface="Tahoma"/>
                <a:cs typeface="Tahoma"/>
              </a:rPr>
              <a:t>oing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12234" y="1819732"/>
            <a:ext cx="191135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30">
                <a:latin typeface="Tahoma"/>
                <a:cs typeface="Tahoma"/>
              </a:rPr>
              <a:t>to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12234" y="2399792"/>
            <a:ext cx="27305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Tahoma"/>
                <a:cs typeface="Tahoma"/>
              </a:rPr>
              <a:t>e</a:t>
            </a:r>
            <a:r>
              <a:rPr dirty="0" sz="1400" spc="-5">
                <a:latin typeface="Tahoma"/>
                <a:cs typeface="Tahoma"/>
              </a:rPr>
              <a:t>at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174102" y="2147442"/>
            <a:ext cx="239395" cy="153670"/>
          </a:xfrm>
          <a:prstGeom prst="rect">
            <a:avLst/>
          </a:prstGeom>
        </p:spPr>
        <p:txBody>
          <a:bodyPr wrap="square" lIns="0" tIns="10795" rIns="0" bIns="0" rtlCol="0" vert="vert">
            <a:spAutoFit/>
          </a:bodyPr>
          <a:lstStyle/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dirty="0" sz="1400">
                <a:latin typeface="Tahoma"/>
                <a:cs typeface="Tahoma"/>
              </a:rPr>
              <a:t>...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419094" y="1422272"/>
            <a:ext cx="27559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30">
                <a:latin typeface="Tahoma"/>
                <a:cs typeface="Tahoma"/>
              </a:rPr>
              <a:t>0</a:t>
            </a:r>
            <a:r>
              <a:rPr dirty="0" sz="1400" spc="-15">
                <a:latin typeface="Tahoma"/>
                <a:cs typeface="Tahoma"/>
              </a:rPr>
              <a:t>.</a:t>
            </a:r>
            <a:r>
              <a:rPr dirty="0" sz="1400" spc="50">
                <a:latin typeface="Tahoma"/>
                <a:cs typeface="Tahoma"/>
              </a:rPr>
              <a:t>3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419094" y="2011172"/>
            <a:ext cx="27559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30">
                <a:latin typeface="Tahoma"/>
                <a:cs typeface="Tahoma"/>
              </a:rPr>
              <a:t>0</a:t>
            </a:r>
            <a:r>
              <a:rPr dirty="0" sz="1400" spc="-15">
                <a:latin typeface="Tahoma"/>
                <a:cs typeface="Tahoma"/>
              </a:rPr>
              <a:t>.</a:t>
            </a:r>
            <a:r>
              <a:rPr dirty="0" sz="1400" spc="50">
                <a:latin typeface="Tahoma"/>
                <a:cs typeface="Tahoma"/>
              </a:rPr>
              <a:t>1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419094" y="2413254"/>
            <a:ext cx="27559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30">
                <a:latin typeface="Tahoma"/>
                <a:cs typeface="Tahoma"/>
              </a:rPr>
              <a:t>0</a:t>
            </a:r>
            <a:r>
              <a:rPr dirty="0" sz="1400" spc="-15">
                <a:latin typeface="Tahoma"/>
                <a:cs typeface="Tahoma"/>
              </a:rPr>
              <a:t>.</a:t>
            </a:r>
            <a:r>
              <a:rPr dirty="0" sz="1400" spc="50">
                <a:latin typeface="Tahoma"/>
                <a:cs typeface="Tahoma"/>
              </a:rPr>
              <a:t>5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14" name="object 1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78933" y="2107692"/>
            <a:ext cx="485775" cy="190500"/>
          </a:xfrm>
          <a:prstGeom prst="rect">
            <a:avLst/>
          </a:prstGeom>
        </p:spPr>
      </p:pic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5777420" y="1376362"/>
          <a:ext cx="3306445" cy="17399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3310"/>
                <a:gridCol w="677545"/>
                <a:gridCol w="481965"/>
                <a:gridCol w="572769"/>
                <a:gridCol w="447040"/>
              </a:tblGrid>
              <a:tr h="43002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28575">
                      <a:solidFill>
                        <a:srgbClr val="E69138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400" spc="-10">
                          <a:latin typeface="Tahoma"/>
                          <a:cs typeface="Tahoma"/>
                        </a:rPr>
                        <a:t>going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28575">
                      <a:solidFill>
                        <a:srgbClr val="E69138"/>
                      </a:solidFill>
                      <a:prstDash val="solid"/>
                    </a:lnL>
                    <a:lnR w="28575">
                      <a:solidFill>
                        <a:srgbClr val="E69138"/>
                      </a:solidFill>
                      <a:prstDash val="solid"/>
                    </a:lnR>
                    <a:lnT w="28575">
                      <a:solidFill>
                        <a:srgbClr val="E69138"/>
                      </a:solidFill>
                      <a:prstDash val="solid"/>
                    </a:lnT>
                    <a:lnB w="28575">
                      <a:solidFill>
                        <a:srgbClr val="E6913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400" spc="35">
                          <a:latin typeface="Tahoma"/>
                          <a:cs typeface="Tahoma"/>
                        </a:rPr>
                        <a:t>to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28575">
                      <a:solidFill>
                        <a:srgbClr val="E69138"/>
                      </a:solidFill>
                      <a:prstDash val="solid"/>
                    </a:lnL>
                    <a:lnR w="28575">
                      <a:solidFill>
                        <a:srgbClr val="E69138"/>
                      </a:solidFill>
                      <a:prstDash val="solid"/>
                    </a:lnR>
                    <a:lnT w="28575">
                      <a:solidFill>
                        <a:srgbClr val="E69138"/>
                      </a:solidFill>
                      <a:prstDash val="solid"/>
                    </a:lnT>
                    <a:lnB w="28575">
                      <a:solidFill>
                        <a:srgbClr val="E6913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eat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28575">
                      <a:solidFill>
                        <a:srgbClr val="E69138"/>
                      </a:solidFill>
                      <a:prstDash val="solid"/>
                    </a:lnL>
                    <a:lnR w="28575">
                      <a:solidFill>
                        <a:srgbClr val="E69138"/>
                      </a:solidFill>
                      <a:prstDash val="solid"/>
                    </a:lnR>
                    <a:lnT w="28575">
                      <a:solidFill>
                        <a:srgbClr val="E69138"/>
                      </a:solidFill>
                      <a:prstDash val="solid"/>
                    </a:lnT>
                    <a:lnB w="28575">
                      <a:solidFill>
                        <a:srgbClr val="E6913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400" spc="-95">
                          <a:latin typeface="Tahoma"/>
                          <a:cs typeface="Tahoma"/>
                        </a:rPr>
                        <a:t>...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28575">
                      <a:solidFill>
                        <a:srgbClr val="E69138"/>
                      </a:solidFill>
                      <a:prstDash val="solid"/>
                    </a:lnL>
                    <a:lnR w="28575">
                      <a:solidFill>
                        <a:srgbClr val="E69138"/>
                      </a:solidFill>
                      <a:prstDash val="solid"/>
                    </a:lnR>
                    <a:lnT w="28575">
                      <a:solidFill>
                        <a:srgbClr val="E69138"/>
                      </a:solidFill>
                      <a:prstDash val="solid"/>
                    </a:lnT>
                    <a:lnB w="28575">
                      <a:solidFill>
                        <a:srgbClr val="E69138"/>
                      </a:solidFill>
                      <a:prstDash val="solid"/>
                    </a:lnB>
                  </a:tcPr>
                </a:tc>
              </a:tr>
              <a:tr h="430148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400" spc="130">
                          <a:latin typeface="Tahoma"/>
                          <a:cs typeface="Tahoma"/>
                        </a:rPr>
                        <a:t>NN</a:t>
                      </a:r>
                      <a:r>
                        <a:rPr dirty="0" sz="1400" spc="-10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400" spc="-55">
                          <a:solidFill>
                            <a:srgbClr val="B7B7B7"/>
                          </a:solidFill>
                          <a:latin typeface="Tahoma"/>
                          <a:cs typeface="Tahoma"/>
                        </a:rPr>
                        <a:t>(noun)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890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28575">
                      <a:solidFill>
                        <a:srgbClr val="6AA84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0.5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890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28575">
                      <a:solidFill>
                        <a:srgbClr val="E69138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0.1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890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28575">
                      <a:solidFill>
                        <a:srgbClr val="E69138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400" spc="15">
                          <a:latin typeface="Tahoma"/>
                          <a:cs typeface="Tahoma"/>
                        </a:rPr>
                        <a:t>0.02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890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28575">
                      <a:solidFill>
                        <a:srgbClr val="E69138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28575">
                      <a:solidFill>
                        <a:srgbClr val="E69138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43014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VB</a:t>
                      </a:r>
                      <a:r>
                        <a:rPr dirty="0" sz="1400" spc="-9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400">
                          <a:solidFill>
                            <a:srgbClr val="B7B7B7"/>
                          </a:solidFill>
                          <a:latin typeface="Tahoma"/>
                          <a:cs typeface="Tahoma"/>
                        </a:rPr>
                        <a:t>(</a:t>
                      </a:r>
                      <a:r>
                        <a:rPr dirty="0" sz="1400" spc="-10">
                          <a:solidFill>
                            <a:srgbClr val="B7B7B7"/>
                          </a:solidFill>
                          <a:latin typeface="Tahoma"/>
                          <a:cs typeface="Tahoma"/>
                        </a:rPr>
                        <a:t>v</a:t>
                      </a:r>
                      <a:r>
                        <a:rPr dirty="0" sz="1400">
                          <a:solidFill>
                            <a:srgbClr val="B7B7B7"/>
                          </a:solidFill>
                          <a:latin typeface="Tahoma"/>
                          <a:cs typeface="Tahoma"/>
                        </a:rPr>
                        <a:t>e</a:t>
                      </a:r>
                      <a:r>
                        <a:rPr dirty="0" sz="1400" spc="5">
                          <a:solidFill>
                            <a:srgbClr val="B7B7B7"/>
                          </a:solidFill>
                          <a:latin typeface="Tahoma"/>
                          <a:cs typeface="Tahoma"/>
                        </a:rPr>
                        <a:t>r</a:t>
                      </a:r>
                      <a:r>
                        <a:rPr dirty="0" sz="1400">
                          <a:solidFill>
                            <a:srgbClr val="B7B7B7"/>
                          </a:solidFill>
                          <a:latin typeface="Tahoma"/>
                          <a:cs typeface="Tahoma"/>
                        </a:rPr>
                        <a:t>b</a:t>
                      </a:r>
                      <a:r>
                        <a:rPr dirty="0" sz="1400">
                          <a:solidFill>
                            <a:srgbClr val="B7B7B7"/>
                          </a:solidFill>
                          <a:latin typeface="Tahoma"/>
                          <a:cs typeface="Tahoma"/>
                        </a:rPr>
                        <a:t>)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28575">
                      <a:solidFill>
                        <a:srgbClr val="6AA84F"/>
                      </a:solidFill>
                      <a:prstDash val="solid"/>
                    </a:lnL>
                    <a:lnR w="28575">
                      <a:solidFill>
                        <a:srgbClr val="6AA84F"/>
                      </a:solidFill>
                      <a:prstDash val="solid"/>
                    </a:lnR>
                    <a:lnT w="28575">
                      <a:solidFill>
                        <a:srgbClr val="6AA84F"/>
                      </a:solidFill>
                      <a:prstDash val="solid"/>
                    </a:lnT>
                    <a:lnB w="28575">
                      <a:solidFill>
                        <a:srgbClr val="6AA84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0.3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28575">
                      <a:solidFill>
                        <a:srgbClr val="6AA84F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0.1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9525">
                      <a:solidFill>
                        <a:srgbClr val="9E9E9E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0.5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430022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400" spc="135">
                          <a:latin typeface="Tahoma"/>
                          <a:cs typeface="Tahoma"/>
                        </a:rPr>
                        <a:t>O</a:t>
                      </a:r>
                      <a:r>
                        <a:rPr dirty="0" sz="1400" spc="-11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400" spc="-40">
                          <a:solidFill>
                            <a:srgbClr val="B7B7B7"/>
                          </a:solidFill>
                          <a:latin typeface="Tahoma"/>
                          <a:cs typeface="Tahoma"/>
                        </a:rPr>
                        <a:t>(other)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28575">
                      <a:solidFill>
                        <a:srgbClr val="6AA84F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0.3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0.5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400" spc="15">
                          <a:latin typeface="Tahoma"/>
                          <a:cs typeface="Tahoma"/>
                        </a:rPr>
                        <a:t>0.68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9429"/>
            <a:ext cx="315023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5"/>
              <a:t>The</a:t>
            </a:r>
            <a:r>
              <a:rPr dirty="0" spc="-200"/>
              <a:t> </a:t>
            </a:r>
            <a:r>
              <a:rPr dirty="0"/>
              <a:t>emission</a:t>
            </a:r>
            <a:r>
              <a:rPr dirty="0" spc="-200"/>
              <a:t> </a:t>
            </a:r>
            <a:r>
              <a:rPr dirty="0" spc="-5"/>
              <a:t>matrix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2133" y="2107692"/>
            <a:ext cx="485775" cy="190500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6820916" y="2488692"/>
            <a:ext cx="312420" cy="182880"/>
          </a:xfrm>
          <a:custGeom>
            <a:avLst/>
            <a:gdLst/>
            <a:ahLst/>
            <a:cxnLst/>
            <a:rect l="l" t="t" r="r" b="b"/>
            <a:pathLst>
              <a:path w="312420" h="182880">
                <a:moveTo>
                  <a:pt x="312420" y="0"/>
                </a:moveTo>
                <a:lnTo>
                  <a:pt x="0" y="0"/>
                </a:lnTo>
                <a:lnTo>
                  <a:pt x="0" y="182880"/>
                </a:lnTo>
                <a:lnTo>
                  <a:pt x="312420" y="182880"/>
                </a:lnTo>
                <a:lnTo>
                  <a:pt x="312420" y="0"/>
                </a:lnTo>
                <a:close/>
              </a:path>
            </a:pathLst>
          </a:custGeom>
          <a:solidFill>
            <a:srgbClr val="92C47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563359" y="2854451"/>
            <a:ext cx="312420" cy="182880"/>
          </a:xfrm>
          <a:custGeom>
            <a:avLst/>
            <a:gdLst/>
            <a:ahLst/>
            <a:cxnLst/>
            <a:rect l="l" t="t" r="r" b="b"/>
            <a:pathLst>
              <a:path w="312420" h="182880">
                <a:moveTo>
                  <a:pt x="312420" y="0"/>
                </a:moveTo>
                <a:lnTo>
                  <a:pt x="0" y="0"/>
                </a:lnTo>
                <a:lnTo>
                  <a:pt x="0" y="182880"/>
                </a:lnTo>
                <a:lnTo>
                  <a:pt x="312420" y="182880"/>
                </a:lnTo>
                <a:lnTo>
                  <a:pt x="312420" y="0"/>
                </a:lnTo>
                <a:close/>
              </a:path>
            </a:pathLst>
          </a:custGeom>
          <a:solidFill>
            <a:srgbClr val="92C47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5902197" y="2475357"/>
            <a:ext cx="128143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1200" spc="50">
                <a:latin typeface="Tahoma"/>
                <a:cs typeface="Tahoma"/>
              </a:rPr>
              <a:t>He</a:t>
            </a:r>
            <a:r>
              <a:rPr dirty="0" sz="1200" spc="-80">
                <a:latin typeface="Tahoma"/>
                <a:cs typeface="Tahoma"/>
              </a:rPr>
              <a:t> </a:t>
            </a:r>
            <a:r>
              <a:rPr dirty="0" sz="1200" spc="-5">
                <a:latin typeface="Tahoma"/>
                <a:cs typeface="Tahoma"/>
              </a:rPr>
              <a:t>lay</a:t>
            </a:r>
            <a:r>
              <a:rPr dirty="0" sz="1200" spc="-85">
                <a:latin typeface="Tahoma"/>
                <a:cs typeface="Tahoma"/>
              </a:rPr>
              <a:t> </a:t>
            </a:r>
            <a:r>
              <a:rPr dirty="0" sz="1200" spc="10">
                <a:latin typeface="Tahoma"/>
                <a:cs typeface="Tahoma"/>
              </a:rPr>
              <a:t>on</a:t>
            </a:r>
            <a:r>
              <a:rPr dirty="0" sz="1200" spc="-75">
                <a:latin typeface="Tahoma"/>
                <a:cs typeface="Tahoma"/>
              </a:rPr>
              <a:t> </a:t>
            </a:r>
            <a:r>
              <a:rPr dirty="0" sz="1200" spc="-5">
                <a:latin typeface="Tahoma"/>
                <a:cs typeface="Tahoma"/>
              </a:rPr>
              <a:t>his</a:t>
            </a:r>
            <a:r>
              <a:rPr dirty="0" sz="1200" spc="-60">
                <a:latin typeface="Tahoma"/>
                <a:cs typeface="Tahoma"/>
              </a:rPr>
              <a:t> </a:t>
            </a:r>
            <a:r>
              <a:rPr dirty="0" sz="1200" spc="-15">
                <a:latin typeface="Tahoma"/>
                <a:cs typeface="Tahoma"/>
              </a:rPr>
              <a:t>back.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15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</a:pPr>
            <a:r>
              <a:rPr dirty="0" sz="1200" spc="-70">
                <a:latin typeface="Tahoma"/>
                <a:cs typeface="Tahoma"/>
              </a:rPr>
              <a:t>I</a:t>
            </a:r>
            <a:r>
              <a:rPr dirty="0" sz="1200" spc="-45">
                <a:latin typeface="Tahoma"/>
                <a:cs typeface="Tahoma"/>
              </a:rPr>
              <a:t>’</a:t>
            </a:r>
            <a:r>
              <a:rPr dirty="0" sz="1200" spc="5">
                <a:latin typeface="Tahoma"/>
                <a:cs typeface="Tahoma"/>
              </a:rPr>
              <a:t>ll</a:t>
            </a:r>
            <a:r>
              <a:rPr dirty="0" sz="1200" spc="-65">
                <a:latin typeface="Tahoma"/>
                <a:cs typeface="Tahoma"/>
              </a:rPr>
              <a:t> </a:t>
            </a:r>
            <a:r>
              <a:rPr dirty="0" sz="1200" spc="5">
                <a:latin typeface="Tahoma"/>
                <a:cs typeface="Tahoma"/>
              </a:rPr>
              <a:t>be</a:t>
            </a:r>
            <a:r>
              <a:rPr dirty="0" sz="1200" spc="-55">
                <a:latin typeface="Tahoma"/>
                <a:cs typeface="Tahoma"/>
              </a:rPr>
              <a:t> </a:t>
            </a:r>
            <a:r>
              <a:rPr dirty="0" sz="1200" spc="-5">
                <a:latin typeface="Tahoma"/>
                <a:cs typeface="Tahoma"/>
              </a:rPr>
              <a:t>bac</a:t>
            </a:r>
            <a:r>
              <a:rPr dirty="0" sz="1200" spc="10">
                <a:latin typeface="Tahoma"/>
                <a:cs typeface="Tahoma"/>
              </a:rPr>
              <a:t>k</a:t>
            </a:r>
            <a:r>
              <a:rPr dirty="0" sz="1200" spc="-85">
                <a:latin typeface="Tahoma"/>
                <a:cs typeface="Tahoma"/>
              </a:rPr>
              <a:t>.</a:t>
            </a:r>
            <a:endParaRPr sz="120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942076" y="1389888"/>
            <a:ext cx="1191380" cy="819912"/>
          </a:xfrm>
          <a:prstGeom prst="rect">
            <a:avLst/>
          </a:prstGeom>
        </p:spPr>
      </p:pic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935189" y="1337881"/>
          <a:ext cx="3277870" cy="17303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3310"/>
                <a:gridCol w="677545"/>
                <a:gridCol w="481965"/>
                <a:gridCol w="572769"/>
                <a:gridCol w="447040"/>
              </a:tblGrid>
              <a:tr h="43002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400" spc="-10">
                          <a:latin typeface="Tahoma"/>
                          <a:cs typeface="Tahoma"/>
                        </a:rPr>
                        <a:t>going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890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400" spc="30">
                          <a:latin typeface="Tahoma"/>
                          <a:cs typeface="Tahoma"/>
                        </a:rPr>
                        <a:t>to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890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eat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890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400" spc="-95">
                          <a:latin typeface="Tahoma"/>
                          <a:cs typeface="Tahoma"/>
                        </a:rPr>
                        <a:t>...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890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43014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400" spc="135">
                          <a:latin typeface="Tahoma"/>
                          <a:cs typeface="Tahoma"/>
                        </a:rPr>
                        <a:t>NN</a:t>
                      </a:r>
                      <a:r>
                        <a:rPr dirty="0" sz="1400" spc="-11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400" spc="-50">
                          <a:solidFill>
                            <a:srgbClr val="B7B7B7"/>
                          </a:solidFill>
                          <a:latin typeface="Tahoma"/>
                          <a:cs typeface="Tahoma"/>
                        </a:rPr>
                        <a:t>(noun)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0.5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0.1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400" spc="15">
                          <a:latin typeface="Tahoma"/>
                          <a:cs typeface="Tahoma"/>
                        </a:rPr>
                        <a:t>0.02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43014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VB</a:t>
                      </a:r>
                      <a:r>
                        <a:rPr dirty="0" sz="1400" spc="-9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400">
                          <a:solidFill>
                            <a:srgbClr val="B7B7B7"/>
                          </a:solidFill>
                          <a:latin typeface="Tahoma"/>
                          <a:cs typeface="Tahoma"/>
                        </a:rPr>
                        <a:t>(</a:t>
                      </a:r>
                      <a:r>
                        <a:rPr dirty="0" sz="1400" spc="-10">
                          <a:solidFill>
                            <a:srgbClr val="B7B7B7"/>
                          </a:solidFill>
                          <a:latin typeface="Tahoma"/>
                          <a:cs typeface="Tahoma"/>
                        </a:rPr>
                        <a:t>v</a:t>
                      </a:r>
                      <a:r>
                        <a:rPr dirty="0" sz="1400">
                          <a:solidFill>
                            <a:srgbClr val="B7B7B7"/>
                          </a:solidFill>
                          <a:latin typeface="Tahoma"/>
                          <a:cs typeface="Tahoma"/>
                        </a:rPr>
                        <a:t>e</a:t>
                      </a:r>
                      <a:r>
                        <a:rPr dirty="0" sz="1400" spc="5">
                          <a:solidFill>
                            <a:srgbClr val="B7B7B7"/>
                          </a:solidFill>
                          <a:latin typeface="Tahoma"/>
                          <a:cs typeface="Tahoma"/>
                        </a:rPr>
                        <a:t>r</a:t>
                      </a:r>
                      <a:r>
                        <a:rPr dirty="0" sz="1400" spc="5">
                          <a:solidFill>
                            <a:srgbClr val="B7B7B7"/>
                          </a:solidFill>
                          <a:latin typeface="Tahoma"/>
                          <a:cs typeface="Tahoma"/>
                        </a:rPr>
                        <a:t>b</a:t>
                      </a:r>
                      <a:r>
                        <a:rPr dirty="0" sz="1400">
                          <a:solidFill>
                            <a:srgbClr val="B7B7B7"/>
                          </a:solidFill>
                          <a:latin typeface="Tahoma"/>
                          <a:cs typeface="Tahoma"/>
                        </a:rPr>
                        <a:t>)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0.3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0.1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0.5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430022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400" spc="130">
                          <a:latin typeface="Tahoma"/>
                          <a:cs typeface="Tahoma"/>
                        </a:rPr>
                        <a:t>O</a:t>
                      </a:r>
                      <a:r>
                        <a:rPr dirty="0" sz="1400" spc="-10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400" spc="-40">
                          <a:solidFill>
                            <a:srgbClr val="B7B7B7"/>
                          </a:solidFill>
                          <a:latin typeface="Tahoma"/>
                          <a:cs typeface="Tahoma"/>
                        </a:rPr>
                        <a:t>(other)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0.3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0.5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400" spc="15">
                          <a:latin typeface="Tahoma"/>
                          <a:cs typeface="Tahoma"/>
                        </a:rPr>
                        <a:t>0.68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642103"/>
            <a:ext cx="9144000" cy="501650"/>
            <a:chOff x="0" y="4642103"/>
            <a:chExt cx="9144000" cy="5016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52494" y="4886505"/>
              <a:ext cx="1422388" cy="187986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4736591"/>
              <a:ext cx="9144000" cy="407034"/>
            </a:xfrm>
            <a:custGeom>
              <a:avLst/>
              <a:gdLst/>
              <a:ahLst/>
              <a:cxnLst/>
              <a:rect l="l" t="t" r="r" b="b"/>
              <a:pathLst>
                <a:path w="9144000" h="407035">
                  <a:moveTo>
                    <a:pt x="9143999" y="0"/>
                  </a:moveTo>
                  <a:lnTo>
                    <a:pt x="0" y="0"/>
                  </a:lnTo>
                  <a:lnTo>
                    <a:pt x="0" y="406907"/>
                  </a:lnTo>
                  <a:lnTo>
                    <a:pt x="9143999" y="406907"/>
                  </a:lnTo>
                  <a:lnTo>
                    <a:pt x="9143999" y="0"/>
                  </a:lnTo>
                  <a:close/>
                </a:path>
              </a:pathLst>
            </a:custGeom>
            <a:solidFill>
              <a:srgbClr val="2F2F2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4736591"/>
              <a:ext cx="9144000" cy="0"/>
            </a:xfrm>
            <a:custGeom>
              <a:avLst/>
              <a:gdLst/>
              <a:ahLst/>
              <a:cxnLst/>
              <a:rect l="l" t="t" r="r" b="b"/>
              <a:pathLst>
                <a:path w="9144000" h="0">
                  <a:moveTo>
                    <a:pt x="9143999" y="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2F2F2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642103"/>
              <a:ext cx="2308859" cy="501395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90550" y="519429"/>
            <a:ext cx="149034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25"/>
              <a:t>Summary</a:t>
            </a: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36220" y="2214372"/>
            <a:ext cx="1961388" cy="275488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219444" y="1794129"/>
            <a:ext cx="2751965" cy="1123950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803554" y="1323594"/>
            <a:ext cx="6477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Tahoma"/>
                <a:cs typeface="Tahoma"/>
              </a:rPr>
              <a:t>States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564763" y="1323594"/>
            <a:ext cx="173101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5">
                <a:latin typeface="Tahoma"/>
                <a:cs typeface="Tahoma"/>
              </a:rPr>
              <a:t>T</a:t>
            </a:r>
            <a:r>
              <a:rPr dirty="0" sz="1800" spc="10">
                <a:latin typeface="Tahoma"/>
                <a:cs typeface="Tahoma"/>
              </a:rPr>
              <a:t>r</a:t>
            </a:r>
            <a:r>
              <a:rPr dirty="0" sz="1800" spc="-50">
                <a:latin typeface="Tahoma"/>
                <a:cs typeface="Tahoma"/>
              </a:rPr>
              <a:t>a</a:t>
            </a:r>
            <a:r>
              <a:rPr dirty="0" sz="1800">
                <a:latin typeface="Tahoma"/>
                <a:cs typeface="Tahoma"/>
              </a:rPr>
              <a:t>n</a:t>
            </a:r>
            <a:r>
              <a:rPr dirty="0" sz="1800" spc="10">
                <a:latin typeface="Tahoma"/>
                <a:cs typeface="Tahoma"/>
              </a:rPr>
              <a:t>si</a:t>
            </a:r>
            <a:r>
              <a:rPr dirty="0" sz="1800" spc="15">
                <a:latin typeface="Tahoma"/>
                <a:cs typeface="Tahoma"/>
              </a:rPr>
              <a:t>t</a:t>
            </a:r>
            <a:r>
              <a:rPr dirty="0" sz="1800" spc="20">
                <a:latin typeface="Tahoma"/>
                <a:cs typeface="Tahoma"/>
              </a:rPr>
              <a:t>ion</a:t>
            </a:r>
            <a:r>
              <a:rPr dirty="0" sz="1800" spc="-114">
                <a:latin typeface="Tahoma"/>
                <a:cs typeface="Tahoma"/>
              </a:rPr>
              <a:t> </a:t>
            </a:r>
            <a:r>
              <a:rPr dirty="0" sz="1800" spc="-20">
                <a:latin typeface="Tahoma"/>
                <a:cs typeface="Tahoma"/>
              </a:rPr>
              <a:t>ma</a:t>
            </a:r>
            <a:r>
              <a:rPr dirty="0" sz="1800" spc="-5">
                <a:latin typeface="Tahoma"/>
                <a:cs typeface="Tahoma"/>
              </a:rPr>
              <a:t>t</a:t>
            </a:r>
            <a:r>
              <a:rPr dirty="0" sz="1800" spc="10">
                <a:latin typeface="Tahoma"/>
                <a:cs typeface="Tahoma"/>
              </a:rPr>
              <a:t>r</a:t>
            </a:r>
            <a:r>
              <a:rPr dirty="0" sz="1800" spc="10">
                <a:latin typeface="Tahoma"/>
                <a:cs typeface="Tahoma"/>
              </a:rPr>
              <a:t>ix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967473" y="1323594"/>
            <a:ext cx="160655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ahoma"/>
                <a:cs typeface="Tahoma"/>
              </a:rPr>
              <a:t>Emission</a:t>
            </a:r>
            <a:r>
              <a:rPr dirty="0" sz="1800" spc="-140">
                <a:latin typeface="Tahoma"/>
                <a:cs typeface="Tahoma"/>
              </a:rPr>
              <a:t> </a:t>
            </a:r>
            <a:r>
              <a:rPr dirty="0" sz="1800" spc="-5">
                <a:latin typeface="Tahoma"/>
                <a:cs typeface="Tahoma"/>
              </a:rPr>
              <a:t>matrix</a:t>
            </a:r>
            <a:endParaRPr sz="1800">
              <a:latin typeface="Tahoma"/>
              <a:cs typeface="Tahoma"/>
            </a:endParaRPr>
          </a:p>
        </p:txBody>
      </p:sp>
      <p:pic>
        <p:nvPicPr>
          <p:cNvPr id="13" name="object 1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503932" y="1794129"/>
            <a:ext cx="3486912" cy="112395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02537" y="3226434"/>
            <a:ext cx="133921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45">
                <a:solidFill>
                  <a:srgbClr val="FFFFFF"/>
                </a:solidFill>
                <a:latin typeface="Microsoft Sans Serif"/>
                <a:cs typeface="Microsoft Sans Serif"/>
              </a:rPr>
              <a:t>deeplearning.ai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535673" y="3031998"/>
            <a:ext cx="646430" cy="0"/>
          </a:xfrm>
          <a:custGeom>
            <a:avLst/>
            <a:gdLst/>
            <a:ahLst/>
            <a:cxnLst/>
            <a:rect l="l" t="t" r="r" b="b"/>
            <a:pathLst>
              <a:path w="646429" h="0">
                <a:moveTo>
                  <a:pt x="645922" y="0"/>
                </a:moveTo>
                <a:lnTo>
                  <a:pt x="0" y="0"/>
                </a:lnTo>
              </a:path>
            </a:pathLst>
          </a:custGeom>
          <a:ln w="38100">
            <a:solidFill>
              <a:srgbClr val="FD4D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5056123" y="1334515"/>
            <a:ext cx="3609340" cy="16103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 indent="191770">
              <a:lnSpc>
                <a:spcPct val="100000"/>
              </a:lnSpc>
              <a:spcBef>
                <a:spcPts val="95"/>
              </a:spcBef>
            </a:pPr>
            <a:r>
              <a:rPr dirty="0" sz="5200" spc="15">
                <a:latin typeface="Tahoma"/>
                <a:cs typeface="Tahoma"/>
              </a:rPr>
              <a:t>Calculating </a:t>
            </a:r>
            <a:r>
              <a:rPr dirty="0" sz="5200" spc="-1610">
                <a:latin typeface="Tahoma"/>
                <a:cs typeface="Tahoma"/>
              </a:rPr>
              <a:t> </a:t>
            </a:r>
            <a:r>
              <a:rPr dirty="0" sz="5200" spc="45">
                <a:latin typeface="Tahoma"/>
                <a:cs typeface="Tahoma"/>
              </a:rPr>
              <a:t>Probabilities</a:t>
            </a:r>
            <a:endParaRPr sz="5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27175" y="1626107"/>
            <a:ext cx="1973580" cy="1891664"/>
          </a:xfrm>
          <a:custGeom>
            <a:avLst/>
            <a:gdLst/>
            <a:ahLst/>
            <a:cxnLst/>
            <a:rect l="l" t="t" r="r" b="b"/>
            <a:pathLst>
              <a:path w="1973580" h="1891664">
                <a:moveTo>
                  <a:pt x="0" y="1891283"/>
                </a:moveTo>
                <a:lnTo>
                  <a:pt x="1973580" y="1891283"/>
                </a:lnTo>
                <a:lnTo>
                  <a:pt x="1973580" y="0"/>
                </a:lnTo>
                <a:lnTo>
                  <a:pt x="0" y="0"/>
                </a:lnTo>
                <a:lnTo>
                  <a:pt x="0" y="1891283"/>
                </a:lnTo>
                <a:close/>
              </a:path>
            </a:pathLst>
          </a:custGeom>
          <a:ln w="9525">
            <a:solidFill>
              <a:srgbClr val="B7B7B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0550" y="519429"/>
            <a:ext cx="359727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10"/>
              <a:t>Transition</a:t>
            </a:r>
            <a:r>
              <a:rPr dirty="0" spc="-190"/>
              <a:t> </a:t>
            </a:r>
            <a:r>
              <a:rPr dirty="0" spc="10"/>
              <a:t>probabilities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300099" y="1816226"/>
          <a:ext cx="1495425" cy="1122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3080"/>
                <a:gridCol w="422275"/>
                <a:gridCol w="561340"/>
              </a:tblGrid>
              <a:tr h="359600">
                <a:tc>
                  <a:txBody>
                    <a:bodyPr/>
                    <a:lstStyle/>
                    <a:p>
                      <a:pPr>
                        <a:lnSpc>
                          <a:spcPts val="2560"/>
                        </a:lnSpc>
                      </a:pPr>
                      <a:r>
                        <a:rPr dirty="0" sz="2150" spc="50">
                          <a:latin typeface="Tahoma"/>
                          <a:cs typeface="Tahoma"/>
                        </a:rPr>
                        <a:t>You</a:t>
                      </a:r>
                      <a:endParaRPr sz="215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R w="76200">
                      <a:solidFill>
                        <a:srgbClr val="FFFFFF"/>
                      </a:solidFill>
                      <a:prstDash val="solid"/>
                    </a:lnR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6EA8DC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4290" marR="3175">
                        <a:lnSpc>
                          <a:spcPts val="2560"/>
                        </a:lnSpc>
                      </a:pPr>
                      <a:r>
                        <a:rPr dirty="0" sz="2150">
                          <a:latin typeface="Tahoma"/>
                          <a:cs typeface="Tahoma"/>
                        </a:rPr>
                        <a:t>eat</a:t>
                      </a:r>
                      <a:endParaRPr sz="215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76200">
                      <a:solidFill>
                        <a:srgbClr val="FFFFFF"/>
                      </a:solidFill>
                      <a:prstDash val="solid"/>
                    </a:lnL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8E7BC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762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39744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2150" spc="5">
                          <a:latin typeface="Tahoma"/>
                          <a:cs typeface="Tahoma"/>
                        </a:rPr>
                        <a:t>The</a:t>
                      </a:r>
                      <a:endParaRPr sz="2150">
                        <a:latin typeface="Tahoma"/>
                        <a:cs typeface="Tahoma"/>
                      </a:endParaRPr>
                    </a:p>
                  </a:txBody>
                  <a:tcPr marL="0" marR="0" marB="0" marT="29209">
                    <a:lnR w="76200">
                      <a:solidFill>
                        <a:srgbClr val="FFFFFF"/>
                      </a:solidFill>
                      <a:prstDash val="solid"/>
                    </a:lnR>
                    <a:lnT w="76200">
                      <a:solidFill>
                        <a:srgbClr val="FFFFFF"/>
                      </a:solidFill>
                      <a:prstDash val="solid"/>
                    </a:lnT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6EA8DC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2150">
                          <a:latin typeface="Tahoma"/>
                          <a:cs typeface="Tahoma"/>
                        </a:rPr>
                        <a:t>oa</a:t>
                      </a:r>
                      <a:r>
                        <a:rPr dirty="0" sz="2150">
                          <a:latin typeface="Tahoma"/>
                          <a:cs typeface="Tahoma"/>
                        </a:rPr>
                        <a:t>t</a:t>
                      </a:r>
                      <a:r>
                        <a:rPr dirty="0" sz="2150" spc="-10">
                          <a:latin typeface="Tahoma"/>
                          <a:cs typeface="Tahoma"/>
                        </a:rPr>
                        <a:t>m</a:t>
                      </a:r>
                      <a:r>
                        <a:rPr dirty="0" sz="2150">
                          <a:latin typeface="Tahoma"/>
                          <a:cs typeface="Tahoma"/>
                        </a:rPr>
                        <a:t>eal</a:t>
                      </a:r>
                      <a:endParaRPr sz="2150">
                        <a:latin typeface="Tahoma"/>
                        <a:cs typeface="Tahoma"/>
                      </a:endParaRPr>
                    </a:p>
                  </a:txBody>
                  <a:tcPr marL="0" marR="0" marB="0" marT="29209">
                    <a:lnL w="76200">
                      <a:solidFill>
                        <a:srgbClr val="FFFFFF"/>
                      </a:solidFill>
                      <a:prstDash val="solid"/>
                    </a:lnL>
                    <a:lnT w="76200">
                      <a:solidFill>
                        <a:srgbClr val="FFFFFF"/>
                      </a:solidFill>
                      <a:prstDash val="solid"/>
                    </a:lnT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92C47C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65506">
                <a:tc>
                  <a:txBody>
                    <a:bodyPr/>
                    <a:lstStyle/>
                    <a:p>
                      <a:pPr>
                        <a:lnSpc>
                          <a:spcPts val="2500"/>
                        </a:lnSpc>
                        <a:spcBef>
                          <a:spcPts val="275"/>
                        </a:spcBef>
                      </a:pPr>
                      <a:r>
                        <a:rPr dirty="0" sz="2150" spc="50">
                          <a:latin typeface="Tahoma"/>
                          <a:cs typeface="Tahoma"/>
                        </a:rPr>
                        <a:t>You</a:t>
                      </a:r>
                      <a:endParaRPr sz="2150">
                        <a:latin typeface="Tahoma"/>
                        <a:cs typeface="Tahoma"/>
                      </a:endParaRPr>
                    </a:p>
                  </a:txBody>
                  <a:tcPr marL="0" marR="0" marB="0" marT="34925">
                    <a:lnR w="76200">
                      <a:solidFill>
                        <a:srgbClr val="FFFFFF"/>
                      </a:solidFill>
                      <a:prstDash val="solid"/>
                    </a:lnR>
                    <a:lnT w="76200">
                      <a:solidFill>
                        <a:srgbClr val="FFFFFF"/>
                      </a:solidFill>
                      <a:prstDash val="solid"/>
                    </a:lnT>
                    <a:solidFill>
                      <a:srgbClr val="6EA8DC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4290">
                        <a:lnSpc>
                          <a:spcPts val="2500"/>
                        </a:lnSpc>
                        <a:spcBef>
                          <a:spcPts val="275"/>
                        </a:spcBef>
                      </a:pPr>
                      <a:r>
                        <a:rPr dirty="0" sz="2150">
                          <a:latin typeface="Tahoma"/>
                          <a:cs typeface="Tahoma"/>
                        </a:rPr>
                        <a:t>eat</a:t>
                      </a:r>
                      <a:endParaRPr sz="2150">
                        <a:latin typeface="Tahoma"/>
                        <a:cs typeface="Tahoma"/>
                      </a:endParaRPr>
                    </a:p>
                  </a:txBody>
                  <a:tcPr marL="0" marR="0" marB="0" marT="34925">
                    <a:lnL w="76200">
                      <a:solidFill>
                        <a:srgbClr val="FFFFFF"/>
                      </a:solidFill>
                      <a:prstDash val="solid"/>
                    </a:lnL>
                    <a:lnT w="76200">
                      <a:solidFill>
                        <a:srgbClr val="FFFFFF"/>
                      </a:solidFill>
                      <a:prstDash val="solid"/>
                    </a:lnT>
                    <a:solidFill>
                      <a:srgbClr val="8E7BC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76200">
                      <a:solidFill>
                        <a:srgbClr val="FFFFFF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1106830" y="3207512"/>
            <a:ext cx="55435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20">
                <a:solidFill>
                  <a:srgbClr val="999999"/>
                </a:solidFill>
                <a:latin typeface="Tahoma"/>
                <a:cs typeface="Tahoma"/>
              </a:rPr>
              <a:t>corp</a:t>
            </a:r>
            <a:r>
              <a:rPr dirty="0" sz="1400" spc="-10">
                <a:solidFill>
                  <a:srgbClr val="999999"/>
                </a:solidFill>
                <a:latin typeface="Tahoma"/>
                <a:cs typeface="Tahoma"/>
              </a:rPr>
              <a:t>us</a:t>
            </a:r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9429"/>
            <a:ext cx="359727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10"/>
              <a:t>Transition</a:t>
            </a:r>
            <a:r>
              <a:rPr dirty="0" spc="-190"/>
              <a:t> </a:t>
            </a:r>
            <a:r>
              <a:rPr dirty="0" spc="10"/>
              <a:t>probabilities</a:t>
            </a:r>
          </a:p>
        </p:txBody>
      </p:sp>
      <p:sp>
        <p:nvSpPr>
          <p:cNvPr id="3" name="object 3"/>
          <p:cNvSpPr/>
          <p:nvPr/>
        </p:nvSpPr>
        <p:spPr>
          <a:xfrm>
            <a:off x="1300099" y="1816226"/>
            <a:ext cx="478790" cy="327660"/>
          </a:xfrm>
          <a:custGeom>
            <a:avLst/>
            <a:gdLst/>
            <a:ahLst/>
            <a:cxnLst/>
            <a:rect l="l" t="t" r="r" b="b"/>
            <a:pathLst>
              <a:path w="478789" h="327660">
                <a:moveTo>
                  <a:pt x="478536" y="0"/>
                </a:moveTo>
                <a:lnTo>
                  <a:pt x="0" y="0"/>
                </a:lnTo>
                <a:lnTo>
                  <a:pt x="0" y="327660"/>
                </a:lnTo>
                <a:lnTo>
                  <a:pt x="478536" y="327660"/>
                </a:lnTo>
                <a:lnTo>
                  <a:pt x="478536" y="0"/>
                </a:lnTo>
                <a:close/>
              </a:path>
            </a:pathLst>
          </a:custGeom>
          <a:solidFill>
            <a:srgbClr val="6EA8D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847214" y="1816226"/>
            <a:ext cx="378460" cy="327660"/>
          </a:xfrm>
          <a:custGeom>
            <a:avLst/>
            <a:gdLst/>
            <a:ahLst/>
            <a:cxnLst/>
            <a:rect l="l" t="t" r="r" b="b"/>
            <a:pathLst>
              <a:path w="378460" h="327660">
                <a:moveTo>
                  <a:pt x="377951" y="0"/>
                </a:moveTo>
                <a:lnTo>
                  <a:pt x="0" y="0"/>
                </a:lnTo>
                <a:lnTo>
                  <a:pt x="0" y="327660"/>
                </a:lnTo>
                <a:lnTo>
                  <a:pt x="377951" y="327660"/>
                </a:lnTo>
                <a:lnTo>
                  <a:pt x="377951" y="0"/>
                </a:lnTo>
                <a:close/>
              </a:path>
            </a:pathLst>
          </a:custGeom>
          <a:solidFill>
            <a:srgbClr val="8E7B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00099" y="2611120"/>
            <a:ext cx="478790" cy="327660"/>
          </a:xfrm>
          <a:custGeom>
            <a:avLst/>
            <a:gdLst/>
            <a:ahLst/>
            <a:cxnLst/>
            <a:rect l="l" t="t" r="r" b="b"/>
            <a:pathLst>
              <a:path w="478789" h="327660">
                <a:moveTo>
                  <a:pt x="478536" y="0"/>
                </a:moveTo>
                <a:lnTo>
                  <a:pt x="0" y="0"/>
                </a:lnTo>
                <a:lnTo>
                  <a:pt x="0" y="327660"/>
                </a:lnTo>
                <a:lnTo>
                  <a:pt x="478536" y="327660"/>
                </a:lnTo>
                <a:lnTo>
                  <a:pt x="478536" y="0"/>
                </a:lnTo>
                <a:close/>
              </a:path>
            </a:pathLst>
          </a:custGeom>
          <a:solidFill>
            <a:srgbClr val="6EA8D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847214" y="2611120"/>
            <a:ext cx="378460" cy="327660"/>
          </a:xfrm>
          <a:custGeom>
            <a:avLst/>
            <a:gdLst/>
            <a:ahLst/>
            <a:cxnLst/>
            <a:rect l="l" t="t" r="r" b="b"/>
            <a:pathLst>
              <a:path w="378460" h="327660">
                <a:moveTo>
                  <a:pt x="377951" y="0"/>
                </a:moveTo>
                <a:lnTo>
                  <a:pt x="0" y="0"/>
                </a:lnTo>
                <a:lnTo>
                  <a:pt x="0" y="327660"/>
                </a:lnTo>
                <a:lnTo>
                  <a:pt x="377951" y="327660"/>
                </a:lnTo>
                <a:lnTo>
                  <a:pt x="377951" y="0"/>
                </a:lnTo>
                <a:close/>
              </a:path>
            </a:pathLst>
          </a:custGeom>
          <a:solidFill>
            <a:srgbClr val="8E7B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027175" y="1626107"/>
            <a:ext cx="1973580" cy="1891664"/>
          </a:xfrm>
          <a:prstGeom prst="rect">
            <a:avLst/>
          </a:prstGeom>
          <a:ln w="9525">
            <a:solidFill>
              <a:srgbClr val="B7B7B7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400">
              <a:latin typeface="Times New Roman"/>
              <a:cs typeface="Times New Roman"/>
            </a:endParaRPr>
          </a:p>
          <a:p>
            <a:pPr marL="92075">
              <a:lnSpc>
                <a:spcPct val="100000"/>
              </a:lnSpc>
            </a:pPr>
            <a:r>
              <a:rPr dirty="0" sz="1400" spc="10">
                <a:solidFill>
                  <a:srgbClr val="999999"/>
                </a:solidFill>
                <a:latin typeface="Tahoma"/>
                <a:cs typeface="Tahoma"/>
              </a:rPr>
              <a:t>corpus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300099" y="2207767"/>
            <a:ext cx="459105" cy="327660"/>
          </a:xfrm>
          <a:custGeom>
            <a:avLst/>
            <a:gdLst/>
            <a:ahLst/>
            <a:cxnLst/>
            <a:rect l="l" t="t" r="r" b="b"/>
            <a:pathLst>
              <a:path w="459105" h="327660">
                <a:moveTo>
                  <a:pt x="458724" y="0"/>
                </a:moveTo>
                <a:lnTo>
                  <a:pt x="0" y="0"/>
                </a:lnTo>
                <a:lnTo>
                  <a:pt x="0" y="327660"/>
                </a:lnTo>
                <a:lnTo>
                  <a:pt x="458724" y="327660"/>
                </a:lnTo>
                <a:lnTo>
                  <a:pt x="458724" y="0"/>
                </a:lnTo>
                <a:close/>
              </a:path>
            </a:pathLst>
          </a:custGeom>
          <a:solidFill>
            <a:srgbClr val="6EA8D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828926" y="2207767"/>
            <a:ext cx="957580" cy="327660"/>
          </a:xfrm>
          <a:custGeom>
            <a:avLst/>
            <a:gdLst/>
            <a:ahLst/>
            <a:cxnLst/>
            <a:rect l="l" t="t" r="r" b="b"/>
            <a:pathLst>
              <a:path w="957580" h="327660">
                <a:moveTo>
                  <a:pt x="957072" y="0"/>
                </a:moveTo>
                <a:lnTo>
                  <a:pt x="0" y="0"/>
                </a:lnTo>
                <a:lnTo>
                  <a:pt x="0" y="327660"/>
                </a:lnTo>
                <a:lnTo>
                  <a:pt x="957072" y="327660"/>
                </a:lnTo>
                <a:lnTo>
                  <a:pt x="957072" y="0"/>
                </a:lnTo>
                <a:close/>
              </a:path>
            </a:pathLst>
          </a:custGeom>
          <a:solidFill>
            <a:srgbClr val="92C47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5633720" y="1891664"/>
            <a:ext cx="478790" cy="327660"/>
          </a:xfrm>
          <a:custGeom>
            <a:avLst/>
            <a:gdLst/>
            <a:ahLst/>
            <a:cxnLst/>
            <a:rect l="l" t="t" r="r" b="b"/>
            <a:pathLst>
              <a:path w="478789" h="327660">
                <a:moveTo>
                  <a:pt x="478536" y="0"/>
                </a:moveTo>
                <a:lnTo>
                  <a:pt x="0" y="0"/>
                </a:lnTo>
                <a:lnTo>
                  <a:pt x="0" y="327660"/>
                </a:lnTo>
                <a:lnTo>
                  <a:pt x="478536" y="327660"/>
                </a:lnTo>
                <a:lnTo>
                  <a:pt x="478536" y="0"/>
                </a:lnTo>
                <a:close/>
              </a:path>
            </a:pathLst>
          </a:custGeom>
          <a:solidFill>
            <a:srgbClr val="6EA8D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6409435" y="1891664"/>
            <a:ext cx="378460" cy="327660"/>
          </a:xfrm>
          <a:custGeom>
            <a:avLst/>
            <a:gdLst/>
            <a:ahLst/>
            <a:cxnLst/>
            <a:rect l="l" t="t" r="r" b="b"/>
            <a:pathLst>
              <a:path w="378459" h="327660">
                <a:moveTo>
                  <a:pt x="377952" y="0"/>
                </a:moveTo>
                <a:lnTo>
                  <a:pt x="0" y="0"/>
                </a:lnTo>
                <a:lnTo>
                  <a:pt x="0" y="327660"/>
                </a:lnTo>
                <a:lnTo>
                  <a:pt x="377952" y="327660"/>
                </a:lnTo>
                <a:lnTo>
                  <a:pt x="377952" y="0"/>
                </a:lnTo>
                <a:close/>
              </a:path>
            </a:pathLst>
          </a:custGeom>
          <a:solidFill>
            <a:srgbClr val="8E7B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6168897" y="1876120"/>
            <a:ext cx="184150" cy="3536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150" spc="-320">
                <a:latin typeface="Tahoma"/>
                <a:cs typeface="Tahoma"/>
              </a:rPr>
              <a:t>+</a:t>
            </a:r>
            <a:endParaRPr sz="215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621782" y="2297938"/>
            <a:ext cx="70104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65">
                <a:latin typeface="Tahoma"/>
                <a:cs typeface="Tahoma"/>
              </a:rPr>
              <a:t>C</a:t>
            </a:r>
            <a:r>
              <a:rPr dirty="0" sz="1400" spc="50">
                <a:latin typeface="Tahoma"/>
                <a:cs typeface="Tahoma"/>
              </a:rPr>
              <a:t>o</a:t>
            </a:r>
            <a:r>
              <a:rPr dirty="0" sz="1400">
                <a:latin typeface="Tahoma"/>
                <a:cs typeface="Tahoma"/>
              </a:rPr>
              <a:t>u</a:t>
            </a:r>
            <a:r>
              <a:rPr dirty="0" sz="1400" spc="-10">
                <a:latin typeface="Tahoma"/>
                <a:cs typeface="Tahoma"/>
              </a:rPr>
              <a:t>n</a:t>
            </a:r>
            <a:r>
              <a:rPr dirty="0" sz="1400" spc="-55">
                <a:latin typeface="Tahoma"/>
                <a:cs typeface="Tahoma"/>
              </a:rPr>
              <a:t>t:</a:t>
            </a:r>
            <a:r>
              <a:rPr dirty="0" sz="1400" spc="-80">
                <a:latin typeface="Tahoma"/>
                <a:cs typeface="Tahoma"/>
              </a:rPr>
              <a:t> </a:t>
            </a:r>
            <a:r>
              <a:rPr dirty="0" sz="1400" spc="50">
                <a:latin typeface="Tahoma"/>
                <a:cs typeface="Tahoma"/>
              </a:rPr>
              <a:t>2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633720" y="2780538"/>
            <a:ext cx="478790" cy="327660"/>
          </a:xfrm>
          <a:custGeom>
            <a:avLst/>
            <a:gdLst/>
            <a:ahLst/>
            <a:cxnLst/>
            <a:rect l="l" t="t" r="r" b="b"/>
            <a:pathLst>
              <a:path w="478789" h="327660">
                <a:moveTo>
                  <a:pt x="478536" y="0"/>
                </a:moveTo>
                <a:lnTo>
                  <a:pt x="0" y="0"/>
                </a:lnTo>
                <a:lnTo>
                  <a:pt x="0" y="327660"/>
                </a:lnTo>
                <a:lnTo>
                  <a:pt x="478536" y="327660"/>
                </a:lnTo>
                <a:lnTo>
                  <a:pt x="478536" y="0"/>
                </a:lnTo>
                <a:close/>
              </a:path>
            </a:pathLst>
          </a:custGeom>
          <a:solidFill>
            <a:srgbClr val="6EA8D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409435" y="2780538"/>
            <a:ext cx="364490" cy="327660"/>
          </a:xfrm>
          <a:custGeom>
            <a:avLst/>
            <a:gdLst/>
            <a:ahLst/>
            <a:cxnLst/>
            <a:rect l="l" t="t" r="r" b="b"/>
            <a:pathLst>
              <a:path w="364490" h="327660">
                <a:moveTo>
                  <a:pt x="364236" y="0"/>
                </a:moveTo>
                <a:lnTo>
                  <a:pt x="0" y="0"/>
                </a:lnTo>
                <a:lnTo>
                  <a:pt x="0" y="327660"/>
                </a:lnTo>
                <a:lnTo>
                  <a:pt x="364236" y="327660"/>
                </a:lnTo>
                <a:lnTo>
                  <a:pt x="364236" y="0"/>
                </a:lnTo>
                <a:close/>
              </a:path>
            </a:pathLst>
          </a:custGeom>
          <a:solidFill>
            <a:srgbClr val="8E7B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6168897" y="2765552"/>
            <a:ext cx="184150" cy="3530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150" spc="-320">
                <a:latin typeface="Tahoma"/>
                <a:cs typeface="Tahoma"/>
              </a:rPr>
              <a:t>+</a:t>
            </a:r>
            <a:endParaRPr sz="2150">
              <a:latin typeface="Tahoma"/>
              <a:cs typeface="Tahoma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6351841" y="2775013"/>
            <a:ext cx="354330" cy="331470"/>
            <a:chOff x="6351841" y="2775013"/>
            <a:chExt cx="354330" cy="331470"/>
          </a:xfrm>
        </p:grpSpPr>
        <p:sp>
          <p:nvSpPr>
            <p:cNvPr id="18" name="object 18"/>
            <p:cNvSpPr/>
            <p:nvPr/>
          </p:nvSpPr>
          <p:spPr>
            <a:xfrm>
              <a:off x="6356603" y="2779776"/>
              <a:ext cx="344805" cy="321945"/>
            </a:xfrm>
            <a:custGeom>
              <a:avLst/>
              <a:gdLst/>
              <a:ahLst/>
              <a:cxnLst/>
              <a:rect l="l" t="t" r="r" b="b"/>
              <a:pathLst>
                <a:path w="344804" h="321944">
                  <a:moveTo>
                    <a:pt x="344424" y="0"/>
                  </a:moveTo>
                  <a:lnTo>
                    <a:pt x="0" y="0"/>
                  </a:lnTo>
                  <a:lnTo>
                    <a:pt x="0" y="321563"/>
                  </a:lnTo>
                  <a:lnTo>
                    <a:pt x="344424" y="321563"/>
                  </a:lnTo>
                  <a:lnTo>
                    <a:pt x="34442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6356603" y="2779776"/>
              <a:ext cx="344805" cy="321945"/>
            </a:xfrm>
            <a:custGeom>
              <a:avLst/>
              <a:gdLst/>
              <a:ahLst/>
              <a:cxnLst/>
              <a:rect l="l" t="t" r="r" b="b"/>
              <a:pathLst>
                <a:path w="344804" h="321944">
                  <a:moveTo>
                    <a:pt x="0" y="321563"/>
                  </a:moveTo>
                  <a:lnTo>
                    <a:pt x="344424" y="321563"/>
                  </a:lnTo>
                  <a:lnTo>
                    <a:pt x="344424" y="0"/>
                  </a:lnTo>
                  <a:lnTo>
                    <a:pt x="0" y="0"/>
                  </a:lnTo>
                  <a:lnTo>
                    <a:pt x="0" y="321563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/>
          <p:nvPr/>
        </p:nvSpPr>
        <p:spPr>
          <a:xfrm>
            <a:off x="6466713" y="2815590"/>
            <a:ext cx="12509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Arial MT"/>
                <a:cs typeface="Arial MT"/>
              </a:rPr>
              <a:t>?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621782" y="3124581"/>
            <a:ext cx="70104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65">
                <a:latin typeface="Tahoma"/>
                <a:cs typeface="Tahoma"/>
              </a:rPr>
              <a:t>C</a:t>
            </a:r>
            <a:r>
              <a:rPr dirty="0" sz="1400" spc="50">
                <a:latin typeface="Tahoma"/>
                <a:cs typeface="Tahoma"/>
              </a:rPr>
              <a:t>o</a:t>
            </a:r>
            <a:r>
              <a:rPr dirty="0" sz="1400">
                <a:latin typeface="Tahoma"/>
                <a:cs typeface="Tahoma"/>
              </a:rPr>
              <a:t>u</a:t>
            </a:r>
            <a:r>
              <a:rPr dirty="0" sz="1400" spc="-10">
                <a:latin typeface="Tahoma"/>
                <a:cs typeface="Tahoma"/>
              </a:rPr>
              <a:t>n</a:t>
            </a:r>
            <a:r>
              <a:rPr dirty="0" sz="1400" spc="-55">
                <a:latin typeface="Tahoma"/>
                <a:cs typeface="Tahoma"/>
              </a:rPr>
              <a:t>t:</a:t>
            </a:r>
            <a:r>
              <a:rPr dirty="0" sz="1400" spc="-80">
                <a:latin typeface="Tahoma"/>
                <a:cs typeface="Tahoma"/>
              </a:rPr>
              <a:t> </a:t>
            </a:r>
            <a:r>
              <a:rPr dirty="0" sz="1400" spc="50">
                <a:latin typeface="Tahoma"/>
                <a:cs typeface="Tahoma"/>
              </a:rPr>
              <a:t>3</a:t>
            </a:r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642103"/>
            <a:ext cx="9144000" cy="501650"/>
            <a:chOff x="0" y="4642103"/>
            <a:chExt cx="9144000" cy="5016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52494" y="4886505"/>
              <a:ext cx="1422388" cy="187986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4736591"/>
              <a:ext cx="9144000" cy="407034"/>
            </a:xfrm>
            <a:custGeom>
              <a:avLst/>
              <a:gdLst/>
              <a:ahLst/>
              <a:cxnLst/>
              <a:rect l="l" t="t" r="r" b="b"/>
              <a:pathLst>
                <a:path w="9144000" h="407035">
                  <a:moveTo>
                    <a:pt x="9143999" y="0"/>
                  </a:moveTo>
                  <a:lnTo>
                    <a:pt x="0" y="0"/>
                  </a:lnTo>
                  <a:lnTo>
                    <a:pt x="0" y="406907"/>
                  </a:lnTo>
                  <a:lnTo>
                    <a:pt x="9143999" y="406907"/>
                  </a:lnTo>
                  <a:lnTo>
                    <a:pt x="9143999" y="0"/>
                  </a:lnTo>
                  <a:close/>
                </a:path>
              </a:pathLst>
            </a:custGeom>
            <a:solidFill>
              <a:srgbClr val="2F2F2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4736591"/>
              <a:ext cx="9144000" cy="0"/>
            </a:xfrm>
            <a:custGeom>
              <a:avLst/>
              <a:gdLst/>
              <a:ahLst/>
              <a:cxnLst/>
              <a:rect l="l" t="t" r="r" b="b"/>
              <a:pathLst>
                <a:path w="9144000" h="0">
                  <a:moveTo>
                    <a:pt x="9143999" y="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2F2F2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642103"/>
              <a:ext cx="2308859" cy="501395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90550" y="519429"/>
            <a:ext cx="3713479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85"/>
              <a:t>What</a:t>
            </a:r>
            <a:r>
              <a:rPr dirty="0" spc="-170"/>
              <a:t> </a:t>
            </a:r>
            <a:r>
              <a:rPr dirty="0" spc="-5"/>
              <a:t>is</a:t>
            </a:r>
            <a:r>
              <a:rPr dirty="0" spc="-170"/>
              <a:t> </a:t>
            </a:r>
            <a:r>
              <a:rPr dirty="0"/>
              <a:t>part</a:t>
            </a:r>
            <a:r>
              <a:rPr dirty="0" spc="-170"/>
              <a:t> </a:t>
            </a:r>
            <a:r>
              <a:rPr dirty="0" spc="75"/>
              <a:t>of</a:t>
            </a:r>
            <a:r>
              <a:rPr dirty="0" spc="-170"/>
              <a:t> </a:t>
            </a:r>
            <a:r>
              <a:rPr dirty="0" spc="-10"/>
              <a:t>speech?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657094" y="1873779"/>
            <a:ext cx="3830320" cy="702945"/>
          </a:xfrm>
          <a:prstGeom prst="rect">
            <a:avLst/>
          </a:prstGeom>
        </p:spPr>
        <p:txBody>
          <a:bodyPr wrap="square" lIns="0" tIns="901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10"/>
              </a:spcBef>
              <a:tabLst>
                <a:tab pos="815340" algn="l"/>
                <a:tab pos="1443990" algn="l"/>
                <a:tab pos="2268220" algn="l"/>
                <a:tab pos="3691890" algn="l"/>
              </a:tabLst>
            </a:pPr>
            <a:r>
              <a:rPr dirty="0" sz="2200" spc="105">
                <a:latin typeface="Tahoma"/>
                <a:cs typeface="Tahoma"/>
              </a:rPr>
              <a:t>Why</a:t>
            </a:r>
            <a:r>
              <a:rPr dirty="0" sz="2200" spc="105">
                <a:latin typeface="Tahoma"/>
                <a:cs typeface="Tahoma"/>
              </a:rPr>
              <a:t>	</a:t>
            </a:r>
            <a:r>
              <a:rPr dirty="0" sz="2200" spc="30">
                <a:latin typeface="Tahoma"/>
                <a:cs typeface="Tahoma"/>
              </a:rPr>
              <a:t>not</a:t>
            </a:r>
            <a:r>
              <a:rPr dirty="0" sz="2200" spc="30">
                <a:latin typeface="Tahoma"/>
                <a:cs typeface="Tahoma"/>
              </a:rPr>
              <a:t>	</a:t>
            </a:r>
            <a:r>
              <a:rPr dirty="0" sz="2200" spc="5">
                <a:latin typeface="Tahoma"/>
                <a:cs typeface="Tahoma"/>
              </a:rPr>
              <a:t>l</a:t>
            </a:r>
            <a:r>
              <a:rPr dirty="0" sz="2200" spc="15">
                <a:latin typeface="Tahoma"/>
                <a:cs typeface="Tahoma"/>
              </a:rPr>
              <a:t>e</a:t>
            </a:r>
            <a:r>
              <a:rPr dirty="0" sz="2200" spc="-20">
                <a:latin typeface="Tahoma"/>
                <a:cs typeface="Tahoma"/>
              </a:rPr>
              <a:t>arn</a:t>
            </a:r>
            <a:r>
              <a:rPr dirty="0" sz="2200">
                <a:latin typeface="Tahoma"/>
                <a:cs typeface="Tahoma"/>
              </a:rPr>
              <a:t>	</a:t>
            </a:r>
            <a:r>
              <a:rPr dirty="0" sz="2200" spc="5">
                <a:latin typeface="Tahoma"/>
                <a:cs typeface="Tahoma"/>
              </a:rPr>
              <a:t>some</a:t>
            </a:r>
            <a:r>
              <a:rPr dirty="0" sz="2200" spc="5">
                <a:latin typeface="Tahoma"/>
                <a:cs typeface="Tahoma"/>
              </a:rPr>
              <a:t>t</a:t>
            </a:r>
            <a:r>
              <a:rPr dirty="0" sz="2200" spc="-15">
                <a:latin typeface="Tahoma"/>
                <a:cs typeface="Tahoma"/>
              </a:rPr>
              <a:t>hing</a:t>
            </a:r>
            <a:r>
              <a:rPr dirty="0" sz="2200">
                <a:latin typeface="Tahoma"/>
                <a:cs typeface="Tahoma"/>
              </a:rPr>
              <a:t>	</a:t>
            </a:r>
            <a:r>
              <a:rPr dirty="0" sz="2200" spc="-60">
                <a:latin typeface="Tahoma"/>
                <a:cs typeface="Tahoma"/>
              </a:rPr>
              <a:t>?</a:t>
            </a:r>
            <a:endParaRPr sz="2200">
              <a:latin typeface="Tahoma"/>
              <a:cs typeface="Tahoma"/>
            </a:endParaRPr>
          </a:p>
          <a:p>
            <a:pPr marL="128270">
              <a:lnSpc>
                <a:spcPct val="100000"/>
              </a:lnSpc>
              <a:spcBef>
                <a:spcPts val="400"/>
              </a:spcBef>
              <a:tabLst>
                <a:tab pos="1559560" algn="l"/>
              </a:tabLst>
            </a:pPr>
            <a:r>
              <a:rPr dirty="0" sz="1400">
                <a:latin typeface="Tahoma"/>
                <a:cs typeface="Tahoma"/>
              </a:rPr>
              <a:t>adverb</a:t>
            </a:r>
            <a:r>
              <a:rPr dirty="0" sz="1400" spc="525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adverb	</a:t>
            </a:r>
            <a:r>
              <a:rPr dirty="0" sz="1400" spc="10">
                <a:latin typeface="Tahoma"/>
                <a:cs typeface="Tahoma"/>
              </a:rPr>
              <a:t>verb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270753" y="2336749"/>
            <a:ext cx="424815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5">
                <a:latin typeface="Tahoma"/>
                <a:cs typeface="Tahoma"/>
              </a:rPr>
              <a:t>noun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261608" y="2336749"/>
            <a:ext cx="968375" cy="8801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1400" spc="5">
                <a:latin typeface="Tahoma"/>
                <a:cs typeface="Tahoma"/>
              </a:rPr>
              <a:t>pu</a:t>
            </a:r>
            <a:r>
              <a:rPr dirty="0" sz="1400" spc="-5">
                <a:latin typeface="Tahoma"/>
                <a:cs typeface="Tahoma"/>
              </a:rPr>
              <a:t>n</a:t>
            </a:r>
            <a:r>
              <a:rPr dirty="0" sz="1400" spc="15">
                <a:latin typeface="Tahoma"/>
                <a:cs typeface="Tahoma"/>
              </a:rPr>
              <a:t>ct</a:t>
            </a:r>
            <a:r>
              <a:rPr dirty="0" sz="1400" spc="20">
                <a:latin typeface="Tahoma"/>
                <a:cs typeface="Tahoma"/>
              </a:rPr>
              <a:t>u</a:t>
            </a:r>
            <a:r>
              <a:rPr dirty="0" sz="1400" spc="5">
                <a:latin typeface="Tahoma"/>
                <a:cs typeface="Tahoma"/>
              </a:rPr>
              <a:t>at</a:t>
            </a:r>
            <a:r>
              <a:rPr dirty="0" sz="1400" spc="-10">
                <a:latin typeface="Tahoma"/>
                <a:cs typeface="Tahoma"/>
              </a:rPr>
              <a:t>i</a:t>
            </a:r>
            <a:r>
              <a:rPr dirty="0" sz="1400" spc="25">
                <a:latin typeface="Tahoma"/>
                <a:cs typeface="Tahoma"/>
              </a:rPr>
              <a:t>o</a:t>
            </a:r>
            <a:r>
              <a:rPr dirty="0" sz="1400">
                <a:latin typeface="Tahoma"/>
                <a:cs typeface="Tahoma"/>
              </a:rPr>
              <a:t>n  </a:t>
            </a:r>
            <a:r>
              <a:rPr dirty="0" sz="1400" spc="-35">
                <a:latin typeface="Tahoma"/>
                <a:cs typeface="Tahoma"/>
              </a:rPr>
              <a:t>mark, </a:t>
            </a:r>
            <a:r>
              <a:rPr dirty="0" sz="1400" spc="-30">
                <a:latin typeface="Tahoma"/>
                <a:cs typeface="Tahoma"/>
              </a:rPr>
              <a:t> </a:t>
            </a:r>
            <a:r>
              <a:rPr dirty="0" sz="1400" spc="5">
                <a:latin typeface="Tahoma"/>
                <a:cs typeface="Tahoma"/>
              </a:rPr>
              <a:t>sentence </a:t>
            </a:r>
            <a:r>
              <a:rPr dirty="0" sz="1400" spc="10">
                <a:latin typeface="Tahoma"/>
                <a:cs typeface="Tahoma"/>
              </a:rPr>
              <a:t> closer</a:t>
            </a:r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9429"/>
            <a:ext cx="359727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10"/>
              <a:t>Transition</a:t>
            </a:r>
            <a:r>
              <a:rPr dirty="0" spc="-190"/>
              <a:t> </a:t>
            </a:r>
            <a:r>
              <a:rPr dirty="0" spc="10"/>
              <a:t>probabilities</a:t>
            </a:r>
          </a:p>
        </p:txBody>
      </p:sp>
      <p:sp>
        <p:nvSpPr>
          <p:cNvPr id="3" name="object 3"/>
          <p:cNvSpPr/>
          <p:nvPr/>
        </p:nvSpPr>
        <p:spPr>
          <a:xfrm>
            <a:off x="1300099" y="1816226"/>
            <a:ext cx="478790" cy="327660"/>
          </a:xfrm>
          <a:custGeom>
            <a:avLst/>
            <a:gdLst/>
            <a:ahLst/>
            <a:cxnLst/>
            <a:rect l="l" t="t" r="r" b="b"/>
            <a:pathLst>
              <a:path w="478789" h="327660">
                <a:moveTo>
                  <a:pt x="478536" y="0"/>
                </a:moveTo>
                <a:lnTo>
                  <a:pt x="0" y="0"/>
                </a:lnTo>
                <a:lnTo>
                  <a:pt x="0" y="327660"/>
                </a:lnTo>
                <a:lnTo>
                  <a:pt x="478536" y="327660"/>
                </a:lnTo>
                <a:lnTo>
                  <a:pt x="478536" y="0"/>
                </a:lnTo>
                <a:close/>
              </a:path>
            </a:pathLst>
          </a:custGeom>
          <a:solidFill>
            <a:srgbClr val="6EA8D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847214" y="1816226"/>
            <a:ext cx="378460" cy="327660"/>
          </a:xfrm>
          <a:custGeom>
            <a:avLst/>
            <a:gdLst/>
            <a:ahLst/>
            <a:cxnLst/>
            <a:rect l="l" t="t" r="r" b="b"/>
            <a:pathLst>
              <a:path w="378460" h="327660">
                <a:moveTo>
                  <a:pt x="377951" y="0"/>
                </a:moveTo>
                <a:lnTo>
                  <a:pt x="0" y="0"/>
                </a:lnTo>
                <a:lnTo>
                  <a:pt x="0" y="327660"/>
                </a:lnTo>
                <a:lnTo>
                  <a:pt x="377951" y="327660"/>
                </a:lnTo>
                <a:lnTo>
                  <a:pt x="377951" y="0"/>
                </a:lnTo>
                <a:close/>
              </a:path>
            </a:pathLst>
          </a:custGeom>
          <a:solidFill>
            <a:srgbClr val="8E7B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00099" y="2611120"/>
            <a:ext cx="478790" cy="327660"/>
          </a:xfrm>
          <a:custGeom>
            <a:avLst/>
            <a:gdLst/>
            <a:ahLst/>
            <a:cxnLst/>
            <a:rect l="l" t="t" r="r" b="b"/>
            <a:pathLst>
              <a:path w="478789" h="327660">
                <a:moveTo>
                  <a:pt x="478536" y="0"/>
                </a:moveTo>
                <a:lnTo>
                  <a:pt x="0" y="0"/>
                </a:lnTo>
                <a:lnTo>
                  <a:pt x="0" y="327660"/>
                </a:lnTo>
                <a:lnTo>
                  <a:pt x="478536" y="327660"/>
                </a:lnTo>
                <a:lnTo>
                  <a:pt x="478536" y="0"/>
                </a:lnTo>
                <a:close/>
              </a:path>
            </a:pathLst>
          </a:custGeom>
          <a:solidFill>
            <a:srgbClr val="6EA8D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847214" y="2611120"/>
            <a:ext cx="378460" cy="327660"/>
          </a:xfrm>
          <a:custGeom>
            <a:avLst/>
            <a:gdLst/>
            <a:ahLst/>
            <a:cxnLst/>
            <a:rect l="l" t="t" r="r" b="b"/>
            <a:pathLst>
              <a:path w="378460" h="327660">
                <a:moveTo>
                  <a:pt x="377951" y="0"/>
                </a:moveTo>
                <a:lnTo>
                  <a:pt x="0" y="0"/>
                </a:lnTo>
                <a:lnTo>
                  <a:pt x="0" y="327660"/>
                </a:lnTo>
                <a:lnTo>
                  <a:pt x="377951" y="327660"/>
                </a:lnTo>
                <a:lnTo>
                  <a:pt x="377951" y="0"/>
                </a:lnTo>
                <a:close/>
              </a:path>
            </a:pathLst>
          </a:custGeom>
          <a:solidFill>
            <a:srgbClr val="8E7B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027175" y="1626107"/>
            <a:ext cx="1973580" cy="1891664"/>
          </a:xfrm>
          <a:prstGeom prst="rect">
            <a:avLst/>
          </a:prstGeom>
          <a:ln w="9525">
            <a:solidFill>
              <a:srgbClr val="B7B7B7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400">
              <a:latin typeface="Times New Roman"/>
              <a:cs typeface="Times New Roman"/>
            </a:endParaRPr>
          </a:p>
          <a:p>
            <a:pPr marL="92075">
              <a:lnSpc>
                <a:spcPct val="100000"/>
              </a:lnSpc>
            </a:pPr>
            <a:r>
              <a:rPr dirty="0" sz="1400" spc="10">
                <a:solidFill>
                  <a:srgbClr val="999999"/>
                </a:solidFill>
                <a:latin typeface="Tahoma"/>
                <a:cs typeface="Tahoma"/>
              </a:rPr>
              <a:t>corpus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300099" y="2207767"/>
            <a:ext cx="459105" cy="327660"/>
          </a:xfrm>
          <a:custGeom>
            <a:avLst/>
            <a:gdLst/>
            <a:ahLst/>
            <a:cxnLst/>
            <a:rect l="l" t="t" r="r" b="b"/>
            <a:pathLst>
              <a:path w="459105" h="327660">
                <a:moveTo>
                  <a:pt x="458724" y="0"/>
                </a:moveTo>
                <a:lnTo>
                  <a:pt x="0" y="0"/>
                </a:lnTo>
                <a:lnTo>
                  <a:pt x="0" y="327660"/>
                </a:lnTo>
                <a:lnTo>
                  <a:pt x="458724" y="327660"/>
                </a:lnTo>
                <a:lnTo>
                  <a:pt x="458724" y="0"/>
                </a:lnTo>
                <a:close/>
              </a:path>
            </a:pathLst>
          </a:custGeom>
          <a:solidFill>
            <a:srgbClr val="6EA8D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828926" y="2207767"/>
            <a:ext cx="957580" cy="327660"/>
          </a:xfrm>
          <a:custGeom>
            <a:avLst/>
            <a:gdLst/>
            <a:ahLst/>
            <a:cxnLst/>
            <a:rect l="l" t="t" r="r" b="b"/>
            <a:pathLst>
              <a:path w="957580" h="327660">
                <a:moveTo>
                  <a:pt x="957072" y="0"/>
                </a:moveTo>
                <a:lnTo>
                  <a:pt x="0" y="0"/>
                </a:lnTo>
                <a:lnTo>
                  <a:pt x="0" y="327660"/>
                </a:lnTo>
                <a:lnTo>
                  <a:pt x="957072" y="327660"/>
                </a:lnTo>
                <a:lnTo>
                  <a:pt x="957072" y="0"/>
                </a:lnTo>
                <a:close/>
              </a:path>
            </a:pathLst>
          </a:custGeom>
          <a:solidFill>
            <a:srgbClr val="92C47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6197472" y="2207767"/>
            <a:ext cx="478790" cy="327660"/>
          </a:xfrm>
          <a:custGeom>
            <a:avLst/>
            <a:gdLst/>
            <a:ahLst/>
            <a:cxnLst/>
            <a:rect l="l" t="t" r="r" b="b"/>
            <a:pathLst>
              <a:path w="478790" h="327660">
                <a:moveTo>
                  <a:pt x="478535" y="0"/>
                </a:moveTo>
                <a:lnTo>
                  <a:pt x="0" y="0"/>
                </a:lnTo>
                <a:lnTo>
                  <a:pt x="0" y="327660"/>
                </a:lnTo>
                <a:lnTo>
                  <a:pt x="478535" y="327660"/>
                </a:lnTo>
                <a:lnTo>
                  <a:pt x="478535" y="0"/>
                </a:lnTo>
                <a:close/>
              </a:path>
            </a:pathLst>
          </a:custGeom>
          <a:solidFill>
            <a:srgbClr val="6EA8D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6973189" y="2207767"/>
            <a:ext cx="378460" cy="327660"/>
          </a:xfrm>
          <a:custGeom>
            <a:avLst/>
            <a:gdLst/>
            <a:ahLst/>
            <a:cxnLst/>
            <a:rect l="l" t="t" r="r" b="b"/>
            <a:pathLst>
              <a:path w="378459" h="327660">
                <a:moveTo>
                  <a:pt x="377951" y="0"/>
                </a:moveTo>
                <a:lnTo>
                  <a:pt x="0" y="0"/>
                </a:lnTo>
                <a:lnTo>
                  <a:pt x="0" y="327660"/>
                </a:lnTo>
                <a:lnTo>
                  <a:pt x="377951" y="327660"/>
                </a:lnTo>
                <a:lnTo>
                  <a:pt x="377951" y="0"/>
                </a:lnTo>
                <a:close/>
              </a:path>
            </a:pathLst>
          </a:custGeom>
          <a:solidFill>
            <a:srgbClr val="8E7B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3554984" y="2192782"/>
            <a:ext cx="2586990" cy="3530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150" spc="10">
                <a:latin typeface="Tahoma"/>
                <a:cs typeface="Tahoma"/>
              </a:rPr>
              <a:t>transiti</a:t>
            </a:r>
            <a:r>
              <a:rPr dirty="0" sz="2150" spc="20">
                <a:latin typeface="Tahoma"/>
                <a:cs typeface="Tahoma"/>
              </a:rPr>
              <a:t>o</a:t>
            </a:r>
            <a:r>
              <a:rPr dirty="0" sz="2150" spc="-5">
                <a:latin typeface="Tahoma"/>
                <a:cs typeface="Tahoma"/>
              </a:rPr>
              <a:t>n</a:t>
            </a:r>
            <a:r>
              <a:rPr dirty="0" sz="2150" spc="-125">
                <a:latin typeface="Tahoma"/>
                <a:cs typeface="Tahoma"/>
              </a:rPr>
              <a:t> </a:t>
            </a:r>
            <a:r>
              <a:rPr dirty="0" sz="2150" spc="15">
                <a:latin typeface="Tahoma"/>
                <a:cs typeface="Tahoma"/>
              </a:rPr>
              <a:t>probabili</a:t>
            </a:r>
            <a:r>
              <a:rPr dirty="0" sz="2150">
                <a:latin typeface="Tahoma"/>
                <a:cs typeface="Tahoma"/>
              </a:rPr>
              <a:t>t</a:t>
            </a:r>
            <a:r>
              <a:rPr dirty="0" sz="2150" spc="-95">
                <a:latin typeface="Tahoma"/>
                <a:cs typeface="Tahoma"/>
              </a:rPr>
              <a:t>y:</a:t>
            </a:r>
            <a:endParaRPr sz="215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732778" y="2192782"/>
            <a:ext cx="1132840" cy="3530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89610" algn="l"/>
              </a:tabLst>
            </a:pPr>
            <a:r>
              <a:rPr dirty="0" sz="2150" spc="-320">
                <a:latin typeface="Tahoma"/>
                <a:cs typeface="Tahoma"/>
              </a:rPr>
              <a:t>+</a:t>
            </a:r>
            <a:r>
              <a:rPr dirty="0" sz="2150" spc="-320">
                <a:latin typeface="Tahoma"/>
                <a:cs typeface="Tahoma"/>
              </a:rPr>
              <a:t>	</a:t>
            </a:r>
            <a:r>
              <a:rPr dirty="0" sz="2150" spc="-320">
                <a:latin typeface="Tahoma"/>
                <a:cs typeface="Tahoma"/>
              </a:rPr>
              <a:t>=</a:t>
            </a:r>
            <a:r>
              <a:rPr dirty="0" sz="2150" spc="-125">
                <a:latin typeface="Tahoma"/>
                <a:cs typeface="Tahoma"/>
              </a:rPr>
              <a:t> </a:t>
            </a:r>
            <a:r>
              <a:rPr dirty="0" sz="2150" spc="-690">
                <a:latin typeface="Tahoma"/>
                <a:cs typeface="Tahoma"/>
              </a:rPr>
              <a:t>⅔</a:t>
            </a:r>
            <a:endParaRPr sz="21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9429"/>
            <a:ext cx="359727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10"/>
              <a:t>Transition</a:t>
            </a:r>
            <a:r>
              <a:rPr dirty="0" spc="-190"/>
              <a:t> </a:t>
            </a:r>
            <a:r>
              <a:rPr dirty="0" spc="10"/>
              <a:t>probabilities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6006" y="1275714"/>
            <a:ext cx="3449777" cy="267512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79119" y="2009394"/>
            <a:ext cx="2571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110">
                <a:latin typeface="Tahoma"/>
                <a:cs typeface="Tahoma"/>
              </a:rPr>
              <a:t>NN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75203" y="2009394"/>
            <a:ext cx="2286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80">
                <a:latin typeface="Tahoma"/>
                <a:cs typeface="Tahoma"/>
              </a:rPr>
              <a:t>VB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20264" y="3243783"/>
            <a:ext cx="147955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110">
                <a:latin typeface="Tahoma"/>
                <a:cs typeface="Tahoma"/>
              </a:rPr>
              <a:t>O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83588" y="2721609"/>
            <a:ext cx="8255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30">
                <a:latin typeface="Tahoma"/>
                <a:cs typeface="Tahoma"/>
              </a:rPr>
              <a:t>?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77951" y="2987801"/>
            <a:ext cx="8255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30">
                <a:latin typeface="Tahoma"/>
                <a:cs typeface="Tahoma"/>
              </a:rPr>
              <a:t>?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72592" y="1752726"/>
            <a:ext cx="8255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30">
                <a:latin typeface="Tahoma"/>
                <a:cs typeface="Tahoma"/>
              </a:rPr>
              <a:t>?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075433" y="1056893"/>
            <a:ext cx="8255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30">
                <a:latin typeface="Tahoma"/>
                <a:cs typeface="Tahoma"/>
              </a:rPr>
              <a:t>?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075433" y="1612773"/>
            <a:ext cx="8255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30">
                <a:latin typeface="Tahoma"/>
                <a:cs typeface="Tahoma"/>
              </a:rPr>
              <a:t>?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068195" y="3948480"/>
            <a:ext cx="8255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30">
                <a:latin typeface="Tahoma"/>
                <a:cs typeface="Tahoma"/>
              </a:rPr>
              <a:t>?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470275" y="2987801"/>
            <a:ext cx="8255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30">
                <a:latin typeface="Tahoma"/>
                <a:cs typeface="Tahoma"/>
              </a:rPr>
              <a:t>?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747264" y="2721609"/>
            <a:ext cx="8255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30">
                <a:latin typeface="Tahoma"/>
                <a:cs typeface="Tahoma"/>
              </a:rPr>
              <a:t>?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030726" y="1752726"/>
            <a:ext cx="8255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30">
                <a:latin typeface="Tahoma"/>
                <a:cs typeface="Tahoma"/>
              </a:rPr>
              <a:t>?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949697" y="1802130"/>
            <a:ext cx="273431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29565" algn="l"/>
              </a:tabLst>
            </a:pPr>
            <a:r>
              <a:rPr dirty="0" sz="1400" spc="-25">
                <a:latin typeface="Tahoma"/>
                <a:cs typeface="Tahoma"/>
              </a:rPr>
              <a:t>1.</a:t>
            </a:r>
            <a:r>
              <a:rPr dirty="0" sz="1400" spc="-25">
                <a:latin typeface="Tahoma"/>
                <a:cs typeface="Tahoma"/>
              </a:rPr>
              <a:t>	</a:t>
            </a:r>
            <a:r>
              <a:rPr dirty="0" sz="1400" spc="65">
                <a:latin typeface="Tahoma"/>
                <a:cs typeface="Tahoma"/>
              </a:rPr>
              <a:t>C</a:t>
            </a:r>
            <a:r>
              <a:rPr dirty="0" sz="1400" spc="50">
                <a:latin typeface="Tahoma"/>
                <a:cs typeface="Tahoma"/>
              </a:rPr>
              <a:t>o</a:t>
            </a:r>
            <a:r>
              <a:rPr dirty="0" sz="1400">
                <a:latin typeface="Tahoma"/>
                <a:cs typeface="Tahoma"/>
              </a:rPr>
              <a:t>u</a:t>
            </a:r>
            <a:r>
              <a:rPr dirty="0" sz="1400" spc="-10">
                <a:latin typeface="Tahoma"/>
                <a:cs typeface="Tahoma"/>
              </a:rPr>
              <a:t>n</a:t>
            </a:r>
            <a:r>
              <a:rPr dirty="0" sz="1400" spc="35">
                <a:latin typeface="Tahoma"/>
                <a:cs typeface="Tahoma"/>
              </a:rPr>
              <a:t>t</a:t>
            </a:r>
            <a:r>
              <a:rPr dirty="0" sz="1400" spc="-80">
                <a:latin typeface="Tahoma"/>
                <a:cs typeface="Tahoma"/>
              </a:rPr>
              <a:t> </a:t>
            </a:r>
            <a:r>
              <a:rPr dirty="0" sz="1400" spc="20">
                <a:latin typeface="Tahoma"/>
                <a:cs typeface="Tahoma"/>
              </a:rPr>
              <a:t>occ</a:t>
            </a:r>
            <a:r>
              <a:rPr dirty="0" sz="1400" spc="10">
                <a:latin typeface="Tahoma"/>
                <a:cs typeface="Tahoma"/>
              </a:rPr>
              <a:t>u</a:t>
            </a:r>
            <a:r>
              <a:rPr dirty="0" sz="1400" spc="5">
                <a:latin typeface="Tahoma"/>
                <a:cs typeface="Tahoma"/>
              </a:rPr>
              <a:t>rr</a:t>
            </a:r>
            <a:r>
              <a:rPr dirty="0" sz="1400" spc="10">
                <a:latin typeface="Tahoma"/>
                <a:cs typeface="Tahoma"/>
              </a:rPr>
              <a:t>en</a:t>
            </a:r>
            <a:r>
              <a:rPr dirty="0" sz="1400" spc="-10">
                <a:latin typeface="Tahoma"/>
                <a:cs typeface="Tahoma"/>
              </a:rPr>
              <a:t>c</a:t>
            </a:r>
            <a:r>
              <a:rPr dirty="0" sz="1400" spc="-10">
                <a:latin typeface="Tahoma"/>
                <a:cs typeface="Tahoma"/>
              </a:rPr>
              <a:t>es</a:t>
            </a:r>
            <a:r>
              <a:rPr dirty="0" sz="1400" spc="-120">
                <a:latin typeface="Tahoma"/>
                <a:cs typeface="Tahoma"/>
              </a:rPr>
              <a:t> </a:t>
            </a:r>
            <a:r>
              <a:rPr dirty="0" sz="1400" spc="40">
                <a:latin typeface="Tahoma"/>
                <a:cs typeface="Tahoma"/>
              </a:rPr>
              <a:t>of</a:t>
            </a:r>
            <a:r>
              <a:rPr dirty="0" sz="1400" spc="-85">
                <a:latin typeface="Tahoma"/>
                <a:cs typeface="Tahoma"/>
              </a:rPr>
              <a:t> </a:t>
            </a:r>
            <a:r>
              <a:rPr dirty="0" sz="1400" spc="-20">
                <a:latin typeface="Tahoma"/>
                <a:cs typeface="Tahoma"/>
              </a:rPr>
              <a:t>tag</a:t>
            </a:r>
            <a:r>
              <a:rPr dirty="0" sz="1400" spc="-80">
                <a:latin typeface="Tahoma"/>
                <a:cs typeface="Tahoma"/>
              </a:rPr>
              <a:t> </a:t>
            </a:r>
            <a:r>
              <a:rPr dirty="0" sz="1400" spc="10">
                <a:latin typeface="Tahoma"/>
                <a:cs typeface="Tahoma"/>
              </a:rPr>
              <a:t>p</a:t>
            </a:r>
            <a:r>
              <a:rPr dirty="0" sz="1400" spc="-10">
                <a:latin typeface="Tahoma"/>
                <a:cs typeface="Tahoma"/>
              </a:rPr>
              <a:t>airs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17" name="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30467" y="2132076"/>
            <a:ext cx="1153280" cy="276961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9429"/>
            <a:ext cx="359727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10"/>
              <a:t>Transition</a:t>
            </a:r>
            <a:r>
              <a:rPr dirty="0" spc="-190"/>
              <a:t> </a:t>
            </a:r>
            <a:r>
              <a:rPr dirty="0" spc="10"/>
              <a:t>probabilities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6006" y="1275714"/>
            <a:ext cx="3449777" cy="267512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79119" y="2009394"/>
            <a:ext cx="2571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110">
                <a:latin typeface="Tahoma"/>
                <a:cs typeface="Tahoma"/>
              </a:rPr>
              <a:t>NN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75203" y="2009394"/>
            <a:ext cx="2286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80">
                <a:latin typeface="Tahoma"/>
                <a:cs typeface="Tahoma"/>
              </a:rPr>
              <a:t>VB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20264" y="3243783"/>
            <a:ext cx="147955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110">
                <a:latin typeface="Tahoma"/>
                <a:cs typeface="Tahoma"/>
              </a:rPr>
              <a:t>O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83588" y="2721609"/>
            <a:ext cx="8255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30">
                <a:latin typeface="Tahoma"/>
                <a:cs typeface="Tahoma"/>
              </a:rPr>
              <a:t>?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77951" y="2987801"/>
            <a:ext cx="8255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30">
                <a:latin typeface="Tahoma"/>
                <a:cs typeface="Tahoma"/>
              </a:rPr>
              <a:t>?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72592" y="1752726"/>
            <a:ext cx="8255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30">
                <a:latin typeface="Tahoma"/>
                <a:cs typeface="Tahoma"/>
              </a:rPr>
              <a:t>?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075433" y="1056893"/>
            <a:ext cx="8255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30">
                <a:latin typeface="Tahoma"/>
                <a:cs typeface="Tahoma"/>
              </a:rPr>
              <a:t>?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075433" y="1612773"/>
            <a:ext cx="8255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30">
                <a:latin typeface="Tahoma"/>
                <a:cs typeface="Tahoma"/>
              </a:rPr>
              <a:t>?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068195" y="3948480"/>
            <a:ext cx="8255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30">
                <a:latin typeface="Tahoma"/>
                <a:cs typeface="Tahoma"/>
              </a:rPr>
              <a:t>?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470275" y="2987801"/>
            <a:ext cx="8255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30">
                <a:latin typeface="Tahoma"/>
                <a:cs typeface="Tahoma"/>
              </a:rPr>
              <a:t>?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747264" y="2721609"/>
            <a:ext cx="8255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30">
                <a:latin typeface="Tahoma"/>
                <a:cs typeface="Tahoma"/>
              </a:rPr>
              <a:t>?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030726" y="1752726"/>
            <a:ext cx="8255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30">
                <a:latin typeface="Tahoma"/>
                <a:cs typeface="Tahoma"/>
              </a:rPr>
              <a:t>?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949697" y="1802130"/>
            <a:ext cx="273431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29565" algn="l"/>
              </a:tabLst>
            </a:pPr>
            <a:r>
              <a:rPr dirty="0" sz="1400" spc="-25">
                <a:latin typeface="Tahoma"/>
                <a:cs typeface="Tahoma"/>
              </a:rPr>
              <a:t>1.</a:t>
            </a:r>
            <a:r>
              <a:rPr dirty="0" sz="1400" spc="-25">
                <a:latin typeface="Tahoma"/>
                <a:cs typeface="Tahoma"/>
              </a:rPr>
              <a:t>	</a:t>
            </a:r>
            <a:r>
              <a:rPr dirty="0" sz="1400" spc="65">
                <a:latin typeface="Tahoma"/>
                <a:cs typeface="Tahoma"/>
              </a:rPr>
              <a:t>C</a:t>
            </a:r>
            <a:r>
              <a:rPr dirty="0" sz="1400" spc="50">
                <a:latin typeface="Tahoma"/>
                <a:cs typeface="Tahoma"/>
              </a:rPr>
              <a:t>o</a:t>
            </a:r>
            <a:r>
              <a:rPr dirty="0" sz="1400">
                <a:latin typeface="Tahoma"/>
                <a:cs typeface="Tahoma"/>
              </a:rPr>
              <a:t>u</a:t>
            </a:r>
            <a:r>
              <a:rPr dirty="0" sz="1400" spc="-10">
                <a:latin typeface="Tahoma"/>
                <a:cs typeface="Tahoma"/>
              </a:rPr>
              <a:t>n</a:t>
            </a:r>
            <a:r>
              <a:rPr dirty="0" sz="1400" spc="35">
                <a:latin typeface="Tahoma"/>
                <a:cs typeface="Tahoma"/>
              </a:rPr>
              <a:t>t</a:t>
            </a:r>
            <a:r>
              <a:rPr dirty="0" sz="1400" spc="-80">
                <a:latin typeface="Tahoma"/>
                <a:cs typeface="Tahoma"/>
              </a:rPr>
              <a:t> </a:t>
            </a:r>
            <a:r>
              <a:rPr dirty="0" sz="1400" spc="20">
                <a:latin typeface="Tahoma"/>
                <a:cs typeface="Tahoma"/>
              </a:rPr>
              <a:t>occ</a:t>
            </a:r>
            <a:r>
              <a:rPr dirty="0" sz="1400" spc="10">
                <a:latin typeface="Tahoma"/>
                <a:cs typeface="Tahoma"/>
              </a:rPr>
              <a:t>u</a:t>
            </a:r>
            <a:r>
              <a:rPr dirty="0" sz="1400" spc="5">
                <a:latin typeface="Tahoma"/>
                <a:cs typeface="Tahoma"/>
              </a:rPr>
              <a:t>rr</a:t>
            </a:r>
            <a:r>
              <a:rPr dirty="0" sz="1400" spc="10">
                <a:latin typeface="Tahoma"/>
                <a:cs typeface="Tahoma"/>
              </a:rPr>
              <a:t>en</a:t>
            </a:r>
            <a:r>
              <a:rPr dirty="0" sz="1400" spc="-10">
                <a:latin typeface="Tahoma"/>
                <a:cs typeface="Tahoma"/>
              </a:rPr>
              <a:t>c</a:t>
            </a:r>
            <a:r>
              <a:rPr dirty="0" sz="1400" spc="-10">
                <a:latin typeface="Tahoma"/>
                <a:cs typeface="Tahoma"/>
              </a:rPr>
              <a:t>es</a:t>
            </a:r>
            <a:r>
              <a:rPr dirty="0" sz="1400" spc="-120">
                <a:latin typeface="Tahoma"/>
                <a:cs typeface="Tahoma"/>
              </a:rPr>
              <a:t> </a:t>
            </a:r>
            <a:r>
              <a:rPr dirty="0" sz="1400" spc="40">
                <a:latin typeface="Tahoma"/>
                <a:cs typeface="Tahoma"/>
              </a:rPr>
              <a:t>of</a:t>
            </a:r>
            <a:r>
              <a:rPr dirty="0" sz="1400" spc="-85">
                <a:latin typeface="Tahoma"/>
                <a:cs typeface="Tahoma"/>
              </a:rPr>
              <a:t> </a:t>
            </a:r>
            <a:r>
              <a:rPr dirty="0" sz="1400" spc="-20">
                <a:latin typeface="Tahoma"/>
                <a:cs typeface="Tahoma"/>
              </a:rPr>
              <a:t>tag</a:t>
            </a:r>
            <a:r>
              <a:rPr dirty="0" sz="1400" spc="-80">
                <a:latin typeface="Tahoma"/>
                <a:cs typeface="Tahoma"/>
              </a:rPr>
              <a:t> </a:t>
            </a:r>
            <a:r>
              <a:rPr dirty="0" sz="1400" spc="10">
                <a:latin typeface="Tahoma"/>
                <a:cs typeface="Tahoma"/>
              </a:rPr>
              <a:t>p</a:t>
            </a:r>
            <a:r>
              <a:rPr dirty="0" sz="1400" spc="-10">
                <a:latin typeface="Tahoma"/>
                <a:cs typeface="Tahoma"/>
              </a:rPr>
              <a:t>airs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949697" y="2655824"/>
            <a:ext cx="339407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29565" algn="l"/>
              </a:tabLst>
            </a:pPr>
            <a:r>
              <a:rPr dirty="0" sz="1400" spc="-25">
                <a:latin typeface="Tahoma"/>
                <a:cs typeface="Tahoma"/>
              </a:rPr>
              <a:t>1.	</a:t>
            </a:r>
            <a:r>
              <a:rPr dirty="0" sz="1400" spc="10">
                <a:latin typeface="Tahoma"/>
                <a:cs typeface="Tahoma"/>
              </a:rPr>
              <a:t>Calculate</a:t>
            </a:r>
            <a:r>
              <a:rPr dirty="0" sz="1400" spc="-110">
                <a:latin typeface="Tahoma"/>
                <a:cs typeface="Tahoma"/>
              </a:rPr>
              <a:t> </a:t>
            </a:r>
            <a:r>
              <a:rPr dirty="0" sz="1400" spc="5">
                <a:latin typeface="Tahoma"/>
                <a:cs typeface="Tahoma"/>
              </a:rPr>
              <a:t>probabilities</a:t>
            </a:r>
            <a:r>
              <a:rPr dirty="0" sz="1400" spc="-105">
                <a:latin typeface="Tahoma"/>
                <a:cs typeface="Tahoma"/>
              </a:rPr>
              <a:t> </a:t>
            </a:r>
            <a:r>
              <a:rPr dirty="0" sz="1400" spc="-10">
                <a:latin typeface="Tahoma"/>
                <a:cs typeface="Tahoma"/>
              </a:rPr>
              <a:t>using</a:t>
            </a:r>
            <a:r>
              <a:rPr dirty="0" sz="1400" spc="-100">
                <a:latin typeface="Tahoma"/>
                <a:cs typeface="Tahoma"/>
              </a:rPr>
              <a:t> </a:t>
            </a:r>
            <a:r>
              <a:rPr dirty="0" sz="1400" spc="10">
                <a:latin typeface="Tahoma"/>
                <a:cs typeface="Tahoma"/>
              </a:rPr>
              <a:t>the</a:t>
            </a:r>
            <a:r>
              <a:rPr dirty="0" sz="1400" spc="-80">
                <a:latin typeface="Tahoma"/>
                <a:cs typeface="Tahoma"/>
              </a:rPr>
              <a:t> </a:t>
            </a:r>
            <a:r>
              <a:rPr dirty="0" sz="1400" spc="10">
                <a:latin typeface="Tahoma"/>
                <a:cs typeface="Tahoma"/>
              </a:rPr>
              <a:t>counts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18" name="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30467" y="2132076"/>
            <a:ext cx="1153280" cy="276961"/>
          </a:xfrm>
          <a:prstGeom prst="rect">
            <a:avLst/>
          </a:prstGeom>
        </p:spPr>
      </p:pic>
      <p:grpSp>
        <p:nvGrpSpPr>
          <p:cNvPr id="19" name="object 19"/>
          <p:cNvGrpSpPr/>
          <p:nvPr/>
        </p:nvGrpSpPr>
        <p:grpSpPr>
          <a:xfrm>
            <a:off x="5200269" y="2912745"/>
            <a:ext cx="2933065" cy="692785"/>
            <a:chOff x="5200269" y="2912745"/>
            <a:chExt cx="2933065" cy="692785"/>
          </a:xfrm>
        </p:grpSpPr>
        <p:sp>
          <p:nvSpPr>
            <p:cNvPr id="20" name="object 20"/>
            <p:cNvSpPr/>
            <p:nvPr/>
          </p:nvSpPr>
          <p:spPr>
            <a:xfrm>
              <a:off x="6528054" y="2922270"/>
              <a:ext cx="1595755" cy="673735"/>
            </a:xfrm>
            <a:custGeom>
              <a:avLst/>
              <a:gdLst/>
              <a:ahLst/>
              <a:cxnLst/>
              <a:rect l="l" t="t" r="r" b="b"/>
              <a:pathLst>
                <a:path w="1595754" h="673735">
                  <a:moveTo>
                    <a:pt x="280416" y="286512"/>
                  </a:moveTo>
                  <a:lnTo>
                    <a:pt x="1299972" y="286512"/>
                  </a:lnTo>
                  <a:lnTo>
                    <a:pt x="1299972" y="0"/>
                  </a:lnTo>
                  <a:lnTo>
                    <a:pt x="280416" y="0"/>
                  </a:lnTo>
                  <a:lnTo>
                    <a:pt x="280416" y="286512"/>
                  </a:lnTo>
                  <a:close/>
                </a:path>
                <a:path w="1595754" h="673735">
                  <a:moveTo>
                    <a:pt x="0" y="673608"/>
                  </a:moveTo>
                  <a:lnTo>
                    <a:pt x="1595627" y="673608"/>
                  </a:lnTo>
                  <a:lnTo>
                    <a:pt x="1595627" y="318516"/>
                  </a:lnTo>
                  <a:lnTo>
                    <a:pt x="0" y="318516"/>
                  </a:lnTo>
                  <a:lnTo>
                    <a:pt x="0" y="673608"/>
                  </a:lnTo>
                  <a:close/>
                </a:path>
              </a:pathLst>
            </a:custGeom>
            <a:ln w="19050">
              <a:solidFill>
                <a:srgbClr val="3C85C5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1" name="object 2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30952" y="2951988"/>
              <a:ext cx="2791968" cy="620268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5209794" y="3009138"/>
              <a:ext cx="1161415" cy="353695"/>
            </a:xfrm>
            <a:custGeom>
              <a:avLst/>
              <a:gdLst/>
              <a:ahLst/>
              <a:cxnLst/>
              <a:rect l="l" t="t" r="r" b="b"/>
              <a:pathLst>
                <a:path w="1161414" h="353695">
                  <a:moveTo>
                    <a:pt x="0" y="353568"/>
                  </a:moveTo>
                  <a:lnTo>
                    <a:pt x="1161288" y="353568"/>
                  </a:lnTo>
                  <a:lnTo>
                    <a:pt x="1161288" y="0"/>
                  </a:lnTo>
                  <a:lnTo>
                    <a:pt x="0" y="0"/>
                  </a:lnTo>
                  <a:lnTo>
                    <a:pt x="0" y="353568"/>
                  </a:lnTo>
                  <a:close/>
                </a:path>
              </a:pathLst>
            </a:custGeom>
            <a:ln w="19050">
              <a:solidFill>
                <a:srgbClr val="3C85C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9429"/>
            <a:ext cx="176276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5"/>
              <a:t>The</a:t>
            </a:r>
            <a:r>
              <a:rPr dirty="0" spc="-160"/>
              <a:t> </a:t>
            </a:r>
            <a:r>
              <a:rPr dirty="0" spc="30"/>
              <a:t>c</a:t>
            </a:r>
            <a:r>
              <a:rPr dirty="0" spc="10"/>
              <a:t>orpus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82281" y="3296157"/>
            <a:ext cx="915669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10">
                <a:solidFill>
                  <a:srgbClr val="666666"/>
                </a:solidFill>
                <a:latin typeface="Tahoma"/>
                <a:cs typeface="Tahoma"/>
              </a:rPr>
              <a:t>Ez</a:t>
            </a:r>
            <a:r>
              <a:rPr dirty="0" sz="1200">
                <a:solidFill>
                  <a:srgbClr val="666666"/>
                </a:solidFill>
                <a:latin typeface="Tahoma"/>
                <a:cs typeface="Tahoma"/>
              </a:rPr>
              <a:t>r</a:t>
            </a:r>
            <a:r>
              <a:rPr dirty="0" sz="1200" spc="-35">
                <a:solidFill>
                  <a:srgbClr val="666666"/>
                </a:solidFill>
                <a:latin typeface="Tahoma"/>
                <a:cs typeface="Tahoma"/>
              </a:rPr>
              <a:t>a</a:t>
            </a:r>
            <a:r>
              <a:rPr dirty="0" sz="1200" spc="-65">
                <a:solidFill>
                  <a:srgbClr val="666666"/>
                </a:solidFill>
                <a:latin typeface="Tahoma"/>
                <a:cs typeface="Tahoma"/>
              </a:rPr>
              <a:t> </a:t>
            </a:r>
            <a:r>
              <a:rPr dirty="0" sz="1200" spc="25">
                <a:solidFill>
                  <a:srgbClr val="666666"/>
                </a:solidFill>
                <a:latin typeface="Tahoma"/>
                <a:cs typeface="Tahoma"/>
              </a:rPr>
              <a:t>Pou</a:t>
            </a:r>
            <a:r>
              <a:rPr dirty="0" sz="1200">
                <a:solidFill>
                  <a:srgbClr val="666666"/>
                </a:solidFill>
                <a:latin typeface="Tahoma"/>
                <a:cs typeface="Tahoma"/>
              </a:rPr>
              <a:t>nd</a:t>
            </a:r>
            <a:r>
              <a:rPr dirty="0" sz="1200" spc="-60">
                <a:solidFill>
                  <a:srgbClr val="666666"/>
                </a:solidFill>
                <a:latin typeface="Tahoma"/>
                <a:cs typeface="Tahoma"/>
              </a:rPr>
              <a:t> </a:t>
            </a:r>
            <a:r>
              <a:rPr dirty="0" sz="1200" spc="40">
                <a:solidFill>
                  <a:srgbClr val="666666"/>
                </a:solidFill>
                <a:latin typeface="Tahoma"/>
                <a:cs typeface="Tahoma"/>
              </a:rPr>
              <a:t>–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 sz="1200" spc="35">
                <a:solidFill>
                  <a:srgbClr val="666666"/>
                </a:solidFill>
                <a:latin typeface="Tahoma"/>
                <a:cs typeface="Tahoma"/>
              </a:rPr>
              <a:t>1913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92852" y="2014727"/>
            <a:ext cx="3851275" cy="1203960"/>
          </a:xfrm>
          <a:prstGeom prst="rect">
            <a:avLst/>
          </a:prstGeom>
          <a:ln w="9525">
            <a:solidFill>
              <a:srgbClr val="D9D9D9"/>
            </a:solidFill>
          </a:ln>
        </p:spPr>
        <p:txBody>
          <a:bodyPr wrap="square" lIns="0" tIns="99060" rIns="0" bIns="0" rtlCol="0" vert="horz">
            <a:spAutoFit/>
          </a:bodyPr>
          <a:lstStyle/>
          <a:p>
            <a:pPr marL="92075">
              <a:lnSpc>
                <a:spcPct val="100000"/>
              </a:lnSpc>
              <a:spcBef>
                <a:spcPts val="780"/>
              </a:spcBef>
            </a:pPr>
            <a:r>
              <a:rPr dirty="0" sz="1400" spc="-65">
                <a:solidFill>
                  <a:srgbClr val="212121"/>
                </a:solidFill>
                <a:latin typeface="Tahoma"/>
                <a:cs typeface="Tahoma"/>
              </a:rPr>
              <a:t>In</a:t>
            </a:r>
            <a:r>
              <a:rPr dirty="0" sz="1400" spc="-9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400" spc="-40">
                <a:solidFill>
                  <a:srgbClr val="212121"/>
                </a:solidFill>
                <a:latin typeface="Tahoma"/>
                <a:cs typeface="Tahoma"/>
              </a:rPr>
              <a:t>a</a:t>
            </a:r>
            <a:r>
              <a:rPr dirty="0" sz="1400" spc="-7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400" spc="-30">
                <a:solidFill>
                  <a:srgbClr val="212121"/>
                </a:solidFill>
                <a:latin typeface="Tahoma"/>
                <a:cs typeface="Tahoma"/>
              </a:rPr>
              <a:t>S</a:t>
            </a:r>
            <a:r>
              <a:rPr dirty="0" sz="1400" spc="10">
                <a:solidFill>
                  <a:srgbClr val="212121"/>
                </a:solidFill>
                <a:latin typeface="Tahoma"/>
                <a:cs typeface="Tahoma"/>
              </a:rPr>
              <a:t>ta</a:t>
            </a:r>
            <a:r>
              <a:rPr dirty="0" sz="1400" spc="5">
                <a:solidFill>
                  <a:srgbClr val="212121"/>
                </a:solidFill>
                <a:latin typeface="Tahoma"/>
                <a:cs typeface="Tahoma"/>
              </a:rPr>
              <a:t>t</a:t>
            </a:r>
            <a:r>
              <a:rPr dirty="0" sz="1400" spc="15">
                <a:solidFill>
                  <a:srgbClr val="212121"/>
                </a:solidFill>
                <a:latin typeface="Tahoma"/>
                <a:cs typeface="Tahoma"/>
              </a:rPr>
              <a:t>i</a:t>
            </a:r>
            <a:r>
              <a:rPr dirty="0" sz="1400" spc="25">
                <a:solidFill>
                  <a:srgbClr val="212121"/>
                </a:solidFill>
                <a:latin typeface="Tahoma"/>
                <a:cs typeface="Tahoma"/>
              </a:rPr>
              <a:t>o</a:t>
            </a:r>
            <a:r>
              <a:rPr dirty="0" sz="1400">
                <a:solidFill>
                  <a:srgbClr val="212121"/>
                </a:solidFill>
                <a:latin typeface="Tahoma"/>
                <a:cs typeface="Tahoma"/>
              </a:rPr>
              <a:t>n</a:t>
            </a:r>
            <a:r>
              <a:rPr dirty="0" sz="1400" spc="-8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400" spc="25">
                <a:solidFill>
                  <a:srgbClr val="212121"/>
                </a:solidFill>
                <a:latin typeface="Tahoma"/>
                <a:cs typeface="Tahoma"/>
              </a:rPr>
              <a:t>o</a:t>
            </a:r>
            <a:r>
              <a:rPr dirty="0" sz="1400" spc="45">
                <a:solidFill>
                  <a:srgbClr val="212121"/>
                </a:solidFill>
                <a:latin typeface="Tahoma"/>
                <a:cs typeface="Tahoma"/>
              </a:rPr>
              <a:t>f</a:t>
            </a:r>
            <a:r>
              <a:rPr dirty="0" sz="1400" spc="-7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400" spc="15">
                <a:solidFill>
                  <a:srgbClr val="212121"/>
                </a:solidFill>
                <a:latin typeface="Tahoma"/>
                <a:cs typeface="Tahoma"/>
              </a:rPr>
              <a:t>t</a:t>
            </a:r>
            <a:r>
              <a:rPr dirty="0" sz="1400" spc="20">
                <a:solidFill>
                  <a:srgbClr val="212121"/>
                </a:solidFill>
                <a:latin typeface="Tahoma"/>
                <a:cs typeface="Tahoma"/>
              </a:rPr>
              <a:t>h</a:t>
            </a:r>
            <a:r>
              <a:rPr dirty="0" sz="1400" spc="5">
                <a:solidFill>
                  <a:srgbClr val="212121"/>
                </a:solidFill>
                <a:latin typeface="Tahoma"/>
                <a:cs typeface="Tahoma"/>
              </a:rPr>
              <a:t>e</a:t>
            </a:r>
            <a:r>
              <a:rPr dirty="0" sz="1400" spc="-9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400" spc="65">
                <a:solidFill>
                  <a:srgbClr val="212121"/>
                </a:solidFill>
                <a:latin typeface="Tahoma"/>
                <a:cs typeface="Tahoma"/>
              </a:rPr>
              <a:t>Metr</a:t>
            </a:r>
            <a:r>
              <a:rPr dirty="0" sz="1400" spc="35">
                <a:solidFill>
                  <a:srgbClr val="212121"/>
                </a:solidFill>
                <a:latin typeface="Tahoma"/>
                <a:cs typeface="Tahoma"/>
              </a:rPr>
              <a:t>o</a:t>
            </a:r>
            <a:endParaRPr sz="1400">
              <a:latin typeface="Tahoma"/>
              <a:cs typeface="Tahoma"/>
            </a:endParaRPr>
          </a:p>
          <a:p>
            <a:pPr marL="92075" marR="367030">
              <a:lnSpc>
                <a:spcPts val="2440"/>
              </a:lnSpc>
              <a:spcBef>
                <a:spcPts val="195"/>
              </a:spcBef>
            </a:pPr>
            <a:r>
              <a:rPr dirty="0" sz="1400">
                <a:solidFill>
                  <a:srgbClr val="212121"/>
                </a:solidFill>
                <a:latin typeface="Tahoma"/>
                <a:cs typeface="Tahoma"/>
              </a:rPr>
              <a:t>The</a:t>
            </a:r>
            <a:r>
              <a:rPr dirty="0" sz="1400" spc="-9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400" spc="5">
                <a:solidFill>
                  <a:srgbClr val="212121"/>
                </a:solidFill>
                <a:latin typeface="Tahoma"/>
                <a:cs typeface="Tahoma"/>
              </a:rPr>
              <a:t>apparition</a:t>
            </a:r>
            <a:r>
              <a:rPr dirty="0" sz="1400" spc="-8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400" spc="40">
                <a:solidFill>
                  <a:srgbClr val="212121"/>
                </a:solidFill>
                <a:latin typeface="Tahoma"/>
                <a:cs typeface="Tahoma"/>
              </a:rPr>
              <a:t>of</a:t>
            </a:r>
            <a:r>
              <a:rPr dirty="0" sz="1400" spc="-8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400" spc="5">
                <a:solidFill>
                  <a:srgbClr val="212121"/>
                </a:solidFill>
                <a:latin typeface="Tahoma"/>
                <a:cs typeface="Tahoma"/>
              </a:rPr>
              <a:t>these</a:t>
            </a:r>
            <a:r>
              <a:rPr dirty="0" sz="1400" spc="-10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12121"/>
                </a:solidFill>
                <a:latin typeface="Tahoma"/>
                <a:cs typeface="Tahoma"/>
              </a:rPr>
              <a:t>faces</a:t>
            </a:r>
            <a:r>
              <a:rPr dirty="0" sz="1400" spc="-10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400" spc="5">
                <a:solidFill>
                  <a:srgbClr val="212121"/>
                </a:solidFill>
                <a:latin typeface="Tahoma"/>
                <a:cs typeface="Tahoma"/>
              </a:rPr>
              <a:t>in</a:t>
            </a:r>
            <a:r>
              <a:rPr dirty="0" sz="1400" spc="-8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400" spc="10">
                <a:solidFill>
                  <a:srgbClr val="212121"/>
                </a:solidFill>
                <a:latin typeface="Tahoma"/>
                <a:cs typeface="Tahoma"/>
              </a:rPr>
              <a:t>the</a:t>
            </a:r>
            <a:r>
              <a:rPr dirty="0" sz="1400" spc="-9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400" spc="25">
                <a:solidFill>
                  <a:srgbClr val="212121"/>
                </a:solidFill>
                <a:latin typeface="Tahoma"/>
                <a:cs typeface="Tahoma"/>
              </a:rPr>
              <a:t>crowd</a:t>
            </a:r>
            <a:r>
              <a:rPr dirty="0" sz="1400" spc="-9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400" spc="-145">
                <a:solidFill>
                  <a:srgbClr val="212121"/>
                </a:solidFill>
                <a:latin typeface="Tahoma"/>
                <a:cs typeface="Tahoma"/>
              </a:rPr>
              <a:t>: </a:t>
            </a:r>
            <a:r>
              <a:rPr dirty="0" sz="1400" spc="-42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400" spc="10">
                <a:solidFill>
                  <a:srgbClr val="212121"/>
                </a:solidFill>
                <a:latin typeface="Tahoma"/>
                <a:cs typeface="Tahoma"/>
              </a:rPr>
              <a:t>Petals</a:t>
            </a:r>
            <a:r>
              <a:rPr dirty="0" sz="1400" spc="-10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400" spc="15">
                <a:solidFill>
                  <a:srgbClr val="212121"/>
                </a:solidFill>
                <a:latin typeface="Tahoma"/>
                <a:cs typeface="Tahoma"/>
              </a:rPr>
              <a:t>on</a:t>
            </a:r>
            <a:r>
              <a:rPr dirty="0" sz="1400" spc="-9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400" spc="-40">
                <a:solidFill>
                  <a:srgbClr val="212121"/>
                </a:solidFill>
                <a:latin typeface="Tahoma"/>
                <a:cs typeface="Tahoma"/>
              </a:rPr>
              <a:t>a</a:t>
            </a:r>
            <a:r>
              <a:rPr dirty="0" sz="1400" spc="-7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400" spc="30">
                <a:solidFill>
                  <a:srgbClr val="212121"/>
                </a:solidFill>
                <a:latin typeface="Tahoma"/>
                <a:cs typeface="Tahoma"/>
              </a:rPr>
              <a:t>wet</a:t>
            </a:r>
            <a:r>
              <a:rPr dirty="0" sz="1400" spc="-9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400" spc="-110">
                <a:solidFill>
                  <a:srgbClr val="212121"/>
                </a:solidFill>
                <a:latin typeface="Tahoma"/>
                <a:cs typeface="Tahoma"/>
              </a:rPr>
              <a:t>,</a:t>
            </a:r>
            <a:r>
              <a:rPr dirty="0" sz="1400" spc="-9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400" spc="10">
                <a:solidFill>
                  <a:srgbClr val="212121"/>
                </a:solidFill>
                <a:latin typeface="Tahoma"/>
                <a:cs typeface="Tahoma"/>
              </a:rPr>
              <a:t>b</a:t>
            </a:r>
            <a:r>
              <a:rPr dirty="0" sz="1400" spc="10">
                <a:solidFill>
                  <a:srgbClr val="212121"/>
                </a:solidFill>
                <a:latin typeface="Tahoma"/>
                <a:cs typeface="Tahoma"/>
              </a:rPr>
              <a:t>l</a:t>
            </a:r>
            <a:r>
              <a:rPr dirty="0" sz="1400">
                <a:solidFill>
                  <a:srgbClr val="212121"/>
                </a:solidFill>
                <a:latin typeface="Tahoma"/>
                <a:cs typeface="Tahoma"/>
              </a:rPr>
              <a:t>ack</a:t>
            </a:r>
            <a:r>
              <a:rPr dirty="0" sz="1400" spc="-9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400" spc="10">
                <a:solidFill>
                  <a:srgbClr val="212121"/>
                </a:solidFill>
                <a:latin typeface="Tahoma"/>
                <a:cs typeface="Tahoma"/>
              </a:rPr>
              <a:t>b</a:t>
            </a:r>
            <a:r>
              <a:rPr dirty="0" sz="1400" spc="15">
                <a:solidFill>
                  <a:srgbClr val="212121"/>
                </a:solidFill>
                <a:latin typeface="Tahoma"/>
                <a:cs typeface="Tahoma"/>
              </a:rPr>
              <a:t>o</a:t>
            </a:r>
            <a:r>
              <a:rPr dirty="0" sz="1400" spc="5">
                <a:solidFill>
                  <a:srgbClr val="212121"/>
                </a:solidFill>
                <a:latin typeface="Tahoma"/>
                <a:cs typeface="Tahoma"/>
              </a:rPr>
              <a:t>u</a:t>
            </a:r>
            <a:r>
              <a:rPr dirty="0" sz="1400" spc="-25">
                <a:solidFill>
                  <a:srgbClr val="212121"/>
                </a:solidFill>
                <a:latin typeface="Tahoma"/>
                <a:cs typeface="Tahoma"/>
              </a:rPr>
              <a:t>gh</a:t>
            </a:r>
            <a:r>
              <a:rPr dirty="0" sz="1400" spc="-9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400" spc="-95">
                <a:solidFill>
                  <a:srgbClr val="212121"/>
                </a:solidFill>
                <a:latin typeface="Tahoma"/>
                <a:cs typeface="Tahoma"/>
              </a:rPr>
              <a:t>.</a:t>
            </a:r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9429"/>
            <a:ext cx="401320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15"/>
              <a:t>Preparation</a:t>
            </a:r>
            <a:r>
              <a:rPr dirty="0" spc="-175"/>
              <a:t> </a:t>
            </a:r>
            <a:r>
              <a:rPr dirty="0" spc="75"/>
              <a:t>of</a:t>
            </a:r>
            <a:r>
              <a:rPr dirty="0" spc="-175"/>
              <a:t> </a:t>
            </a:r>
            <a:r>
              <a:rPr dirty="0" spc="20"/>
              <a:t>the</a:t>
            </a:r>
            <a:r>
              <a:rPr dirty="0" spc="-175"/>
              <a:t> </a:t>
            </a:r>
            <a:r>
              <a:rPr dirty="0" spc="10"/>
              <a:t>corpus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92852" y="2014727"/>
            <a:ext cx="3851275" cy="1203960"/>
          </a:xfrm>
          <a:prstGeom prst="rect">
            <a:avLst/>
          </a:prstGeom>
          <a:ln w="9525">
            <a:solidFill>
              <a:srgbClr val="D9D9D9"/>
            </a:solidFill>
          </a:ln>
        </p:spPr>
        <p:txBody>
          <a:bodyPr wrap="square" lIns="0" tIns="99060" rIns="0" bIns="0" rtlCol="0" vert="horz">
            <a:spAutoFit/>
          </a:bodyPr>
          <a:lstStyle/>
          <a:p>
            <a:pPr marL="92075">
              <a:lnSpc>
                <a:spcPct val="100000"/>
              </a:lnSpc>
              <a:spcBef>
                <a:spcPts val="780"/>
              </a:spcBef>
            </a:pPr>
            <a:r>
              <a:rPr dirty="0" sz="1400" spc="-145">
                <a:solidFill>
                  <a:srgbClr val="212121"/>
                </a:solidFill>
                <a:latin typeface="Tahoma"/>
                <a:cs typeface="Tahoma"/>
              </a:rPr>
              <a:t>&lt;s&gt;</a:t>
            </a:r>
            <a:r>
              <a:rPr dirty="0" sz="1400" spc="-9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400" spc="-65">
                <a:solidFill>
                  <a:srgbClr val="212121"/>
                </a:solidFill>
                <a:latin typeface="Tahoma"/>
                <a:cs typeface="Tahoma"/>
              </a:rPr>
              <a:t>In</a:t>
            </a:r>
            <a:r>
              <a:rPr dirty="0" sz="1400" spc="-9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400" spc="-40">
                <a:solidFill>
                  <a:srgbClr val="212121"/>
                </a:solidFill>
                <a:latin typeface="Tahoma"/>
                <a:cs typeface="Tahoma"/>
              </a:rPr>
              <a:t>a</a:t>
            </a:r>
            <a:r>
              <a:rPr dirty="0" sz="1400" spc="-8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400" spc="-35">
                <a:solidFill>
                  <a:srgbClr val="212121"/>
                </a:solidFill>
                <a:latin typeface="Tahoma"/>
                <a:cs typeface="Tahoma"/>
              </a:rPr>
              <a:t>S</a:t>
            </a:r>
            <a:r>
              <a:rPr dirty="0" sz="1400" spc="10">
                <a:solidFill>
                  <a:srgbClr val="212121"/>
                </a:solidFill>
                <a:latin typeface="Tahoma"/>
                <a:cs typeface="Tahoma"/>
              </a:rPr>
              <a:t>ta</a:t>
            </a:r>
            <a:r>
              <a:rPr dirty="0" sz="1400" spc="5">
                <a:solidFill>
                  <a:srgbClr val="212121"/>
                </a:solidFill>
                <a:latin typeface="Tahoma"/>
                <a:cs typeface="Tahoma"/>
              </a:rPr>
              <a:t>t</a:t>
            </a:r>
            <a:r>
              <a:rPr dirty="0" sz="1400" spc="15">
                <a:solidFill>
                  <a:srgbClr val="212121"/>
                </a:solidFill>
                <a:latin typeface="Tahoma"/>
                <a:cs typeface="Tahoma"/>
              </a:rPr>
              <a:t>i</a:t>
            </a:r>
            <a:r>
              <a:rPr dirty="0" sz="1400" spc="25">
                <a:solidFill>
                  <a:srgbClr val="212121"/>
                </a:solidFill>
                <a:latin typeface="Tahoma"/>
                <a:cs typeface="Tahoma"/>
              </a:rPr>
              <a:t>o</a:t>
            </a:r>
            <a:r>
              <a:rPr dirty="0" sz="1400">
                <a:solidFill>
                  <a:srgbClr val="212121"/>
                </a:solidFill>
                <a:latin typeface="Tahoma"/>
                <a:cs typeface="Tahoma"/>
              </a:rPr>
              <a:t>n</a:t>
            </a:r>
            <a:r>
              <a:rPr dirty="0" sz="1400" spc="-7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400" spc="25">
                <a:solidFill>
                  <a:srgbClr val="212121"/>
                </a:solidFill>
                <a:latin typeface="Tahoma"/>
                <a:cs typeface="Tahoma"/>
              </a:rPr>
              <a:t>o</a:t>
            </a:r>
            <a:r>
              <a:rPr dirty="0" sz="1400" spc="45">
                <a:solidFill>
                  <a:srgbClr val="212121"/>
                </a:solidFill>
                <a:latin typeface="Tahoma"/>
                <a:cs typeface="Tahoma"/>
              </a:rPr>
              <a:t>f</a:t>
            </a:r>
            <a:r>
              <a:rPr dirty="0" sz="1400" spc="-7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400" spc="15">
                <a:solidFill>
                  <a:srgbClr val="212121"/>
                </a:solidFill>
                <a:latin typeface="Tahoma"/>
                <a:cs typeface="Tahoma"/>
              </a:rPr>
              <a:t>t</a:t>
            </a:r>
            <a:r>
              <a:rPr dirty="0" sz="1400" spc="20">
                <a:solidFill>
                  <a:srgbClr val="212121"/>
                </a:solidFill>
                <a:latin typeface="Tahoma"/>
                <a:cs typeface="Tahoma"/>
              </a:rPr>
              <a:t>h</a:t>
            </a:r>
            <a:r>
              <a:rPr dirty="0" sz="1400" spc="5">
                <a:solidFill>
                  <a:srgbClr val="212121"/>
                </a:solidFill>
                <a:latin typeface="Tahoma"/>
                <a:cs typeface="Tahoma"/>
              </a:rPr>
              <a:t>e</a:t>
            </a:r>
            <a:r>
              <a:rPr dirty="0" sz="1400" spc="-10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400" spc="65">
                <a:solidFill>
                  <a:srgbClr val="212121"/>
                </a:solidFill>
                <a:latin typeface="Tahoma"/>
                <a:cs typeface="Tahoma"/>
              </a:rPr>
              <a:t>Metr</a:t>
            </a:r>
            <a:r>
              <a:rPr dirty="0" sz="1400" spc="35">
                <a:solidFill>
                  <a:srgbClr val="212121"/>
                </a:solidFill>
                <a:latin typeface="Tahoma"/>
                <a:cs typeface="Tahoma"/>
              </a:rPr>
              <a:t>o</a:t>
            </a:r>
            <a:endParaRPr sz="1400">
              <a:latin typeface="Tahoma"/>
              <a:cs typeface="Tahoma"/>
            </a:endParaRPr>
          </a:p>
          <a:p>
            <a:pPr marL="92075">
              <a:lnSpc>
                <a:spcPct val="100000"/>
              </a:lnSpc>
              <a:spcBef>
                <a:spcPts val="745"/>
              </a:spcBef>
            </a:pPr>
            <a:r>
              <a:rPr dirty="0" sz="1400" spc="-145">
                <a:solidFill>
                  <a:srgbClr val="212121"/>
                </a:solidFill>
                <a:latin typeface="Tahoma"/>
                <a:cs typeface="Tahoma"/>
              </a:rPr>
              <a:t>&lt;s&gt;</a:t>
            </a:r>
            <a:r>
              <a:rPr dirty="0" sz="1400" spc="-9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12121"/>
                </a:solidFill>
                <a:latin typeface="Tahoma"/>
                <a:cs typeface="Tahoma"/>
              </a:rPr>
              <a:t>The</a:t>
            </a:r>
            <a:r>
              <a:rPr dirty="0" sz="1400" spc="-9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400" spc="5">
                <a:solidFill>
                  <a:srgbClr val="212121"/>
                </a:solidFill>
                <a:latin typeface="Tahoma"/>
                <a:cs typeface="Tahoma"/>
              </a:rPr>
              <a:t>apparition</a:t>
            </a:r>
            <a:r>
              <a:rPr dirty="0" sz="1400" spc="-8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400" spc="40">
                <a:solidFill>
                  <a:srgbClr val="212121"/>
                </a:solidFill>
                <a:latin typeface="Tahoma"/>
                <a:cs typeface="Tahoma"/>
              </a:rPr>
              <a:t>of</a:t>
            </a:r>
            <a:r>
              <a:rPr dirty="0" sz="1400" spc="-8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400" spc="5">
                <a:solidFill>
                  <a:srgbClr val="212121"/>
                </a:solidFill>
                <a:latin typeface="Tahoma"/>
                <a:cs typeface="Tahoma"/>
              </a:rPr>
              <a:t>these</a:t>
            </a:r>
            <a:r>
              <a:rPr dirty="0" sz="1400" spc="-10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12121"/>
                </a:solidFill>
                <a:latin typeface="Tahoma"/>
                <a:cs typeface="Tahoma"/>
              </a:rPr>
              <a:t>faces</a:t>
            </a:r>
            <a:r>
              <a:rPr dirty="0" sz="1400" spc="-11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400" spc="5">
                <a:solidFill>
                  <a:srgbClr val="212121"/>
                </a:solidFill>
                <a:latin typeface="Tahoma"/>
                <a:cs typeface="Tahoma"/>
              </a:rPr>
              <a:t>in</a:t>
            </a:r>
            <a:r>
              <a:rPr dirty="0" sz="1400" spc="-8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400" spc="10">
                <a:solidFill>
                  <a:srgbClr val="212121"/>
                </a:solidFill>
                <a:latin typeface="Tahoma"/>
                <a:cs typeface="Tahoma"/>
              </a:rPr>
              <a:t>the</a:t>
            </a:r>
            <a:r>
              <a:rPr dirty="0" sz="1400" spc="-8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400" spc="25">
                <a:solidFill>
                  <a:srgbClr val="212121"/>
                </a:solidFill>
                <a:latin typeface="Tahoma"/>
                <a:cs typeface="Tahoma"/>
              </a:rPr>
              <a:t>crowd</a:t>
            </a:r>
            <a:endParaRPr sz="1400">
              <a:latin typeface="Tahoma"/>
              <a:cs typeface="Tahoma"/>
            </a:endParaRPr>
          </a:p>
          <a:p>
            <a:pPr marL="92075">
              <a:lnSpc>
                <a:spcPct val="100000"/>
              </a:lnSpc>
              <a:spcBef>
                <a:spcPts val="254"/>
              </a:spcBef>
            </a:pPr>
            <a:r>
              <a:rPr dirty="0" sz="1400" spc="-145">
                <a:solidFill>
                  <a:srgbClr val="212121"/>
                </a:solidFill>
                <a:latin typeface="Tahoma"/>
                <a:cs typeface="Tahoma"/>
              </a:rPr>
              <a:t>:</a:t>
            </a:r>
            <a:endParaRPr sz="1400">
              <a:latin typeface="Tahoma"/>
              <a:cs typeface="Tahoma"/>
            </a:endParaRPr>
          </a:p>
          <a:p>
            <a:pPr marL="92075">
              <a:lnSpc>
                <a:spcPct val="100000"/>
              </a:lnSpc>
              <a:spcBef>
                <a:spcPts val="755"/>
              </a:spcBef>
            </a:pPr>
            <a:r>
              <a:rPr dirty="0" sz="1400" spc="-114">
                <a:solidFill>
                  <a:srgbClr val="212121"/>
                </a:solidFill>
                <a:latin typeface="Tahoma"/>
                <a:cs typeface="Tahoma"/>
              </a:rPr>
              <a:t>&lt;s</a:t>
            </a:r>
            <a:r>
              <a:rPr dirty="0" sz="1400" spc="-204">
                <a:solidFill>
                  <a:srgbClr val="212121"/>
                </a:solidFill>
                <a:latin typeface="Tahoma"/>
                <a:cs typeface="Tahoma"/>
              </a:rPr>
              <a:t>&gt;</a:t>
            </a:r>
            <a:r>
              <a:rPr dirty="0" sz="1400" spc="-9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400" spc="10">
                <a:solidFill>
                  <a:srgbClr val="212121"/>
                </a:solidFill>
                <a:latin typeface="Tahoma"/>
                <a:cs typeface="Tahoma"/>
              </a:rPr>
              <a:t>Petals</a:t>
            </a:r>
            <a:r>
              <a:rPr dirty="0" sz="1400" spc="-11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400" spc="15">
                <a:solidFill>
                  <a:srgbClr val="212121"/>
                </a:solidFill>
                <a:latin typeface="Tahoma"/>
                <a:cs typeface="Tahoma"/>
              </a:rPr>
              <a:t>on</a:t>
            </a:r>
            <a:r>
              <a:rPr dirty="0" sz="1400" spc="-7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400" spc="-40">
                <a:solidFill>
                  <a:srgbClr val="212121"/>
                </a:solidFill>
                <a:latin typeface="Tahoma"/>
                <a:cs typeface="Tahoma"/>
              </a:rPr>
              <a:t>a</a:t>
            </a:r>
            <a:r>
              <a:rPr dirty="0" sz="1400" spc="-8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400" spc="30">
                <a:solidFill>
                  <a:srgbClr val="212121"/>
                </a:solidFill>
                <a:latin typeface="Tahoma"/>
                <a:cs typeface="Tahoma"/>
              </a:rPr>
              <a:t>wet</a:t>
            </a:r>
            <a:r>
              <a:rPr dirty="0" sz="1400" spc="-9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400" spc="-110">
                <a:solidFill>
                  <a:srgbClr val="212121"/>
                </a:solidFill>
                <a:latin typeface="Tahoma"/>
                <a:cs typeface="Tahoma"/>
              </a:rPr>
              <a:t>,</a:t>
            </a:r>
            <a:r>
              <a:rPr dirty="0" sz="1400" spc="-9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400" spc="10">
                <a:solidFill>
                  <a:srgbClr val="212121"/>
                </a:solidFill>
                <a:latin typeface="Tahoma"/>
                <a:cs typeface="Tahoma"/>
              </a:rPr>
              <a:t>b</a:t>
            </a:r>
            <a:r>
              <a:rPr dirty="0" sz="1400" spc="10">
                <a:solidFill>
                  <a:srgbClr val="212121"/>
                </a:solidFill>
                <a:latin typeface="Tahoma"/>
                <a:cs typeface="Tahoma"/>
              </a:rPr>
              <a:t>l</a:t>
            </a:r>
            <a:r>
              <a:rPr dirty="0" sz="1400">
                <a:solidFill>
                  <a:srgbClr val="212121"/>
                </a:solidFill>
                <a:latin typeface="Tahoma"/>
                <a:cs typeface="Tahoma"/>
              </a:rPr>
              <a:t>ack</a:t>
            </a:r>
            <a:r>
              <a:rPr dirty="0" sz="1400" spc="-9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400" spc="10">
                <a:solidFill>
                  <a:srgbClr val="212121"/>
                </a:solidFill>
                <a:latin typeface="Tahoma"/>
                <a:cs typeface="Tahoma"/>
              </a:rPr>
              <a:t>b</a:t>
            </a:r>
            <a:r>
              <a:rPr dirty="0" sz="1400" spc="15">
                <a:solidFill>
                  <a:srgbClr val="212121"/>
                </a:solidFill>
                <a:latin typeface="Tahoma"/>
                <a:cs typeface="Tahoma"/>
              </a:rPr>
              <a:t>o</a:t>
            </a:r>
            <a:r>
              <a:rPr dirty="0" sz="1400" spc="5">
                <a:solidFill>
                  <a:srgbClr val="212121"/>
                </a:solidFill>
                <a:latin typeface="Tahoma"/>
                <a:cs typeface="Tahoma"/>
              </a:rPr>
              <a:t>u</a:t>
            </a:r>
            <a:r>
              <a:rPr dirty="0" sz="1400" spc="-25">
                <a:solidFill>
                  <a:srgbClr val="212121"/>
                </a:solidFill>
                <a:latin typeface="Tahoma"/>
                <a:cs typeface="Tahoma"/>
              </a:rPr>
              <a:t>gh</a:t>
            </a:r>
            <a:r>
              <a:rPr dirty="0" sz="1400" spc="-9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400" spc="-95">
                <a:solidFill>
                  <a:srgbClr val="212121"/>
                </a:solidFill>
                <a:latin typeface="Tahoma"/>
                <a:cs typeface="Tahoma"/>
              </a:rPr>
              <a:t>.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582281" y="3296157"/>
            <a:ext cx="915669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10">
                <a:solidFill>
                  <a:srgbClr val="666666"/>
                </a:solidFill>
                <a:latin typeface="Tahoma"/>
                <a:cs typeface="Tahoma"/>
              </a:rPr>
              <a:t>Ez</a:t>
            </a:r>
            <a:r>
              <a:rPr dirty="0" sz="1200">
                <a:solidFill>
                  <a:srgbClr val="666666"/>
                </a:solidFill>
                <a:latin typeface="Tahoma"/>
                <a:cs typeface="Tahoma"/>
              </a:rPr>
              <a:t>r</a:t>
            </a:r>
            <a:r>
              <a:rPr dirty="0" sz="1200" spc="-35">
                <a:solidFill>
                  <a:srgbClr val="666666"/>
                </a:solidFill>
                <a:latin typeface="Tahoma"/>
                <a:cs typeface="Tahoma"/>
              </a:rPr>
              <a:t>a</a:t>
            </a:r>
            <a:r>
              <a:rPr dirty="0" sz="1200" spc="-65">
                <a:solidFill>
                  <a:srgbClr val="666666"/>
                </a:solidFill>
                <a:latin typeface="Tahoma"/>
                <a:cs typeface="Tahoma"/>
              </a:rPr>
              <a:t> </a:t>
            </a:r>
            <a:r>
              <a:rPr dirty="0" sz="1200" spc="25">
                <a:solidFill>
                  <a:srgbClr val="666666"/>
                </a:solidFill>
                <a:latin typeface="Tahoma"/>
                <a:cs typeface="Tahoma"/>
              </a:rPr>
              <a:t>Pou</a:t>
            </a:r>
            <a:r>
              <a:rPr dirty="0" sz="1200">
                <a:solidFill>
                  <a:srgbClr val="666666"/>
                </a:solidFill>
                <a:latin typeface="Tahoma"/>
                <a:cs typeface="Tahoma"/>
              </a:rPr>
              <a:t>nd</a:t>
            </a:r>
            <a:r>
              <a:rPr dirty="0" sz="1200" spc="-60">
                <a:solidFill>
                  <a:srgbClr val="666666"/>
                </a:solidFill>
                <a:latin typeface="Tahoma"/>
                <a:cs typeface="Tahoma"/>
              </a:rPr>
              <a:t> </a:t>
            </a:r>
            <a:r>
              <a:rPr dirty="0" sz="1200" spc="40">
                <a:solidFill>
                  <a:srgbClr val="666666"/>
                </a:solidFill>
                <a:latin typeface="Tahoma"/>
                <a:cs typeface="Tahoma"/>
              </a:rPr>
              <a:t>–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 sz="1200" spc="35">
                <a:solidFill>
                  <a:srgbClr val="666666"/>
                </a:solidFill>
                <a:latin typeface="Tahoma"/>
                <a:cs typeface="Tahoma"/>
              </a:rPr>
              <a:t>1913</a:t>
            </a:r>
            <a:endParaRPr sz="1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9429"/>
            <a:ext cx="401320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15"/>
              <a:t>Preparation</a:t>
            </a:r>
            <a:r>
              <a:rPr dirty="0" spc="-175"/>
              <a:t> </a:t>
            </a:r>
            <a:r>
              <a:rPr dirty="0" spc="75"/>
              <a:t>of</a:t>
            </a:r>
            <a:r>
              <a:rPr dirty="0" spc="-175"/>
              <a:t> </a:t>
            </a:r>
            <a:r>
              <a:rPr dirty="0" spc="20"/>
              <a:t>the</a:t>
            </a:r>
            <a:r>
              <a:rPr dirty="0" spc="-175"/>
              <a:t> </a:t>
            </a:r>
            <a:r>
              <a:rPr dirty="0" spc="10"/>
              <a:t>corpus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92852" y="2014727"/>
            <a:ext cx="3851275" cy="1203960"/>
          </a:xfrm>
          <a:prstGeom prst="rect">
            <a:avLst/>
          </a:prstGeom>
          <a:ln w="9525">
            <a:solidFill>
              <a:srgbClr val="D9D9D9"/>
            </a:solidFill>
          </a:ln>
        </p:spPr>
        <p:txBody>
          <a:bodyPr wrap="square" lIns="0" tIns="99060" rIns="0" bIns="0" rtlCol="0" vert="horz">
            <a:spAutoFit/>
          </a:bodyPr>
          <a:lstStyle/>
          <a:p>
            <a:pPr marL="92075">
              <a:lnSpc>
                <a:spcPct val="100000"/>
              </a:lnSpc>
              <a:spcBef>
                <a:spcPts val="780"/>
              </a:spcBef>
            </a:pPr>
            <a:r>
              <a:rPr dirty="0" sz="1400" spc="-145">
                <a:solidFill>
                  <a:srgbClr val="212121"/>
                </a:solidFill>
                <a:latin typeface="Tahoma"/>
                <a:cs typeface="Tahoma"/>
              </a:rPr>
              <a:t>&lt;s&gt;</a:t>
            </a:r>
            <a:r>
              <a:rPr dirty="0" sz="1400" spc="-9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400" spc="10">
                <a:solidFill>
                  <a:srgbClr val="212121"/>
                </a:solidFill>
                <a:latin typeface="Tahoma"/>
                <a:cs typeface="Tahoma"/>
              </a:rPr>
              <a:t>in</a:t>
            </a:r>
            <a:r>
              <a:rPr dirty="0" sz="1400" spc="-8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400" spc="-40">
                <a:solidFill>
                  <a:srgbClr val="212121"/>
                </a:solidFill>
                <a:latin typeface="Tahoma"/>
                <a:cs typeface="Tahoma"/>
              </a:rPr>
              <a:t>a</a:t>
            </a:r>
            <a:r>
              <a:rPr dirty="0" sz="1400" spc="-8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400" spc="5">
                <a:solidFill>
                  <a:srgbClr val="212121"/>
                </a:solidFill>
                <a:latin typeface="Tahoma"/>
                <a:cs typeface="Tahoma"/>
              </a:rPr>
              <a:t>sta</a:t>
            </a:r>
            <a:r>
              <a:rPr dirty="0" sz="1400" spc="-5">
                <a:solidFill>
                  <a:srgbClr val="212121"/>
                </a:solidFill>
                <a:latin typeface="Tahoma"/>
                <a:cs typeface="Tahoma"/>
              </a:rPr>
              <a:t>t</a:t>
            </a:r>
            <a:r>
              <a:rPr dirty="0" sz="1400" spc="15">
                <a:solidFill>
                  <a:srgbClr val="212121"/>
                </a:solidFill>
                <a:latin typeface="Tahoma"/>
                <a:cs typeface="Tahoma"/>
              </a:rPr>
              <a:t>i</a:t>
            </a:r>
            <a:r>
              <a:rPr dirty="0" sz="1400" spc="25">
                <a:solidFill>
                  <a:srgbClr val="212121"/>
                </a:solidFill>
                <a:latin typeface="Tahoma"/>
                <a:cs typeface="Tahoma"/>
              </a:rPr>
              <a:t>o</a:t>
            </a:r>
            <a:r>
              <a:rPr dirty="0" sz="1400">
                <a:solidFill>
                  <a:srgbClr val="212121"/>
                </a:solidFill>
                <a:latin typeface="Tahoma"/>
                <a:cs typeface="Tahoma"/>
              </a:rPr>
              <a:t>n</a:t>
            </a:r>
            <a:r>
              <a:rPr dirty="0" sz="1400" spc="-9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400" spc="25">
                <a:solidFill>
                  <a:srgbClr val="212121"/>
                </a:solidFill>
                <a:latin typeface="Tahoma"/>
                <a:cs typeface="Tahoma"/>
              </a:rPr>
              <a:t>o</a:t>
            </a:r>
            <a:r>
              <a:rPr dirty="0" sz="1400" spc="45">
                <a:solidFill>
                  <a:srgbClr val="212121"/>
                </a:solidFill>
                <a:latin typeface="Tahoma"/>
                <a:cs typeface="Tahoma"/>
              </a:rPr>
              <a:t>f</a:t>
            </a:r>
            <a:r>
              <a:rPr dirty="0" sz="1400" spc="-7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400" spc="15">
                <a:solidFill>
                  <a:srgbClr val="212121"/>
                </a:solidFill>
                <a:latin typeface="Tahoma"/>
                <a:cs typeface="Tahoma"/>
              </a:rPr>
              <a:t>t</a:t>
            </a:r>
            <a:r>
              <a:rPr dirty="0" sz="1400" spc="20">
                <a:solidFill>
                  <a:srgbClr val="212121"/>
                </a:solidFill>
                <a:latin typeface="Tahoma"/>
                <a:cs typeface="Tahoma"/>
              </a:rPr>
              <a:t>h</a:t>
            </a:r>
            <a:r>
              <a:rPr dirty="0" sz="1400" spc="5">
                <a:solidFill>
                  <a:srgbClr val="212121"/>
                </a:solidFill>
                <a:latin typeface="Tahoma"/>
                <a:cs typeface="Tahoma"/>
              </a:rPr>
              <a:t>e</a:t>
            </a:r>
            <a:r>
              <a:rPr dirty="0" sz="1400" spc="-9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400" spc="-25">
                <a:solidFill>
                  <a:srgbClr val="212121"/>
                </a:solidFill>
                <a:latin typeface="Tahoma"/>
                <a:cs typeface="Tahoma"/>
              </a:rPr>
              <a:t>m</a:t>
            </a:r>
            <a:r>
              <a:rPr dirty="0" sz="1400" spc="15">
                <a:solidFill>
                  <a:srgbClr val="212121"/>
                </a:solidFill>
                <a:latin typeface="Tahoma"/>
                <a:cs typeface="Tahoma"/>
              </a:rPr>
              <a:t>etr</a:t>
            </a:r>
            <a:r>
              <a:rPr dirty="0" sz="1400" spc="35">
                <a:solidFill>
                  <a:srgbClr val="212121"/>
                </a:solidFill>
                <a:latin typeface="Tahoma"/>
                <a:cs typeface="Tahoma"/>
              </a:rPr>
              <a:t>o</a:t>
            </a:r>
            <a:endParaRPr sz="1400">
              <a:latin typeface="Tahoma"/>
              <a:cs typeface="Tahoma"/>
            </a:endParaRPr>
          </a:p>
          <a:p>
            <a:pPr marL="92075">
              <a:lnSpc>
                <a:spcPct val="100000"/>
              </a:lnSpc>
              <a:spcBef>
                <a:spcPts val="745"/>
              </a:spcBef>
            </a:pPr>
            <a:r>
              <a:rPr dirty="0" sz="1400" spc="-145">
                <a:solidFill>
                  <a:srgbClr val="212121"/>
                </a:solidFill>
                <a:latin typeface="Tahoma"/>
                <a:cs typeface="Tahoma"/>
              </a:rPr>
              <a:t>&lt;s&gt;</a:t>
            </a:r>
            <a:r>
              <a:rPr dirty="0" sz="1400" spc="-9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400" spc="10">
                <a:solidFill>
                  <a:srgbClr val="212121"/>
                </a:solidFill>
                <a:latin typeface="Tahoma"/>
                <a:cs typeface="Tahoma"/>
              </a:rPr>
              <a:t>the</a:t>
            </a:r>
            <a:r>
              <a:rPr dirty="0" sz="1400" spc="-9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400" spc="5">
                <a:solidFill>
                  <a:srgbClr val="212121"/>
                </a:solidFill>
                <a:latin typeface="Tahoma"/>
                <a:cs typeface="Tahoma"/>
              </a:rPr>
              <a:t>apparition</a:t>
            </a:r>
            <a:r>
              <a:rPr dirty="0" sz="1400" spc="-8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400" spc="40">
                <a:solidFill>
                  <a:srgbClr val="212121"/>
                </a:solidFill>
                <a:latin typeface="Tahoma"/>
                <a:cs typeface="Tahoma"/>
              </a:rPr>
              <a:t>of</a:t>
            </a:r>
            <a:r>
              <a:rPr dirty="0" sz="1400" spc="-8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400" spc="5">
                <a:solidFill>
                  <a:srgbClr val="212121"/>
                </a:solidFill>
                <a:latin typeface="Tahoma"/>
                <a:cs typeface="Tahoma"/>
              </a:rPr>
              <a:t>these</a:t>
            </a:r>
            <a:r>
              <a:rPr dirty="0" sz="1400" spc="-11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12121"/>
                </a:solidFill>
                <a:latin typeface="Tahoma"/>
                <a:cs typeface="Tahoma"/>
              </a:rPr>
              <a:t>faces</a:t>
            </a:r>
            <a:r>
              <a:rPr dirty="0" sz="1400" spc="-10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400" spc="5">
                <a:solidFill>
                  <a:srgbClr val="212121"/>
                </a:solidFill>
                <a:latin typeface="Tahoma"/>
                <a:cs typeface="Tahoma"/>
              </a:rPr>
              <a:t>in</a:t>
            </a:r>
            <a:r>
              <a:rPr dirty="0" sz="1400" spc="-8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400" spc="10">
                <a:solidFill>
                  <a:srgbClr val="212121"/>
                </a:solidFill>
                <a:latin typeface="Tahoma"/>
                <a:cs typeface="Tahoma"/>
              </a:rPr>
              <a:t>the</a:t>
            </a:r>
            <a:r>
              <a:rPr dirty="0" sz="1400" spc="-8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400" spc="25">
                <a:solidFill>
                  <a:srgbClr val="212121"/>
                </a:solidFill>
                <a:latin typeface="Tahoma"/>
                <a:cs typeface="Tahoma"/>
              </a:rPr>
              <a:t>crowd</a:t>
            </a:r>
            <a:endParaRPr sz="1400">
              <a:latin typeface="Tahoma"/>
              <a:cs typeface="Tahoma"/>
            </a:endParaRPr>
          </a:p>
          <a:p>
            <a:pPr marL="92075">
              <a:lnSpc>
                <a:spcPct val="100000"/>
              </a:lnSpc>
              <a:spcBef>
                <a:spcPts val="254"/>
              </a:spcBef>
            </a:pPr>
            <a:r>
              <a:rPr dirty="0" sz="1400" spc="-145">
                <a:solidFill>
                  <a:srgbClr val="212121"/>
                </a:solidFill>
                <a:latin typeface="Tahoma"/>
                <a:cs typeface="Tahoma"/>
              </a:rPr>
              <a:t>:</a:t>
            </a:r>
            <a:endParaRPr sz="1400">
              <a:latin typeface="Tahoma"/>
              <a:cs typeface="Tahoma"/>
            </a:endParaRPr>
          </a:p>
          <a:p>
            <a:pPr marL="92075">
              <a:lnSpc>
                <a:spcPct val="100000"/>
              </a:lnSpc>
              <a:spcBef>
                <a:spcPts val="755"/>
              </a:spcBef>
            </a:pPr>
            <a:r>
              <a:rPr dirty="0" sz="1400" spc="-114">
                <a:solidFill>
                  <a:srgbClr val="212121"/>
                </a:solidFill>
                <a:latin typeface="Tahoma"/>
                <a:cs typeface="Tahoma"/>
              </a:rPr>
              <a:t>&lt;s</a:t>
            </a:r>
            <a:r>
              <a:rPr dirty="0" sz="1400" spc="-204">
                <a:solidFill>
                  <a:srgbClr val="212121"/>
                </a:solidFill>
                <a:latin typeface="Tahoma"/>
                <a:cs typeface="Tahoma"/>
              </a:rPr>
              <a:t>&gt;</a:t>
            </a:r>
            <a:r>
              <a:rPr dirty="0" sz="1400" spc="-9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400" spc="10">
                <a:solidFill>
                  <a:srgbClr val="212121"/>
                </a:solidFill>
                <a:latin typeface="Tahoma"/>
                <a:cs typeface="Tahoma"/>
              </a:rPr>
              <a:t>p</a:t>
            </a:r>
            <a:r>
              <a:rPr dirty="0" sz="1400">
                <a:solidFill>
                  <a:srgbClr val="212121"/>
                </a:solidFill>
                <a:latin typeface="Tahoma"/>
                <a:cs typeface="Tahoma"/>
              </a:rPr>
              <a:t>etal</a:t>
            </a:r>
            <a:r>
              <a:rPr dirty="0" sz="1400" spc="-20">
                <a:solidFill>
                  <a:srgbClr val="212121"/>
                </a:solidFill>
                <a:latin typeface="Tahoma"/>
                <a:cs typeface="Tahoma"/>
              </a:rPr>
              <a:t>s</a:t>
            </a:r>
            <a:r>
              <a:rPr dirty="0" sz="1400" spc="-11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400" spc="15">
                <a:solidFill>
                  <a:srgbClr val="212121"/>
                </a:solidFill>
                <a:latin typeface="Tahoma"/>
                <a:cs typeface="Tahoma"/>
              </a:rPr>
              <a:t>on</a:t>
            </a:r>
            <a:r>
              <a:rPr dirty="0" sz="1400" spc="-9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400" spc="-40">
                <a:solidFill>
                  <a:srgbClr val="212121"/>
                </a:solidFill>
                <a:latin typeface="Tahoma"/>
                <a:cs typeface="Tahoma"/>
              </a:rPr>
              <a:t>a</a:t>
            </a:r>
            <a:r>
              <a:rPr dirty="0" sz="1400" spc="-7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400" spc="30">
                <a:solidFill>
                  <a:srgbClr val="212121"/>
                </a:solidFill>
                <a:latin typeface="Tahoma"/>
                <a:cs typeface="Tahoma"/>
              </a:rPr>
              <a:t>wet</a:t>
            </a:r>
            <a:r>
              <a:rPr dirty="0" sz="1400" spc="-9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400" spc="-110">
                <a:solidFill>
                  <a:srgbClr val="212121"/>
                </a:solidFill>
                <a:latin typeface="Tahoma"/>
                <a:cs typeface="Tahoma"/>
              </a:rPr>
              <a:t>,</a:t>
            </a:r>
            <a:r>
              <a:rPr dirty="0" sz="1400" spc="-9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400" spc="10">
                <a:solidFill>
                  <a:srgbClr val="212121"/>
                </a:solidFill>
                <a:latin typeface="Tahoma"/>
                <a:cs typeface="Tahoma"/>
              </a:rPr>
              <a:t>b</a:t>
            </a:r>
            <a:r>
              <a:rPr dirty="0" sz="1400" spc="10">
                <a:solidFill>
                  <a:srgbClr val="212121"/>
                </a:solidFill>
                <a:latin typeface="Tahoma"/>
                <a:cs typeface="Tahoma"/>
              </a:rPr>
              <a:t>l</a:t>
            </a:r>
            <a:r>
              <a:rPr dirty="0" sz="1400">
                <a:solidFill>
                  <a:srgbClr val="212121"/>
                </a:solidFill>
                <a:latin typeface="Tahoma"/>
                <a:cs typeface="Tahoma"/>
              </a:rPr>
              <a:t>ack</a:t>
            </a:r>
            <a:r>
              <a:rPr dirty="0" sz="1400" spc="-9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400" spc="10">
                <a:solidFill>
                  <a:srgbClr val="212121"/>
                </a:solidFill>
                <a:latin typeface="Tahoma"/>
                <a:cs typeface="Tahoma"/>
              </a:rPr>
              <a:t>b</a:t>
            </a:r>
            <a:r>
              <a:rPr dirty="0" sz="1400" spc="15">
                <a:solidFill>
                  <a:srgbClr val="212121"/>
                </a:solidFill>
                <a:latin typeface="Tahoma"/>
                <a:cs typeface="Tahoma"/>
              </a:rPr>
              <a:t>o</a:t>
            </a:r>
            <a:r>
              <a:rPr dirty="0" sz="1400" spc="5">
                <a:solidFill>
                  <a:srgbClr val="212121"/>
                </a:solidFill>
                <a:latin typeface="Tahoma"/>
                <a:cs typeface="Tahoma"/>
              </a:rPr>
              <a:t>u</a:t>
            </a:r>
            <a:r>
              <a:rPr dirty="0" sz="1400" spc="-25">
                <a:solidFill>
                  <a:srgbClr val="212121"/>
                </a:solidFill>
                <a:latin typeface="Tahoma"/>
                <a:cs typeface="Tahoma"/>
              </a:rPr>
              <a:t>gh</a:t>
            </a:r>
            <a:r>
              <a:rPr dirty="0" sz="1400" spc="-9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400" spc="-95">
                <a:solidFill>
                  <a:srgbClr val="212121"/>
                </a:solidFill>
                <a:latin typeface="Tahoma"/>
                <a:cs typeface="Tahoma"/>
              </a:rPr>
              <a:t>.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582281" y="3296157"/>
            <a:ext cx="915669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10">
                <a:solidFill>
                  <a:srgbClr val="666666"/>
                </a:solidFill>
                <a:latin typeface="Tahoma"/>
                <a:cs typeface="Tahoma"/>
              </a:rPr>
              <a:t>Ez</a:t>
            </a:r>
            <a:r>
              <a:rPr dirty="0" sz="1200">
                <a:solidFill>
                  <a:srgbClr val="666666"/>
                </a:solidFill>
                <a:latin typeface="Tahoma"/>
                <a:cs typeface="Tahoma"/>
              </a:rPr>
              <a:t>r</a:t>
            </a:r>
            <a:r>
              <a:rPr dirty="0" sz="1200" spc="-35">
                <a:solidFill>
                  <a:srgbClr val="666666"/>
                </a:solidFill>
                <a:latin typeface="Tahoma"/>
                <a:cs typeface="Tahoma"/>
              </a:rPr>
              <a:t>a</a:t>
            </a:r>
            <a:r>
              <a:rPr dirty="0" sz="1200" spc="-65">
                <a:solidFill>
                  <a:srgbClr val="666666"/>
                </a:solidFill>
                <a:latin typeface="Tahoma"/>
                <a:cs typeface="Tahoma"/>
              </a:rPr>
              <a:t> </a:t>
            </a:r>
            <a:r>
              <a:rPr dirty="0" sz="1200" spc="25">
                <a:solidFill>
                  <a:srgbClr val="666666"/>
                </a:solidFill>
                <a:latin typeface="Tahoma"/>
                <a:cs typeface="Tahoma"/>
              </a:rPr>
              <a:t>Pou</a:t>
            </a:r>
            <a:r>
              <a:rPr dirty="0" sz="1200">
                <a:solidFill>
                  <a:srgbClr val="666666"/>
                </a:solidFill>
                <a:latin typeface="Tahoma"/>
                <a:cs typeface="Tahoma"/>
              </a:rPr>
              <a:t>nd</a:t>
            </a:r>
            <a:r>
              <a:rPr dirty="0" sz="1200" spc="-60">
                <a:solidFill>
                  <a:srgbClr val="666666"/>
                </a:solidFill>
                <a:latin typeface="Tahoma"/>
                <a:cs typeface="Tahoma"/>
              </a:rPr>
              <a:t> </a:t>
            </a:r>
            <a:r>
              <a:rPr dirty="0" sz="1200" spc="40">
                <a:solidFill>
                  <a:srgbClr val="666666"/>
                </a:solidFill>
                <a:latin typeface="Tahoma"/>
                <a:cs typeface="Tahoma"/>
              </a:rPr>
              <a:t>–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 sz="1200" spc="35">
                <a:solidFill>
                  <a:srgbClr val="666666"/>
                </a:solidFill>
                <a:latin typeface="Tahoma"/>
                <a:cs typeface="Tahoma"/>
              </a:rPr>
              <a:t>1913</a:t>
            </a:r>
            <a:endParaRPr sz="1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02537" y="3226434"/>
            <a:ext cx="133921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45">
                <a:solidFill>
                  <a:srgbClr val="FFFFFF"/>
                </a:solidFill>
                <a:latin typeface="Microsoft Sans Serif"/>
                <a:cs typeface="Microsoft Sans Serif"/>
              </a:rPr>
              <a:t>deeplearning.ai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535673" y="3031998"/>
            <a:ext cx="646430" cy="0"/>
          </a:xfrm>
          <a:custGeom>
            <a:avLst/>
            <a:gdLst/>
            <a:ahLst/>
            <a:cxnLst/>
            <a:rect l="l" t="t" r="r" b="b"/>
            <a:pathLst>
              <a:path w="646429" h="0">
                <a:moveTo>
                  <a:pt x="645922" y="0"/>
                </a:moveTo>
                <a:lnTo>
                  <a:pt x="0" y="0"/>
                </a:lnTo>
              </a:path>
            </a:pathLst>
          </a:custGeom>
          <a:ln w="38100">
            <a:solidFill>
              <a:srgbClr val="FD4D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4734305" y="541477"/>
            <a:ext cx="4255770" cy="24034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12700" marR="5080">
              <a:lnSpc>
                <a:spcPct val="100000"/>
              </a:lnSpc>
              <a:spcBef>
                <a:spcPts val="95"/>
              </a:spcBef>
            </a:pPr>
            <a:r>
              <a:rPr dirty="0" sz="5200" spc="35">
                <a:latin typeface="Tahoma"/>
                <a:cs typeface="Tahoma"/>
              </a:rPr>
              <a:t>Populating</a:t>
            </a:r>
            <a:r>
              <a:rPr dirty="0" sz="5200" spc="-360">
                <a:latin typeface="Tahoma"/>
                <a:cs typeface="Tahoma"/>
              </a:rPr>
              <a:t> </a:t>
            </a:r>
            <a:r>
              <a:rPr dirty="0" sz="5200" spc="40">
                <a:latin typeface="Tahoma"/>
                <a:cs typeface="Tahoma"/>
              </a:rPr>
              <a:t>the </a:t>
            </a:r>
            <a:r>
              <a:rPr dirty="0" sz="5200" spc="-1610">
                <a:latin typeface="Tahoma"/>
                <a:cs typeface="Tahoma"/>
              </a:rPr>
              <a:t> </a:t>
            </a:r>
            <a:r>
              <a:rPr dirty="0" sz="5200" spc="20">
                <a:latin typeface="Tahoma"/>
                <a:cs typeface="Tahoma"/>
              </a:rPr>
              <a:t>Transition </a:t>
            </a:r>
            <a:r>
              <a:rPr dirty="0" sz="5200" spc="25">
                <a:latin typeface="Tahoma"/>
                <a:cs typeface="Tahoma"/>
              </a:rPr>
              <a:t> </a:t>
            </a:r>
            <a:r>
              <a:rPr dirty="0" sz="5200" spc="145">
                <a:latin typeface="Tahoma"/>
                <a:cs typeface="Tahoma"/>
              </a:rPr>
              <a:t>Matrix</a:t>
            </a:r>
            <a:endParaRPr sz="5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9429"/>
            <a:ext cx="495554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15"/>
              <a:t>Populating</a:t>
            </a:r>
            <a:r>
              <a:rPr dirty="0" spc="-180"/>
              <a:t> </a:t>
            </a:r>
            <a:r>
              <a:rPr dirty="0" spc="20"/>
              <a:t>the</a:t>
            </a:r>
            <a:r>
              <a:rPr dirty="0" spc="-180"/>
              <a:t> </a:t>
            </a:r>
            <a:r>
              <a:rPr dirty="0" spc="15"/>
              <a:t>transition</a:t>
            </a:r>
            <a:r>
              <a:rPr dirty="0" spc="-180"/>
              <a:t> </a:t>
            </a:r>
            <a:r>
              <a:rPr dirty="0" spc="-5"/>
              <a:t>matrix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3652" y="2467355"/>
            <a:ext cx="467471" cy="19929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292852" y="2014727"/>
            <a:ext cx="3851275" cy="1203960"/>
          </a:xfrm>
          <a:prstGeom prst="rect">
            <a:avLst/>
          </a:prstGeom>
          <a:ln w="9525">
            <a:solidFill>
              <a:srgbClr val="D9D9D9"/>
            </a:solidFill>
          </a:ln>
        </p:spPr>
        <p:txBody>
          <a:bodyPr wrap="square" lIns="0" tIns="99060" rIns="0" bIns="0" rtlCol="0" vert="horz">
            <a:spAutoFit/>
          </a:bodyPr>
          <a:lstStyle/>
          <a:p>
            <a:pPr marL="92075">
              <a:lnSpc>
                <a:spcPct val="100000"/>
              </a:lnSpc>
              <a:spcBef>
                <a:spcPts val="780"/>
              </a:spcBef>
            </a:pPr>
            <a:r>
              <a:rPr dirty="0" sz="1400" spc="-145">
                <a:solidFill>
                  <a:srgbClr val="212121"/>
                </a:solidFill>
                <a:latin typeface="Tahoma"/>
                <a:cs typeface="Tahoma"/>
              </a:rPr>
              <a:t>&lt;s&gt;</a:t>
            </a:r>
            <a:r>
              <a:rPr dirty="0" sz="1400" spc="-9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400" spc="10">
                <a:solidFill>
                  <a:srgbClr val="212121"/>
                </a:solidFill>
                <a:latin typeface="Tahoma"/>
                <a:cs typeface="Tahoma"/>
              </a:rPr>
              <a:t>in</a:t>
            </a:r>
            <a:r>
              <a:rPr dirty="0" sz="1400" spc="-8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400" spc="-40">
                <a:solidFill>
                  <a:srgbClr val="212121"/>
                </a:solidFill>
                <a:latin typeface="Tahoma"/>
                <a:cs typeface="Tahoma"/>
              </a:rPr>
              <a:t>a</a:t>
            </a:r>
            <a:r>
              <a:rPr dirty="0" sz="1400" spc="-8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400" spc="5">
                <a:solidFill>
                  <a:srgbClr val="212121"/>
                </a:solidFill>
                <a:latin typeface="Tahoma"/>
                <a:cs typeface="Tahoma"/>
              </a:rPr>
              <a:t>sta</a:t>
            </a:r>
            <a:r>
              <a:rPr dirty="0" sz="1400" spc="-5">
                <a:solidFill>
                  <a:srgbClr val="212121"/>
                </a:solidFill>
                <a:latin typeface="Tahoma"/>
                <a:cs typeface="Tahoma"/>
              </a:rPr>
              <a:t>t</a:t>
            </a:r>
            <a:r>
              <a:rPr dirty="0" sz="1400" spc="15">
                <a:solidFill>
                  <a:srgbClr val="212121"/>
                </a:solidFill>
                <a:latin typeface="Tahoma"/>
                <a:cs typeface="Tahoma"/>
              </a:rPr>
              <a:t>i</a:t>
            </a:r>
            <a:r>
              <a:rPr dirty="0" sz="1400" spc="25">
                <a:solidFill>
                  <a:srgbClr val="212121"/>
                </a:solidFill>
                <a:latin typeface="Tahoma"/>
                <a:cs typeface="Tahoma"/>
              </a:rPr>
              <a:t>o</a:t>
            </a:r>
            <a:r>
              <a:rPr dirty="0" sz="1400">
                <a:solidFill>
                  <a:srgbClr val="212121"/>
                </a:solidFill>
                <a:latin typeface="Tahoma"/>
                <a:cs typeface="Tahoma"/>
              </a:rPr>
              <a:t>n</a:t>
            </a:r>
            <a:r>
              <a:rPr dirty="0" sz="1400" spc="-9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400" spc="25">
                <a:solidFill>
                  <a:srgbClr val="212121"/>
                </a:solidFill>
                <a:latin typeface="Tahoma"/>
                <a:cs typeface="Tahoma"/>
              </a:rPr>
              <a:t>o</a:t>
            </a:r>
            <a:r>
              <a:rPr dirty="0" sz="1400" spc="45">
                <a:solidFill>
                  <a:srgbClr val="212121"/>
                </a:solidFill>
                <a:latin typeface="Tahoma"/>
                <a:cs typeface="Tahoma"/>
              </a:rPr>
              <a:t>f</a:t>
            </a:r>
            <a:r>
              <a:rPr dirty="0" sz="1400" spc="-7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400" spc="15">
                <a:solidFill>
                  <a:srgbClr val="212121"/>
                </a:solidFill>
                <a:latin typeface="Tahoma"/>
                <a:cs typeface="Tahoma"/>
              </a:rPr>
              <a:t>t</a:t>
            </a:r>
            <a:r>
              <a:rPr dirty="0" sz="1400" spc="20">
                <a:solidFill>
                  <a:srgbClr val="212121"/>
                </a:solidFill>
                <a:latin typeface="Tahoma"/>
                <a:cs typeface="Tahoma"/>
              </a:rPr>
              <a:t>h</a:t>
            </a:r>
            <a:r>
              <a:rPr dirty="0" sz="1400" spc="5">
                <a:solidFill>
                  <a:srgbClr val="212121"/>
                </a:solidFill>
                <a:latin typeface="Tahoma"/>
                <a:cs typeface="Tahoma"/>
              </a:rPr>
              <a:t>e</a:t>
            </a:r>
            <a:r>
              <a:rPr dirty="0" sz="1400" spc="-9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400" spc="-25">
                <a:solidFill>
                  <a:srgbClr val="212121"/>
                </a:solidFill>
                <a:latin typeface="Tahoma"/>
                <a:cs typeface="Tahoma"/>
              </a:rPr>
              <a:t>m</a:t>
            </a:r>
            <a:r>
              <a:rPr dirty="0" sz="1400" spc="15">
                <a:solidFill>
                  <a:srgbClr val="212121"/>
                </a:solidFill>
                <a:latin typeface="Tahoma"/>
                <a:cs typeface="Tahoma"/>
              </a:rPr>
              <a:t>etr</a:t>
            </a:r>
            <a:r>
              <a:rPr dirty="0" sz="1400" spc="35">
                <a:solidFill>
                  <a:srgbClr val="212121"/>
                </a:solidFill>
                <a:latin typeface="Tahoma"/>
                <a:cs typeface="Tahoma"/>
              </a:rPr>
              <a:t>o</a:t>
            </a:r>
            <a:endParaRPr sz="1400">
              <a:latin typeface="Tahoma"/>
              <a:cs typeface="Tahoma"/>
            </a:endParaRPr>
          </a:p>
          <a:p>
            <a:pPr marL="92075">
              <a:lnSpc>
                <a:spcPct val="100000"/>
              </a:lnSpc>
              <a:spcBef>
                <a:spcPts val="745"/>
              </a:spcBef>
            </a:pPr>
            <a:r>
              <a:rPr dirty="0" sz="1400" spc="-145">
                <a:solidFill>
                  <a:srgbClr val="212121"/>
                </a:solidFill>
                <a:latin typeface="Tahoma"/>
                <a:cs typeface="Tahoma"/>
              </a:rPr>
              <a:t>&lt;s&gt;</a:t>
            </a:r>
            <a:r>
              <a:rPr dirty="0" sz="1400" spc="-9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400" spc="10">
                <a:solidFill>
                  <a:srgbClr val="212121"/>
                </a:solidFill>
                <a:latin typeface="Tahoma"/>
                <a:cs typeface="Tahoma"/>
              </a:rPr>
              <a:t>the</a:t>
            </a:r>
            <a:r>
              <a:rPr dirty="0" sz="1400" spc="-9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400" spc="5">
                <a:solidFill>
                  <a:srgbClr val="212121"/>
                </a:solidFill>
                <a:latin typeface="Tahoma"/>
                <a:cs typeface="Tahoma"/>
              </a:rPr>
              <a:t>apparition</a:t>
            </a:r>
            <a:r>
              <a:rPr dirty="0" sz="1400" spc="-8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400" spc="40">
                <a:solidFill>
                  <a:srgbClr val="212121"/>
                </a:solidFill>
                <a:latin typeface="Tahoma"/>
                <a:cs typeface="Tahoma"/>
              </a:rPr>
              <a:t>of</a:t>
            </a:r>
            <a:r>
              <a:rPr dirty="0" sz="1400" spc="-8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400" spc="5">
                <a:solidFill>
                  <a:srgbClr val="212121"/>
                </a:solidFill>
                <a:latin typeface="Tahoma"/>
                <a:cs typeface="Tahoma"/>
              </a:rPr>
              <a:t>these</a:t>
            </a:r>
            <a:r>
              <a:rPr dirty="0" sz="1400" spc="-11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12121"/>
                </a:solidFill>
                <a:latin typeface="Tahoma"/>
                <a:cs typeface="Tahoma"/>
              </a:rPr>
              <a:t>faces</a:t>
            </a:r>
            <a:r>
              <a:rPr dirty="0" sz="1400" spc="-10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400" spc="5">
                <a:solidFill>
                  <a:srgbClr val="212121"/>
                </a:solidFill>
                <a:latin typeface="Tahoma"/>
                <a:cs typeface="Tahoma"/>
              </a:rPr>
              <a:t>in</a:t>
            </a:r>
            <a:r>
              <a:rPr dirty="0" sz="1400" spc="-8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400" spc="10">
                <a:solidFill>
                  <a:srgbClr val="212121"/>
                </a:solidFill>
                <a:latin typeface="Tahoma"/>
                <a:cs typeface="Tahoma"/>
              </a:rPr>
              <a:t>the</a:t>
            </a:r>
            <a:r>
              <a:rPr dirty="0" sz="1400" spc="-8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400" spc="25">
                <a:solidFill>
                  <a:srgbClr val="212121"/>
                </a:solidFill>
                <a:latin typeface="Tahoma"/>
                <a:cs typeface="Tahoma"/>
              </a:rPr>
              <a:t>crowd</a:t>
            </a:r>
            <a:endParaRPr sz="1400">
              <a:latin typeface="Tahoma"/>
              <a:cs typeface="Tahoma"/>
            </a:endParaRPr>
          </a:p>
          <a:p>
            <a:pPr marL="92075">
              <a:lnSpc>
                <a:spcPct val="100000"/>
              </a:lnSpc>
              <a:spcBef>
                <a:spcPts val="254"/>
              </a:spcBef>
            </a:pPr>
            <a:r>
              <a:rPr dirty="0" sz="1400" spc="-145">
                <a:solidFill>
                  <a:srgbClr val="212121"/>
                </a:solidFill>
                <a:latin typeface="Tahoma"/>
                <a:cs typeface="Tahoma"/>
              </a:rPr>
              <a:t>:</a:t>
            </a:r>
            <a:endParaRPr sz="1400">
              <a:latin typeface="Tahoma"/>
              <a:cs typeface="Tahoma"/>
            </a:endParaRPr>
          </a:p>
          <a:p>
            <a:pPr marL="92075">
              <a:lnSpc>
                <a:spcPct val="100000"/>
              </a:lnSpc>
              <a:spcBef>
                <a:spcPts val="755"/>
              </a:spcBef>
            </a:pPr>
            <a:r>
              <a:rPr dirty="0" sz="1400" spc="-114">
                <a:solidFill>
                  <a:srgbClr val="212121"/>
                </a:solidFill>
                <a:latin typeface="Tahoma"/>
                <a:cs typeface="Tahoma"/>
              </a:rPr>
              <a:t>&lt;s</a:t>
            </a:r>
            <a:r>
              <a:rPr dirty="0" sz="1400" spc="-204">
                <a:solidFill>
                  <a:srgbClr val="212121"/>
                </a:solidFill>
                <a:latin typeface="Tahoma"/>
                <a:cs typeface="Tahoma"/>
              </a:rPr>
              <a:t>&gt;</a:t>
            </a:r>
            <a:r>
              <a:rPr dirty="0" sz="1400" spc="-9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400" spc="10">
                <a:solidFill>
                  <a:srgbClr val="212121"/>
                </a:solidFill>
                <a:latin typeface="Tahoma"/>
                <a:cs typeface="Tahoma"/>
              </a:rPr>
              <a:t>p</a:t>
            </a:r>
            <a:r>
              <a:rPr dirty="0" sz="1400">
                <a:solidFill>
                  <a:srgbClr val="212121"/>
                </a:solidFill>
                <a:latin typeface="Tahoma"/>
                <a:cs typeface="Tahoma"/>
              </a:rPr>
              <a:t>etal</a:t>
            </a:r>
            <a:r>
              <a:rPr dirty="0" sz="1400" spc="-20">
                <a:solidFill>
                  <a:srgbClr val="212121"/>
                </a:solidFill>
                <a:latin typeface="Tahoma"/>
                <a:cs typeface="Tahoma"/>
              </a:rPr>
              <a:t>s</a:t>
            </a:r>
            <a:r>
              <a:rPr dirty="0" sz="1400" spc="-11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400" spc="15">
                <a:solidFill>
                  <a:srgbClr val="212121"/>
                </a:solidFill>
                <a:latin typeface="Tahoma"/>
                <a:cs typeface="Tahoma"/>
              </a:rPr>
              <a:t>on</a:t>
            </a:r>
            <a:r>
              <a:rPr dirty="0" sz="1400" spc="-9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400" spc="-40">
                <a:solidFill>
                  <a:srgbClr val="212121"/>
                </a:solidFill>
                <a:latin typeface="Tahoma"/>
                <a:cs typeface="Tahoma"/>
              </a:rPr>
              <a:t>a</a:t>
            </a:r>
            <a:r>
              <a:rPr dirty="0" sz="1400" spc="-7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400" spc="30">
                <a:solidFill>
                  <a:srgbClr val="212121"/>
                </a:solidFill>
                <a:latin typeface="Tahoma"/>
                <a:cs typeface="Tahoma"/>
              </a:rPr>
              <a:t>wet</a:t>
            </a:r>
            <a:r>
              <a:rPr dirty="0" sz="1400" spc="-9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400" spc="-110">
                <a:solidFill>
                  <a:srgbClr val="212121"/>
                </a:solidFill>
                <a:latin typeface="Tahoma"/>
                <a:cs typeface="Tahoma"/>
              </a:rPr>
              <a:t>,</a:t>
            </a:r>
            <a:r>
              <a:rPr dirty="0" sz="1400" spc="-9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400" spc="10">
                <a:solidFill>
                  <a:srgbClr val="212121"/>
                </a:solidFill>
                <a:latin typeface="Tahoma"/>
                <a:cs typeface="Tahoma"/>
              </a:rPr>
              <a:t>b</a:t>
            </a:r>
            <a:r>
              <a:rPr dirty="0" sz="1400" spc="10">
                <a:solidFill>
                  <a:srgbClr val="212121"/>
                </a:solidFill>
                <a:latin typeface="Tahoma"/>
                <a:cs typeface="Tahoma"/>
              </a:rPr>
              <a:t>l</a:t>
            </a:r>
            <a:r>
              <a:rPr dirty="0" sz="1400">
                <a:solidFill>
                  <a:srgbClr val="212121"/>
                </a:solidFill>
                <a:latin typeface="Tahoma"/>
                <a:cs typeface="Tahoma"/>
              </a:rPr>
              <a:t>ack</a:t>
            </a:r>
            <a:r>
              <a:rPr dirty="0" sz="1400" spc="-9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400" spc="10">
                <a:solidFill>
                  <a:srgbClr val="212121"/>
                </a:solidFill>
                <a:latin typeface="Tahoma"/>
                <a:cs typeface="Tahoma"/>
              </a:rPr>
              <a:t>b</a:t>
            </a:r>
            <a:r>
              <a:rPr dirty="0" sz="1400" spc="15">
                <a:solidFill>
                  <a:srgbClr val="212121"/>
                </a:solidFill>
                <a:latin typeface="Tahoma"/>
                <a:cs typeface="Tahoma"/>
              </a:rPr>
              <a:t>o</a:t>
            </a:r>
            <a:r>
              <a:rPr dirty="0" sz="1400" spc="5">
                <a:solidFill>
                  <a:srgbClr val="212121"/>
                </a:solidFill>
                <a:latin typeface="Tahoma"/>
                <a:cs typeface="Tahoma"/>
              </a:rPr>
              <a:t>u</a:t>
            </a:r>
            <a:r>
              <a:rPr dirty="0" sz="1400" spc="-25">
                <a:solidFill>
                  <a:srgbClr val="212121"/>
                </a:solidFill>
                <a:latin typeface="Tahoma"/>
                <a:cs typeface="Tahoma"/>
              </a:rPr>
              <a:t>gh</a:t>
            </a:r>
            <a:r>
              <a:rPr dirty="0" sz="1400" spc="-9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400" spc="-95">
                <a:solidFill>
                  <a:srgbClr val="212121"/>
                </a:solidFill>
                <a:latin typeface="Tahoma"/>
                <a:cs typeface="Tahoma"/>
              </a:rPr>
              <a:t>.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582281" y="3296157"/>
            <a:ext cx="915669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10">
                <a:solidFill>
                  <a:srgbClr val="666666"/>
                </a:solidFill>
                <a:latin typeface="Tahoma"/>
                <a:cs typeface="Tahoma"/>
              </a:rPr>
              <a:t>Ez</a:t>
            </a:r>
            <a:r>
              <a:rPr dirty="0" sz="1200">
                <a:solidFill>
                  <a:srgbClr val="666666"/>
                </a:solidFill>
                <a:latin typeface="Tahoma"/>
                <a:cs typeface="Tahoma"/>
              </a:rPr>
              <a:t>r</a:t>
            </a:r>
            <a:r>
              <a:rPr dirty="0" sz="1200" spc="-35">
                <a:solidFill>
                  <a:srgbClr val="666666"/>
                </a:solidFill>
                <a:latin typeface="Tahoma"/>
                <a:cs typeface="Tahoma"/>
              </a:rPr>
              <a:t>a</a:t>
            </a:r>
            <a:r>
              <a:rPr dirty="0" sz="1200" spc="-65">
                <a:solidFill>
                  <a:srgbClr val="666666"/>
                </a:solidFill>
                <a:latin typeface="Tahoma"/>
                <a:cs typeface="Tahoma"/>
              </a:rPr>
              <a:t> </a:t>
            </a:r>
            <a:r>
              <a:rPr dirty="0" sz="1200" spc="25">
                <a:solidFill>
                  <a:srgbClr val="666666"/>
                </a:solidFill>
                <a:latin typeface="Tahoma"/>
                <a:cs typeface="Tahoma"/>
              </a:rPr>
              <a:t>Pou</a:t>
            </a:r>
            <a:r>
              <a:rPr dirty="0" sz="1200">
                <a:solidFill>
                  <a:srgbClr val="666666"/>
                </a:solidFill>
                <a:latin typeface="Tahoma"/>
                <a:cs typeface="Tahoma"/>
              </a:rPr>
              <a:t>nd</a:t>
            </a:r>
            <a:r>
              <a:rPr dirty="0" sz="1200" spc="-60">
                <a:solidFill>
                  <a:srgbClr val="666666"/>
                </a:solidFill>
                <a:latin typeface="Tahoma"/>
                <a:cs typeface="Tahoma"/>
              </a:rPr>
              <a:t> </a:t>
            </a:r>
            <a:r>
              <a:rPr dirty="0" sz="1200" spc="40">
                <a:solidFill>
                  <a:srgbClr val="666666"/>
                </a:solidFill>
                <a:latin typeface="Tahoma"/>
                <a:cs typeface="Tahoma"/>
              </a:rPr>
              <a:t>–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 sz="1200" spc="35">
                <a:solidFill>
                  <a:srgbClr val="666666"/>
                </a:solidFill>
                <a:latin typeface="Tahoma"/>
                <a:cs typeface="Tahoma"/>
              </a:rPr>
              <a:t>1913</a:t>
            </a:r>
            <a:endParaRPr sz="1200">
              <a:latin typeface="Tahoma"/>
              <a:cs typeface="Tahoma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749782" y="1555305"/>
          <a:ext cx="4377690" cy="20332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1725"/>
                <a:gridCol w="1155064"/>
                <a:gridCol w="1132839"/>
                <a:gridCol w="974725"/>
              </a:tblGrid>
              <a:tr h="40474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400" spc="130">
                          <a:latin typeface="Tahoma"/>
                          <a:cs typeface="Tahoma"/>
                        </a:rPr>
                        <a:t>NN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400" spc="90">
                          <a:latin typeface="Tahoma"/>
                          <a:cs typeface="Tahoma"/>
                        </a:rPr>
                        <a:t>VB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O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404621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dirty="0" sz="1400">
                          <a:latin typeface="Cambria Math"/>
                          <a:cs typeface="Cambria Math"/>
                        </a:rPr>
                        <a:t>𝜋</a:t>
                      </a:r>
                      <a:endParaRPr sz="1400">
                        <a:latin typeface="Cambria Math"/>
                        <a:cs typeface="Cambria Math"/>
                      </a:endParaRPr>
                    </a:p>
                  </a:txBody>
                  <a:tcPr marL="0" marR="0" marB="0" marT="8763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404622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400" spc="-5">
                          <a:latin typeface="Tahoma"/>
                          <a:cs typeface="Tahoma"/>
                        </a:rPr>
                        <a:t>N</a:t>
                      </a:r>
                      <a:r>
                        <a:rPr dirty="0" sz="1400">
                          <a:latin typeface="Tahoma"/>
                          <a:cs typeface="Tahoma"/>
                        </a:rPr>
                        <a:t>N</a:t>
                      </a:r>
                      <a:r>
                        <a:rPr dirty="0" sz="1400" spc="-7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400">
                          <a:solidFill>
                            <a:srgbClr val="D9D9D9"/>
                          </a:solidFill>
                          <a:latin typeface="Tahoma"/>
                          <a:cs typeface="Tahoma"/>
                        </a:rPr>
                        <a:t>(</a:t>
                      </a:r>
                      <a:r>
                        <a:rPr dirty="0" sz="1400" spc="-10">
                          <a:solidFill>
                            <a:srgbClr val="D9D9D9"/>
                          </a:solidFill>
                          <a:latin typeface="Tahoma"/>
                          <a:cs typeface="Tahoma"/>
                        </a:rPr>
                        <a:t>n</a:t>
                      </a:r>
                      <a:r>
                        <a:rPr dirty="0" sz="1400">
                          <a:solidFill>
                            <a:srgbClr val="D9D9D9"/>
                          </a:solidFill>
                          <a:latin typeface="Tahoma"/>
                          <a:cs typeface="Tahoma"/>
                        </a:rPr>
                        <a:t>o</a:t>
                      </a:r>
                      <a:r>
                        <a:rPr dirty="0" sz="1400" spc="-10">
                          <a:solidFill>
                            <a:srgbClr val="D9D9D9"/>
                          </a:solidFill>
                          <a:latin typeface="Tahoma"/>
                          <a:cs typeface="Tahoma"/>
                        </a:rPr>
                        <a:t>u</a:t>
                      </a:r>
                      <a:r>
                        <a:rPr dirty="0" sz="1400">
                          <a:solidFill>
                            <a:srgbClr val="D9D9D9"/>
                          </a:solidFill>
                          <a:latin typeface="Tahoma"/>
                          <a:cs typeface="Tahoma"/>
                        </a:rPr>
                        <a:t>n)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404621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VB</a:t>
                      </a:r>
                      <a:r>
                        <a:rPr dirty="0" sz="1400" spc="-9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400">
                          <a:solidFill>
                            <a:srgbClr val="D9D9D9"/>
                          </a:solidFill>
                          <a:latin typeface="Tahoma"/>
                          <a:cs typeface="Tahoma"/>
                        </a:rPr>
                        <a:t>(</a:t>
                      </a:r>
                      <a:r>
                        <a:rPr dirty="0" sz="1400" spc="-10">
                          <a:solidFill>
                            <a:srgbClr val="D9D9D9"/>
                          </a:solidFill>
                          <a:latin typeface="Tahoma"/>
                          <a:cs typeface="Tahoma"/>
                        </a:rPr>
                        <a:t>v</a:t>
                      </a:r>
                      <a:r>
                        <a:rPr dirty="0" sz="1400">
                          <a:solidFill>
                            <a:srgbClr val="D9D9D9"/>
                          </a:solidFill>
                          <a:latin typeface="Tahoma"/>
                          <a:cs typeface="Tahoma"/>
                        </a:rPr>
                        <a:t>e</a:t>
                      </a:r>
                      <a:r>
                        <a:rPr dirty="0" sz="1400" spc="5">
                          <a:solidFill>
                            <a:srgbClr val="D9D9D9"/>
                          </a:solidFill>
                          <a:latin typeface="Tahoma"/>
                          <a:cs typeface="Tahoma"/>
                        </a:rPr>
                        <a:t>r</a:t>
                      </a:r>
                      <a:r>
                        <a:rPr dirty="0" sz="1400">
                          <a:solidFill>
                            <a:srgbClr val="D9D9D9"/>
                          </a:solidFill>
                          <a:latin typeface="Tahoma"/>
                          <a:cs typeface="Tahoma"/>
                        </a:rPr>
                        <a:t>b</a:t>
                      </a:r>
                      <a:r>
                        <a:rPr dirty="0" sz="1400">
                          <a:solidFill>
                            <a:srgbClr val="D9D9D9"/>
                          </a:solidFill>
                          <a:latin typeface="Tahoma"/>
                          <a:cs typeface="Tahoma"/>
                        </a:rPr>
                        <a:t>)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40474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400" spc="130">
                          <a:latin typeface="Tahoma"/>
                          <a:cs typeface="Tahoma"/>
                        </a:rPr>
                        <a:t>O</a:t>
                      </a:r>
                      <a:r>
                        <a:rPr dirty="0" sz="1400" spc="-10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400" spc="-40">
                          <a:solidFill>
                            <a:srgbClr val="D9D9D9"/>
                          </a:solidFill>
                          <a:latin typeface="Tahoma"/>
                          <a:cs typeface="Tahoma"/>
                        </a:rPr>
                        <a:t>(other)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9429"/>
            <a:ext cx="495554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15"/>
              <a:t>Populating</a:t>
            </a:r>
            <a:r>
              <a:rPr dirty="0" spc="-180"/>
              <a:t> </a:t>
            </a:r>
            <a:r>
              <a:rPr dirty="0" spc="20"/>
              <a:t>the</a:t>
            </a:r>
            <a:r>
              <a:rPr dirty="0" spc="-180"/>
              <a:t> </a:t>
            </a:r>
            <a:r>
              <a:rPr dirty="0" spc="15"/>
              <a:t>transition</a:t>
            </a:r>
            <a:r>
              <a:rPr dirty="0" spc="-180"/>
              <a:t> </a:t>
            </a:r>
            <a:r>
              <a:rPr dirty="0" spc="-5"/>
              <a:t>matrix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92852" y="2014727"/>
            <a:ext cx="3851275" cy="1203960"/>
          </a:xfrm>
          <a:prstGeom prst="rect">
            <a:avLst/>
          </a:prstGeom>
          <a:ln w="9525">
            <a:solidFill>
              <a:srgbClr val="D9D9D9"/>
            </a:solidFill>
          </a:ln>
        </p:spPr>
        <p:txBody>
          <a:bodyPr wrap="square" lIns="0" tIns="99060" rIns="0" bIns="0" rtlCol="0" vert="horz">
            <a:spAutoFit/>
          </a:bodyPr>
          <a:lstStyle/>
          <a:p>
            <a:pPr marL="92075">
              <a:lnSpc>
                <a:spcPct val="100000"/>
              </a:lnSpc>
              <a:spcBef>
                <a:spcPts val="780"/>
              </a:spcBef>
            </a:pPr>
            <a:r>
              <a:rPr dirty="0" sz="1400" spc="-145">
                <a:solidFill>
                  <a:srgbClr val="E69138"/>
                </a:solidFill>
                <a:latin typeface="Tahoma"/>
                <a:cs typeface="Tahoma"/>
              </a:rPr>
              <a:t>&lt;s&gt;</a:t>
            </a:r>
            <a:r>
              <a:rPr dirty="0" sz="1400" spc="-90">
                <a:solidFill>
                  <a:srgbClr val="E69138"/>
                </a:solidFill>
                <a:latin typeface="Tahoma"/>
                <a:cs typeface="Tahoma"/>
              </a:rPr>
              <a:t> </a:t>
            </a:r>
            <a:r>
              <a:rPr dirty="0" sz="1400" spc="10">
                <a:solidFill>
                  <a:srgbClr val="3C85C5"/>
                </a:solidFill>
                <a:latin typeface="Tahoma"/>
                <a:cs typeface="Tahoma"/>
              </a:rPr>
              <a:t>in</a:t>
            </a:r>
            <a:r>
              <a:rPr dirty="0" sz="1400" spc="-85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dirty="0" sz="1400" spc="-40">
                <a:solidFill>
                  <a:srgbClr val="3C85C5"/>
                </a:solidFill>
                <a:latin typeface="Tahoma"/>
                <a:cs typeface="Tahoma"/>
              </a:rPr>
              <a:t>a</a:t>
            </a:r>
            <a:r>
              <a:rPr dirty="0" sz="1400" spc="-85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dirty="0" sz="1400" spc="10">
                <a:solidFill>
                  <a:srgbClr val="6AA84F"/>
                </a:solidFill>
                <a:latin typeface="Tahoma"/>
                <a:cs typeface="Tahoma"/>
              </a:rPr>
              <a:t>stati</a:t>
            </a:r>
            <a:r>
              <a:rPr dirty="0" sz="1400" spc="5">
                <a:solidFill>
                  <a:srgbClr val="6AA84F"/>
                </a:solidFill>
                <a:latin typeface="Tahoma"/>
                <a:cs typeface="Tahoma"/>
              </a:rPr>
              <a:t>o</a:t>
            </a:r>
            <a:r>
              <a:rPr dirty="0" sz="1400">
                <a:solidFill>
                  <a:srgbClr val="6AA84F"/>
                </a:solidFill>
                <a:latin typeface="Tahoma"/>
                <a:cs typeface="Tahoma"/>
              </a:rPr>
              <a:t>n</a:t>
            </a:r>
            <a:r>
              <a:rPr dirty="0" sz="1400" spc="-95">
                <a:solidFill>
                  <a:srgbClr val="6AA84F"/>
                </a:solidFill>
                <a:latin typeface="Tahoma"/>
                <a:cs typeface="Tahoma"/>
              </a:rPr>
              <a:t> </a:t>
            </a:r>
            <a:r>
              <a:rPr dirty="0" sz="1400" spc="25">
                <a:solidFill>
                  <a:srgbClr val="3C85C5"/>
                </a:solidFill>
                <a:latin typeface="Tahoma"/>
                <a:cs typeface="Tahoma"/>
              </a:rPr>
              <a:t>o</a:t>
            </a:r>
            <a:r>
              <a:rPr dirty="0" sz="1400" spc="45">
                <a:solidFill>
                  <a:srgbClr val="3C85C5"/>
                </a:solidFill>
                <a:latin typeface="Tahoma"/>
                <a:cs typeface="Tahoma"/>
              </a:rPr>
              <a:t>f</a:t>
            </a:r>
            <a:r>
              <a:rPr dirty="0" sz="1400" spc="-70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dirty="0" sz="1400" spc="15">
                <a:solidFill>
                  <a:srgbClr val="3C85C5"/>
                </a:solidFill>
                <a:latin typeface="Tahoma"/>
                <a:cs typeface="Tahoma"/>
              </a:rPr>
              <a:t>t</a:t>
            </a:r>
            <a:r>
              <a:rPr dirty="0" sz="1400" spc="20">
                <a:solidFill>
                  <a:srgbClr val="3C85C5"/>
                </a:solidFill>
                <a:latin typeface="Tahoma"/>
                <a:cs typeface="Tahoma"/>
              </a:rPr>
              <a:t>h</a:t>
            </a:r>
            <a:r>
              <a:rPr dirty="0" sz="1400" spc="5">
                <a:solidFill>
                  <a:srgbClr val="3C85C5"/>
                </a:solidFill>
                <a:latin typeface="Tahoma"/>
                <a:cs typeface="Tahoma"/>
              </a:rPr>
              <a:t>e</a:t>
            </a:r>
            <a:r>
              <a:rPr dirty="0" sz="1400" spc="-85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dirty="0" sz="1400" spc="-25">
                <a:solidFill>
                  <a:srgbClr val="6AA84F"/>
                </a:solidFill>
                <a:latin typeface="Tahoma"/>
                <a:cs typeface="Tahoma"/>
              </a:rPr>
              <a:t>m</a:t>
            </a:r>
            <a:r>
              <a:rPr dirty="0" sz="1400" spc="15">
                <a:solidFill>
                  <a:srgbClr val="6AA84F"/>
                </a:solidFill>
                <a:latin typeface="Tahoma"/>
                <a:cs typeface="Tahoma"/>
              </a:rPr>
              <a:t>etr</a:t>
            </a:r>
            <a:r>
              <a:rPr dirty="0" sz="1400" spc="35">
                <a:solidFill>
                  <a:srgbClr val="6AA84F"/>
                </a:solidFill>
                <a:latin typeface="Tahoma"/>
                <a:cs typeface="Tahoma"/>
              </a:rPr>
              <a:t>o</a:t>
            </a:r>
            <a:endParaRPr sz="1400">
              <a:latin typeface="Tahoma"/>
              <a:cs typeface="Tahoma"/>
            </a:endParaRPr>
          </a:p>
          <a:p>
            <a:pPr marL="92075">
              <a:lnSpc>
                <a:spcPct val="100000"/>
              </a:lnSpc>
              <a:spcBef>
                <a:spcPts val="745"/>
              </a:spcBef>
            </a:pPr>
            <a:r>
              <a:rPr dirty="0" sz="1400" spc="-145">
                <a:solidFill>
                  <a:srgbClr val="E69138"/>
                </a:solidFill>
                <a:latin typeface="Tahoma"/>
                <a:cs typeface="Tahoma"/>
              </a:rPr>
              <a:t>&lt;s&gt;</a:t>
            </a:r>
            <a:r>
              <a:rPr dirty="0" sz="1400" spc="-90">
                <a:solidFill>
                  <a:srgbClr val="E69138"/>
                </a:solidFill>
                <a:latin typeface="Tahoma"/>
                <a:cs typeface="Tahoma"/>
              </a:rPr>
              <a:t> </a:t>
            </a:r>
            <a:r>
              <a:rPr dirty="0" sz="1400" spc="10">
                <a:solidFill>
                  <a:srgbClr val="3C85C5"/>
                </a:solidFill>
                <a:latin typeface="Tahoma"/>
                <a:cs typeface="Tahoma"/>
              </a:rPr>
              <a:t>the</a:t>
            </a:r>
            <a:r>
              <a:rPr dirty="0" sz="1400" spc="-95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dirty="0" sz="1400" spc="5">
                <a:solidFill>
                  <a:srgbClr val="6AA84F"/>
                </a:solidFill>
                <a:latin typeface="Tahoma"/>
                <a:cs typeface="Tahoma"/>
              </a:rPr>
              <a:t>apparition</a:t>
            </a:r>
            <a:r>
              <a:rPr dirty="0" sz="1400" spc="-85">
                <a:solidFill>
                  <a:srgbClr val="6AA84F"/>
                </a:solidFill>
                <a:latin typeface="Tahoma"/>
                <a:cs typeface="Tahoma"/>
              </a:rPr>
              <a:t> </a:t>
            </a:r>
            <a:r>
              <a:rPr dirty="0" sz="1400" spc="40">
                <a:solidFill>
                  <a:srgbClr val="3C85C5"/>
                </a:solidFill>
                <a:latin typeface="Tahoma"/>
                <a:cs typeface="Tahoma"/>
              </a:rPr>
              <a:t>of</a:t>
            </a:r>
            <a:r>
              <a:rPr dirty="0" sz="1400" spc="-80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dirty="0" sz="1400" spc="5">
                <a:solidFill>
                  <a:srgbClr val="3C85C5"/>
                </a:solidFill>
                <a:latin typeface="Tahoma"/>
                <a:cs typeface="Tahoma"/>
              </a:rPr>
              <a:t>these</a:t>
            </a:r>
            <a:r>
              <a:rPr dirty="0" sz="1400" spc="-110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6AA84F"/>
                </a:solidFill>
                <a:latin typeface="Tahoma"/>
                <a:cs typeface="Tahoma"/>
              </a:rPr>
              <a:t>faces</a:t>
            </a:r>
            <a:r>
              <a:rPr dirty="0" sz="1400" spc="-100">
                <a:solidFill>
                  <a:srgbClr val="6AA84F"/>
                </a:solidFill>
                <a:latin typeface="Tahoma"/>
                <a:cs typeface="Tahoma"/>
              </a:rPr>
              <a:t> </a:t>
            </a:r>
            <a:r>
              <a:rPr dirty="0" sz="1400" spc="5">
                <a:solidFill>
                  <a:srgbClr val="3C85C5"/>
                </a:solidFill>
                <a:latin typeface="Tahoma"/>
                <a:cs typeface="Tahoma"/>
              </a:rPr>
              <a:t>in</a:t>
            </a:r>
            <a:r>
              <a:rPr dirty="0" sz="1400" spc="-85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dirty="0" sz="1400" spc="10">
                <a:solidFill>
                  <a:srgbClr val="3C85C5"/>
                </a:solidFill>
                <a:latin typeface="Tahoma"/>
                <a:cs typeface="Tahoma"/>
              </a:rPr>
              <a:t>the</a:t>
            </a:r>
            <a:r>
              <a:rPr dirty="0" sz="1400" spc="-90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dirty="0" sz="1400" spc="25">
                <a:solidFill>
                  <a:srgbClr val="6AA84F"/>
                </a:solidFill>
                <a:latin typeface="Tahoma"/>
                <a:cs typeface="Tahoma"/>
              </a:rPr>
              <a:t>crowd</a:t>
            </a:r>
            <a:endParaRPr sz="1400">
              <a:latin typeface="Tahoma"/>
              <a:cs typeface="Tahoma"/>
            </a:endParaRPr>
          </a:p>
          <a:p>
            <a:pPr marL="92075">
              <a:lnSpc>
                <a:spcPct val="100000"/>
              </a:lnSpc>
              <a:spcBef>
                <a:spcPts val="254"/>
              </a:spcBef>
            </a:pPr>
            <a:r>
              <a:rPr dirty="0" sz="1400" spc="-145">
                <a:solidFill>
                  <a:srgbClr val="3C85C5"/>
                </a:solidFill>
                <a:latin typeface="Tahoma"/>
                <a:cs typeface="Tahoma"/>
              </a:rPr>
              <a:t>:</a:t>
            </a:r>
            <a:endParaRPr sz="1400">
              <a:latin typeface="Tahoma"/>
              <a:cs typeface="Tahoma"/>
            </a:endParaRPr>
          </a:p>
          <a:p>
            <a:pPr marL="92075">
              <a:lnSpc>
                <a:spcPct val="100000"/>
              </a:lnSpc>
              <a:spcBef>
                <a:spcPts val="755"/>
              </a:spcBef>
            </a:pPr>
            <a:r>
              <a:rPr dirty="0" sz="1400" spc="-114">
                <a:solidFill>
                  <a:srgbClr val="E69138"/>
                </a:solidFill>
                <a:latin typeface="Tahoma"/>
                <a:cs typeface="Tahoma"/>
              </a:rPr>
              <a:t>&lt;s</a:t>
            </a:r>
            <a:r>
              <a:rPr dirty="0" sz="1400" spc="-204">
                <a:solidFill>
                  <a:srgbClr val="E69138"/>
                </a:solidFill>
                <a:latin typeface="Tahoma"/>
                <a:cs typeface="Tahoma"/>
              </a:rPr>
              <a:t>&gt;</a:t>
            </a:r>
            <a:r>
              <a:rPr dirty="0" sz="1400" spc="-90">
                <a:solidFill>
                  <a:srgbClr val="E69138"/>
                </a:solidFill>
                <a:latin typeface="Tahoma"/>
                <a:cs typeface="Tahoma"/>
              </a:rPr>
              <a:t> </a:t>
            </a:r>
            <a:r>
              <a:rPr dirty="0" sz="1400" spc="10">
                <a:solidFill>
                  <a:srgbClr val="6AA84F"/>
                </a:solidFill>
                <a:latin typeface="Tahoma"/>
                <a:cs typeface="Tahoma"/>
              </a:rPr>
              <a:t>p</a:t>
            </a:r>
            <a:r>
              <a:rPr dirty="0" sz="1400">
                <a:solidFill>
                  <a:srgbClr val="6AA84F"/>
                </a:solidFill>
                <a:latin typeface="Tahoma"/>
                <a:cs typeface="Tahoma"/>
              </a:rPr>
              <a:t>etal</a:t>
            </a:r>
            <a:r>
              <a:rPr dirty="0" sz="1400" spc="-20">
                <a:solidFill>
                  <a:srgbClr val="6AA84F"/>
                </a:solidFill>
                <a:latin typeface="Tahoma"/>
                <a:cs typeface="Tahoma"/>
              </a:rPr>
              <a:t>s</a:t>
            </a:r>
            <a:r>
              <a:rPr dirty="0" sz="1400" spc="-110">
                <a:solidFill>
                  <a:srgbClr val="6AA84F"/>
                </a:solidFill>
                <a:latin typeface="Tahoma"/>
                <a:cs typeface="Tahoma"/>
              </a:rPr>
              <a:t> </a:t>
            </a:r>
            <a:r>
              <a:rPr dirty="0" sz="1400" spc="15">
                <a:solidFill>
                  <a:srgbClr val="3C85C5"/>
                </a:solidFill>
                <a:latin typeface="Tahoma"/>
                <a:cs typeface="Tahoma"/>
              </a:rPr>
              <a:t>on</a:t>
            </a:r>
            <a:r>
              <a:rPr dirty="0" sz="1400" spc="-90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dirty="0" sz="1400" spc="-40">
                <a:solidFill>
                  <a:srgbClr val="3C85C5"/>
                </a:solidFill>
                <a:latin typeface="Tahoma"/>
                <a:cs typeface="Tahoma"/>
              </a:rPr>
              <a:t>a</a:t>
            </a:r>
            <a:r>
              <a:rPr dirty="0" sz="1400" spc="-70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dirty="0" sz="1400" spc="30">
                <a:solidFill>
                  <a:srgbClr val="3C85C5"/>
                </a:solidFill>
                <a:latin typeface="Tahoma"/>
                <a:cs typeface="Tahoma"/>
              </a:rPr>
              <a:t>wet</a:t>
            </a:r>
            <a:r>
              <a:rPr dirty="0" sz="1400" spc="-90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dirty="0" sz="1400" spc="-110">
                <a:solidFill>
                  <a:srgbClr val="3C85C5"/>
                </a:solidFill>
                <a:latin typeface="Tahoma"/>
                <a:cs typeface="Tahoma"/>
              </a:rPr>
              <a:t>,</a:t>
            </a:r>
            <a:r>
              <a:rPr dirty="0" sz="1400" spc="-90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dirty="0" sz="1400" spc="10">
                <a:solidFill>
                  <a:srgbClr val="3C85C5"/>
                </a:solidFill>
                <a:latin typeface="Tahoma"/>
                <a:cs typeface="Tahoma"/>
              </a:rPr>
              <a:t>b</a:t>
            </a:r>
            <a:r>
              <a:rPr dirty="0" sz="1400" spc="10">
                <a:solidFill>
                  <a:srgbClr val="3C85C5"/>
                </a:solidFill>
                <a:latin typeface="Tahoma"/>
                <a:cs typeface="Tahoma"/>
              </a:rPr>
              <a:t>l</a:t>
            </a:r>
            <a:r>
              <a:rPr dirty="0" sz="1400">
                <a:solidFill>
                  <a:srgbClr val="3C85C5"/>
                </a:solidFill>
                <a:latin typeface="Tahoma"/>
                <a:cs typeface="Tahoma"/>
              </a:rPr>
              <a:t>ack</a:t>
            </a:r>
            <a:r>
              <a:rPr dirty="0" sz="1400" spc="-90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dirty="0" sz="1400" spc="10">
                <a:solidFill>
                  <a:srgbClr val="6AA84F"/>
                </a:solidFill>
                <a:latin typeface="Tahoma"/>
                <a:cs typeface="Tahoma"/>
              </a:rPr>
              <a:t>b</a:t>
            </a:r>
            <a:r>
              <a:rPr dirty="0" sz="1400" spc="15">
                <a:solidFill>
                  <a:srgbClr val="6AA84F"/>
                </a:solidFill>
                <a:latin typeface="Tahoma"/>
                <a:cs typeface="Tahoma"/>
              </a:rPr>
              <a:t>o</a:t>
            </a:r>
            <a:r>
              <a:rPr dirty="0" sz="1400" spc="5">
                <a:solidFill>
                  <a:srgbClr val="6AA84F"/>
                </a:solidFill>
                <a:latin typeface="Tahoma"/>
                <a:cs typeface="Tahoma"/>
              </a:rPr>
              <a:t>u</a:t>
            </a:r>
            <a:r>
              <a:rPr dirty="0" sz="1400" spc="-25">
                <a:solidFill>
                  <a:srgbClr val="6AA84F"/>
                </a:solidFill>
                <a:latin typeface="Tahoma"/>
                <a:cs typeface="Tahoma"/>
              </a:rPr>
              <a:t>gh</a:t>
            </a:r>
            <a:r>
              <a:rPr dirty="0" sz="1400" spc="-90">
                <a:solidFill>
                  <a:srgbClr val="6AA84F"/>
                </a:solidFill>
                <a:latin typeface="Tahoma"/>
                <a:cs typeface="Tahoma"/>
              </a:rPr>
              <a:t> </a:t>
            </a:r>
            <a:r>
              <a:rPr dirty="0" sz="1400" spc="-95">
                <a:solidFill>
                  <a:srgbClr val="3C85C5"/>
                </a:solidFill>
                <a:latin typeface="Tahoma"/>
                <a:cs typeface="Tahoma"/>
              </a:rPr>
              <a:t>.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582281" y="3296157"/>
            <a:ext cx="915669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10">
                <a:solidFill>
                  <a:srgbClr val="666666"/>
                </a:solidFill>
                <a:latin typeface="Tahoma"/>
                <a:cs typeface="Tahoma"/>
              </a:rPr>
              <a:t>Ez</a:t>
            </a:r>
            <a:r>
              <a:rPr dirty="0" sz="1200">
                <a:solidFill>
                  <a:srgbClr val="666666"/>
                </a:solidFill>
                <a:latin typeface="Tahoma"/>
                <a:cs typeface="Tahoma"/>
              </a:rPr>
              <a:t>r</a:t>
            </a:r>
            <a:r>
              <a:rPr dirty="0" sz="1200" spc="-35">
                <a:solidFill>
                  <a:srgbClr val="666666"/>
                </a:solidFill>
                <a:latin typeface="Tahoma"/>
                <a:cs typeface="Tahoma"/>
              </a:rPr>
              <a:t>a</a:t>
            </a:r>
            <a:r>
              <a:rPr dirty="0" sz="1200" spc="-65">
                <a:solidFill>
                  <a:srgbClr val="666666"/>
                </a:solidFill>
                <a:latin typeface="Tahoma"/>
                <a:cs typeface="Tahoma"/>
              </a:rPr>
              <a:t> </a:t>
            </a:r>
            <a:r>
              <a:rPr dirty="0" sz="1200" spc="25">
                <a:solidFill>
                  <a:srgbClr val="666666"/>
                </a:solidFill>
                <a:latin typeface="Tahoma"/>
                <a:cs typeface="Tahoma"/>
              </a:rPr>
              <a:t>Pou</a:t>
            </a:r>
            <a:r>
              <a:rPr dirty="0" sz="1200">
                <a:solidFill>
                  <a:srgbClr val="666666"/>
                </a:solidFill>
                <a:latin typeface="Tahoma"/>
                <a:cs typeface="Tahoma"/>
              </a:rPr>
              <a:t>nd</a:t>
            </a:r>
            <a:r>
              <a:rPr dirty="0" sz="1200" spc="-60">
                <a:solidFill>
                  <a:srgbClr val="666666"/>
                </a:solidFill>
                <a:latin typeface="Tahoma"/>
                <a:cs typeface="Tahoma"/>
              </a:rPr>
              <a:t> </a:t>
            </a:r>
            <a:r>
              <a:rPr dirty="0" sz="1200" spc="40">
                <a:solidFill>
                  <a:srgbClr val="666666"/>
                </a:solidFill>
                <a:latin typeface="Tahoma"/>
                <a:cs typeface="Tahoma"/>
              </a:rPr>
              <a:t>–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 sz="1200" spc="35">
                <a:solidFill>
                  <a:srgbClr val="666666"/>
                </a:solidFill>
                <a:latin typeface="Tahoma"/>
                <a:cs typeface="Tahoma"/>
              </a:rPr>
              <a:t>1913</a:t>
            </a:r>
            <a:endParaRPr sz="1200">
              <a:latin typeface="Tahoma"/>
              <a:cs typeface="Tahoma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749782" y="1555305"/>
          <a:ext cx="4377690" cy="20332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1725"/>
                <a:gridCol w="1155064"/>
                <a:gridCol w="1132839"/>
                <a:gridCol w="974725"/>
              </a:tblGrid>
              <a:tr h="40474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400" spc="130">
                          <a:latin typeface="Tahoma"/>
                          <a:cs typeface="Tahoma"/>
                        </a:rPr>
                        <a:t>NN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400" spc="90">
                          <a:latin typeface="Tahoma"/>
                          <a:cs typeface="Tahoma"/>
                        </a:rPr>
                        <a:t>VB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O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404621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dirty="0" sz="1400">
                          <a:latin typeface="Cambria Math"/>
                          <a:cs typeface="Cambria Math"/>
                        </a:rPr>
                        <a:t>𝜋</a:t>
                      </a:r>
                      <a:endParaRPr sz="1400">
                        <a:latin typeface="Cambria Math"/>
                        <a:cs typeface="Cambria Math"/>
                      </a:endParaRPr>
                    </a:p>
                  </a:txBody>
                  <a:tcPr marL="0" marR="0" marB="0" marT="8763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F6B16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404622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400" spc="-5">
                          <a:latin typeface="Tahoma"/>
                          <a:cs typeface="Tahoma"/>
                        </a:rPr>
                        <a:t>N</a:t>
                      </a:r>
                      <a:r>
                        <a:rPr dirty="0" sz="1400">
                          <a:latin typeface="Tahoma"/>
                          <a:cs typeface="Tahoma"/>
                        </a:rPr>
                        <a:t>N</a:t>
                      </a:r>
                      <a:r>
                        <a:rPr dirty="0" sz="1400" spc="-7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400">
                          <a:solidFill>
                            <a:srgbClr val="D9D9D9"/>
                          </a:solidFill>
                          <a:latin typeface="Tahoma"/>
                          <a:cs typeface="Tahoma"/>
                        </a:rPr>
                        <a:t>(</a:t>
                      </a:r>
                      <a:r>
                        <a:rPr dirty="0" sz="1400" spc="-10">
                          <a:solidFill>
                            <a:srgbClr val="D9D9D9"/>
                          </a:solidFill>
                          <a:latin typeface="Tahoma"/>
                          <a:cs typeface="Tahoma"/>
                        </a:rPr>
                        <a:t>n</a:t>
                      </a:r>
                      <a:r>
                        <a:rPr dirty="0" sz="1400">
                          <a:solidFill>
                            <a:srgbClr val="D9D9D9"/>
                          </a:solidFill>
                          <a:latin typeface="Tahoma"/>
                          <a:cs typeface="Tahoma"/>
                        </a:rPr>
                        <a:t>o</a:t>
                      </a:r>
                      <a:r>
                        <a:rPr dirty="0" sz="1400" spc="-10">
                          <a:solidFill>
                            <a:srgbClr val="D9D9D9"/>
                          </a:solidFill>
                          <a:latin typeface="Tahoma"/>
                          <a:cs typeface="Tahoma"/>
                        </a:rPr>
                        <a:t>u</a:t>
                      </a:r>
                      <a:r>
                        <a:rPr dirty="0" sz="1400">
                          <a:solidFill>
                            <a:srgbClr val="D9D9D9"/>
                          </a:solidFill>
                          <a:latin typeface="Tahoma"/>
                          <a:cs typeface="Tahoma"/>
                        </a:rPr>
                        <a:t>n)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92C47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404621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VB</a:t>
                      </a:r>
                      <a:r>
                        <a:rPr dirty="0" sz="1400" spc="-9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400">
                          <a:solidFill>
                            <a:srgbClr val="D9D9D9"/>
                          </a:solidFill>
                          <a:latin typeface="Tahoma"/>
                          <a:cs typeface="Tahoma"/>
                        </a:rPr>
                        <a:t>(</a:t>
                      </a:r>
                      <a:r>
                        <a:rPr dirty="0" sz="1400" spc="-10">
                          <a:solidFill>
                            <a:srgbClr val="D9D9D9"/>
                          </a:solidFill>
                          <a:latin typeface="Tahoma"/>
                          <a:cs typeface="Tahoma"/>
                        </a:rPr>
                        <a:t>v</a:t>
                      </a:r>
                      <a:r>
                        <a:rPr dirty="0" sz="1400">
                          <a:solidFill>
                            <a:srgbClr val="D9D9D9"/>
                          </a:solidFill>
                          <a:latin typeface="Tahoma"/>
                          <a:cs typeface="Tahoma"/>
                        </a:rPr>
                        <a:t>e</a:t>
                      </a:r>
                      <a:r>
                        <a:rPr dirty="0" sz="1400" spc="5">
                          <a:solidFill>
                            <a:srgbClr val="D9D9D9"/>
                          </a:solidFill>
                          <a:latin typeface="Tahoma"/>
                          <a:cs typeface="Tahoma"/>
                        </a:rPr>
                        <a:t>r</a:t>
                      </a:r>
                      <a:r>
                        <a:rPr dirty="0" sz="1400">
                          <a:solidFill>
                            <a:srgbClr val="D9D9D9"/>
                          </a:solidFill>
                          <a:latin typeface="Tahoma"/>
                          <a:cs typeface="Tahoma"/>
                        </a:rPr>
                        <a:t>b</a:t>
                      </a:r>
                      <a:r>
                        <a:rPr dirty="0" sz="1400">
                          <a:solidFill>
                            <a:srgbClr val="D9D9D9"/>
                          </a:solidFill>
                          <a:latin typeface="Tahoma"/>
                          <a:cs typeface="Tahoma"/>
                        </a:rPr>
                        <a:t>)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8E7BC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40474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400" spc="130">
                          <a:latin typeface="Tahoma"/>
                          <a:cs typeface="Tahoma"/>
                        </a:rPr>
                        <a:t>O</a:t>
                      </a:r>
                      <a:r>
                        <a:rPr dirty="0" sz="1400" spc="-10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400" spc="-40">
                          <a:solidFill>
                            <a:srgbClr val="D9D9D9"/>
                          </a:solidFill>
                          <a:latin typeface="Tahoma"/>
                          <a:cs typeface="Tahoma"/>
                        </a:rPr>
                        <a:t>(other)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6EA8D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3547" y="2467355"/>
            <a:ext cx="465978" cy="199297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9429"/>
            <a:ext cx="495554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15"/>
              <a:t>Populating</a:t>
            </a:r>
            <a:r>
              <a:rPr dirty="0" spc="-180"/>
              <a:t> </a:t>
            </a:r>
            <a:r>
              <a:rPr dirty="0" spc="20"/>
              <a:t>the</a:t>
            </a:r>
            <a:r>
              <a:rPr dirty="0" spc="-180"/>
              <a:t> </a:t>
            </a:r>
            <a:r>
              <a:rPr dirty="0" spc="15"/>
              <a:t>transition</a:t>
            </a:r>
            <a:r>
              <a:rPr dirty="0" spc="-180"/>
              <a:t> </a:t>
            </a:r>
            <a:r>
              <a:rPr dirty="0" spc="-5"/>
              <a:t>matrix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749782" y="1555305"/>
          <a:ext cx="4377690" cy="20332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1725"/>
                <a:gridCol w="1155064"/>
                <a:gridCol w="1132839"/>
                <a:gridCol w="974725"/>
              </a:tblGrid>
              <a:tr h="40474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400" spc="130">
                          <a:latin typeface="Tahoma"/>
                          <a:cs typeface="Tahoma"/>
                        </a:rPr>
                        <a:t>NN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400" spc="90">
                          <a:latin typeface="Tahoma"/>
                          <a:cs typeface="Tahoma"/>
                        </a:rPr>
                        <a:t>VB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O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404621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dirty="0" sz="1400">
                          <a:latin typeface="Cambria Math"/>
                          <a:cs typeface="Cambria Math"/>
                        </a:rPr>
                        <a:t>𝜋</a:t>
                      </a:r>
                      <a:endParaRPr sz="1400">
                        <a:latin typeface="Cambria Math"/>
                        <a:cs typeface="Cambria Math"/>
                      </a:endParaRPr>
                    </a:p>
                  </a:txBody>
                  <a:tcPr marL="0" marR="0" marB="0" marT="8763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F6B16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404622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400" spc="-5">
                          <a:latin typeface="Tahoma"/>
                          <a:cs typeface="Tahoma"/>
                        </a:rPr>
                        <a:t>N</a:t>
                      </a:r>
                      <a:r>
                        <a:rPr dirty="0" sz="1400">
                          <a:latin typeface="Tahoma"/>
                          <a:cs typeface="Tahoma"/>
                        </a:rPr>
                        <a:t>N</a:t>
                      </a:r>
                      <a:r>
                        <a:rPr dirty="0" sz="1400" spc="-7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400">
                          <a:solidFill>
                            <a:srgbClr val="D9D9D9"/>
                          </a:solidFill>
                          <a:latin typeface="Tahoma"/>
                          <a:cs typeface="Tahoma"/>
                        </a:rPr>
                        <a:t>(</a:t>
                      </a:r>
                      <a:r>
                        <a:rPr dirty="0" sz="1400" spc="-10">
                          <a:solidFill>
                            <a:srgbClr val="D9D9D9"/>
                          </a:solidFill>
                          <a:latin typeface="Tahoma"/>
                          <a:cs typeface="Tahoma"/>
                        </a:rPr>
                        <a:t>n</a:t>
                      </a:r>
                      <a:r>
                        <a:rPr dirty="0" sz="1400">
                          <a:solidFill>
                            <a:srgbClr val="D9D9D9"/>
                          </a:solidFill>
                          <a:latin typeface="Tahoma"/>
                          <a:cs typeface="Tahoma"/>
                        </a:rPr>
                        <a:t>o</a:t>
                      </a:r>
                      <a:r>
                        <a:rPr dirty="0" sz="1400" spc="-10">
                          <a:solidFill>
                            <a:srgbClr val="D9D9D9"/>
                          </a:solidFill>
                          <a:latin typeface="Tahoma"/>
                          <a:cs typeface="Tahoma"/>
                        </a:rPr>
                        <a:t>u</a:t>
                      </a:r>
                      <a:r>
                        <a:rPr dirty="0" sz="1400">
                          <a:solidFill>
                            <a:srgbClr val="D9D9D9"/>
                          </a:solidFill>
                          <a:latin typeface="Tahoma"/>
                          <a:cs typeface="Tahoma"/>
                        </a:rPr>
                        <a:t>n)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92C47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404621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VB</a:t>
                      </a:r>
                      <a:r>
                        <a:rPr dirty="0" sz="1400" spc="-9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400">
                          <a:solidFill>
                            <a:srgbClr val="D9D9D9"/>
                          </a:solidFill>
                          <a:latin typeface="Tahoma"/>
                          <a:cs typeface="Tahoma"/>
                        </a:rPr>
                        <a:t>(</a:t>
                      </a:r>
                      <a:r>
                        <a:rPr dirty="0" sz="1400" spc="-10">
                          <a:solidFill>
                            <a:srgbClr val="D9D9D9"/>
                          </a:solidFill>
                          <a:latin typeface="Tahoma"/>
                          <a:cs typeface="Tahoma"/>
                        </a:rPr>
                        <a:t>v</a:t>
                      </a:r>
                      <a:r>
                        <a:rPr dirty="0" sz="1400">
                          <a:solidFill>
                            <a:srgbClr val="D9D9D9"/>
                          </a:solidFill>
                          <a:latin typeface="Tahoma"/>
                          <a:cs typeface="Tahoma"/>
                        </a:rPr>
                        <a:t>e</a:t>
                      </a:r>
                      <a:r>
                        <a:rPr dirty="0" sz="1400" spc="5">
                          <a:solidFill>
                            <a:srgbClr val="D9D9D9"/>
                          </a:solidFill>
                          <a:latin typeface="Tahoma"/>
                          <a:cs typeface="Tahoma"/>
                        </a:rPr>
                        <a:t>r</a:t>
                      </a:r>
                      <a:r>
                        <a:rPr dirty="0" sz="1400">
                          <a:solidFill>
                            <a:srgbClr val="D9D9D9"/>
                          </a:solidFill>
                          <a:latin typeface="Tahoma"/>
                          <a:cs typeface="Tahoma"/>
                        </a:rPr>
                        <a:t>b</a:t>
                      </a:r>
                      <a:r>
                        <a:rPr dirty="0" sz="1400">
                          <a:solidFill>
                            <a:srgbClr val="D9D9D9"/>
                          </a:solidFill>
                          <a:latin typeface="Tahoma"/>
                          <a:cs typeface="Tahoma"/>
                        </a:rPr>
                        <a:t>)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8E7BC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40474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400" spc="130">
                          <a:latin typeface="Tahoma"/>
                          <a:cs typeface="Tahoma"/>
                        </a:rPr>
                        <a:t>O</a:t>
                      </a:r>
                      <a:r>
                        <a:rPr dirty="0" sz="1400" spc="-10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400" spc="-40">
                          <a:solidFill>
                            <a:srgbClr val="D9D9D9"/>
                          </a:solidFill>
                          <a:latin typeface="Tahoma"/>
                          <a:cs typeface="Tahoma"/>
                        </a:rPr>
                        <a:t>(other)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6EA8D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3547" y="2467355"/>
            <a:ext cx="465978" cy="199297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292852" y="2014727"/>
            <a:ext cx="3851275" cy="1203960"/>
          </a:xfrm>
          <a:prstGeom prst="rect">
            <a:avLst/>
          </a:prstGeom>
          <a:ln w="9525">
            <a:solidFill>
              <a:srgbClr val="D9D9D9"/>
            </a:solidFill>
          </a:ln>
        </p:spPr>
        <p:txBody>
          <a:bodyPr wrap="square" lIns="0" tIns="99060" rIns="0" bIns="0" rtlCol="0" vert="horz">
            <a:spAutoFit/>
          </a:bodyPr>
          <a:lstStyle/>
          <a:p>
            <a:pPr marL="92075">
              <a:lnSpc>
                <a:spcPct val="100000"/>
              </a:lnSpc>
              <a:spcBef>
                <a:spcPts val="780"/>
              </a:spcBef>
            </a:pPr>
            <a:r>
              <a:rPr dirty="0" sz="1400" spc="-145">
                <a:solidFill>
                  <a:srgbClr val="E69138"/>
                </a:solidFill>
                <a:latin typeface="Tahoma"/>
                <a:cs typeface="Tahoma"/>
              </a:rPr>
              <a:t>&lt;s&gt;</a:t>
            </a:r>
            <a:r>
              <a:rPr dirty="0" sz="1400" spc="-90">
                <a:solidFill>
                  <a:srgbClr val="E69138"/>
                </a:solidFill>
                <a:latin typeface="Tahoma"/>
                <a:cs typeface="Tahoma"/>
              </a:rPr>
              <a:t> </a:t>
            </a:r>
            <a:r>
              <a:rPr dirty="0" sz="1400" spc="10">
                <a:solidFill>
                  <a:srgbClr val="3C85C5"/>
                </a:solidFill>
                <a:latin typeface="Tahoma"/>
                <a:cs typeface="Tahoma"/>
              </a:rPr>
              <a:t>in</a:t>
            </a:r>
            <a:r>
              <a:rPr dirty="0" sz="1400" spc="-85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dirty="0" sz="1400" spc="-40">
                <a:solidFill>
                  <a:srgbClr val="3C85C5"/>
                </a:solidFill>
                <a:latin typeface="Tahoma"/>
                <a:cs typeface="Tahoma"/>
              </a:rPr>
              <a:t>a</a:t>
            </a:r>
            <a:r>
              <a:rPr dirty="0" sz="1400" spc="-85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dirty="0" sz="1400" spc="10">
                <a:solidFill>
                  <a:srgbClr val="6AA84F"/>
                </a:solidFill>
                <a:latin typeface="Tahoma"/>
                <a:cs typeface="Tahoma"/>
              </a:rPr>
              <a:t>stati</a:t>
            </a:r>
            <a:r>
              <a:rPr dirty="0" sz="1400" spc="5">
                <a:solidFill>
                  <a:srgbClr val="6AA84F"/>
                </a:solidFill>
                <a:latin typeface="Tahoma"/>
                <a:cs typeface="Tahoma"/>
              </a:rPr>
              <a:t>o</a:t>
            </a:r>
            <a:r>
              <a:rPr dirty="0" sz="1400">
                <a:solidFill>
                  <a:srgbClr val="6AA84F"/>
                </a:solidFill>
                <a:latin typeface="Tahoma"/>
                <a:cs typeface="Tahoma"/>
              </a:rPr>
              <a:t>n</a:t>
            </a:r>
            <a:r>
              <a:rPr dirty="0" sz="1400" spc="-95">
                <a:solidFill>
                  <a:srgbClr val="6AA84F"/>
                </a:solidFill>
                <a:latin typeface="Tahoma"/>
                <a:cs typeface="Tahoma"/>
              </a:rPr>
              <a:t> </a:t>
            </a:r>
            <a:r>
              <a:rPr dirty="0" sz="1400" spc="25">
                <a:solidFill>
                  <a:srgbClr val="3C85C5"/>
                </a:solidFill>
                <a:latin typeface="Tahoma"/>
                <a:cs typeface="Tahoma"/>
              </a:rPr>
              <a:t>o</a:t>
            </a:r>
            <a:r>
              <a:rPr dirty="0" sz="1400" spc="45">
                <a:solidFill>
                  <a:srgbClr val="3C85C5"/>
                </a:solidFill>
                <a:latin typeface="Tahoma"/>
                <a:cs typeface="Tahoma"/>
              </a:rPr>
              <a:t>f</a:t>
            </a:r>
            <a:r>
              <a:rPr dirty="0" sz="1400" spc="-70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dirty="0" sz="1400" spc="15">
                <a:solidFill>
                  <a:srgbClr val="3C85C5"/>
                </a:solidFill>
                <a:latin typeface="Tahoma"/>
                <a:cs typeface="Tahoma"/>
              </a:rPr>
              <a:t>t</a:t>
            </a:r>
            <a:r>
              <a:rPr dirty="0" sz="1400" spc="20">
                <a:solidFill>
                  <a:srgbClr val="3C85C5"/>
                </a:solidFill>
                <a:latin typeface="Tahoma"/>
                <a:cs typeface="Tahoma"/>
              </a:rPr>
              <a:t>h</a:t>
            </a:r>
            <a:r>
              <a:rPr dirty="0" sz="1400" spc="5">
                <a:solidFill>
                  <a:srgbClr val="3C85C5"/>
                </a:solidFill>
                <a:latin typeface="Tahoma"/>
                <a:cs typeface="Tahoma"/>
              </a:rPr>
              <a:t>e</a:t>
            </a:r>
            <a:r>
              <a:rPr dirty="0" sz="1400" spc="-85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dirty="0" sz="1400" spc="-25">
                <a:solidFill>
                  <a:srgbClr val="6AA84F"/>
                </a:solidFill>
                <a:latin typeface="Tahoma"/>
                <a:cs typeface="Tahoma"/>
              </a:rPr>
              <a:t>m</a:t>
            </a:r>
            <a:r>
              <a:rPr dirty="0" sz="1400" spc="15">
                <a:solidFill>
                  <a:srgbClr val="6AA84F"/>
                </a:solidFill>
                <a:latin typeface="Tahoma"/>
                <a:cs typeface="Tahoma"/>
              </a:rPr>
              <a:t>etr</a:t>
            </a:r>
            <a:r>
              <a:rPr dirty="0" sz="1400" spc="35">
                <a:solidFill>
                  <a:srgbClr val="6AA84F"/>
                </a:solidFill>
                <a:latin typeface="Tahoma"/>
                <a:cs typeface="Tahoma"/>
              </a:rPr>
              <a:t>o</a:t>
            </a:r>
            <a:endParaRPr sz="1400">
              <a:latin typeface="Tahoma"/>
              <a:cs typeface="Tahoma"/>
            </a:endParaRPr>
          </a:p>
          <a:p>
            <a:pPr marL="92075">
              <a:lnSpc>
                <a:spcPct val="100000"/>
              </a:lnSpc>
              <a:spcBef>
                <a:spcPts val="745"/>
              </a:spcBef>
            </a:pPr>
            <a:r>
              <a:rPr dirty="0" sz="1400" spc="-145">
                <a:solidFill>
                  <a:srgbClr val="E69138"/>
                </a:solidFill>
                <a:latin typeface="Tahoma"/>
                <a:cs typeface="Tahoma"/>
              </a:rPr>
              <a:t>&lt;s&gt;</a:t>
            </a:r>
            <a:r>
              <a:rPr dirty="0" sz="1400" spc="-90">
                <a:solidFill>
                  <a:srgbClr val="E69138"/>
                </a:solidFill>
                <a:latin typeface="Tahoma"/>
                <a:cs typeface="Tahoma"/>
              </a:rPr>
              <a:t> </a:t>
            </a:r>
            <a:r>
              <a:rPr dirty="0" sz="1400" spc="10">
                <a:solidFill>
                  <a:srgbClr val="3C85C5"/>
                </a:solidFill>
                <a:latin typeface="Tahoma"/>
                <a:cs typeface="Tahoma"/>
              </a:rPr>
              <a:t>the</a:t>
            </a:r>
            <a:r>
              <a:rPr dirty="0" sz="1400" spc="-95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dirty="0" sz="1400" spc="5">
                <a:solidFill>
                  <a:srgbClr val="6AA84F"/>
                </a:solidFill>
                <a:latin typeface="Tahoma"/>
                <a:cs typeface="Tahoma"/>
              </a:rPr>
              <a:t>apparition</a:t>
            </a:r>
            <a:r>
              <a:rPr dirty="0" sz="1400" spc="-85">
                <a:solidFill>
                  <a:srgbClr val="6AA84F"/>
                </a:solidFill>
                <a:latin typeface="Tahoma"/>
                <a:cs typeface="Tahoma"/>
              </a:rPr>
              <a:t> </a:t>
            </a:r>
            <a:r>
              <a:rPr dirty="0" sz="1400" spc="40">
                <a:solidFill>
                  <a:srgbClr val="3C85C5"/>
                </a:solidFill>
                <a:latin typeface="Tahoma"/>
                <a:cs typeface="Tahoma"/>
              </a:rPr>
              <a:t>of</a:t>
            </a:r>
            <a:r>
              <a:rPr dirty="0" sz="1400" spc="-80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dirty="0" sz="1400" spc="5">
                <a:solidFill>
                  <a:srgbClr val="3C85C5"/>
                </a:solidFill>
                <a:latin typeface="Tahoma"/>
                <a:cs typeface="Tahoma"/>
              </a:rPr>
              <a:t>these</a:t>
            </a:r>
            <a:r>
              <a:rPr dirty="0" sz="1400" spc="-110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6AA84F"/>
                </a:solidFill>
                <a:latin typeface="Tahoma"/>
                <a:cs typeface="Tahoma"/>
              </a:rPr>
              <a:t>faces</a:t>
            </a:r>
            <a:r>
              <a:rPr dirty="0" sz="1400" spc="-100">
                <a:solidFill>
                  <a:srgbClr val="6AA84F"/>
                </a:solidFill>
                <a:latin typeface="Tahoma"/>
                <a:cs typeface="Tahoma"/>
              </a:rPr>
              <a:t> </a:t>
            </a:r>
            <a:r>
              <a:rPr dirty="0" sz="1400" spc="5">
                <a:solidFill>
                  <a:srgbClr val="3C85C5"/>
                </a:solidFill>
                <a:latin typeface="Tahoma"/>
                <a:cs typeface="Tahoma"/>
              </a:rPr>
              <a:t>in</a:t>
            </a:r>
            <a:r>
              <a:rPr dirty="0" sz="1400" spc="-85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dirty="0" sz="1400" spc="10">
                <a:solidFill>
                  <a:srgbClr val="3C85C5"/>
                </a:solidFill>
                <a:latin typeface="Tahoma"/>
                <a:cs typeface="Tahoma"/>
              </a:rPr>
              <a:t>the</a:t>
            </a:r>
            <a:r>
              <a:rPr dirty="0" sz="1400" spc="-90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dirty="0" sz="1400" spc="25">
                <a:solidFill>
                  <a:srgbClr val="6AA84F"/>
                </a:solidFill>
                <a:latin typeface="Tahoma"/>
                <a:cs typeface="Tahoma"/>
              </a:rPr>
              <a:t>crowd</a:t>
            </a:r>
            <a:endParaRPr sz="1400">
              <a:latin typeface="Tahoma"/>
              <a:cs typeface="Tahoma"/>
            </a:endParaRPr>
          </a:p>
          <a:p>
            <a:pPr marL="92075">
              <a:lnSpc>
                <a:spcPct val="100000"/>
              </a:lnSpc>
              <a:spcBef>
                <a:spcPts val="254"/>
              </a:spcBef>
            </a:pPr>
            <a:r>
              <a:rPr dirty="0" sz="1400" spc="-145">
                <a:solidFill>
                  <a:srgbClr val="3C85C5"/>
                </a:solidFill>
                <a:latin typeface="Tahoma"/>
                <a:cs typeface="Tahoma"/>
              </a:rPr>
              <a:t>:</a:t>
            </a:r>
            <a:endParaRPr sz="1400">
              <a:latin typeface="Tahoma"/>
              <a:cs typeface="Tahoma"/>
            </a:endParaRPr>
          </a:p>
          <a:p>
            <a:pPr marL="92075">
              <a:lnSpc>
                <a:spcPct val="100000"/>
              </a:lnSpc>
              <a:spcBef>
                <a:spcPts val="755"/>
              </a:spcBef>
            </a:pPr>
            <a:r>
              <a:rPr dirty="0" sz="1400" spc="-114">
                <a:solidFill>
                  <a:srgbClr val="E69138"/>
                </a:solidFill>
                <a:latin typeface="Tahoma"/>
                <a:cs typeface="Tahoma"/>
              </a:rPr>
              <a:t>&lt;s</a:t>
            </a:r>
            <a:r>
              <a:rPr dirty="0" sz="1400" spc="-204">
                <a:solidFill>
                  <a:srgbClr val="E69138"/>
                </a:solidFill>
                <a:latin typeface="Tahoma"/>
                <a:cs typeface="Tahoma"/>
              </a:rPr>
              <a:t>&gt;</a:t>
            </a:r>
            <a:r>
              <a:rPr dirty="0" sz="1400" spc="-90">
                <a:solidFill>
                  <a:srgbClr val="E69138"/>
                </a:solidFill>
                <a:latin typeface="Tahoma"/>
                <a:cs typeface="Tahoma"/>
              </a:rPr>
              <a:t> </a:t>
            </a:r>
            <a:r>
              <a:rPr dirty="0" sz="1400" spc="10">
                <a:solidFill>
                  <a:srgbClr val="6AA84F"/>
                </a:solidFill>
                <a:latin typeface="Tahoma"/>
                <a:cs typeface="Tahoma"/>
              </a:rPr>
              <a:t>p</a:t>
            </a:r>
            <a:r>
              <a:rPr dirty="0" sz="1400">
                <a:solidFill>
                  <a:srgbClr val="6AA84F"/>
                </a:solidFill>
                <a:latin typeface="Tahoma"/>
                <a:cs typeface="Tahoma"/>
              </a:rPr>
              <a:t>etal</a:t>
            </a:r>
            <a:r>
              <a:rPr dirty="0" sz="1400" spc="-20">
                <a:solidFill>
                  <a:srgbClr val="6AA84F"/>
                </a:solidFill>
                <a:latin typeface="Tahoma"/>
                <a:cs typeface="Tahoma"/>
              </a:rPr>
              <a:t>s</a:t>
            </a:r>
            <a:r>
              <a:rPr dirty="0" sz="1400" spc="-110">
                <a:solidFill>
                  <a:srgbClr val="6AA84F"/>
                </a:solidFill>
                <a:latin typeface="Tahoma"/>
                <a:cs typeface="Tahoma"/>
              </a:rPr>
              <a:t> </a:t>
            </a:r>
            <a:r>
              <a:rPr dirty="0" sz="1400" spc="15">
                <a:solidFill>
                  <a:srgbClr val="3C85C5"/>
                </a:solidFill>
                <a:latin typeface="Tahoma"/>
                <a:cs typeface="Tahoma"/>
              </a:rPr>
              <a:t>on</a:t>
            </a:r>
            <a:r>
              <a:rPr dirty="0" sz="1400" spc="-90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dirty="0" sz="1400" spc="-40">
                <a:solidFill>
                  <a:srgbClr val="3C85C5"/>
                </a:solidFill>
                <a:latin typeface="Tahoma"/>
                <a:cs typeface="Tahoma"/>
              </a:rPr>
              <a:t>a</a:t>
            </a:r>
            <a:r>
              <a:rPr dirty="0" sz="1400" spc="-70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dirty="0" sz="1400" spc="30">
                <a:solidFill>
                  <a:srgbClr val="3C85C5"/>
                </a:solidFill>
                <a:latin typeface="Tahoma"/>
                <a:cs typeface="Tahoma"/>
              </a:rPr>
              <a:t>wet</a:t>
            </a:r>
            <a:r>
              <a:rPr dirty="0" sz="1400" spc="-90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dirty="0" sz="1400" spc="-110">
                <a:solidFill>
                  <a:srgbClr val="3C85C5"/>
                </a:solidFill>
                <a:latin typeface="Tahoma"/>
                <a:cs typeface="Tahoma"/>
              </a:rPr>
              <a:t>,</a:t>
            </a:r>
            <a:r>
              <a:rPr dirty="0" sz="1400" spc="-90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dirty="0" sz="1400" spc="10">
                <a:solidFill>
                  <a:srgbClr val="3C85C5"/>
                </a:solidFill>
                <a:latin typeface="Tahoma"/>
                <a:cs typeface="Tahoma"/>
              </a:rPr>
              <a:t>b</a:t>
            </a:r>
            <a:r>
              <a:rPr dirty="0" sz="1400" spc="10">
                <a:solidFill>
                  <a:srgbClr val="3C85C5"/>
                </a:solidFill>
                <a:latin typeface="Tahoma"/>
                <a:cs typeface="Tahoma"/>
              </a:rPr>
              <a:t>l</a:t>
            </a:r>
            <a:r>
              <a:rPr dirty="0" sz="1400">
                <a:solidFill>
                  <a:srgbClr val="3C85C5"/>
                </a:solidFill>
                <a:latin typeface="Tahoma"/>
                <a:cs typeface="Tahoma"/>
              </a:rPr>
              <a:t>ack</a:t>
            </a:r>
            <a:r>
              <a:rPr dirty="0" sz="1400" spc="-90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dirty="0" sz="1400" spc="10">
                <a:solidFill>
                  <a:srgbClr val="6AA84F"/>
                </a:solidFill>
                <a:latin typeface="Tahoma"/>
                <a:cs typeface="Tahoma"/>
              </a:rPr>
              <a:t>b</a:t>
            </a:r>
            <a:r>
              <a:rPr dirty="0" sz="1400" spc="15">
                <a:solidFill>
                  <a:srgbClr val="6AA84F"/>
                </a:solidFill>
                <a:latin typeface="Tahoma"/>
                <a:cs typeface="Tahoma"/>
              </a:rPr>
              <a:t>o</a:t>
            </a:r>
            <a:r>
              <a:rPr dirty="0" sz="1400" spc="5">
                <a:solidFill>
                  <a:srgbClr val="6AA84F"/>
                </a:solidFill>
                <a:latin typeface="Tahoma"/>
                <a:cs typeface="Tahoma"/>
              </a:rPr>
              <a:t>u</a:t>
            </a:r>
            <a:r>
              <a:rPr dirty="0" sz="1400" spc="-25">
                <a:solidFill>
                  <a:srgbClr val="6AA84F"/>
                </a:solidFill>
                <a:latin typeface="Tahoma"/>
                <a:cs typeface="Tahoma"/>
              </a:rPr>
              <a:t>gh</a:t>
            </a:r>
            <a:r>
              <a:rPr dirty="0" sz="1400" spc="-90">
                <a:solidFill>
                  <a:srgbClr val="6AA84F"/>
                </a:solidFill>
                <a:latin typeface="Tahoma"/>
                <a:cs typeface="Tahoma"/>
              </a:rPr>
              <a:t> </a:t>
            </a:r>
            <a:r>
              <a:rPr dirty="0" sz="1400" spc="-95">
                <a:solidFill>
                  <a:srgbClr val="3C85C5"/>
                </a:solidFill>
                <a:latin typeface="Tahoma"/>
                <a:cs typeface="Tahoma"/>
              </a:rPr>
              <a:t>.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582281" y="3296157"/>
            <a:ext cx="915669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10">
                <a:solidFill>
                  <a:srgbClr val="666666"/>
                </a:solidFill>
                <a:latin typeface="Tahoma"/>
                <a:cs typeface="Tahoma"/>
              </a:rPr>
              <a:t>Ez</a:t>
            </a:r>
            <a:r>
              <a:rPr dirty="0" sz="1200">
                <a:solidFill>
                  <a:srgbClr val="666666"/>
                </a:solidFill>
                <a:latin typeface="Tahoma"/>
                <a:cs typeface="Tahoma"/>
              </a:rPr>
              <a:t>r</a:t>
            </a:r>
            <a:r>
              <a:rPr dirty="0" sz="1200" spc="-35">
                <a:solidFill>
                  <a:srgbClr val="666666"/>
                </a:solidFill>
                <a:latin typeface="Tahoma"/>
                <a:cs typeface="Tahoma"/>
              </a:rPr>
              <a:t>a</a:t>
            </a:r>
            <a:r>
              <a:rPr dirty="0" sz="1200" spc="-65">
                <a:solidFill>
                  <a:srgbClr val="666666"/>
                </a:solidFill>
                <a:latin typeface="Tahoma"/>
                <a:cs typeface="Tahoma"/>
              </a:rPr>
              <a:t> </a:t>
            </a:r>
            <a:r>
              <a:rPr dirty="0" sz="1200" spc="25">
                <a:solidFill>
                  <a:srgbClr val="666666"/>
                </a:solidFill>
                <a:latin typeface="Tahoma"/>
                <a:cs typeface="Tahoma"/>
              </a:rPr>
              <a:t>Pou</a:t>
            </a:r>
            <a:r>
              <a:rPr dirty="0" sz="1200">
                <a:solidFill>
                  <a:srgbClr val="666666"/>
                </a:solidFill>
                <a:latin typeface="Tahoma"/>
                <a:cs typeface="Tahoma"/>
              </a:rPr>
              <a:t>nd</a:t>
            </a:r>
            <a:r>
              <a:rPr dirty="0" sz="1200" spc="-60">
                <a:solidFill>
                  <a:srgbClr val="666666"/>
                </a:solidFill>
                <a:latin typeface="Tahoma"/>
                <a:cs typeface="Tahoma"/>
              </a:rPr>
              <a:t> </a:t>
            </a:r>
            <a:r>
              <a:rPr dirty="0" sz="1200" spc="40">
                <a:solidFill>
                  <a:srgbClr val="666666"/>
                </a:solidFill>
                <a:latin typeface="Tahoma"/>
                <a:cs typeface="Tahoma"/>
              </a:rPr>
              <a:t>–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 sz="1200" spc="35">
                <a:solidFill>
                  <a:srgbClr val="666666"/>
                </a:solidFill>
                <a:latin typeface="Tahoma"/>
                <a:cs typeface="Tahoma"/>
              </a:rPr>
              <a:t>1913</a:t>
            </a:r>
            <a:endParaRPr sz="120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75104" y="2897123"/>
            <a:ext cx="886578" cy="200752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975485" y="2478023"/>
            <a:ext cx="904875" cy="200752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051304" y="2081783"/>
            <a:ext cx="734177" cy="199297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033016" y="3285744"/>
            <a:ext cx="761256" cy="20075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9429"/>
            <a:ext cx="448246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30"/>
              <a:t>Part</a:t>
            </a:r>
            <a:r>
              <a:rPr dirty="0" spc="-155"/>
              <a:t> </a:t>
            </a:r>
            <a:r>
              <a:rPr dirty="0" spc="55"/>
              <a:t>o</a:t>
            </a:r>
            <a:r>
              <a:rPr dirty="0" spc="85"/>
              <a:t>f</a:t>
            </a:r>
            <a:r>
              <a:rPr dirty="0" spc="-160"/>
              <a:t> </a:t>
            </a:r>
            <a:r>
              <a:rPr dirty="0" spc="-10"/>
              <a:t>s</a:t>
            </a:r>
            <a:r>
              <a:rPr dirty="0" spc="-10"/>
              <a:t>p</a:t>
            </a:r>
            <a:r>
              <a:rPr dirty="0" spc="10"/>
              <a:t>eech</a:t>
            </a:r>
            <a:r>
              <a:rPr dirty="0" spc="-155"/>
              <a:t> </a:t>
            </a:r>
            <a:r>
              <a:rPr dirty="0" spc="-65"/>
              <a:t>(POS)</a:t>
            </a:r>
            <a:r>
              <a:rPr dirty="0" spc="-155"/>
              <a:t> </a:t>
            </a:r>
            <a:r>
              <a:rPr dirty="0" spc="-40"/>
              <a:t>tagging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90550" y="1238834"/>
            <a:ext cx="178625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15">
                <a:latin typeface="Tahoma"/>
                <a:cs typeface="Tahoma"/>
              </a:rPr>
              <a:t>Part</a:t>
            </a:r>
            <a:r>
              <a:rPr dirty="0" sz="1600" spc="-95">
                <a:latin typeface="Tahoma"/>
                <a:cs typeface="Tahoma"/>
              </a:rPr>
              <a:t> </a:t>
            </a:r>
            <a:r>
              <a:rPr dirty="0" sz="1600" spc="35">
                <a:latin typeface="Tahoma"/>
                <a:cs typeface="Tahoma"/>
              </a:rPr>
              <a:t>of</a:t>
            </a:r>
            <a:r>
              <a:rPr dirty="0" sz="1600" spc="-105">
                <a:latin typeface="Tahoma"/>
                <a:cs typeface="Tahoma"/>
              </a:rPr>
              <a:t> </a:t>
            </a:r>
            <a:r>
              <a:rPr dirty="0" sz="1600">
                <a:latin typeface="Tahoma"/>
                <a:cs typeface="Tahoma"/>
              </a:rPr>
              <a:t>speech</a:t>
            </a:r>
            <a:r>
              <a:rPr dirty="0" sz="1600" spc="-100">
                <a:latin typeface="Tahoma"/>
                <a:cs typeface="Tahoma"/>
              </a:rPr>
              <a:t> </a:t>
            </a:r>
            <a:r>
              <a:rPr dirty="0" sz="1600" spc="-50">
                <a:latin typeface="Tahoma"/>
                <a:cs typeface="Tahoma"/>
              </a:rPr>
              <a:t>tags: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19140" y="2026506"/>
            <a:ext cx="3027680" cy="806450"/>
          </a:xfrm>
          <a:prstGeom prst="rect">
            <a:avLst/>
          </a:prstGeom>
        </p:spPr>
        <p:txBody>
          <a:bodyPr wrap="square" lIns="0" tIns="1663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10"/>
              </a:spcBef>
            </a:pPr>
            <a:r>
              <a:rPr dirty="0" sz="2000" spc="100">
                <a:latin typeface="Tahoma"/>
                <a:cs typeface="Tahoma"/>
              </a:rPr>
              <a:t>Why</a:t>
            </a:r>
            <a:r>
              <a:rPr dirty="0" sz="2000" spc="-125">
                <a:latin typeface="Tahoma"/>
                <a:cs typeface="Tahoma"/>
              </a:rPr>
              <a:t> </a:t>
            </a:r>
            <a:r>
              <a:rPr dirty="0" sz="2000" spc="30">
                <a:latin typeface="Tahoma"/>
                <a:cs typeface="Tahoma"/>
              </a:rPr>
              <a:t>not</a:t>
            </a:r>
            <a:r>
              <a:rPr dirty="0" sz="2000" spc="-130">
                <a:latin typeface="Tahoma"/>
                <a:cs typeface="Tahoma"/>
              </a:rPr>
              <a:t> </a:t>
            </a:r>
            <a:r>
              <a:rPr dirty="0" sz="2000" spc="5">
                <a:latin typeface="Tahoma"/>
                <a:cs typeface="Tahoma"/>
              </a:rPr>
              <a:t>l</a:t>
            </a:r>
            <a:r>
              <a:rPr dirty="0" sz="2000">
                <a:latin typeface="Tahoma"/>
                <a:cs typeface="Tahoma"/>
              </a:rPr>
              <a:t>e</a:t>
            </a:r>
            <a:r>
              <a:rPr dirty="0" sz="2000" spc="-15">
                <a:latin typeface="Tahoma"/>
                <a:cs typeface="Tahoma"/>
              </a:rPr>
              <a:t>arn</a:t>
            </a:r>
            <a:r>
              <a:rPr dirty="0" sz="2000" spc="-114">
                <a:latin typeface="Tahoma"/>
                <a:cs typeface="Tahoma"/>
              </a:rPr>
              <a:t> </a:t>
            </a:r>
            <a:r>
              <a:rPr dirty="0" sz="2000" spc="10">
                <a:latin typeface="Tahoma"/>
                <a:cs typeface="Tahoma"/>
              </a:rPr>
              <a:t>someth</a:t>
            </a:r>
            <a:r>
              <a:rPr dirty="0" sz="2000" spc="-5">
                <a:latin typeface="Tahoma"/>
                <a:cs typeface="Tahoma"/>
              </a:rPr>
              <a:t>i</a:t>
            </a:r>
            <a:r>
              <a:rPr dirty="0" sz="2000" spc="-35">
                <a:latin typeface="Tahoma"/>
                <a:cs typeface="Tahoma"/>
              </a:rPr>
              <a:t>ng</a:t>
            </a:r>
            <a:r>
              <a:rPr dirty="0" sz="2000" spc="-150">
                <a:latin typeface="Tahoma"/>
                <a:cs typeface="Tahoma"/>
              </a:rPr>
              <a:t> </a:t>
            </a:r>
            <a:r>
              <a:rPr dirty="0" sz="2000" spc="-55">
                <a:latin typeface="Tahoma"/>
                <a:cs typeface="Tahoma"/>
              </a:rPr>
              <a:t>?</a:t>
            </a:r>
            <a:endParaRPr sz="2000">
              <a:latin typeface="Tahoma"/>
              <a:cs typeface="Tahoma"/>
            </a:endParaRPr>
          </a:p>
          <a:p>
            <a:pPr marL="95885">
              <a:lnSpc>
                <a:spcPct val="100000"/>
              </a:lnSpc>
              <a:spcBef>
                <a:spcPts val="855"/>
              </a:spcBef>
              <a:tabLst>
                <a:tab pos="683260" algn="l"/>
                <a:tab pos="1245870" algn="l"/>
                <a:tab pos="2101850" algn="l"/>
                <a:tab pos="2907665" algn="l"/>
              </a:tabLst>
            </a:pPr>
            <a:r>
              <a:rPr dirty="0" sz="1400" spc="-40" b="1">
                <a:latin typeface="Tahoma"/>
                <a:cs typeface="Tahoma"/>
              </a:rPr>
              <a:t>WRB	</a:t>
            </a:r>
            <a:r>
              <a:rPr dirty="0" sz="1400" spc="-80" b="1">
                <a:latin typeface="Tahoma"/>
                <a:cs typeface="Tahoma"/>
              </a:rPr>
              <a:t>RB	</a:t>
            </a:r>
            <a:r>
              <a:rPr dirty="0" sz="1400" spc="-10" b="1">
                <a:latin typeface="Tahoma"/>
                <a:cs typeface="Tahoma"/>
              </a:rPr>
              <a:t>VB	</a:t>
            </a:r>
            <a:r>
              <a:rPr dirty="0" sz="1400" b="1">
                <a:latin typeface="Tahoma"/>
                <a:cs typeface="Tahoma"/>
              </a:rPr>
              <a:t>NN	</a:t>
            </a:r>
            <a:r>
              <a:rPr dirty="0" sz="1400" spc="-105" b="1">
                <a:latin typeface="Tahoma"/>
                <a:cs typeface="Tahoma"/>
              </a:rPr>
              <a:t>.</a:t>
            </a:r>
            <a:endParaRPr sz="1400">
              <a:latin typeface="Tahoma"/>
              <a:cs typeface="Tahoma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388835" y="1586293"/>
          <a:ext cx="3820795" cy="26003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50035"/>
                <a:gridCol w="806450"/>
                <a:gridCol w="1449069"/>
              </a:tblGrid>
              <a:tr h="396113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l</a:t>
                      </a:r>
                      <a:r>
                        <a:rPr dirty="0" sz="1400">
                          <a:latin typeface="Tahoma"/>
                          <a:cs typeface="Tahoma"/>
                        </a:rPr>
                        <a:t>exical</a:t>
                      </a:r>
                      <a:r>
                        <a:rPr dirty="0" sz="1400" spc="-10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400">
                          <a:latin typeface="Tahoma"/>
                          <a:cs typeface="Tahoma"/>
                        </a:rPr>
                        <a:t>te</a:t>
                      </a:r>
                      <a:r>
                        <a:rPr dirty="0" sz="1400" spc="5">
                          <a:latin typeface="Tahoma"/>
                          <a:cs typeface="Tahoma"/>
                        </a:rPr>
                        <a:t>r</a:t>
                      </a:r>
                      <a:r>
                        <a:rPr dirty="0" sz="1400">
                          <a:latin typeface="Tahoma"/>
                          <a:cs typeface="Tahoma"/>
                        </a:rPr>
                        <a:t>m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400" spc="-20">
                          <a:latin typeface="Tahoma"/>
                          <a:cs typeface="Tahoma"/>
                        </a:rPr>
                        <a:t>tag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400" spc="-5">
                          <a:latin typeface="Tahoma"/>
                          <a:cs typeface="Tahoma"/>
                        </a:rPr>
                        <a:t>example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400" spc="-10">
                          <a:latin typeface="Tahoma"/>
                          <a:cs typeface="Tahoma"/>
                        </a:rPr>
                        <a:t>noun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400" spc="120">
                          <a:latin typeface="Tahoma"/>
                          <a:cs typeface="Tahoma"/>
                        </a:rPr>
                        <a:t>NN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 marR="512445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some</a:t>
                      </a:r>
                      <a:r>
                        <a:rPr dirty="0" sz="1400" spc="-5">
                          <a:latin typeface="Tahoma"/>
                          <a:cs typeface="Tahoma"/>
                        </a:rPr>
                        <a:t>t</a:t>
                      </a:r>
                      <a:r>
                        <a:rPr dirty="0" sz="1400">
                          <a:latin typeface="Tahoma"/>
                          <a:cs typeface="Tahoma"/>
                        </a:rPr>
                        <a:t>h</a:t>
                      </a:r>
                      <a:r>
                        <a:rPr dirty="0" sz="1400" spc="-10">
                          <a:latin typeface="Tahoma"/>
                          <a:cs typeface="Tahoma"/>
                        </a:rPr>
                        <a:t>i</a:t>
                      </a:r>
                      <a:r>
                        <a:rPr dirty="0" sz="1400">
                          <a:latin typeface="Tahoma"/>
                          <a:cs typeface="Tahoma"/>
                        </a:rPr>
                        <a:t>ng,  </a:t>
                      </a:r>
                      <a:r>
                        <a:rPr dirty="0" sz="1400" spc="-15">
                          <a:latin typeface="Tahoma"/>
                          <a:cs typeface="Tahoma"/>
                        </a:rPr>
                        <a:t>nothing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3962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400" spc="-5">
                          <a:latin typeface="Tahoma"/>
                          <a:cs typeface="Tahoma"/>
                        </a:rPr>
                        <a:t>verb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400" spc="70">
                          <a:latin typeface="Tahoma"/>
                          <a:cs typeface="Tahoma"/>
                        </a:rPr>
                        <a:t>VB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lea</a:t>
                      </a:r>
                      <a:r>
                        <a:rPr dirty="0" sz="1400" spc="-5">
                          <a:latin typeface="Tahoma"/>
                          <a:cs typeface="Tahoma"/>
                        </a:rPr>
                        <a:t>r</a:t>
                      </a:r>
                      <a:r>
                        <a:rPr dirty="0" sz="1400">
                          <a:latin typeface="Tahoma"/>
                          <a:cs typeface="Tahoma"/>
                        </a:rPr>
                        <a:t>n,</a:t>
                      </a:r>
                      <a:r>
                        <a:rPr dirty="0" sz="1400" spc="-7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400">
                          <a:latin typeface="Tahoma"/>
                          <a:cs typeface="Tahoma"/>
                        </a:rPr>
                        <a:t>stu</a:t>
                      </a:r>
                      <a:r>
                        <a:rPr dirty="0" sz="1400" spc="-10">
                          <a:latin typeface="Tahoma"/>
                          <a:cs typeface="Tahoma"/>
                        </a:rPr>
                        <a:t>d</a:t>
                      </a:r>
                      <a:r>
                        <a:rPr dirty="0" sz="1400">
                          <a:latin typeface="Tahoma"/>
                          <a:cs typeface="Tahoma"/>
                        </a:rPr>
                        <a:t>y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400" spc="-15">
                          <a:latin typeface="Tahoma"/>
                          <a:cs typeface="Tahoma"/>
                        </a:rPr>
                        <a:t>determiner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400" spc="55">
                          <a:latin typeface="Tahoma"/>
                          <a:cs typeface="Tahoma"/>
                        </a:rPr>
                        <a:t>DT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t</a:t>
                      </a:r>
                      <a:r>
                        <a:rPr dirty="0" sz="1400" spc="-5">
                          <a:latin typeface="Tahoma"/>
                          <a:cs typeface="Tahoma"/>
                        </a:rPr>
                        <a:t>h</a:t>
                      </a:r>
                      <a:r>
                        <a:rPr dirty="0" sz="1400">
                          <a:latin typeface="Tahoma"/>
                          <a:cs typeface="Tahoma"/>
                        </a:rPr>
                        <a:t>e,</a:t>
                      </a:r>
                      <a:r>
                        <a:rPr dirty="0" sz="1400" spc="-6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400">
                          <a:latin typeface="Tahoma"/>
                          <a:cs typeface="Tahoma"/>
                        </a:rPr>
                        <a:t>a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396113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400" spc="-10">
                          <a:latin typeface="Tahoma"/>
                          <a:cs typeface="Tahoma"/>
                        </a:rPr>
                        <a:t>w-adverb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400" spc="70">
                          <a:latin typeface="Tahoma"/>
                          <a:cs typeface="Tahoma"/>
                        </a:rPr>
                        <a:t>WRB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400" spc="-5">
                          <a:latin typeface="Tahoma"/>
                          <a:cs typeface="Tahoma"/>
                        </a:rPr>
                        <a:t>w</a:t>
                      </a:r>
                      <a:r>
                        <a:rPr dirty="0" sz="1400">
                          <a:latin typeface="Tahoma"/>
                          <a:cs typeface="Tahoma"/>
                        </a:rPr>
                        <a:t>hy,</a:t>
                      </a:r>
                      <a:r>
                        <a:rPr dirty="0" sz="1400" spc="-5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400" spc="-5">
                          <a:latin typeface="Tahoma"/>
                          <a:cs typeface="Tahoma"/>
                        </a:rPr>
                        <a:t>w</a:t>
                      </a:r>
                      <a:r>
                        <a:rPr dirty="0" sz="1400">
                          <a:latin typeface="Tahoma"/>
                          <a:cs typeface="Tahoma"/>
                        </a:rPr>
                        <a:t>h</a:t>
                      </a:r>
                      <a:r>
                        <a:rPr dirty="0" sz="1400" spc="-10">
                          <a:latin typeface="Tahoma"/>
                          <a:cs typeface="Tahoma"/>
                        </a:rPr>
                        <a:t>e</a:t>
                      </a:r>
                      <a:r>
                        <a:rPr dirty="0" sz="1400" spc="-5">
                          <a:latin typeface="Tahoma"/>
                          <a:cs typeface="Tahoma"/>
                        </a:rPr>
                        <a:t>r</a:t>
                      </a:r>
                      <a:r>
                        <a:rPr dirty="0" sz="1400">
                          <a:latin typeface="Tahoma"/>
                          <a:cs typeface="Tahoma"/>
                        </a:rPr>
                        <a:t>e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39626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dirty="0" sz="1400" spc="-105">
                          <a:latin typeface="Tahoma"/>
                          <a:cs typeface="Tahoma"/>
                        </a:rPr>
                        <a:t>...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9017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dirty="0" sz="1400" spc="-105">
                          <a:latin typeface="Tahoma"/>
                          <a:cs typeface="Tahoma"/>
                        </a:rPr>
                        <a:t>...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9017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9429"/>
            <a:ext cx="495554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15"/>
              <a:t>Populating</a:t>
            </a:r>
            <a:r>
              <a:rPr dirty="0" spc="-180"/>
              <a:t> </a:t>
            </a:r>
            <a:r>
              <a:rPr dirty="0" spc="20"/>
              <a:t>the</a:t>
            </a:r>
            <a:r>
              <a:rPr dirty="0" spc="-180"/>
              <a:t> </a:t>
            </a:r>
            <a:r>
              <a:rPr dirty="0" spc="15"/>
              <a:t>transition</a:t>
            </a:r>
            <a:r>
              <a:rPr dirty="0" spc="-180"/>
              <a:t> </a:t>
            </a:r>
            <a:r>
              <a:rPr dirty="0" spc="-5"/>
              <a:t>matrix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749782" y="1555305"/>
          <a:ext cx="4377690" cy="20332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1725"/>
                <a:gridCol w="1155064"/>
                <a:gridCol w="1132839"/>
                <a:gridCol w="974725"/>
              </a:tblGrid>
              <a:tr h="40474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400" spc="130">
                          <a:latin typeface="Tahoma"/>
                          <a:cs typeface="Tahoma"/>
                        </a:rPr>
                        <a:t>NN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400" spc="90">
                          <a:latin typeface="Tahoma"/>
                          <a:cs typeface="Tahoma"/>
                        </a:rPr>
                        <a:t>VB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O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404621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dirty="0" sz="1400">
                          <a:latin typeface="Cambria Math"/>
                          <a:cs typeface="Cambria Math"/>
                        </a:rPr>
                        <a:t>𝜋</a:t>
                      </a:r>
                      <a:endParaRPr sz="1400">
                        <a:latin typeface="Cambria Math"/>
                        <a:cs typeface="Cambria Math"/>
                      </a:endParaRPr>
                    </a:p>
                  </a:txBody>
                  <a:tcPr marL="0" marR="0" marB="0" marT="8763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F6B16B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1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8900">
                    <a:lnL w="9525">
                      <a:solidFill>
                        <a:srgbClr val="9E9E9E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404622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400" spc="-5">
                          <a:latin typeface="Tahoma"/>
                          <a:cs typeface="Tahoma"/>
                        </a:rPr>
                        <a:t>N</a:t>
                      </a:r>
                      <a:r>
                        <a:rPr dirty="0" sz="1400">
                          <a:latin typeface="Tahoma"/>
                          <a:cs typeface="Tahoma"/>
                        </a:rPr>
                        <a:t>N</a:t>
                      </a:r>
                      <a:r>
                        <a:rPr dirty="0" sz="1400" spc="-7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400">
                          <a:solidFill>
                            <a:srgbClr val="D9D9D9"/>
                          </a:solidFill>
                          <a:latin typeface="Tahoma"/>
                          <a:cs typeface="Tahoma"/>
                        </a:rPr>
                        <a:t>(</a:t>
                      </a:r>
                      <a:r>
                        <a:rPr dirty="0" sz="1400" spc="-10">
                          <a:solidFill>
                            <a:srgbClr val="D9D9D9"/>
                          </a:solidFill>
                          <a:latin typeface="Tahoma"/>
                          <a:cs typeface="Tahoma"/>
                        </a:rPr>
                        <a:t>n</a:t>
                      </a:r>
                      <a:r>
                        <a:rPr dirty="0" sz="1400">
                          <a:solidFill>
                            <a:srgbClr val="D9D9D9"/>
                          </a:solidFill>
                          <a:latin typeface="Tahoma"/>
                          <a:cs typeface="Tahoma"/>
                        </a:rPr>
                        <a:t>o</a:t>
                      </a:r>
                      <a:r>
                        <a:rPr dirty="0" sz="1400" spc="-10">
                          <a:solidFill>
                            <a:srgbClr val="D9D9D9"/>
                          </a:solidFill>
                          <a:latin typeface="Tahoma"/>
                          <a:cs typeface="Tahoma"/>
                        </a:rPr>
                        <a:t>u</a:t>
                      </a:r>
                      <a:r>
                        <a:rPr dirty="0" sz="1400">
                          <a:solidFill>
                            <a:srgbClr val="D9D9D9"/>
                          </a:solidFill>
                          <a:latin typeface="Tahoma"/>
                          <a:cs typeface="Tahoma"/>
                        </a:rPr>
                        <a:t>n)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92C47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404621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VB</a:t>
                      </a:r>
                      <a:r>
                        <a:rPr dirty="0" sz="1400" spc="-9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400">
                          <a:solidFill>
                            <a:srgbClr val="D9D9D9"/>
                          </a:solidFill>
                          <a:latin typeface="Tahoma"/>
                          <a:cs typeface="Tahoma"/>
                        </a:rPr>
                        <a:t>(</a:t>
                      </a:r>
                      <a:r>
                        <a:rPr dirty="0" sz="1400" spc="-10">
                          <a:solidFill>
                            <a:srgbClr val="D9D9D9"/>
                          </a:solidFill>
                          <a:latin typeface="Tahoma"/>
                          <a:cs typeface="Tahoma"/>
                        </a:rPr>
                        <a:t>v</a:t>
                      </a:r>
                      <a:r>
                        <a:rPr dirty="0" sz="1400">
                          <a:solidFill>
                            <a:srgbClr val="D9D9D9"/>
                          </a:solidFill>
                          <a:latin typeface="Tahoma"/>
                          <a:cs typeface="Tahoma"/>
                        </a:rPr>
                        <a:t>e</a:t>
                      </a:r>
                      <a:r>
                        <a:rPr dirty="0" sz="1400" spc="5">
                          <a:solidFill>
                            <a:srgbClr val="D9D9D9"/>
                          </a:solidFill>
                          <a:latin typeface="Tahoma"/>
                          <a:cs typeface="Tahoma"/>
                        </a:rPr>
                        <a:t>r</a:t>
                      </a:r>
                      <a:r>
                        <a:rPr dirty="0" sz="1400">
                          <a:solidFill>
                            <a:srgbClr val="D9D9D9"/>
                          </a:solidFill>
                          <a:latin typeface="Tahoma"/>
                          <a:cs typeface="Tahoma"/>
                        </a:rPr>
                        <a:t>b</a:t>
                      </a:r>
                      <a:r>
                        <a:rPr dirty="0" sz="1400">
                          <a:solidFill>
                            <a:srgbClr val="D9D9D9"/>
                          </a:solidFill>
                          <a:latin typeface="Tahoma"/>
                          <a:cs typeface="Tahoma"/>
                        </a:rPr>
                        <a:t>)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8E7BC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40474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400" spc="130">
                          <a:latin typeface="Tahoma"/>
                          <a:cs typeface="Tahoma"/>
                        </a:rPr>
                        <a:t>O</a:t>
                      </a:r>
                      <a:r>
                        <a:rPr dirty="0" sz="1400" spc="-10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400" spc="-40">
                          <a:solidFill>
                            <a:srgbClr val="D9D9D9"/>
                          </a:solidFill>
                          <a:latin typeface="Tahoma"/>
                          <a:cs typeface="Tahoma"/>
                        </a:rPr>
                        <a:t>(other)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6EA8D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3547" y="2467355"/>
            <a:ext cx="465978" cy="199297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384291" y="2978530"/>
            <a:ext cx="797560" cy="213360"/>
          </a:xfrm>
          <a:prstGeom prst="rect">
            <a:avLst/>
          </a:prstGeom>
          <a:solidFill>
            <a:srgbClr val="B7B7B7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664"/>
              </a:lnSpc>
            </a:pPr>
            <a:r>
              <a:rPr dirty="0" sz="1400" spc="-114">
                <a:solidFill>
                  <a:srgbClr val="E69138"/>
                </a:solidFill>
                <a:latin typeface="Tahoma"/>
                <a:cs typeface="Tahoma"/>
              </a:rPr>
              <a:t>&lt;s</a:t>
            </a:r>
            <a:r>
              <a:rPr dirty="0" sz="1400" spc="-204">
                <a:solidFill>
                  <a:srgbClr val="E69138"/>
                </a:solidFill>
                <a:latin typeface="Tahoma"/>
                <a:cs typeface="Tahoma"/>
              </a:rPr>
              <a:t>&gt;</a:t>
            </a:r>
            <a:r>
              <a:rPr dirty="0" sz="1400" spc="-90">
                <a:solidFill>
                  <a:srgbClr val="E69138"/>
                </a:solidFill>
                <a:latin typeface="Tahoma"/>
                <a:cs typeface="Tahoma"/>
              </a:rPr>
              <a:t> </a:t>
            </a:r>
            <a:r>
              <a:rPr dirty="0" sz="1400" spc="10">
                <a:solidFill>
                  <a:srgbClr val="6AA84F"/>
                </a:solidFill>
                <a:latin typeface="Tahoma"/>
                <a:cs typeface="Tahoma"/>
              </a:rPr>
              <a:t>p</a:t>
            </a:r>
            <a:r>
              <a:rPr dirty="0" sz="1400">
                <a:solidFill>
                  <a:srgbClr val="6AA84F"/>
                </a:solidFill>
                <a:latin typeface="Tahoma"/>
                <a:cs typeface="Tahoma"/>
              </a:rPr>
              <a:t>etal</a:t>
            </a:r>
            <a:r>
              <a:rPr dirty="0" sz="1400" spc="-20">
                <a:solidFill>
                  <a:srgbClr val="6AA84F"/>
                </a:solidFill>
                <a:latin typeface="Tahoma"/>
                <a:cs typeface="Tahoma"/>
              </a:rPr>
              <a:t>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92852" y="2014727"/>
            <a:ext cx="3851275" cy="1203960"/>
          </a:xfrm>
          <a:prstGeom prst="rect">
            <a:avLst/>
          </a:prstGeom>
          <a:ln w="9525">
            <a:solidFill>
              <a:srgbClr val="D9D9D9"/>
            </a:solidFill>
          </a:ln>
        </p:spPr>
        <p:txBody>
          <a:bodyPr wrap="square" lIns="0" tIns="99060" rIns="0" bIns="0" rtlCol="0" vert="horz">
            <a:spAutoFit/>
          </a:bodyPr>
          <a:lstStyle/>
          <a:p>
            <a:pPr marL="92075">
              <a:lnSpc>
                <a:spcPct val="100000"/>
              </a:lnSpc>
              <a:spcBef>
                <a:spcPts val="780"/>
              </a:spcBef>
            </a:pPr>
            <a:r>
              <a:rPr dirty="0" sz="1400" spc="-145">
                <a:solidFill>
                  <a:srgbClr val="E69138"/>
                </a:solidFill>
                <a:latin typeface="Tahoma"/>
                <a:cs typeface="Tahoma"/>
              </a:rPr>
              <a:t>&lt;s&gt;</a:t>
            </a:r>
            <a:r>
              <a:rPr dirty="0" sz="1400" spc="-90">
                <a:solidFill>
                  <a:srgbClr val="E69138"/>
                </a:solidFill>
                <a:latin typeface="Tahoma"/>
                <a:cs typeface="Tahoma"/>
              </a:rPr>
              <a:t> </a:t>
            </a:r>
            <a:r>
              <a:rPr dirty="0" sz="1400" spc="10">
                <a:solidFill>
                  <a:srgbClr val="3C85C5"/>
                </a:solidFill>
                <a:latin typeface="Tahoma"/>
                <a:cs typeface="Tahoma"/>
              </a:rPr>
              <a:t>in</a:t>
            </a:r>
            <a:r>
              <a:rPr dirty="0" sz="1400" spc="-85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dirty="0" sz="1400" spc="-40">
                <a:solidFill>
                  <a:srgbClr val="3C85C5"/>
                </a:solidFill>
                <a:latin typeface="Tahoma"/>
                <a:cs typeface="Tahoma"/>
              </a:rPr>
              <a:t>a</a:t>
            </a:r>
            <a:r>
              <a:rPr dirty="0" sz="1400" spc="-85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dirty="0" sz="1400" spc="10">
                <a:solidFill>
                  <a:srgbClr val="6AA84F"/>
                </a:solidFill>
                <a:latin typeface="Tahoma"/>
                <a:cs typeface="Tahoma"/>
              </a:rPr>
              <a:t>stati</a:t>
            </a:r>
            <a:r>
              <a:rPr dirty="0" sz="1400" spc="5">
                <a:solidFill>
                  <a:srgbClr val="6AA84F"/>
                </a:solidFill>
                <a:latin typeface="Tahoma"/>
                <a:cs typeface="Tahoma"/>
              </a:rPr>
              <a:t>o</a:t>
            </a:r>
            <a:r>
              <a:rPr dirty="0" sz="1400">
                <a:solidFill>
                  <a:srgbClr val="6AA84F"/>
                </a:solidFill>
                <a:latin typeface="Tahoma"/>
                <a:cs typeface="Tahoma"/>
              </a:rPr>
              <a:t>n</a:t>
            </a:r>
            <a:r>
              <a:rPr dirty="0" sz="1400" spc="-95">
                <a:solidFill>
                  <a:srgbClr val="6AA84F"/>
                </a:solidFill>
                <a:latin typeface="Tahoma"/>
                <a:cs typeface="Tahoma"/>
              </a:rPr>
              <a:t> </a:t>
            </a:r>
            <a:r>
              <a:rPr dirty="0" sz="1400" spc="25">
                <a:solidFill>
                  <a:srgbClr val="3C85C5"/>
                </a:solidFill>
                <a:latin typeface="Tahoma"/>
                <a:cs typeface="Tahoma"/>
              </a:rPr>
              <a:t>o</a:t>
            </a:r>
            <a:r>
              <a:rPr dirty="0" sz="1400" spc="45">
                <a:solidFill>
                  <a:srgbClr val="3C85C5"/>
                </a:solidFill>
                <a:latin typeface="Tahoma"/>
                <a:cs typeface="Tahoma"/>
              </a:rPr>
              <a:t>f</a:t>
            </a:r>
            <a:r>
              <a:rPr dirty="0" sz="1400" spc="-70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dirty="0" sz="1400" spc="15">
                <a:solidFill>
                  <a:srgbClr val="3C85C5"/>
                </a:solidFill>
                <a:latin typeface="Tahoma"/>
                <a:cs typeface="Tahoma"/>
              </a:rPr>
              <a:t>t</a:t>
            </a:r>
            <a:r>
              <a:rPr dirty="0" sz="1400" spc="20">
                <a:solidFill>
                  <a:srgbClr val="3C85C5"/>
                </a:solidFill>
                <a:latin typeface="Tahoma"/>
                <a:cs typeface="Tahoma"/>
              </a:rPr>
              <a:t>h</a:t>
            </a:r>
            <a:r>
              <a:rPr dirty="0" sz="1400" spc="5">
                <a:solidFill>
                  <a:srgbClr val="3C85C5"/>
                </a:solidFill>
                <a:latin typeface="Tahoma"/>
                <a:cs typeface="Tahoma"/>
              </a:rPr>
              <a:t>e</a:t>
            </a:r>
            <a:r>
              <a:rPr dirty="0" sz="1400" spc="-85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dirty="0" sz="1400" spc="-25">
                <a:solidFill>
                  <a:srgbClr val="6AA84F"/>
                </a:solidFill>
                <a:latin typeface="Tahoma"/>
                <a:cs typeface="Tahoma"/>
              </a:rPr>
              <a:t>m</a:t>
            </a:r>
            <a:r>
              <a:rPr dirty="0" sz="1400" spc="15">
                <a:solidFill>
                  <a:srgbClr val="6AA84F"/>
                </a:solidFill>
                <a:latin typeface="Tahoma"/>
                <a:cs typeface="Tahoma"/>
              </a:rPr>
              <a:t>etr</a:t>
            </a:r>
            <a:r>
              <a:rPr dirty="0" sz="1400" spc="35">
                <a:solidFill>
                  <a:srgbClr val="6AA84F"/>
                </a:solidFill>
                <a:latin typeface="Tahoma"/>
                <a:cs typeface="Tahoma"/>
              </a:rPr>
              <a:t>o</a:t>
            </a:r>
            <a:endParaRPr sz="1400">
              <a:latin typeface="Tahoma"/>
              <a:cs typeface="Tahoma"/>
            </a:endParaRPr>
          </a:p>
          <a:p>
            <a:pPr marL="92075">
              <a:lnSpc>
                <a:spcPct val="100000"/>
              </a:lnSpc>
              <a:spcBef>
                <a:spcPts val="745"/>
              </a:spcBef>
            </a:pPr>
            <a:r>
              <a:rPr dirty="0" sz="1400" spc="-145">
                <a:solidFill>
                  <a:srgbClr val="E69138"/>
                </a:solidFill>
                <a:latin typeface="Tahoma"/>
                <a:cs typeface="Tahoma"/>
              </a:rPr>
              <a:t>&lt;s&gt;</a:t>
            </a:r>
            <a:r>
              <a:rPr dirty="0" sz="1400" spc="-90">
                <a:solidFill>
                  <a:srgbClr val="E69138"/>
                </a:solidFill>
                <a:latin typeface="Tahoma"/>
                <a:cs typeface="Tahoma"/>
              </a:rPr>
              <a:t> </a:t>
            </a:r>
            <a:r>
              <a:rPr dirty="0" sz="1400" spc="10">
                <a:solidFill>
                  <a:srgbClr val="3C85C5"/>
                </a:solidFill>
                <a:latin typeface="Tahoma"/>
                <a:cs typeface="Tahoma"/>
              </a:rPr>
              <a:t>the</a:t>
            </a:r>
            <a:r>
              <a:rPr dirty="0" sz="1400" spc="-95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dirty="0" sz="1400" spc="5">
                <a:solidFill>
                  <a:srgbClr val="6AA84F"/>
                </a:solidFill>
                <a:latin typeface="Tahoma"/>
                <a:cs typeface="Tahoma"/>
              </a:rPr>
              <a:t>apparition</a:t>
            </a:r>
            <a:r>
              <a:rPr dirty="0" sz="1400" spc="-85">
                <a:solidFill>
                  <a:srgbClr val="6AA84F"/>
                </a:solidFill>
                <a:latin typeface="Tahoma"/>
                <a:cs typeface="Tahoma"/>
              </a:rPr>
              <a:t> </a:t>
            </a:r>
            <a:r>
              <a:rPr dirty="0" sz="1400" spc="40">
                <a:solidFill>
                  <a:srgbClr val="3C85C5"/>
                </a:solidFill>
                <a:latin typeface="Tahoma"/>
                <a:cs typeface="Tahoma"/>
              </a:rPr>
              <a:t>of</a:t>
            </a:r>
            <a:r>
              <a:rPr dirty="0" sz="1400" spc="-80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dirty="0" sz="1400" spc="5">
                <a:solidFill>
                  <a:srgbClr val="3C85C5"/>
                </a:solidFill>
                <a:latin typeface="Tahoma"/>
                <a:cs typeface="Tahoma"/>
              </a:rPr>
              <a:t>these</a:t>
            </a:r>
            <a:r>
              <a:rPr dirty="0" sz="1400" spc="-110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6AA84F"/>
                </a:solidFill>
                <a:latin typeface="Tahoma"/>
                <a:cs typeface="Tahoma"/>
              </a:rPr>
              <a:t>faces</a:t>
            </a:r>
            <a:r>
              <a:rPr dirty="0" sz="1400" spc="-100">
                <a:solidFill>
                  <a:srgbClr val="6AA84F"/>
                </a:solidFill>
                <a:latin typeface="Tahoma"/>
                <a:cs typeface="Tahoma"/>
              </a:rPr>
              <a:t> </a:t>
            </a:r>
            <a:r>
              <a:rPr dirty="0" sz="1400" spc="5">
                <a:solidFill>
                  <a:srgbClr val="3C85C5"/>
                </a:solidFill>
                <a:latin typeface="Tahoma"/>
                <a:cs typeface="Tahoma"/>
              </a:rPr>
              <a:t>in</a:t>
            </a:r>
            <a:r>
              <a:rPr dirty="0" sz="1400" spc="-85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dirty="0" sz="1400" spc="10">
                <a:solidFill>
                  <a:srgbClr val="3C85C5"/>
                </a:solidFill>
                <a:latin typeface="Tahoma"/>
                <a:cs typeface="Tahoma"/>
              </a:rPr>
              <a:t>the</a:t>
            </a:r>
            <a:r>
              <a:rPr dirty="0" sz="1400" spc="-90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dirty="0" sz="1400" spc="25">
                <a:solidFill>
                  <a:srgbClr val="6AA84F"/>
                </a:solidFill>
                <a:latin typeface="Tahoma"/>
                <a:cs typeface="Tahoma"/>
              </a:rPr>
              <a:t>crowd</a:t>
            </a:r>
            <a:endParaRPr sz="1400">
              <a:latin typeface="Tahoma"/>
              <a:cs typeface="Tahoma"/>
            </a:endParaRPr>
          </a:p>
          <a:p>
            <a:pPr marL="92075">
              <a:lnSpc>
                <a:spcPct val="100000"/>
              </a:lnSpc>
              <a:spcBef>
                <a:spcPts val="254"/>
              </a:spcBef>
            </a:pPr>
            <a:r>
              <a:rPr dirty="0" sz="1400" spc="-145">
                <a:solidFill>
                  <a:srgbClr val="3C85C5"/>
                </a:solidFill>
                <a:latin typeface="Tahoma"/>
                <a:cs typeface="Tahoma"/>
              </a:rPr>
              <a:t>:</a:t>
            </a:r>
            <a:endParaRPr sz="1400">
              <a:latin typeface="Tahoma"/>
              <a:cs typeface="Tahoma"/>
            </a:endParaRPr>
          </a:p>
          <a:p>
            <a:pPr marL="930275">
              <a:lnSpc>
                <a:spcPct val="100000"/>
              </a:lnSpc>
              <a:spcBef>
                <a:spcPts val="755"/>
              </a:spcBef>
            </a:pPr>
            <a:r>
              <a:rPr dirty="0" sz="1400" spc="15">
                <a:solidFill>
                  <a:srgbClr val="3C85C5"/>
                </a:solidFill>
                <a:latin typeface="Tahoma"/>
                <a:cs typeface="Tahoma"/>
              </a:rPr>
              <a:t>on</a:t>
            </a:r>
            <a:r>
              <a:rPr dirty="0" sz="1400" spc="-90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dirty="0" sz="1400" spc="-40">
                <a:solidFill>
                  <a:srgbClr val="3C85C5"/>
                </a:solidFill>
                <a:latin typeface="Tahoma"/>
                <a:cs typeface="Tahoma"/>
              </a:rPr>
              <a:t>a</a:t>
            </a:r>
            <a:r>
              <a:rPr dirty="0" sz="1400" spc="-70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dirty="0" sz="1400" spc="30">
                <a:solidFill>
                  <a:srgbClr val="3C85C5"/>
                </a:solidFill>
                <a:latin typeface="Tahoma"/>
                <a:cs typeface="Tahoma"/>
              </a:rPr>
              <a:t>wet</a:t>
            </a:r>
            <a:r>
              <a:rPr dirty="0" sz="1400" spc="-90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dirty="0" sz="1400" spc="-110">
                <a:solidFill>
                  <a:srgbClr val="3C85C5"/>
                </a:solidFill>
                <a:latin typeface="Tahoma"/>
                <a:cs typeface="Tahoma"/>
              </a:rPr>
              <a:t>,</a:t>
            </a:r>
            <a:r>
              <a:rPr dirty="0" sz="1400" spc="-90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dirty="0" sz="1400" spc="10">
                <a:solidFill>
                  <a:srgbClr val="3C85C5"/>
                </a:solidFill>
                <a:latin typeface="Tahoma"/>
                <a:cs typeface="Tahoma"/>
              </a:rPr>
              <a:t>b</a:t>
            </a:r>
            <a:r>
              <a:rPr dirty="0" sz="1400" spc="10">
                <a:solidFill>
                  <a:srgbClr val="3C85C5"/>
                </a:solidFill>
                <a:latin typeface="Tahoma"/>
                <a:cs typeface="Tahoma"/>
              </a:rPr>
              <a:t>l</a:t>
            </a:r>
            <a:r>
              <a:rPr dirty="0" sz="1400">
                <a:solidFill>
                  <a:srgbClr val="3C85C5"/>
                </a:solidFill>
                <a:latin typeface="Tahoma"/>
                <a:cs typeface="Tahoma"/>
              </a:rPr>
              <a:t>ack</a:t>
            </a:r>
            <a:r>
              <a:rPr dirty="0" sz="1400" spc="-90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dirty="0" sz="1400" spc="10">
                <a:solidFill>
                  <a:srgbClr val="6AA84F"/>
                </a:solidFill>
                <a:latin typeface="Tahoma"/>
                <a:cs typeface="Tahoma"/>
              </a:rPr>
              <a:t>b</a:t>
            </a:r>
            <a:r>
              <a:rPr dirty="0" sz="1400" spc="15">
                <a:solidFill>
                  <a:srgbClr val="6AA84F"/>
                </a:solidFill>
                <a:latin typeface="Tahoma"/>
                <a:cs typeface="Tahoma"/>
              </a:rPr>
              <a:t>o</a:t>
            </a:r>
            <a:r>
              <a:rPr dirty="0" sz="1400" spc="5">
                <a:solidFill>
                  <a:srgbClr val="6AA84F"/>
                </a:solidFill>
                <a:latin typeface="Tahoma"/>
                <a:cs typeface="Tahoma"/>
              </a:rPr>
              <a:t>u</a:t>
            </a:r>
            <a:r>
              <a:rPr dirty="0" sz="1400" spc="-25">
                <a:solidFill>
                  <a:srgbClr val="6AA84F"/>
                </a:solidFill>
                <a:latin typeface="Tahoma"/>
                <a:cs typeface="Tahoma"/>
              </a:rPr>
              <a:t>gh</a:t>
            </a:r>
            <a:r>
              <a:rPr dirty="0" sz="1400" spc="-90">
                <a:solidFill>
                  <a:srgbClr val="6AA84F"/>
                </a:solidFill>
                <a:latin typeface="Tahoma"/>
                <a:cs typeface="Tahoma"/>
              </a:rPr>
              <a:t> </a:t>
            </a:r>
            <a:r>
              <a:rPr dirty="0" sz="1400" spc="-95">
                <a:solidFill>
                  <a:srgbClr val="3C85C5"/>
                </a:solidFill>
                <a:latin typeface="Tahoma"/>
                <a:cs typeface="Tahoma"/>
              </a:rPr>
              <a:t>.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582281" y="3296157"/>
            <a:ext cx="915669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10">
                <a:solidFill>
                  <a:srgbClr val="666666"/>
                </a:solidFill>
                <a:latin typeface="Tahoma"/>
                <a:cs typeface="Tahoma"/>
              </a:rPr>
              <a:t>Ez</a:t>
            </a:r>
            <a:r>
              <a:rPr dirty="0" sz="1200">
                <a:solidFill>
                  <a:srgbClr val="666666"/>
                </a:solidFill>
                <a:latin typeface="Tahoma"/>
                <a:cs typeface="Tahoma"/>
              </a:rPr>
              <a:t>r</a:t>
            </a:r>
            <a:r>
              <a:rPr dirty="0" sz="1200" spc="-35">
                <a:solidFill>
                  <a:srgbClr val="666666"/>
                </a:solidFill>
                <a:latin typeface="Tahoma"/>
                <a:cs typeface="Tahoma"/>
              </a:rPr>
              <a:t>a</a:t>
            </a:r>
            <a:r>
              <a:rPr dirty="0" sz="1200" spc="-65">
                <a:solidFill>
                  <a:srgbClr val="666666"/>
                </a:solidFill>
                <a:latin typeface="Tahoma"/>
                <a:cs typeface="Tahoma"/>
              </a:rPr>
              <a:t> </a:t>
            </a:r>
            <a:r>
              <a:rPr dirty="0" sz="1200" spc="25">
                <a:solidFill>
                  <a:srgbClr val="666666"/>
                </a:solidFill>
                <a:latin typeface="Tahoma"/>
                <a:cs typeface="Tahoma"/>
              </a:rPr>
              <a:t>Pou</a:t>
            </a:r>
            <a:r>
              <a:rPr dirty="0" sz="1200">
                <a:solidFill>
                  <a:srgbClr val="666666"/>
                </a:solidFill>
                <a:latin typeface="Tahoma"/>
                <a:cs typeface="Tahoma"/>
              </a:rPr>
              <a:t>nd</a:t>
            </a:r>
            <a:r>
              <a:rPr dirty="0" sz="1200" spc="-60">
                <a:solidFill>
                  <a:srgbClr val="666666"/>
                </a:solidFill>
                <a:latin typeface="Tahoma"/>
                <a:cs typeface="Tahoma"/>
              </a:rPr>
              <a:t> </a:t>
            </a:r>
            <a:r>
              <a:rPr dirty="0" sz="1200" spc="40">
                <a:solidFill>
                  <a:srgbClr val="666666"/>
                </a:solidFill>
                <a:latin typeface="Tahoma"/>
                <a:cs typeface="Tahoma"/>
              </a:rPr>
              <a:t>–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 sz="1200" spc="35">
                <a:solidFill>
                  <a:srgbClr val="666666"/>
                </a:solidFill>
                <a:latin typeface="Tahoma"/>
                <a:cs typeface="Tahoma"/>
              </a:rPr>
              <a:t>1913</a:t>
            </a:r>
            <a:endParaRPr sz="1200">
              <a:latin typeface="Tahoma"/>
              <a:cs typeface="Tahoma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75104" y="2897123"/>
            <a:ext cx="886578" cy="200752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975485" y="2478023"/>
            <a:ext cx="904875" cy="200752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033016" y="3285744"/>
            <a:ext cx="761256" cy="200752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9429"/>
            <a:ext cx="495554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15"/>
              <a:t>Populating</a:t>
            </a:r>
            <a:r>
              <a:rPr dirty="0" spc="-180"/>
              <a:t> </a:t>
            </a:r>
            <a:r>
              <a:rPr dirty="0" spc="20"/>
              <a:t>the</a:t>
            </a:r>
            <a:r>
              <a:rPr dirty="0" spc="-180"/>
              <a:t> </a:t>
            </a:r>
            <a:r>
              <a:rPr dirty="0" spc="15"/>
              <a:t>transition</a:t>
            </a:r>
            <a:r>
              <a:rPr dirty="0" spc="-180"/>
              <a:t> </a:t>
            </a:r>
            <a:r>
              <a:rPr dirty="0" spc="-5"/>
              <a:t>matrix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749782" y="1555305"/>
          <a:ext cx="4377690" cy="20332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1725"/>
                <a:gridCol w="1155064"/>
                <a:gridCol w="1132839"/>
                <a:gridCol w="974725"/>
              </a:tblGrid>
              <a:tr h="40474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400" spc="130">
                          <a:latin typeface="Tahoma"/>
                          <a:cs typeface="Tahoma"/>
                        </a:rPr>
                        <a:t>NN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400" spc="90">
                          <a:latin typeface="Tahoma"/>
                          <a:cs typeface="Tahoma"/>
                        </a:rPr>
                        <a:t>VB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O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404621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dirty="0" sz="1400">
                          <a:latin typeface="Cambria Math"/>
                          <a:cs typeface="Cambria Math"/>
                        </a:rPr>
                        <a:t>𝜋</a:t>
                      </a:r>
                      <a:endParaRPr sz="1400">
                        <a:latin typeface="Cambria Math"/>
                        <a:cs typeface="Cambria Math"/>
                      </a:endParaRPr>
                    </a:p>
                  </a:txBody>
                  <a:tcPr marL="0" marR="0" marB="0" marT="8763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F6B16B"/>
                    </a:solidFill>
                  </a:tcPr>
                </a:tc>
                <a:tc>
                  <a:txBody>
                    <a:bodyPr/>
                    <a:lstStyle/>
                    <a:p>
                      <a:pPr algn="r" marR="51752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1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890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404622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400" spc="-5">
                          <a:latin typeface="Tahoma"/>
                          <a:cs typeface="Tahoma"/>
                        </a:rPr>
                        <a:t>N</a:t>
                      </a:r>
                      <a:r>
                        <a:rPr dirty="0" sz="1400">
                          <a:latin typeface="Tahoma"/>
                          <a:cs typeface="Tahoma"/>
                        </a:rPr>
                        <a:t>N</a:t>
                      </a:r>
                      <a:r>
                        <a:rPr dirty="0" sz="1400" spc="-7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400">
                          <a:solidFill>
                            <a:srgbClr val="D9D9D9"/>
                          </a:solidFill>
                          <a:latin typeface="Tahoma"/>
                          <a:cs typeface="Tahoma"/>
                        </a:rPr>
                        <a:t>(</a:t>
                      </a:r>
                      <a:r>
                        <a:rPr dirty="0" sz="1400" spc="-10">
                          <a:solidFill>
                            <a:srgbClr val="D9D9D9"/>
                          </a:solidFill>
                          <a:latin typeface="Tahoma"/>
                          <a:cs typeface="Tahoma"/>
                        </a:rPr>
                        <a:t>n</a:t>
                      </a:r>
                      <a:r>
                        <a:rPr dirty="0" sz="1400">
                          <a:solidFill>
                            <a:srgbClr val="D9D9D9"/>
                          </a:solidFill>
                          <a:latin typeface="Tahoma"/>
                          <a:cs typeface="Tahoma"/>
                        </a:rPr>
                        <a:t>o</a:t>
                      </a:r>
                      <a:r>
                        <a:rPr dirty="0" sz="1400" spc="-10">
                          <a:solidFill>
                            <a:srgbClr val="D9D9D9"/>
                          </a:solidFill>
                          <a:latin typeface="Tahoma"/>
                          <a:cs typeface="Tahoma"/>
                        </a:rPr>
                        <a:t>u</a:t>
                      </a:r>
                      <a:r>
                        <a:rPr dirty="0" sz="1400">
                          <a:solidFill>
                            <a:srgbClr val="D9D9D9"/>
                          </a:solidFill>
                          <a:latin typeface="Tahoma"/>
                          <a:cs typeface="Tahoma"/>
                        </a:rPr>
                        <a:t>n)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92C47C"/>
                    </a:solidFill>
                  </a:tcPr>
                </a:tc>
                <a:tc>
                  <a:txBody>
                    <a:bodyPr/>
                    <a:lstStyle/>
                    <a:p>
                      <a:pPr algn="r" marR="517525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0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9525">
                      <a:solidFill>
                        <a:srgbClr val="9E9E9E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404621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VB</a:t>
                      </a:r>
                      <a:r>
                        <a:rPr dirty="0" sz="1400" spc="-9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400">
                          <a:solidFill>
                            <a:srgbClr val="D9D9D9"/>
                          </a:solidFill>
                          <a:latin typeface="Tahoma"/>
                          <a:cs typeface="Tahoma"/>
                        </a:rPr>
                        <a:t>(</a:t>
                      </a:r>
                      <a:r>
                        <a:rPr dirty="0" sz="1400" spc="-10">
                          <a:solidFill>
                            <a:srgbClr val="D9D9D9"/>
                          </a:solidFill>
                          <a:latin typeface="Tahoma"/>
                          <a:cs typeface="Tahoma"/>
                        </a:rPr>
                        <a:t>v</a:t>
                      </a:r>
                      <a:r>
                        <a:rPr dirty="0" sz="1400">
                          <a:solidFill>
                            <a:srgbClr val="D9D9D9"/>
                          </a:solidFill>
                          <a:latin typeface="Tahoma"/>
                          <a:cs typeface="Tahoma"/>
                        </a:rPr>
                        <a:t>e</a:t>
                      </a:r>
                      <a:r>
                        <a:rPr dirty="0" sz="1400" spc="5">
                          <a:solidFill>
                            <a:srgbClr val="D9D9D9"/>
                          </a:solidFill>
                          <a:latin typeface="Tahoma"/>
                          <a:cs typeface="Tahoma"/>
                        </a:rPr>
                        <a:t>r</a:t>
                      </a:r>
                      <a:r>
                        <a:rPr dirty="0" sz="1400">
                          <a:solidFill>
                            <a:srgbClr val="D9D9D9"/>
                          </a:solidFill>
                          <a:latin typeface="Tahoma"/>
                          <a:cs typeface="Tahoma"/>
                        </a:rPr>
                        <a:t>b</a:t>
                      </a:r>
                      <a:r>
                        <a:rPr dirty="0" sz="1400">
                          <a:solidFill>
                            <a:srgbClr val="D9D9D9"/>
                          </a:solidFill>
                          <a:latin typeface="Tahoma"/>
                          <a:cs typeface="Tahoma"/>
                        </a:rPr>
                        <a:t>)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8E7BC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40474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400" spc="130">
                          <a:latin typeface="Tahoma"/>
                          <a:cs typeface="Tahoma"/>
                        </a:rPr>
                        <a:t>O</a:t>
                      </a:r>
                      <a:r>
                        <a:rPr dirty="0" sz="1400" spc="-10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400" spc="-40">
                          <a:solidFill>
                            <a:srgbClr val="D9D9D9"/>
                          </a:solidFill>
                          <a:latin typeface="Tahoma"/>
                          <a:cs typeface="Tahoma"/>
                        </a:rPr>
                        <a:t>(other)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6EA8D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3547" y="2467355"/>
            <a:ext cx="465978" cy="199297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292852" y="2014727"/>
            <a:ext cx="3851275" cy="1203960"/>
          </a:xfrm>
          <a:prstGeom prst="rect">
            <a:avLst/>
          </a:prstGeom>
          <a:ln w="9525">
            <a:solidFill>
              <a:srgbClr val="D9D9D9"/>
            </a:solidFill>
          </a:ln>
        </p:spPr>
        <p:txBody>
          <a:bodyPr wrap="square" lIns="0" tIns="99060" rIns="0" bIns="0" rtlCol="0" vert="horz">
            <a:spAutoFit/>
          </a:bodyPr>
          <a:lstStyle/>
          <a:p>
            <a:pPr marL="92075">
              <a:lnSpc>
                <a:spcPct val="100000"/>
              </a:lnSpc>
              <a:spcBef>
                <a:spcPts val="780"/>
              </a:spcBef>
            </a:pPr>
            <a:r>
              <a:rPr dirty="0" sz="1400" spc="-145">
                <a:solidFill>
                  <a:srgbClr val="E69138"/>
                </a:solidFill>
                <a:latin typeface="Tahoma"/>
                <a:cs typeface="Tahoma"/>
              </a:rPr>
              <a:t>&lt;s&gt;</a:t>
            </a:r>
            <a:r>
              <a:rPr dirty="0" sz="1400" spc="-90">
                <a:solidFill>
                  <a:srgbClr val="E69138"/>
                </a:solidFill>
                <a:latin typeface="Tahoma"/>
                <a:cs typeface="Tahoma"/>
              </a:rPr>
              <a:t> </a:t>
            </a:r>
            <a:r>
              <a:rPr dirty="0" sz="1400" spc="10">
                <a:solidFill>
                  <a:srgbClr val="3C85C5"/>
                </a:solidFill>
                <a:latin typeface="Tahoma"/>
                <a:cs typeface="Tahoma"/>
              </a:rPr>
              <a:t>in</a:t>
            </a:r>
            <a:r>
              <a:rPr dirty="0" sz="1400" spc="-85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dirty="0" sz="1400" spc="-40">
                <a:solidFill>
                  <a:srgbClr val="3C85C5"/>
                </a:solidFill>
                <a:latin typeface="Tahoma"/>
                <a:cs typeface="Tahoma"/>
              </a:rPr>
              <a:t>a</a:t>
            </a:r>
            <a:r>
              <a:rPr dirty="0" sz="1400" spc="-85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dirty="0" sz="1400" spc="10">
                <a:solidFill>
                  <a:srgbClr val="6AA84F"/>
                </a:solidFill>
                <a:latin typeface="Tahoma"/>
                <a:cs typeface="Tahoma"/>
              </a:rPr>
              <a:t>stati</a:t>
            </a:r>
            <a:r>
              <a:rPr dirty="0" sz="1400" spc="5">
                <a:solidFill>
                  <a:srgbClr val="6AA84F"/>
                </a:solidFill>
                <a:latin typeface="Tahoma"/>
                <a:cs typeface="Tahoma"/>
              </a:rPr>
              <a:t>o</a:t>
            </a:r>
            <a:r>
              <a:rPr dirty="0" sz="1400">
                <a:solidFill>
                  <a:srgbClr val="6AA84F"/>
                </a:solidFill>
                <a:latin typeface="Tahoma"/>
                <a:cs typeface="Tahoma"/>
              </a:rPr>
              <a:t>n</a:t>
            </a:r>
            <a:r>
              <a:rPr dirty="0" sz="1400" spc="-95">
                <a:solidFill>
                  <a:srgbClr val="6AA84F"/>
                </a:solidFill>
                <a:latin typeface="Tahoma"/>
                <a:cs typeface="Tahoma"/>
              </a:rPr>
              <a:t> </a:t>
            </a:r>
            <a:r>
              <a:rPr dirty="0" sz="1400" spc="25">
                <a:solidFill>
                  <a:srgbClr val="3C85C5"/>
                </a:solidFill>
                <a:latin typeface="Tahoma"/>
                <a:cs typeface="Tahoma"/>
              </a:rPr>
              <a:t>o</a:t>
            </a:r>
            <a:r>
              <a:rPr dirty="0" sz="1400" spc="45">
                <a:solidFill>
                  <a:srgbClr val="3C85C5"/>
                </a:solidFill>
                <a:latin typeface="Tahoma"/>
                <a:cs typeface="Tahoma"/>
              </a:rPr>
              <a:t>f</a:t>
            </a:r>
            <a:r>
              <a:rPr dirty="0" sz="1400" spc="-70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dirty="0" sz="1400" spc="15">
                <a:solidFill>
                  <a:srgbClr val="3C85C5"/>
                </a:solidFill>
                <a:latin typeface="Tahoma"/>
                <a:cs typeface="Tahoma"/>
              </a:rPr>
              <a:t>t</a:t>
            </a:r>
            <a:r>
              <a:rPr dirty="0" sz="1400" spc="20">
                <a:solidFill>
                  <a:srgbClr val="3C85C5"/>
                </a:solidFill>
                <a:latin typeface="Tahoma"/>
                <a:cs typeface="Tahoma"/>
              </a:rPr>
              <a:t>h</a:t>
            </a:r>
            <a:r>
              <a:rPr dirty="0" sz="1400" spc="5">
                <a:solidFill>
                  <a:srgbClr val="3C85C5"/>
                </a:solidFill>
                <a:latin typeface="Tahoma"/>
                <a:cs typeface="Tahoma"/>
              </a:rPr>
              <a:t>e</a:t>
            </a:r>
            <a:r>
              <a:rPr dirty="0" sz="1400" spc="-85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dirty="0" sz="1400" spc="-25">
                <a:solidFill>
                  <a:srgbClr val="6AA84F"/>
                </a:solidFill>
                <a:latin typeface="Tahoma"/>
                <a:cs typeface="Tahoma"/>
              </a:rPr>
              <a:t>m</a:t>
            </a:r>
            <a:r>
              <a:rPr dirty="0" sz="1400" spc="15">
                <a:solidFill>
                  <a:srgbClr val="6AA84F"/>
                </a:solidFill>
                <a:latin typeface="Tahoma"/>
                <a:cs typeface="Tahoma"/>
              </a:rPr>
              <a:t>etr</a:t>
            </a:r>
            <a:r>
              <a:rPr dirty="0" sz="1400" spc="35">
                <a:solidFill>
                  <a:srgbClr val="6AA84F"/>
                </a:solidFill>
                <a:latin typeface="Tahoma"/>
                <a:cs typeface="Tahoma"/>
              </a:rPr>
              <a:t>o</a:t>
            </a:r>
            <a:endParaRPr sz="1400">
              <a:latin typeface="Tahoma"/>
              <a:cs typeface="Tahoma"/>
            </a:endParaRPr>
          </a:p>
          <a:p>
            <a:pPr marL="92075">
              <a:lnSpc>
                <a:spcPct val="100000"/>
              </a:lnSpc>
              <a:spcBef>
                <a:spcPts val="745"/>
              </a:spcBef>
            </a:pPr>
            <a:r>
              <a:rPr dirty="0" sz="1400" spc="-145">
                <a:solidFill>
                  <a:srgbClr val="E69138"/>
                </a:solidFill>
                <a:latin typeface="Tahoma"/>
                <a:cs typeface="Tahoma"/>
              </a:rPr>
              <a:t>&lt;s&gt;</a:t>
            </a:r>
            <a:r>
              <a:rPr dirty="0" sz="1400" spc="-90">
                <a:solidFill>
                  <a:srgbClr val="E69138"/>
                </a:solidFill>
                <a:latin typeface="Tahoma"/>
                <a:cs typeface="Tahoma"/>
              </a:rPr>
              <a:t> </a:t>
            </a:r>
            <a:r>
              <a:rPr dirty="0" sz="1400" spc="10">
                <a:solidFill>
                  <a:srgbClr val="3C85C5"/>
                </a:solidFill>
                <a:latin typeface="Tahoma"/>
                <a:cs typeface="Tahoma"/>
              </a:rPr>
              <a:t>the</a:t>
            </a:r>
            <a:r>
              <a:rPr dirty="0" sz="1400" spc="-95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dirty="0" sz="1400" spc="5">
                <a:solidFill>
                  <a:srgbClr val="6AA84F"/>
                </a:solidFill>
                <a:latin typeface="Tahoma"/>
                <a:cs typeface="Tahoma"/>
              </a:rPr>
              <a:t>apparition</a:t>
            </a:r>
            <a:r>
              <a:rPr dirty="0" sz="1400" spc="-85">
                <a:solidFill>
                  <a:srgbClr val="6AA84F"/>
                </a:solidFill>
                <a:latin typeface="Tahoma"/>
                <a:cs typeface="Tahoma"/>
              </a:rPr>
              <a:t> </a:t>
            </a:r>
            <a:r>
              <a:rPr dirty="0" sz="1400" spc="40">
                <a:solidFill>
                  <a:srgbClr val="3C85C5"/>
                </a:solidFill>
                <a:latin typeface="Tahoma"/>
                <a:cs typeface="Tahoma"/>
              </a:rPr>
              <a:t>of</a:t>
            </a:r>
            <a:r>
              <a:rPr dirty="0" sz="1400" spc="-80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dirty="0" sz="1400" spc="5">
                <a:solidFill>
                  <a:srgbClr val="3C85C5"/>
                </a:solidFill>
                <a:latin typeface="Tahoma"/>
                <a:cs typeface="Tahoma"/>
              </a:rPr>
              <a:t>these</a:t>
            </a:r>
            <a:r>
              <a:rPr dirty="0" sz="1400" spc="-110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6AA84F"/>
                </a:solidFill>
                <a:latin typeface="Tahoma"/>
                <a:cs typeface="Tahoma"/>
              </a:rPr>
              <a:t>faces</a:t>
            </a:r>
            <a:r>
              <a:rPr dirty="0" sz="1400" spc="-100">
                <a:solidFill>
                  <a:srgbClr val="6AA84F"/>
                </a:solidFill>
                <a:latin typeface="Tahoma"/>
                <a:cs typeface="Tahoma"/>
              </a:rPr>
              <a:t> </a:t>
            </a:r>
            <a:r>
              <a:rPr dirty="0" sz="1400" spc="5">
                <a:solidFill>
                  <a:srgbClr val="3C85C5"/>
                </a:solidFill>
                <a:latin typeface="Tahoma"/>
                <a:cs typeface="Tahoma"/>
              </a:rPr>
              <a:t>in</a:t>
            </a:r>
            <a:r>
              <a:rPr dirty="0" sz="1400" spc="-85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dirty="0" sz="1400" spc="10">
                <a:solidFill>
                  <a:srgbClr val="3C85C5"/>
                </a:solidFill>
                <a:latin typeface="Tahoma"/>
                <a:cs typeface="Tahoma"/>
              </a:rPr>
              <a:t>the</a:t>
            </a:r>
            <a:r>
              <a:rPr dirty="0" sz="1400" spc="-90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dirty="0" sz="1400" spc="25">
                <a:solidFill>
                  <a:srgbClr val="6AA84F"/>
                </a:solidFill>
                <a:latin typeface="Tahoma"/>
                <a:cs typeface="Tahoma"/>
              </a:rPr>
              <a:t>crowd</a:t>
            </a:r>
            <a:endParaRPr sz="1400">
              <a:latin typeface="Tahoma"/>
              <a:cs typeface="Tahoma"/>
            </a:endParaRPr>
          </a:p>
          <a:p>
            <a:pPr marL="92075">
              <a:lnSpc>
                <a:spcPct val="100000"/>
              </a:lnSpc>
              <a:spcBef>
                <a:spcPts val="254"/>
              </a:spcBef>
            </a:pPr>
            <a:r>
              <a:rPr dirty="0" sz="1400" spc="-145">
                <a:solidFill>
                  <a:srgbClr val="3C85C5"/>
                </a:solidFill>
                <a:latin typeface="Tahoma"/>
                <a:cs typeface="Tahoma"/>
              </a:rPr>
              <a:t>:</a:t>
            </a:r>
            <a:endParaRPr sz="1400">
              <a:latin typeface="Tahoma"/>
              <a:cs typeface="Tahoma"/>
            </a:endParaRPr>
          </a:p>
          <a:p>
            <a:pPr marL="92075">
              <a:lnSpc>
                <a:spcPct val="100000"/>
              </a:lnSpc>
              <a:spcBef>
                <a:spcPts val="755"/>
              </a:spcBef>
            </a:pPr>
            <a:r>
              <a:rPr dirty="0" sz="1400" spc="-114">
                <a:solidFill>
                  <a:srgbClr val="E69138"/>
                </a:solidFill>
                <a:latin typeface="Tahoma"/>
                <a:cs typeface="Tahoma"/>
              </a:rPr>
              <a:t>&lt;s</a:t>
            </a:r>
            <a:r>
              <a:rPr dirty="0" sz="1400" spc="-204">
                <a:solidFill>
                  <a:srgbClr val="E69138"/>
                </a:solidFill>
                <a:latin typeface="Tahoma"/>
                <a:cs typeface="Tahoma"/>
              </a:rPr>
              <a:t>&gt;</a:t>
            </a:r>
            <a:r>
              <a:rPr dirty="0" sz="1400" spc="-90">
                <a:solidFill>
                  <a:srgbClr val="E69138"/>
                </a:solidFill>
                <a:latin typeface="Tahoma"/>
                <a:cs typeface="Tahoma"/>
              </a:rPr>
              <a:t> </a:t>
            </a:r>
            <a:r>
              <a:rPr dirty="0" sz="1400" spc="10">
                <a:solidFill>
                  <a:srgbClr val="6AA84F"/>
                </a:solidFill>
                <a:latin typeface="Tahoma"/>
                <a:cs typeface="Tahoma"/>
              </a:rPr>
              <a:t>p</a:t>
            </a:r>
            <a:r>
              <a:rPr dirty="0" sz="1400">
                <a:solidFill>
                  <a:srgbClr val="6AA84F"/>
                </a:solidFill>
                <a:latin typeface="Tahoma"/>
                <a:cs typeface="Tahoma"/>
              </a:rPr>
              <a:t>etal</a:t>
            </a:r>
            <a:r>
              <a:rPr dirty="0" sz="1400" spc="-20">
                <a:solidFill>
                  <a:srgbClr val="6AA84F"/>
                </a:solidFill>
                <a:latin typeface="Tahoma"/>
                <a:cs typeface="Tahoma"/>
              </a:rPr>
              <a:t>s</a:t>
            </a:r>
            <a:r>
              <a:rPr dirty="0" sz="1400" spc="-110">
                <a:solidFill>
                  <a:srgbClr val="6AA84F"/>
                </a:solidFill>
                <a:latin typeface="Tahoma"/>
                <a:cs typeface="Tahoma"/>
              </a:rPr>
              <a:t> </a:t>
            </a:r>
            <a:r>
              <a:rPr dirty="0" sz="1400" spc="15">
                <a:solidFill>
                  <a:srgbClr val="3C85C5"/>
                </a:solidFill>
                <a:latin typeface="Tahoma"/>
                <a:cs typeface="Tahoma"/>
              </a:rPr>
              <a:t>on</a:t>
            </a:r>
            <a:r>
              <a:rPr dirty="0" sz="1400" spc="-90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dirty="0" sz="1400" spc="-40">
                <a:solidFill>
                  <a:srgbClr val="3C85C5"/>
                </a:solidFill>
                <a:latin typeface="Tahoma"/>
                <a:cs typeface="Tahoma"/>
              </a:rPr>
              <a:t>a</a:t>
            </a:r>
            <a:r>
              <a:rPr dirty="0" sz="1400" spc="-70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dirty="0" sz="1400" spc="30">
                <a:solidFill>
                  <a:srgbClr val="3C85C5"/>
                </a:solidFill>
                <a:latin typeface="Tahoma"/>
                <a:cs typeface="Tahoma"/>
              </a:rPr>
              <a:t>wet</a:t>
            </a:r>
            <a:r>
              <a:rPr dirty="0" sz="1400" spc="-90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dirty="0" sz="1400" spc="-110">
                <a:solidFill>
                  <a:srgbClr val="3C85C5"/>
                </a:solidFill>
                <a:latin typeface="Tahoma"/>
                <a:cs typeface="Tahoma"/>
              </a:rPr>
              <a:t>,</a:t>
            </a:r>
            <a:r>
              <a:rPr dirty="0" sz="1400" spc="-90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dirty="0" sz="1400" spc="10">
                <a:solidFill>
                  <a:srgbClr val="3C85C5"/>
                </a:solidFill>
                <a:latin typeface="Tahoma"/>
                <a:cs typeface="Tahoma"/>
              </a:rPr>
              <a:t>b</a:t>
            </a:r>
            <a:r>
              <a:rPr dirty="0" sz="1400" spc="10">
                <a:solidFill>
                  <a:srgbClr val="3C85C5"/>
                </a:solidFill>
                <a:latin typeface="Tahoma"/>
                <a:cs typeface="Tahoma"/>
              </a:rPr>
              <a:t>l</a:t>
            </a:r>
            <a:r>
              <a:rPr dirty="0" sz="1400">
                <a:solidFill>
                  <a:srgbClr val="3C85C5"/>
                </a:solidFill>
                <a:latin typeface="Tahoma"/>
                <a:cs typeface="Tahoma"/>
              </a:rPr>
              <a:t>ack</a:t>
            </a:r>
            <a:r>
              <a:rPr dirty="0" sz="1400" spc="-90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dirty="0" sz="1400" spc="10">
                <a:solidFill>
                  <a:srgbClr val="6AA84F"/>
                </a:solidFill>
                <a:latin typeface="Tahoma"/>
                <a:cs typeface="Tahoma"/>
              </a:rPr>
              <a:t>b</a:t>
            </a:r>
            <a:r>
              <a:rPr dirty="0" sz="1400" spc="15">
                <a:solidFill>
                  <a:srgbClr val="6AA84F"/>
                </a:solidFill>
                <a:latin typeface="Tahoma"/>
                <a:cs typeface="Tahoma"/>
              </a:rPr>
              <a:t>o</a:t>
            </a:r>
            <a:r>
              <a:rPr dirty="0" sz="1400" spc="5">
                <a:solidFill>
                  <a:srgbClr val="6AA84F"/>
                </a:solidFill>
                <a:latin typeface="Tahoma"/>
                <a:cs typeface="Tahoma"/>
              </a:rPr>
              <a:t>u</a:t>
            </a:r>
            <a:r>
              <a:rPr dirty="0" sz="1400" spc="-25">
                <a:solidFill>
                  <a:srgbClr val="6AA84F"/>
                </a:solidFill>
                <a:latin typeface="Tahoma"/>
                <a:cs typeface="Tahoma"/>
              </a:rPr>
              <a:t>gh</a:t>
            </a:r>
            <a:r>
              <a:rPr dirty="0" sz="1400" spc="-90">
                <a:solidFill>
                  <a:srgbClr val="6AA84F"/>
                </a:solidFill>
                <a:latin typeface="Tahoma"/>
                <a:cs typeface="Tahoma"/>
              </a:rPr>
              <a:t> </a:t>
            </a:r>
            <a:r>
              <a:rPr dirty="0" sz="1400" spc="-95">
                <a:solidFill>
                  <a:srgbClr val="3C85C5"/>
                </a:solidFill>
                <a:latin typeface="Tahoma"/>
                <a:cs typeface="Tahoma"/>
              </a:rPr>
              <a:t>.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582281" y="3296157"/>
            <a:ext cx="915669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10">
                <a:solidFill>
                  <a:srgbClr val="666666"/>
                </a:solidFill>
                <a:latin typeface="Tahoma"/>
                <a:cs typeface="Tahoma"/>
              </a:rPr>
              <a:t>Ez</a:t>
            </a:r>
            <a:r>
              <a:rPr dirty="0" sz="1200">
                <a:solidFill>
                  <a:srgbClr val="666666"/>
                </a:solidFill>
                <a:latin typeface="Tahoma"/>
                <a:cs typeface="Tahoma"/>
              </a:rPr>
              <a:t>r</a:t>
            </a:r>
            <a:r>
              <a:rPr dirty="0" sz="1200" spc="-35">
                <a:solidFill>
                  <a:srgbClr val="666666"/>
                </a:solidFill>
                <a:latin typeface="Tahoma"/>
                <a:cs typeface="Tahoma"/>
              </a:rPr>
              <a:t>a</a:t>
            </a:r>
            <a:r>
              <a:rPr dirty="0" sz="1200" spc="-65">
                <a:solidFill>
                  <a:srgbClr val="666666"/>
                </a:solidFill>
                <a:latin typeface="Tahoma"/>
                <a:cs typeface="Tahoma"/>
              </a:rPr>
              <a:t> </a:t>
            </a:r>
            <a:r>
              <a:rPr dirty="0" sz="1200" spc="25">
                <a:solidFill>
                  <a:srgbClr val="666666"/>
                </a:solidFill>
                <a:latin typeface="Tahoma"/>
                <a:cs typeface="Tahoma"/>
              </a:rPr>
              <a:t>Pou</a:t>
            </a:r>
            <a:r>
              <a:rPr dirty="0" sz="1200">
                <a:solidFill>
                  <a:srgbClr val="666666"/>
                </a:solidFill>
                <a:latin typeface="Tahoma"/>
                <a:cs typeface="Tahoma"/>
              </a:rPr>
              <a:t>nd</a:t>
            </a:r>
            <a:r>
              <a:rPr dirty="0" sz="1200" spc="-60">
                <a:solidFill>
                  <a:srgbClr val="666666"/>
                </a:solidFill>
                <a:latin typeface="Tahoma"/>
                <a:cs typeface="Tahoma"/>
              </a:rPr>
              <a:t> </a:t>
            </a:r>
            <a:r>
              <a:rPr dirty="0" sz="1200" spc="40">
                <a:solidFill>
                  <a:srgbClr val="666666"/>
                </a:solidFill>
                <a:latin typeface="Tahoma"/>
                <a:cs typeface="Tahoma"/>
              </a:rPr>
              <a:t>–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 sz="1200" spc="35">
                <a:solidFill>
                  <a:srgbClr val="666666"/>
                </a:solidFill>
                <a:latin typeface="Tahoma"/>
                <a:cs typeface="Tahoma"/>
              </a:rPr>
              <a:t>1913</a:t>
            </a:r>
            <a:endParaRPr sz="120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75104" y="2897123"/>
            <a:ext cx="886578" cy="200752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033016" y="3285744"/>
            <a:ext cx="761256" cy="200752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9429"/>
            <a:ext cx="495554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15"/>
              <a:t>Populating</a:t>
            </a:r>
            <a:r>
              <a:rPr dirty="0" spc="-180"/>
              <a:t> </a:t>
            </a:r>
            <a:r>
              <a:rPr dirty="0" spc="20"/>
              <a:t>the</a:t>
            </a:r>
            <a:r>
              <a:rPr dirty="0" spc="-180"/>
              <a:t> </a:t>
            </a:r>
            <a:r>
              <a:rPr dirty="0" spc="15"/>
              <a:t>transition</a:t>
            </a:r>
            <a:r>
              <a:rPr dirty="0" spc="-180"/>
              <a:t> </a:t>
            </a:r>
            <a:r>
              <a:rPr dirty="0" spc="-5"/>
              <a:t>matrix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749782" y="1555305"/>
          <a:ext cx="4377690" cy="20332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1725"/>
                <a:gridCol w="1155064"/>
                <a:gridCol w="1132839"/>
                <a:gridCol w="974725"/>
              </a:tblGrid>
              <a:tr h="40474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400" spc="130">
                          <a:latin typeface="Tahoma"/>
                          <a:cs typeface="Tahoma"/>
                        </a:rPr>
                        <a:t>NN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400" spc="90">
                          <a:latin typeface="Tahoma"/>
                          <a:cs typeface="Tahoma"/>
                        </a:rPr>
                        <a:t>VB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O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404621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dirty="0" sz="1400">
                          <a:latin typeface="Cambria Math"/>
                          <a:cs typeface="Cambria Math"/>
                        </a:rPr>
                        <a:t>𝜋</a:t>
                      </a:r>
                      <a:endParaRPr sz="1400">
                        <a:latin typeface="Cambria Math"/>
                        <a:cs typeface="Cambria Math"/>
                      </a:endParaRPr>
                    </a:p>
                  </a:txBody>
                  <a:tcPr marL="0" marR="0" marB="0" marT="8763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F6B16B"/>
                    </a:solidFill>
                  </a:tcPr>
                </a:tc>
                <a:tc>
                  <a:txBody>
                    <a:bodyPr/>
                    <a:lstStyle/>
                    <a:p>
                      <a:pPr algn="r" marR="51752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1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890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B7B7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404622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400" spc="-5">
                          <a:latin typeface="Tahoma"/>
                          <a:cs typeface="Tahoma"/>
                        </a:rPr>
                        <a:t>N</a:t>
                      </a:r>
                      <a:r>
                        <a:rPr dirty="0" sz="1400">
                          <a:latin typeface="Tahoma"/>
                          <a:cs typeface="Tahoma"/>
                        </a:rPr>
                        <a:t>N</a:t>
                      </a:r>
                      <a:r>
                        <a:rPr dirty="0" sz="1400" spc="-7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400">
                          <a:solidFill>
                            <a:srgbClr val="D9D9D9"/>
                          </a:solidFill>
                          <a:latin typeface="Tahoma"/>
                          <a:cs typeface="Tahoma"/>
                        </a:rPr>
                        <a:t>(</a:t>
                      </a:r>
                      <a:r>
                        <a:rPr dirty="0" sz="1400" spc="-10">
                          <a:solidFill>
                            <a:srgbClr val="D9D9D9"/>
                          </a:solidFill>
                          <a:latin typeface="Tahoma"/>
                          <a:cs typeface="Tahoma"/>
                        </a:rPr>
                        <a:t>n</a:t>
                      </a:r>
                      <a:r>
                        <a:rPr dirty="0" sz="1400">
                          <a:solidFill>
                            <a:srgbClr val="D9D9D9"/>
                          </a:solidFill>
                          <a:latin typeface="Tahoma"/>
                          <a:cs typeface="Tahoma"/>
                        </a:rPr>
                        <a:t>o</a:t>
                      </a:r>
                      <a:r>
                        <a:rPr dirty="0" sz="1400" spc="-10">
                          <a:solidFill>
                            <a:srgbClr val="D9D9D9"/>
                          </a:solidFill>
                          <a:latin typeface="Tahoma"/>
                          <a:cs typeface="Tahoma"/>
                        </a:rPr>
                        <a:t>u</a:t>
                      </a:r>
                      <a:r>
                        <a:rPr dirty="0" sz="1400">
                          <a:solidFill>
                            <a:srgbClr val="D9D9D9"/>
                          </a:solidFill>
                          <a:latin typeface="Tahoma"/>
                          <a:cs typeface="Tahoma"/>
                        </a:rPr>
                        <a:t>n)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92C47C"/>
                    </a:solidFill>
                  </a:tcPr>
                </a:tc>
                <a:tc>
                  <a:txBody>
                    <a:bodyPr/>
                    <a:lstStyle/>
                    <a:p>
                      <a:pPr algn="r" marR="517525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0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B7B7B7"/>
                      </a:solidFill>
                      <a:prstDash val="solid"/>
                    </a:lnR>
                    <a:lnT w="9525">
                      <a:solidFill>
                        <a:srgbClr val="B7B7B7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B7B7B7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404621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VB</a:t>
                      </a:r>
                      <a:r>
                        <a:rPr dirty="0" sz="1400" spc="-9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400">
                          <a:solidFill>
                            <a:srgbClr val="D9D9D9"/>
                          </a:solidFill>
                          <a:latin typeface="Tahoma"/>
                          <a:cs typeface="Tahoma"/>
                        </a:rPr>
                        <a:t>(</a:t>
                      </a:r>
                      <a:r>
                        <a:rPr dirty="0" sz="1400" spc="-10">
                          <a:solidFill>
                            <a:srgbClr val="D9D9D9"/>
                          </a:solidFill>
                          <a:latin typeface="Tahoma"/>
                          <a:cs typeface="Tahoma"/>
                        </a:rPr>
                        <a:t>v</a:t>
                      </a:r>
                      <a:r>
                        <a:rPr dirty="0" sz="1400">
                          <a:solidFill>
                            <a:srgbClr val="D9D9D9"/>
                          </a:solidFill>
                          <a:latin typeface="Tahoma"/>
                          <a:cs typeface="Tahoma"/>
                        </a:rPr>
                        <a:t>e</a:t>
                      </a:r>
                      <a:r>
                        <a:rPr dirty="0" sz="1400" spc="5">
                          <a:solidFill>
                            <a:srgbClr val="D9D9D9"/>
                          </a:solidFill>
                          <a:latin typeface="Tahoma"/>
                          <a:cs typeface="Tahoma"/>
                        </a:rPr>
                        <a:t>r</a:t>
                      </a:r>
                      <a:r>
                        <a:rPr dirty="0" sz="1400">
                          <a:solidFill>
                            <a:srgbClr val="D9D9D9"/>
                          </a:solidFill>
                          <a:latin typeface="Tahoma"/>
                          <a:cs typeface="Tahoma"/>
                        </a:rPr>
                        <a:t>b</a:t>
                      </a:r>
                      <a:r>
                        <a:rPr dirty="0" sz="1400">
                          <a:solidFill>
                            <a:srgbClr val="D9D9D9"/>
                          </a:solidFill>
                          <a:latin typeface="Tahoma"/>
                          <a:cs typeface="Tahoma"/>
                        </a:rPr>
                        <a:t>)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8E7BC3"/>
                    </a:solidFill>
                  </a:tcPr>
                </a:tc>
                <a:tc>
                  <a:txBody>
                    <a:bodyPr/>
                    <a:lstStyle/>
                    <a:p>
                      <a:pPr algn="r" marR="517525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0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9525">
                      <a:solidFill>
                        <a:srgbClr val="9E9E9E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40474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400" spc="130">
                          <a:latin typeface="Tahoma"/>
                          <a:cs typeface="Tahoma"/>
                        </a:rPr>
                        <a:t>O</a:t>
                      </a:r>
                      <a:r>
                        <a:rPr dirty="0" sz="1400" spc="-10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400" spc="-40">
                          <a:solidFill>
                            <a:srgbClr val="D9D9D9"/>
                          </a:solidFill>
                          <a:latin typeface="Tahoma"/>
                          <a:cs typeface="Tahoma"/>
                        </a:rPr>
                        <a:t>(other)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6EA8D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3547" y="2467355"/>
            <a:ext cx="465978" cy="199297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292852" y="2014727"/>
            <a:ext cx="3851275" cy="1203960"/>
          </a:xfrm>
          <a:prstGeom prst="rect">
            <a:avLst/>
          </a:prstGeom>
          <a:ln w="9525">
            <a:solidFill>
              <a:srgbClr val="D9D9D9"/>
            </a:solidFill>
          </a:ln>
        </p:spPr>
        <p:txBody>
          <a:bodyPr wrap="square" lIns="0" tIns="99060" rIns="0" bIns="0" rtlCol="0" vert="horz">
            <a:spAutoFit/>
          </a:bodyPr>
          <a:lstStyle/>
          <a:p>
            <a:pPr marL="92075">
              <a:lnSpc>
                <a:spcPct val="100000"/>
              </a:lnSpc>
              <a:spcBef>
                <a:spcPts val="780"/>
              </a:spcBef>
            </a:pPr>
            <a:r>
              <a:rPr dirty="0" sz="1400" spc="-145">
                <a:solidFill>
                  <a:srgbClr val="E69138"/>
                </a:solidFill>
                <a:latin typeface="Tahoma"/>
                <a:cs typeface="Tahoma"/>
              </a:rPr>
              <a:t>&lt;s&gt;</a:t>
            </a:r>
            <a:r>
              <a:rPr dirty="0" sz="1400" spc="-90">
                <a:solidFill>
                  <a:srgbClr val="E69138"/>
                </a:solidFill>
                <a:latin typeface="Tahoma"/>
                <a:cs typeface="Tahoma"/>
              </a:rPr>
              <a:t> </a:t>
            </a:r>
            <a:r>
              <a:rPr dirty="0" sz="1400" spc="10">
                <a:solidFill>
                  <a:srgbClr val="3C85C5"/>
                </a:solidFill>
                <a:latin typeface="Tahoma"/>
                <a:cs typeface="Tahoma"/>
              </a:rPr>
              <a:t>in</a:t>
            </a:r>
            <a:r>
              <a:rPr dirty="0" sz="1400" spc="-85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dirty="0" sz="1400" spc="-40">
                <a:solidFill>
                  <a:srgbClr val="3C85C5"/>
                </a:solidFill>
                <a:latin typeface="Tahoma"/>
                <a:cs typeface="Tahoma"/>
              </a:rPr>
              <a:t>a</a:t>
            </a:r>
            <a:r>
              <a:rPr dirty="0" sz="1400" spc="-85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dirty="0" sz="1400" spc="10">
                <a:solidFill>
                  <a:srgbClr val="6AA84F"/>
                </a:solidFill>
                <a:latin typeface="Tahoma"/>
                <a:cs typeface="Tahoma"/>
              </a:rPr>
              <a:t>stati</a:t>
            </a:r>
            <a:r>
              <a:rPr dirty="0" sz="1400" spc="5">
                <a:solidFill>
                  <a:srgbClr val="6AA84F"/>
                </a:solidFill>
                <a:latin typeface="Tahoma"/>
                <a:cs typeface="Tahoma"/>
              </a:rPr>
              <a:t>o</a:t>
            </a:r>
            <a:r>
              <a:rPr dirty="0" sz="1400">
                <a:solidFill>
                  <a:srgbClr val="6AA84F"/>
                </a:solidFill>
                <a:latin typeface="Tahoma"/>
                <a:cs typeface="Tahoma"/>
              </a:rPr>
              <a:t>n</a:t>
            </a:r>
            <a:r>
              <a:rPr dirty="0" sz="1400" spc="-95">
                <a:solidFill>
                  <a:srgbClr val="6AA84F"/>
                </a:solidFill>
                <a:latin typeface="Tahoma"/>
                <a:cs typeface="Tahoma"/>
              </a:rPr>
              <a:t> </a:t>
            </a:r>
            <a:r>
              <a:rPr dirty="0" sz="1400" spc="25">
                <a:solidFill>
                  <a:srgbClr val="3C85C5"/>
                </a:solidFill>
                <a:latin typeface="Tahoma"/>
                <a:cs typeface="Tahoma"/>
              </a:rPr>
              <a:t>o</a:t>
            </a:r>
            <a:r>
              <a:rPr dirty="0" sz="1400" spc="45">
                <a:solidFill>
                  <a:srgbClr val="3C85C5"/>
                </a:solidFill>
                <a:latin typeface="Tahoma"/>
                <a:cs typeface="Tahoma"/>
              </a:rPr>
              <a:t>f</a:t>
            </a:r>
            <a:r>
              <a:rPr dirty="0" sz="1400" spc="-70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dirty="0" sz="1400" spc="15">
                <a:solidFill>
                  <a:srgbClr val="3C85C5"/>
                </a:solidFill>
                <a:latin typeface="Tahoma"/>
                <a:cs typeface="Tahoma"/>
              </a:rPr>
              <a:t>t</a:t>
            </a:r>
            <a:r>
              <a:rPr dirty="0" sz="1400" spc="20">
                <a:solidFill>
                  <a:srgbClr val="3C85C5"/>
                </a:solidFill>
                <a:latin typeface="Tahoma"/>
                <a:cs typeface="Tahoma"/>
              </a:rPr>
              <a:t>h</a:t>
            </a:r>
            <a:r>
              <a:rPr dirty="0" sz="1400" spc="5">
                <a:solidFill>
                  <a:srgbClr val="3C85C5"/>
                </a:solidFill>
                <a:latin typeface="Tahoma"/>
                <a:cs typeface="Tahoma"/>
              </a:rPr>
              <a:t>e</a:t>
            </a:r>
            <a:r>
              <a:rPr dirty="0" sz="1400" spc="-85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dirty="0" sz="1400" spc="-25">
                <a:solidFill>
                  <a:srgbClr val="6AA84F"/>
                </a:solidFill>
                <a:latin typeface="Tahoma"/>
                <a:cs typeface="Tahoma"/>
              </a:rPr>
              <a:t>m</a:t>
            </a:r>
            <a:r>
              <a:rPr dirty="0" sz="1400" spc="15">
                <a:solidFill>
                  <a:srgbClr val="6AA84F"/>
                </a:solidFill>
                <a:latin typeface="Tahoma"/>
                <a:cs typeface="Tahoma"/>
              </a:rPr>
              <a:t>etr</a:t>
            </a:r>
            <a:r>
              <a:rPr dirty="0" sz="1400" spc="35">
                <a:solidFill>
                  <a:srgbClr val="6AA84F"/>
                </a:solidFill>
                <a:latin typeface="Tahoma"/>
                <a:cs typeface="Tahoma"/>
              </a:rPr>
              <a:t>o</a:t>
            </a:r>
            <a:endParaRPr sz="1400">
              <a:latin typeface="Tahoma"/>
              <a:cs typeface="Tahoma"/>
            </a:endParaRPr>
          </a:p>
          <a:p>
            <a:pPr marL="92075">
              <a:lnSpc>
                <a:spcPct val="100000"/>
              </a:lnSpc>
              <a:spcBef>
                <a:spcPts val="745"/>
              </a:spcBef>
            </a:pPr>
            <a:r>
              <a:rPr dirty="0" sz="1400" spc="-145">
                <a:solidFill>
                  <a:srgbClr val="E69138"/>
                </a:solidFill>
                <a:latin typeface="Tahoma"/>
                <a:cs typeface="Tahoma"/>
              </a:rPr>
              <a:t>&lt;s&gt;</a:t>
            </a:r>
            <a:r>
              <a:rPr dirty="0" sz="1400" spc="-90">
                <a:solidFill>
                  <a:srgbClr val="E69138"/>
                </a:solidFill>
                <a:latin typeface="Tahoma"/>
                <a:cs typeface="Tahoma"/>
              </a:rPr>
              <a:t> </a:t>
            </a:r>
            <a:r>
              <a:rPr dirty="0" sz="1400" spc="10">
                <a:solidFill>
                  <a:srgbClr val="3C85C5"/>
                </a:solidFill>
                <a:latin typeface="Tahoma"/>
                <a:cs typeface="Tahoma"/>
              </a:rPr>
              <a:t>the</a:t>
            </a:r>
            <a:r>
              <a:rPr dirty="0" sz="1400" spc="-95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dirty="0" sz="1400" spc="5">
                <a:solidFill>
                  <a:srgbClr val="6AA84F"/>
                </a:solidFill>
                <a:latin typeface="Tahoma"/>
                <a:cs typeface="Tahoma"/>
              </a:rPr>
              <a:t>apparition</a:t>
            </a:r>
            <a:r>
              <a:rPr dirty="0" sz="1400" spc="-85">
                <a:solidFill>
                  <a:srgbClr val="6AA84F"/>
                </a:solidFill>
                <a:latin typeface="Tahoma"/>
                <a:cs typeface="Tahoma"/>
              </a:rPr>
              <a:t> </a:t>
            </a:r>
            <a:r>
              <a:rPr dirty="0" sz="1400" spc="40">
                <a:solidFill>
                  <a:srgbClr val="3C85C5"/>
                </a:solidFill>
                <a:latin typeface="Tahoma"/>
                <a:cs typeface="Tahoma"/>
              </a:rPr>
              <a:t>of</a:t>
            </a:r>
            <a:r>
              <a:rPr dirty="0" sz="1400" spc="-80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dirty="0" sz="1400" spc="5">
                <a:solidFill>
                  <a:srgbClr val="3C85C5"/>
                </a:solidFill>
                <a:latin typeface="Tahoma"/>
                <a:cs typeface="Tahoma"/>
              </a:rPr>
              <a:t>these</a:t>
            </a:r>
            <a:r>
              <a:rPr dirty="0" sz="1400" spc="-110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6AA84F"/>
                </a:solidFill>
                <a:latin typeface="Tahoma"/>
                <a:cs typeface="Tahoma"/>
              </a:rPr>
              <a:t>faces</a:t>
            </a:r>
            <a:r>
              <a:rPr dirty="0" sz="1400" spc="-100">
                <a:solidFill>
                  <a:srgbClr val="6AA84F"/>
                </a:solidFill>
                <a:latin typeface="Tahoma"/>
                <a:cs typeface="Tahoma"/>
              </a:rPr>
              <a:t> </a:t>
            </a:r>
            <a:r>
              <a:rPr dirty="0" sz="1400" spc="5">
                <a:solidFill>
                  <a:srgbClr val="3C85C5"/>
                </a:solidFill>
                <a:latin typeface="Tahoma"/>
                <a:cs typeface="Tahoma"/>
              </a:rPr>
              <a:t>in</a:t>
            </a:r>
            <a:r>
              <a:rPr dirty="0" sz="1400" spc="-85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dirty="0" sz="1400" spc="10">
                <a:solidFill>
                  <a:srgbClr val="3C85C5"/>
                </a:solidFill>
                <a:latin typeface="Tahoma"/>
                <a:cs typeface="Tahoma"/>
              </a:rPr>
              <a:t>the</a:t>
            </a:r>
            <a:r>
              <a:rPr dirty="0" sz="1400" spc="-90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dirty="0" sz="1400" spc="25">
                <a:solidFill>
                  <a:srgbClr val="6AA84F"/>
                </a:solidFill>
                <a:latin typeface="Tahoma"/>
                <a:cs typeface="Tahoma"/>
              </a:rPr>
              <a:t>crowd</a:t>
            </a:r>
            <a:endParaRPr sz="1400">
              <a:latin typeface="Tahoma"/>
              <a:cs typeface="Tahoma"/>
            </a:endParaRPr>
          </a:p>
          <a:p>
            <a:pPr marL="92075">
              <a:lnSpc>
                <a:spcPct val="100000"/>
              </a:lnSpc>
              <a:spcBef>
                <a:spcPts val="254"/>
              </a:spcBef>
            </a:pPr>
            <a:r>
              <a:rPr dirty="0" sz="1400" spc="-145">
                <a:solidFill>
                  <a:srgbClr val="3C85C5"/>
                </a:solidFill>
                <a:latin typeface="Tahoma"/>
                <a:cs typeface="Tahoma"/>
              </a:rPr>
              <a:t>:</a:t>
            </a:r>
            <a:endParaRPr sz="1400">
              <a:latin typeface="Tahoma"/>
              <a:cs typeface="Tahoma"/>
            </a:endParaRPr>
          </a:p>
          <a:p>
            <a:pPr marL="92075">
              <a:lnSpc>
                <a:spcPct val="100000"/>
              </a:lnSpc>
              <a:spcBef>
                <a:spcPts val="755"/>
              </a:spcBef>
            </a:pPr>
            <a:r>
              <a:rPr dirty="0" sz="1400" spc="-114">
                <a:solidFill>
                  <a:srgbClr val="E69138"/>
                </a:solidFill>
                <a:latin typeface="Tahoma"/>
                <a:cs typeface="Tahoma"/>
              </a:rPr>
              <a:t>&lt;s</a:t>
            </a:r>
            <a:r>
              <a:rPr dirty="0" sz="1400" spc="-204">
                <a:solidFill>
                  <a:srgbClr val="E69138"/>
                </a:solidFill>
                <a:latin typeface="Tahoma"/>
                <a:cs typeface="Tahoma"/>
              </a:rPr>
              <a:t>&gt;</a:t>
            </a:r>
            <a:r>
              <a:rPr dirty="0" sz="1400" spc="-90">
                <a:solidFill>
                  <a:srgbClr val="E69138"/>
                </a:solidFill>
                <a:latin typeface="Tahoma"/>
                <a:cs typeface="Tahoma"/>
              </a:rPr>
              <a:t> </a:t>
            </a:r>
            <a:r>
              <a:rPr dirty="0" sz="1400" spc="10">
                <a:solidFill>
                  <a:srgbClr val="6AA84F"/>
                </a:solidFill>
                <a:latin typeface="Tahoma"/>
                <a:cs typeface="Tahoma"/>
              </a:rPr>
              <a:t>p</a:t>
            </a:r>
            <a:r>
              <a:rPr dirty="0" sz="1400">
                <a:solidFill>
                  <a:srgbClr val="6AA84F"/>
                </a:solidFill>
                <a:latin typeface="Tahoma"/>
                <a:cs typeface="Tahoma"/>
              </a:rPr>
              <a:t>etal</a:t>
            </a:r>
            <a:r>
              <a:rPr dirty="0" sz="1400" spc="-20">
                <a:solidFill>
                  <a:srgbClr val="6AA84F"/>
                </a:solidFill>
                <a:latin typeface="Tahoma"/>
                <a:cs typeface="Tahoma"/>
              </a:rPr>
              <a:t>s</a:t>
            </a:r>
            <a:r>
              <a:rPr dirty="0" sz="1400" spc="-110">
                <a:solidFill>
                  <a:srgbClr val="6AA84F"/>
                </a:solidFill>
                <a:latin typeface="Tahoma"/>
                <a:cs typeface="Tahoma"/>
              </a:rPr>
              <a:t> </a:t>
            </a:r>
            <a:r>
              <a:rPr dirty="0" sz="1400" spc="15">
                <a:solidFill>
                  <a:srgbClr val="3C85C5"/>
                </a:solidFill>
                <a:latin typeface="Tahoma"/>
                <a:cs typeface="Tahoma"/>
              </a:rPr>
              <a:t>on</a:t>
            </a:r>
            <a:r>
              <a:rPr dirty="0" sz="1400" spc="-90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dirty="0" sz="1400" spc="-40">
                <a:solidFill>
                  <a:srgbClr val="3C85C5"/>
                </a:solidFill>
                <a:latin typeface="Tahoma"/>
                <a:cs typeface="Tahoma"/>
              </a:rPr>
              <a:t>a</a:t>
            </a:r>
            <a:r>
              <a:rPr dirty="0" sz="1400" spc="-70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dirty="0" sz="1400" spc="30">
                <a:solidFill>
                  <a:srgbClr val="3C85C5"/>
                </a:solidFill>
                <a:latin typeface="Tahoma"/>
                <a:cs typeface="Tahoma"/>
              </a:rPr>
              <a:t>wet</a:t>
            </a:r>
            <a:r>
              <a:rPr dirty="0" sz="1400" spc="-90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dirty="0" sz="1400" spc="-110">
                <a:solidFill>
                  <a:srgbClr val="3C85C5"/>
                </a:solidFill>
                <a:latin typeface="Tahoma"/>
                <a:cs typeface="Tahoma"/>
              </a:rPr>
              <a:t>,</a:t>
            </a:r>
            <a:r>
              <a:rPr dirty="0" sz="1400" spc="-90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dirty="0" sz="1400" spc="10">
                <a:solidFill>
                  <a:srgbClr val="3C85C5"/>
                </a:solidFill>
                <a:latin typeface="Tahoma"/>
                <a:cs typeface="Tahoma"/>
              </a:rPr>
              <a:t>b</a:t>
            </a:r>
            <a:r>
              <a:rPr dirty="0" sz="1400" spc="10">
                <a:solidFill>
                  <a:srgbClr val="3C85C5"/>
                </a:solidFill>
                <a:latin typeface="Tahoma"/>
                <a:cs typeface="Tahoma"/>
              </a:rPr>
              <a:t>l</a:t>
            </a:r>
            <a:r>
              <a:rPr dirty="0" sz="1400">
                <a:solidFill>
                  <a:srgbClr val="3C85C5"/>
                </a:solidFill>
                <a:latin typeface="Tahoma"/>
                <a:cs typeface="Tahoma"/>
              </a:rPr>
              <a:t>ack</a:t>
            </a:r>
            <a:r>
              <a:rPr dirty="0" sz="1400" spc="-90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dirty="0" sz="1400" spc="10">
                <a:solidFill>
                  <a:srgbClr val="6AA84F"/>
                </a:solidFill>
                <a:latin typeface="Tahoma"/>
                <a:cs typeface="Tahoma"/>
              </a:rPr>
              <a:t>b</a:t>
            </a:r>
            <a:r>
              <a:rPr dirty="0" sz="1400" spc="15">
                <a:solidFill>
                  <a:srgbClr val="6AA84F"/>
                </a:solidFill>
                <a:latin typeface="Tahoma"/>
                <a:cs typeface="Tahoma"/>
              </a:rPr>
              <a:t>o</a:t>
            </a:r>
            <a:r>
              <a:rPr dirty="0" sz="1400" spc="5">
                <a:solidFill>
                  <a:srgbClr val="6AA84F"/>
                </a:solidFill>
                <a:latin typeface="Tahoma"/>
                <a:cs typeface="Tahoma"/>
              </a:rPr>
              <a:t>u</a:t>
            </a:r>
            <a:r>
              <a:rPr dirty="0" sz="1400" spc="-25">
                <a:solidFill>
                  <a:srgbClr val="6AA84F"/>
                </a:solidFill>
                <a:latin typeface="Tahoma"/>
                <a:cs typeface="Tahoma"/>
              </a:rPr>
              <a:t>gh</a:t>
            </a:r>
            <a:r>
              <a:rPr dirty="0" sz="1400" spc="-90">
                <a:solidFill>
                  <a:srgbClr val="6AA84F"/>
                </a:solidFill>
                <a:latin typeface="Tahoma"/>
                <a:cs typeface="Tahoma"/>
              </a:rPr>
              <a:t> </a:t>
            </a:r>
            <a:r>
              <a:rPr dirty="0" sz="1400" spc="-95">
                <a:solidFill>
                  <a:srgbClr val="3C85C5"/>
                </a:solidFill>
                <a:latin typeface="Tahoma"/>
                <a:cs typeface="Tahoma"/>
              </a:rPr>
              <a:t>.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582281" y="3296157"/>
            <a:ext cx="915669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10">
                <a:solidFill>
                  <a:srgbClr val="666666"/>
                </a:solidFill>
                <a:latin typeface="Tahoma"/>
                <a:cs typeface="Tahoma"/>
              </a:rPr>
              <a:t>Ez</a:t>
            </a:r>
            <a:r>
              <a:rPr dirty="0" sz="1200">
                <a:solidFill>
                  <a:srgbClr val="666666"/>
                </a:solidFill>
                <a:latin typeface="Tahoma"/>
                <a:cs typeface="Tahoma"/>
              </a:rPr>
              <a:t>r</a:t>
            </a:r>
            <a:r>
              <a:rPr dirty="0" sz="1200" spc="-35">
                <a:solidFill>
                  <a:srgbClr val="666666"/>
                </a:solidFill>
                <a:latin typeface="Tahoma"/>
                <a:cs typeface="Tahoma"/>
              </a:rPr>
              <a:t>a</a:t>
            </a:r>
            <a:r>
              <a:rPr dirty="0" sz="1200" spc="-65">
                <a:solidFill>
                  <a:srgbClr val="666666"/>
                </a:solidFill>
                <a:latin typeface="Tahoma"/>
                <a:cs typeface="Tahoma"/>
              </a:rPr>
              <a:t> </a:t>
            </a:r>
            <a:r>
              <a:rPr dirty="0" sz="1200" spc="25">
                <a:solidFill>
                  <a:srgbClr val="666666"/>
                </a:solidFill>
                <a:latin typeface="Tahoma"/>
                <a:cs typeface="Tahoma"/>
              </a:rPr>
              <a:t>Pou</a:t>
            </a:r>
            <a:r>
              <a:rPr dirty="0" sz="1200">
                <a:solidFill>
                  <a:srgbClr val="666666"/>
                </a:solidFill>
                <a:latin typeface="Tahoma"/>
                <a:cs typeface="Tahoma"/>
              </a:rPr>
              <a:t>nd</a:t>
            </a:r>
            <a:r>
              <a:rPr dirty="0" sz="1200" spc="-60">
                <a:solidFill>
                  <a:srgbClr val="666666"/>
                </a:solidFill>
                <a:latin typeface="Tahoma"/>
                <a:cs typeface="Tahoma"/>
              </a:rPr>
              <a:t> </a:t>
            </a:r>
            <a:r>
              <a:rPr dirty="0" sz="1200" spc="40">
                <a:solidFill>
                  <a:srgbClr val="666666"/>
                </a:solidFill>
                <a:latin typeface="Tahoma"/>
                <a:cs typeface="Tahoma"/>
              </a:rPr>
              <a:t>–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 sz="1200" spc="35">
                <a:solidFill>
                  <a:srgbClr val="666666"/>
                </a:solidFill>
                <a:latin typeface="Tahoma"/>
                <a:cs typeface="Tahoma"/>
              </a:rPr>
              <a:t>1913</a:t>
            </a:r>
            <a:endParaRPr sz="120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33016" y="3285744"/>
            <a:ext cx="761256" cy="200752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9429"/>
            <a:ext cx="495554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15"/>
              <a:t>Populating</a:t>
            </a:r>
            <a:r>
              <a:rPr dirty="0" spc="-180"/>
              <a:t> </a:t>
            </a:r>
            <a:r>
              <a:rPr dirty="0" spc="20"/>
              <a:t>the</a:t>
            </a:r>
            <a:r>
              <a:rPr dirty="0" spc="-180"/>
              <a:t> </a:t>
            </a:r>
            <a:r>
              <a:rPr dirty="0" spc="15"/>
              <a:t>transition</a:t>
            </a:r>
            <a:r>
              <a:rPr dirty="0" spc="-180"/>
              <a:t> </a:t>
            </a:r>
            <a:r>
              <a:rPr dirty="0" spc="-5"/>
              <a:t>matrix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3547" y="2467355"/>
            <a:ext cx="465978" cy="199297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5292852" y="2014727"/>
            <a:ext cx="3851275" cy="1203960"/>
          </a:xfrm>
          <a:custGeom>
            <a:avLst/>
            <a:gdLst/>
            <a:ahLst/>
            <a:cxnLst/>
            <a:rect l="l" t="t" r="r" b="b"/>
            <a:pathLst>
              <a:path w="3851275" h="1203960">
                <a:moveTo>
                  <a:pt x="0" y="1203960"/>
                </a:moveTo>
                <a:lnTo>
                  <a:pt x="3851148" y="1203960"/>
                </a:lnTo>
                <a:lnTo>
                  <a:pt x="3851148" y="0"/>
                </a:lnTo>
                <a:lnTo>
                  <a:pt x="0" y="0"/>
                </a:lnTo>
                <a:lnTo>
                  <a:pt x="0" y="1203960"/>
                </a:lnTo>
                <a:close/>
              </a:path>
            </a:pathLst>
          </a:custGeom>
          <a:ln w="9524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5900928" y="2115947"/>
            <a:ext cx="683260" cy="213360"/>
          </a:xfrm>
          <a:prstGeom prst="rect">
            <a:avLst/>
          </a:prstGeom>
          <a:solidFill>
            <a:srgbClr val="B7B7B7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664"/>
              </a:lnSpc>
            </a:pPr>
            <a:r>
              <a:rPr dirty="0" sz="1400" spc="-40">
                <a:solidFill>
                  <a:srgbClr val="3C85C5"/>
                </a:solidFill>
                <a:latin typeface="Tahoma"/>
                <a:cs typeface="Tahoma"/>
              </a:rPr>
              <a:t>a</a:t>
            </a:r>
            <a:r>
              <a:rPr dirty="0" sz="1400" spc="-85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dirty="0" sz="1400" spc="10">
                <a:solidFill>
                  <a:srgbClr val="6AA84F"/>
                </a:solidFill>
                <a:latin typeface="Tahoma"/>
                <a:cs typeface="Tahoma"/>
              </a:rPr>
              <a:t>stati</a:t>
            </a:r>
            <a:r>
              <a:rPr dirty="0" sz="1400" spc="5">
                <a:solidFill>
                  <a:srgbClr val="6AA84F"/>
                </a:solidFill>
                <a:latin typeface="Tahoma"/>
                <a:cs typeface="Tahoma"/>
              </a:rPr>
              <a:t>o</a:t>
            </a:r>
            <a:r>
              <a:rPr dirty="0" sz="1400">
                <a:solidFill>
                  <a:srgbClr val="6AA84F"/>
                </a:solidFill>
                <a:latin typeface="Tahoma"/>
                <a:cs typeface="Tahoma"/>
              </a:rPr>
              <a:t>n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616572" y="2100529"/>
            <a:ext cx="175895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1400" spc="25">
                <a:solidFill>
                  <a:srgbClr val="3C85C5"/>
                </a:solidFill>
                <a:latin typeface="Tahoma"/>
                <a:cs typeface="Tahoma"/>
              </a:rPr>
              <a:t>o</a:t>
            </a:r>
            <a:r>
              <a:rPr dirty="0" sz="1400" spc="45">
                <a:solidFill>
                  <a:srgbClr val="3C85C5"/>
                </a:solidFill>
                <a:latin typeface="Tahoma"/>
                <a:cs typeface="Tahoma"/>
              </a:rPr>
              <a:t>f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825995" y="2115947"/>
            <a:ext cx="785495" cy="213360"/>
          </a:xfrm>
          <a:prstGeom prst="rect">
            <a:avLst/>
          </a:prstGeom>
          <a:solidFill>
            <a:srgbClr val="B7B7B7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664"/>
              </a:lnSpc>
            </a:pPr>
            <a:r>
              <a:rPr dirty="0" sz="1400" spc="15">
                <a:solidFill>
                  <a:srgbClr val="3C85C5"/>
                </a:solidFill>
                <a:latin typeface="Tahoma"/>
                <a:cs typeface="Tahoma"/>
              </a:rPr>
              <a:t>t</a:t>
            </a:r>
            <a:r>
              <a:rPr dirty="0" sz="1400" spc="20">
                <a:solidFill>
                  <a:srgbClr val="3C85C5"/>
                </a:solidFill>
                <a:latin typeface="Tahoma"/>
                <a:cs typeface="Tahoma"/>
              </a:rPr>
              <a:t>h</a:t>
            </a:r>
            <a:r>
              <a:rPr dirty="0" sz="1400" spc="5">
                <a:solidFill>
                  <a:srgbClr val="3C85C5"/>
                </a:solidFill>
                <a:latin typeface="Tahoma"/>
                <a:cs typeface="Tahoma"/>
              </a:rPr>
              <a:t>e</a:t>
            </a:r>
            <a:r>
              <a:rPr dirty="0" sz="1400" spc="-90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dirty="0" sz="1400" spc="-25">
                <a:solidFill>
                  <a:srgbClr val="6AA84F"/>
                </a:solidFill>
                <a:latin typeface="Tahoma"/>
                <a:cs typeface="Tahoma"/>
              </a:rPr>
              <a:t>m</a:t>
            </a:r>
            <a:r>
              <a:rPr dirty="0" sz="1400" spc="15">
                <a:solidFill>
                  <a:srgbClr val="6AA84F"/>
                </a:solidFill>
                <a:latin typeface="Tahoma"/>
                <a:cs typeface="Tahoma"/>
              </a:rPr>
              <a:t>etr</a:t>
            </a:r>
            <a:r>
              <a:rPr dirty="0" sz="1400" spc="35">
                <a:solidFill>
                  <a:srgbClr val="6AA84F"/>
                </a:solidFill>
                <a:latin typeface="Tahoma"/>
                <a:cs typeface="Tahoma"/>
              </a:rPr>
              <a:t>o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713476" y="2423795"/>
            <a:ext cx="1107440" cy="213360"/>
          </a:xfrm>
          <a:prstGeom prst="rect">
            <a:avLst/>
          </a:prstGeom>
          <a:solidFill>
            <a:srgbClr val="B7B7B7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664"/>
              </a:lnSpc>
            </a:pPr>
            <a:r>
              <a:rPr dirty="0" sz="1400" spc="10">
                <a:solidFill>
                  <a:srgbClr val="3C85C5"/>
                </a:solidFill>
                <a:latin typeface="Tahoma"/>
                <a:cs typeface="Tahoma"/>
              </a:rPr>
              <a:t>the</a:t>
            </a:r>
            <a:r>
              <a:rPr dirty="0" sz="1400" spc="-95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6AA84F"/>
                </a:solidFill>
                <a:latin typeface="Tahoma"/>
                <a:cs typeface="Tahoma"/>
              </a:rPr>
              <a:t>ap</a:t>
            </a:r>
            <a:r>
              <a:rPr dirty="0" sz="1400">
                <a:solidFill>
                  <a:srgbClr val="6AA84F"/>
                </a:solidFill>
                <a:latin typeface="Tahoma"/>
                <a:cs typeface="Tahoma"/>
              </a:rPr>
              <a:t>p</a:t>
            </a:r>
            <a:r>
              <a:rPr dirty="0" sz="1400" spc="10">
                <a:solidFill>
                  <a:srgbClr val="6AA84F"/>
                </a:solidFill>
                <a:latin typeface="Tahoma"/>
                <a:cs typeface="Tahoma"/>
              </a:rPr>
              <a:t>arition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854317" y="2408936"/>
            <a:ext cx="17653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400" spc="40">
                <a:solidFill>
                  <a:srgbClr val="3C85C5"/>
                </a:solidFill>
                <a:latin typeface="Tahoma"/>
                <a:cs typeface="Tahoma"/>
              </a:rPr>
              <a:t>of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062216" y="2423795"/>
            <a:ext cx="892175" cy="213360"/>
          </a:xfrm>
          <a:prstGeom prst="rect">
            <a:avLst/>
          </a:prstGeom>
          <a:solidFill>
            <a:srgbClr val="B7B7B7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664"/>
              </a:lnSpc>
            </a:pPr>
            <a:r>
              <a:rPr dirty="0" sz="1400" spc="5">
                <a:solidFill>
                  <a:srgbClr val="3C85C5"/>
                </a:solidFill>
                <a:latin typeface="Tahoma"/>
                <a:cs typeface="Tahoma"/>
              </a:rPr>
              <a:t>the</a:t>
            </a:r>
            <a:r>
              <a:rPr dirty="0" sz="1400" spc="10">
                <a:solidFill>
                  <a:srgbClr val="3C85C5"/>
                </a:solidFill>
                <a:latin typeface="Tahoma"/>
                <a:cs typeface="Tahoma"/>
              </a:rPr>
              <a:t>s</a:t>
            </a:r>
            <a:r>
              <a:rPr dirty="0" sz="1400">
                <a:solidFill>
                  <a:srgbClr val="3C85C5"/>
                </a:solidFill>
                <a:latin typeface="Tahoma"/>
                <a:cs typeface="Tahoma"/>
              </a:rPr>
              <a:t>e</a:t>
            </a:r>
            <a:r>
              <a:rPr dirty="0" sz="1400" spc="-120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6AA84F"/>
                </a:solidFill>
                <a:latin typeface="Tahoma"/>
                <a:cs typeface="Tahoma"/>
              </a:rPr>
              <a:t>faces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985506" y="2408936"/>
            <a:ext cx="15557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400" spc="5">
                <a:solidFill>
                  <a:srgbClr val="3C85C5"/>
                </a:solidFill>
                <a:latin typeface="Tahoma"/>
                <a:cs typeface="Tahoma"/>
              </a:rPr>
              <a:t>in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171688" y="2423795"/>
            <a:ext cx="807085" cy="213360"/>
          </a:xfrm>
          <a:prstGeom prst="rect">
            <a:avLst/>
          </a:prstGeom>
          <a:solidFill>
            <a:srgbClr val="B7B7B7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664"/>
              </a:lnSpc>
            </a:pPr>
            <a:r>
              <a:rPr dirty="0" sz="1400" spc="10">
                <a:solidFill>
                  <a:srgbClr val="3C85C5"/>
                </a:solidFill>
                <a:latin typeface="Tahoma"/>
                <a:cs typeface="Tahoma"/>
              </a:rPr>
              <a:t>the</a:t>
            </a:r>
            <a:r>
              <a:rPr dirty="0" sz="1400" spc="-95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dirty="0" sz="1400" spc="15">
                <a:solidFill>
                  <a:srgbClr val="6AA84F"/>
                </a:solidFill>
                <a:latin typeface="Tahoma"/>
                <a:cs typeface="Tahoma"/>
              </a:rPr>
              <a:t>cr</a:t>
            </a:r>
            <a:r>
              <a:rPr dirty="0" sz="1400" spc="35">
                <a:solidFill>
                  <a:srgbClr val="6AA84F"/>
                </a:solidFill>
                <a:latin typeface="Tahoma"/>
                <a:cs typeface="Tahoma"/>
              </a:rPr>
              <a:t>owd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385180" y="2006297"/>
            <a:ext cx="484505" cy="887730"/>
          </a:xfrm>
          <a:prstGeom prst="rect">
            <a:avLst/>
          </a:prstGeom>
        </p:spPr>
        <p:txBody>
          <a:bodyPr wrap="square" lIns="0" tIns="107314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844"/>
              </a:spcBef>
            </a:pPr>
            <a:r>
              <a:rPr dirty="0" sz="1400" spc="-145">
                <a:solidFill>
                  <a:srgbClr val="E69138"/>
                </a:solidFill>
                <a:latin typeface="Tahoma"/>
                <a:cs typeface="Tahoma"/>
              </a:rPr>
              <a:t>&lt;s&gt;</a:t>
            </a:r>
            <a:r>
              <a:rPr dirty="0" sz="1400" spc="-90">
                <a:solidFill>
                  <a:srgbClr val="E69138"/>
                </a:solidFill>
                <a:latin typeface="Tahoma"/>
                <a:cs typeface="Tahoma"/>
              </a:rPr>
              <a:t> </a:t>
            </a:r>
            <a:r>
              <a:rPr dirty="0" sz="1400" spc="10">
                <a:solidFill>
                  <a:srgbClr val="3C85C5"/>
                </a:solidFill>
                <a:latin typeface="Tahoma"/>
                <a:cs typeface="Tahoma"/>
              </a:rPr>
              <a:t>in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750"/>
              </a:spcBef>
            </a:pPr>
            <a:r>
              <a:rPr dirty="0" sz="1400" spc="-145">
                <a:solidFill>
                  <a:srgbClr val="E69138"/>
                </a:solidFill>
                <a:latin typeface="Tahoma"/>
                <a:cs typeface="Tahoma"/>
              </a:rPr>
              <a:t>&lt;s&gt;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50"/>
              </a:spcBef>
            </a:pPr>
            <a:r>
              <a:rPr dirty="0" sz="1400" spc="-145">
                <a:solidFill>
                  <a:srgbClr val="3C85C5"/>
                </a:solidFill>
                <a:latin typeface="Tahoma"/>
                <a:cs typeface="Tahoma"/>
              </a:rPr>
              <a:t>: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031735" y="2978530"/>
            <a:ext cx="956310" cy="213360"/>
          </a:xfrm>
          <a:prstGeom prst="rect">
            <a:avLst/>
          </a:prstGeom>
          <a:solidFill>
            <a:srgbClr val="B7B7B7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664"/>
              </a:lnSpc>
            </a:pPr>
            <a:r>
              <a:rPr dirty="0" sz="1400" spc="15">
                <a:solidFill>
                  <a:srgbClr val="3C85C5"/>
                </a:solidFill>
                <a:latin typeface="Tahoma"/>
                <a:cs typeface="Tahoma"/>
              </a:rPr>
              <a:t>b</a:t>
            </a:r>
            <a:r>
              <a:rPr dirty="0" sz="1400" spc="10">
                <a:solidFill>
                  <a:srgbClr val="3C85C5"/>
                </a:solidFill>
                <a:latin typeface="Tahoma"/>
                <a:cs typeface="Tahoma"/>
              </a:rPr>
              <a:t>l</a:t>
            </a:r>
            <a:r>
              <a:rPr dirty="0" sz="1400">
                <a:solidFill>
                  <a:srgbClr val="3C85C5"/>
                </a:solidFill>
                <a:latin typeface="Tahoma"/>
                <a:cs typeface="Tahoma"/>
              </a:rPr>
              <a:t>ack</a:t>
            </a:r>
            <a:r>
              <a:rPr dirty="0" sz="1400" spc="-95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dirty="0" sz="1400" spc="10">
                <a:solidFill>
                  <a:srgbClr val="6AA84F"/>
                </a:solidFill>
                <a:latin typeface="Tahoma"/>
                <a:cs typeface="Tahoma"/>
              </a:rPr>
              <a:t>b</a:t>
            </a:r>
            <a:r>
              <a:rPr dirty="0" sz="1400" spc="15">
                <a:solidFill>
                  <a:srgbClr val="6AA84F"/>
                </a:solidFill>
                <a:latin typeface="Tahoma"/>
                <a:cs typeface="Tahoma"/>
              </a:rPr>
              <a:t>o</a:t>
            </a:r>
            <a:r>
              <a:rPr dirty="0" sz="1400" spc="5">
                <a:solidFill>
                  <a:srgbClr val="6AA84F"/>
                </a:solidFill>
                <a:latin typeface="Tahoma"/>
                <a:cs typeface="Tahoma"/>
              </a:rPr>
              <a:t>u</a:t>
            </a:r>
            <a:r>
              <a:rPr dirty="0" sz="1400" spc="-25">
                <a:solidFill>
                  <a:srgbClr val="6AA84F"/>
                </a:solidFill>
                <a:latin typeface="Tahoma"/>
                <a:cs typeface="Tahoma"/>
              </a:rPr>
              <a:t>gh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385180" y="2963672"/>
            <a:ext cx="269049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2635250" algn="l"/>
              </a:tabLst>
            </a:pPr>
            <a:r>
              <a:rPr dirty="0" sz="1400" spc="-114">
                <a:solidFill>
                  <a:srgbClr val="E69138"/>
                </a:solidFill>
                <a:latin typeface="Tahoma"/>
                <a:cs typeface="Tahoma"/>
              </a:rPr>
              <a:t>&lt;s</a:t>
            </a:r>
            <a:r>
              <a:rPr dirty="0" sz="1400" spc="-204">
                <a:solidFill>
                  <a:srgbClr val="E69138"/>
                </a:solidFill>
                <a:latin typeface="Tahoma"/>
                <a:cs typeface="Tahoma"/>
              </a:rPr>
              <a:t>&gt;</a:t>
            </a:r>
            <a:r>
              <a:rPr dirty="0" sz="1400" spc="-90">
                <a:solidFill>
                  <a:srgbClr val="E69138"/>
                </a:solidFill>
                <a:latin typeface="Tahoma"/>
                <a:cs typeface="Tahoma"/>
              </a:rPr>
              <a:t> </a:t>
            </a:r>
            <a:r>
              <a:rPr dirty="0" sz="1400" spc="10">
                <a:solidFill>
                  <a:srgbClr val="6AA84F"/>
                </a:solidFill>
                <a:latin typeface="Tahoma"/>
                <a:cs typeface="Tahoma"/>
              </a:rPr>
              <a:t>p</a:t>
            </a:r>
            <a:r>
              <a:rPr dirty="0" sz="1400">
                <a:solidFill>
                  <a:srgbClr val="6AA84F"/>
                </a:solidFill>
                <a:latin typeface="Tahoma"/>
                <a:cs typeface="Tahoma"/>
              </a:rPr>
              <a:t>etal</a:t>
            </a:r>
            <a:r>
              <a:rPr dirty="0" sz="1400" spc="-20">
                <a:solidFill>
                  <a:srgbClr val="6AA84F"/>
                </a:solidFill>
                <a:latin typeface="Tahoma"/>
                <a:cs typeface="Tahoma"/>
              </a:rPr>
              <a:t>s</a:t>
            </a:r>
            <a:r>
              <a:rPr dirty="0" sz="1400" spc="-110">
                <a:solidFill>
                  <a:srgbClr val="6AA84F"/>
                </a:solidFill>
                <a:latin typeface="Tahoma"/>
                <a:cs typeface="Tahoma"/>
              </a:rPr>
              <a:t> </a:t>
            </a:r>
            <a:r>
              <a:rPr dirty="0" sz="1400" spc="15">
                <a:solidFill>
                  <a:srgbClr val="3C85C5"/>
                </a:solidFill>
                <a:latin typeface="Tahoma"/>
                <a:cs typeface="Tahoma"/>
              </a:rPr>
              <a:t>on</a:t>
            </a:r>
            <a:r>
              <a:rPr dirty="0" sz="1400" spc="-90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dirty="0" sz="1400" spc="-40">
                <a:solidFill>
                  <a:srgbClr val="3C85C5"/>
                </a:solidFill>
                <a:latin typeface="Tahoma"/>
                <a:cs typeface="Tahoma"/>
              </a:rPr>
              <a:t>a</a:t>
            </a:r>
            <a:r>
              <a:rPr dirty="0" sz="1400" spc="-70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dirty="0" sz="1400" spc="30">
                <a:solidFill>
                  <a:srgbClr val="3C85C5"/>
                </a:solidFill>
                <a:latin typeface="Tahoma"/>
                <a:cs typeface="Tahoma"/>
              </a:rPr>
              <a:t>wet</a:t>
            </a:r>
            <a:r>
              <a:rPr dirty="0" sz="1400" spc="-90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dirty="0" sz="1400" spc="-110">
                <a:solidFill>
                  <a:srgbClr val="3C85C5"/>
                </a:solidFill>
                <a:latin typeface="Tahoma"/>
                <a:cs typeface="Tahoma"/>
              </a:rPr>
              <a:t>,</a:t>
            </a:r>
            <a:r>
              <a:rPr dirty="0" sz="1400">
                <a:solidFill>
                  <a:srgbClr val="3C85C5"/>
                </a:solidFill>
                <a:latin typeface="Tahoma"/>
                <a:cs typeface="Tahoma"/>
              </a:rPr>
              <a:t>	</a:t>
            </a:r>
            <a:r>
              <a:rPr dirty="0" sz="1400" spc="-95">
                <a:solidFill>
                  <a:srgbClr val="3C85C5"/>
                </a:solidFill>
                <a:latin typeface="Tahoma"/>
                <a:cs typeface="Tahoma"/>
              </a:rPr>
              <a:t>.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582281" y="3296157"/>
            <a:ext cx="915669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10">
                <a:solidFill>
                  <a:srgbClr val="666666"/>
                </a:solidFill>
                <a:latin typeface="Tahoma"/>
                <a:cs typeface="Tahoma"/>
              </a:rPr>
              <a:t>Ez</a:t>
            </a:r>
            <a:r>
              <a:rPr dirty="0" sz="1200">
                <a:solidFill>
                  <a:srgbClr val="666666"/>
                </a:solidFill>
                <a:latin typeface="Tahoma"/>
                <a:cs typeface="Tahoma"/>
              </a:rPr>
              <a:t>r</a:t>
            </a:r>
            <a:r>
              <a:rPr dirty="0" sz="1200" spc="-35">
                <a:solidFill>
                  <a:srgbClr val="666666"/>
                </a:solidFill>
                <a:latin typeface="Tahoma"/>
                <a:cs typeface="Tahoma"/>
              </a:rPr>
              <a:t>a</a:t>
            </a:r>
            <a:r>
              <a:rPr dirty="0" sz="1200" spc="-65">
                <a:solidFill>
                  <a:srgbClr val="666666"/>
                </a:solidFill>
                <a:latin typeface="Tahoma"/>
                <a:cs typeface="Tahoma"/>
              </a:rPr>
              <a:t> </a:t>
            </a:r>
            <a:r>
              <a:rPr dirty="0" sz="1200" spc="25">
                <a:solidFill>
                  <a:srgbClr val="666666"/>
                </a:solidFill>
                <a:latin typeface="Tahoma"/>
                <a:cs typeface="Tahoma"/>
              </a:rPr>
              <a:t>Pou</a:t>
            </a:r>
            <a:r>
              <a:rPr dirty="0" sz="1200">
                <a:solidFill>
                  <a:srgbClr val="666666"/>
                </a:solidFill>
                <a:latin typeface="Tahoma"/>
                <a:cs typeface="Tahoma"/>
              </a:rPr>
              <a:t>nd</a:t>
            </a:r>
            <a:r>
              <a:rPr dirty="0" sz="1200" spc="-60">
                <a:solidFill>
                  <a:srgbClr val="666666"/>
                </a:solidFill>
                <a:latin typeface="Tahoma"/>
                <a:cs typeface="Tahoma"/>
              </a:rPr>
              <a:t> </a:t>
            </a:r>
            <a:r>
              <a:rPr dirty="0" sz="1200" spc="40">
                <a:solidFill>
                  <a:srgbClr val="666666"/>
                </a:solidFill>
                <a:latin typeface="Tahoma"/>
                <a:cs typeface="Tahoma"/>
              </a:rPr>
              <a:t>–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 sz="1200" spc="35">
                <a:solidFill>
                  <a:srgbClr val="666666"/>
                </a:solidFill>
                <a:latin typeface="Tahoma"/>
                <a:cs typeface="Tahoma"/>
              </a:rPr>
              <a:t>1913</a:t>
            </a:r>
            <a:endParaRPr sz="1200">
              <a:latin typeface="Tahoma"/>
              <a:cs typeface="Tahoma"/>
            </a:endParaRPr>
          </a:p>
        </p:txBody>
      </p:sp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749782" y="1555305"/>
          <a:ext cx="4377690" cy="20377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1725"/>
                <a:gridCol w="1155064"/>
                <a:gridCol w="1132839"/>
                <a:gridCol w="974725"/>
              </a:tblGrid>
              <a:tr h="40474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400" spc="130">
                          <a:latin typeface="Tahoma"/>
                          <a:cs typeface="Tahoma"/>
                        </a:rPr>
                        <a:t>NN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400" spc="90">
                          <a:latin typeface="Tahoma"/>
                          <a:cs typeface="Tahoma"/>
                        </a:rPr>
                        <a:t>VB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O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404621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dirty="0" sz="1400">
                          <a:latin typeface="Cambria Math"/>
                          <a:cs typeface="Cambria Math"/>
                        </a:rPr>
                        <a:t>𝜋</a:t>
                      </a:r>
                      <a:endParaRPr sz="1400">
                        <a:latin typeface="Cambria Math"/>
                        <a:cs typeface="Cambria Math"/>
                      </a:endParaRPr>
                    </a:p>
                  </a:txBody>
                  <a:tcPr marL="0" marR="0" marB="0" marT="8763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F6B16B"/>
                    </a:solidFill>
                  </a:tcPr>
                </a:tc>
                <a:tc>
                  <a:txBody>
                    <a:bodyPr/>
                    <a:lstStyle/>
                    <a:p>
                      <a:pPr algn="r" marR="51752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1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890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B7B7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404622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400" spc="-5">
                          <a:latin typeface="Tahoma"/>
                          <a:cs typeface="Tahoma"/>
                        </a:rPr>
                        <a:t>N</a:t>
                      </a:r>
                      <a:r>
                        <a:rPr dirty="0" sz="1400">
                          <a:latin typeface="Tahoma"/>
                          <a:cs typeface="Tahoma"/>
                        </a:rPr>
                        <a:t>N</a:t>
                      </a:r>
                      <a:r>
                        <a:rPr dirty="0" sz="1400" spc="-7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400">
                          <a:solidFill>
                            <a:srgbClr val="D9D9D9"/>
                          </a:solidFill>
                          <a:latin typeface="Tahoma"/>
                          <a:cs typeface="Tahoma"/>
                        </a:rPr>
                        <a:t>(</a:t>
                      </a:r>
                      <a:r>
                        <a:rPr dirty="0" sz="1400" spc="-10">
                          <a:solidFill>
                            <a:srgbClr val="D9D9D9"/>
                          </a:solidFill>
                          <a:latin typeface="Tahoma"/>
                          <a:cs typeface="Tahoma"/>
                        </a:rPr>
                        <a:t>n</a:t>
                      </a:r>
                      <a:r>
                        <a:rPr dirty="0" sz="1400">
                          <a:solidFill>
                            <a:srgbClr val="D9D9D9"/>
                          </a:solidFill>
                          <a:latin typeface="Tahoma"/>
                          <a:cs typeface="Tahoma"/>
                        </a:rPr>
                        <a:t>o</a:t>
                      </a:r>
                      <a:r>
                        <a:rPr dirty="0" sz="1400" spc="-10">
                          <a:solidFill>
                            <a:srgbClr val="D9D9D9"/>
                          </a:solidFill>
                          <a:latin typeface="Tahoma"/>
                          <a:cs typeface="Tahoma"/>
                        </a:rPr>
                        <a:t>u</a:t>
                      </a:r>
                      <a:r>
                        <a:rPr dirty="0" sz="1400">
                          <a:solidFill>
                            <a:srgbClr val="D9D9D9"/>
                          </a:solidFill>
                          <a:latin typeface="Tahoma"/>
                          <a:cs typeface="Tahoma"/>
                        </a:rPr>
                        <a:t>n)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92C47C"/>
                    </a:solidFill>
                  </a:tcPr>
                </a:tc>
                <a:tc>
                  <a:txBody>
                    <a:bodyPr/>
                    <a:lstStyle/>
                    <a:p>
                      <a:pPr algn="r" marR="517525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0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B7B7B7"/>
                      </a:solidFill>
                      <a:prstDash val="solid"/>
                    </a:lnR>
                    <a:lnT w="9525">
                      <a:solidFill>
                        <a:srgbClr val="B7B7B7"/>
                      </a:solidFill>
                      <a:prstDash val="solid"/>
                    </a:lnT>
                    <a:lnB w="9525">
                      <a:solidFill>
                        <a:srgbClr val="9999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B7B7B7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404621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VB</a:t>
                      </a:r>
                      <a:r>
                        <a:rPr dirty="0" sz="1400" spc="-9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400">
                          <a:solidFill>
                            <a:srgbClr val="D9D9D9"/>
                          </a:solidFill>
                          <a:latin typeface="Tahoma"/>
                          <a:cs typeface="Tahoma"/>
                        </a:rPr>
                        <a:t>(</a:t>
                      </a:r>
                      <a:r>
                        <a:rPr dirty="0" sz="1400" spc="-10">
                          <a:solidFill>
                            <a:srgbClr val="D9D9D9"/>
                          </a:solidFill>
                          <a:latin typeface="Tahoma"/>
                          <a:cs typeface="Tahoma"/>
                        </a:rPr>
                        <a:t>v</a:t>
                      </a:r>
                      <a:r>
                        <a:rPr dirty="0" sz="1400">
                          <a:solidFill>
                            <a:srgbClr val="D9D9D9"/>
                          </a:solidFill>
                          <a:latin typeface="Tahoma"/>
                          <a:cs typeface="Tahoma"/>
                        </a:rPr>
                        <a:t>e</a:t>
                      </a:r>
                      <a:r>
                        <a:rPr dirty="0" sz="1400" spc="5">
                          <a:solidFill>
                            <a:srgbClr val="D9D9D9"/>
                          </a:solidFill>
                          <a:latin typeface="Tahoma"/>
                          <a:cs typeface="Tahoma"/>
                        </a:rPr>
                        <a:t>r</a:t>
                      </a:r>
                      <a:r>
                        <a:rPr dirty="0" sz="1400">
                          <a:solidFill>
                            <a:srgbClr val="D9D9D9"/>
                          </a:solidFill>
                          <a:latin typeface="Tahoma"/>
                          <a:cs typeface="Tahoma"/>
                        </a:rPr>
                        <a:t>b</a:t>
                      </a:r>
                      <a:r>
                        <a:rPr dirty="0" sz="1400">
                          <a:solidFill>
                            <a:srgbClr val="D9D9D9"/>
                          </a:solidFill>
                          <a:latin typeface="Tahoma"/>
                          <a:cs typeface="Tahoma"/>
                        </a:rPr>
                        <a:t>)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99999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8E7BC3"/>
                    </a:solidFill>
                  </a:tcPr>
                </a:tc>
                <a:tc>
                  <a:txBody>
                    <a:bodyPr/>
                    <a:lstStyle/>
                    <a:p>
                      <a:pPr algn="r" marR="517525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0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9525">
                      <a:solidFill>
                        <a:srgbClr val="999999"/>
                      </a:solidFill>
                      <a:prstDash val="solid"/>
                    </a:lnL>
                    <a:lnR w="9525">
                      <a:solidFill>
                        <a:srgbClr val="999999"/>
                      </a:solidFill>
                      <a:prstDash val="solid"/>
                    </a:lnR>
                    <a:lnT w="9525">
                      <a:solidFill>
                        <a:srgbClr val="999999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99999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40474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400" spc="130">
                          <a:latin typeface="Tahoma"/>
                          <a:cs typeface="Tahoma"/>
                        </a:rPr>
                        <a:t>O</a:t>
                      </a:r>
                      <a:r>
                        <a:rPr dirty="0" sz="1400" spc="-10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400" spc="-40">
                          <a:solidFill>
                            <a:srgbClr val="D9D9D9"/>
                          </a:solidFill>
                          <a:latin typeface="Tahoma"/>
                          <a:cs typeface="Tahoma"/>
                        </a:rPr>
                        <a:t>(other)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9525">
                      <a:solidFill>
                        <a:srgbClr val="9E9E9E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6EA8DC"/>
                    </a:solidFill>
                  </a:tcPr>
                </a:tc>
                <a:tc>
                  <a:txBody>
                    <a:bodyPr/>
                    <a:lstStyle/>
                    <a:p>
                      <a:pPr algn="r" marR="517525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6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9429"/>
            <a:ext cx="495554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15"/>
              <a:t>Populating</a:t>
            </a:r>
            <a:r>
              <a:rPr dirty="0" spc="-180"/>
              <a:t> </a:t>
            </a:r>
            <a:r>
              <a:rPr dirty="0" spc="20"/>
              <a:t>the</a:t>
            </a:r>
            <a:r>
              <a:rPr dirty="0" spc="-180"/>
              <a:t> </a:t>
            </a:r>
            <a:r>
              <a:rPr dirty="0" spc="15"/>
              <a:t>transition</a:t>
            </a:r>
            <a:r>
              <a:rPr dirty="0" spc="-180"/>
              <a:t> </a:t>
            </a:r>
            <a:r>
              <a:rPr dirty="0" spc="-5"/>
              <a:t>matrix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749782" y="1555305"/>
          <a:ext cx="4377690" cy="20332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1725"/>
                <a:gridCol w="1155064"/>
                <a:gridCol w="1132839"/>
                <a:gridCol w="974725"/>
              </a:tblGrid>
              <a:tr h="40474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400" spc="130">
                          <a:latin typeface="Tahoma"/>
                          <a:cs typeface="Tahoma"/>
                        </a:rPr>
                        <a:t>NN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400" spc="90">
                          <a:latin typeface="Tahoma"/>
                          <a:cs typeface="Tahoma"/>
                        </a:rPr>
                        <a:t>VB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O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404621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dirty="0" sz="1400">
                          <a:latin typeface="Cambria Math"/>
                          <a:cs typeface="Cambria Math"/>
                        </a:rPr>
                        <a:t>𝜋</a:t>
                      </a:r>
                      <a:endParaRPr sz="1400">
                        <a:latin typeface="Cambria Math"/>
                        <a:cs typeface="Cambria Math"/>
                      </a:endParaRPr>
                    </a:p>
                  </a:txBody>
                  <a:tcPr marL="0" marR="0" marB="0" marT="8763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F6B16B"/>
                    </a:solidFill>
                  </a:tcPr>
                </a:tc>
                <a:tc>
                  <a:txBody>
                    <a:bodyPr/>
                    <a:lstStyle/>
                    <a:p>
                      <a:pPr algn="r" marR="51752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1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890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B7B7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404622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400" spc="-5">
                          <a:latin typeface="Tahoma"/>
                          <a:cs typeface="Tahoma"/>
                        </a:rPr>
                        <a:t>N</a:t>
                      </a:r>
                      <a:r>
                        <a:rPr dirty="0" sz="1400">
                          <a:latin typeface="Tahoma"/>
                          <a:cs typeface="Tahoma"/>
                        </a:rPr>
                        <a:t>N</a:t>
                      </a:r>
                      <a:r>
                        <a:rPr dirty="0" sz="1400" spc="-7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400">
                          <a:solidFill>
                            <a:srgbClr val="D9D9D9"/>
                          </a:solidFill>
                          <a:latin typeface="Tahoma"/>
                          <a:cs typeface="Tahoma"/>
                        </a:rPr>
                        <a:t>(</a:t>
                      </a:r>
                      <a:r>
                        <a:rPr dirty="0" sz="1400" spc="-10">
                          <a:solidFill>
                            <a:srgbClr val="D9D9D9"/>
                          </a:solidFill>
                          <a:latin typeface="Tahoma"/>
                          <a:cs typeface="Tahoma"/>
                        </a:rPr>
                        <a:t>n</a:t>
                      </a:r>
                      <a:r>
                        <a:rPr dirty="0" sz="1400">
                          <a:solidFill>
                            <a:srgbClr val="D9D9D9"/>
                          </a:solidFill>
                          <a:latin typeface="Tahoma"/>
                          <a:cs typeface="Tahoma"/>
                        </a:rPr>
                        <a:t>o</a:t>
                      </a:r>
                      <a:r>
                        <a:rPr dirty="0" sz="1400" spc="-10">
                          <a:solidFill>
                            <a:srgbClr val="D9D9D9"/>
                          </a:solidFill>
                          <a:latin typeface="Tahoma"/>
                          <a:cs typeface="Tahoma"/>
                        </a:rPr>
                        <a:t>u</a:t>
                      </a:r>
                      <a:r>
                        <a:rPr dirty="0" sz="1400">
                          <a:solidFill>
                            <a:srgbClr val="D9D9D9"/>
                          </a:solidFill>
                          <a:latin typeface="Tahoma"/>
                          <a:cs typeface="Tahoma"/>
                        </a:rPr>
                        <a:t>n)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92C47C"/>
                    </a:solidFill>
                  </a:tcPr>
                </a:tc>
                <a:tc>
                  <a:txBody>
                    <a:bodyPr/>
                    <a:lstStyle/>
                    <a:p>
                      <a:pPr algn="r" marR="517525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0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B7B7B7"/>
                      </a:solidFill>
                      <a:prstDash val="solid"/>
                    </a:lnR>
                    <a:lnT w="9525">
                      <a:solidFill>
                        <a:srgbClr val="B7B7B7"/>
                      </a:solidFill>
                      <a:prstDash val="solid"/>
                    </a:lnT>
                    <a:lnB w="9525">
                      <a:solidFill>
                        <a:srgbClr val="B7B7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B7B7B7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404621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VB</a:t>
                      </a:r>
                      <a:r>
                        <a:rPr dirty="0" sz="1400" spc="-9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400">
                          <a:solidFill>
                            <a:srgbClr val="D9D9D9"/>
                          </a:solidFill>
                          <a:latin typeface="Tahoma"/>
                          <a:cs typeface="Tahoma"/>
                        </a:rPr>
                        <a:t>(</a:t>
                      </a:r>
                      <a:r>
                        <a:rPr dirty="0" sz="1400" spc="-10">
                          <a:solidFill>
                            <a:srgbClr val="D9D9D9"/>
                          </a:solidFill>
                          <a:latin typeface="Tahoma"/>
                          <a:cs typeface="Tahoma"/>
                        </a:rPr>
                        <a:t>v</a:t>
                      </a:r>
                      <a:r>
                        <a:rPr dirty="0" sz="1400">
                          <a:solidFill>
                            <a:srgbClr val="D9D9D9"/>
                          </a:solidFill>
                          <a:latin typeface="Tahoma"/>
                          <a:cs typeface="Tahoma"/>
                        </a:rPr>
                        <a:t>e</a:t>
                      </a:r>
                      <a:r>
                        <a:rPr dirty="0" sz="1400" spc="5">
                          <a:solidFill>
                            <a:srgbClr val="D9D9D9"/>
                          </a:solidFill>
                          <a:latin typeface="Tahoma"/>
                          <a:cs typeface="Tahoma"/>
                        </a:rPr>
                        <a:t>r</a:t>
                      </a:r>
                      <a:r>
                        <a:rPr dirty="0" sz="1400">
                          <a:solidFill>
                            <a:srgbClr val="D9D9D9"/>
                          </a:solidFill>
                          <a:latin typeface="Tahoma"/>
                          <a:cs typeface="Tahoma"/>
                        </a:rPr>
                        <a:t>b</a:t>
                      </a:r>
                      <a:r>
                        <a:rPr dirty="0" sz="1400">
                          <a:solidFill>
                            <a:srgbClr val="D9D9D9"/>
                          </a:solidFill>
                          <a:latin typeface="Tahoma"/>
                          <a:cs typeface="Tahoma"/>
                        </a:rPr>
                        <a:t>)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8E7BC3"/>
                    </a:solidFill>
                  </a:tcPr>
                </a:tc>
                <a:tc>
                  <a:txBody>
                    <a:bodyPr/>
                    <a:lstStyle/>
                    <a:p>
                      <a:pPr algn="r" marR="517525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0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B7B7B7"/>
                      </a:solidFill>
                      <a:prstDash val="solid"/>
                    </a:lnT>
                    <a:lnB w="9525">
                      <a:solidFill>
                        <a:srgbClr val="9999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40474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400" spc="130">
                          <a:latin typeface="Tahoma"/>
                          <a:cs typeface="Tahoma"/>
                        </a:rPr>
                        <a:t>O</a:t>
                      </a:r>
                      <a:r>
                        <a:rPr dirty="0" sz="1400" spc="-10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400" spc="-40">
                          <a:solidFill>
                            <a:srgbClr val="D9D9D9"/>
                          </a:solidFill>
                          <a:latin typeface="Tahoma"/>
                          <a:cs typeface="Tahoma"/>
                        </a:rPr>
                        <a:t>(other)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99999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6EA8DC"/>
                    </a:solidFill>
                  </a:tcPr>
                </a:tc>
                <a:tc>
                  <a:txBody>
                    <a:bodyPr/>
                    <a:lstStyle/>
                    <a:p>
                      <a:pPr algn="r" marR="517525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6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9525">
                      <a:solidFill>
                        <a:srgbClr val="999999"/>
                      </a:solidFill>
                      <a:prstDash val="solid"/>
                    </a:lnL>
                    <a:lnR w="9525">
                      <a:solidFill>
                        <a:srgbClr val="999999"/>
                      </a:solidFill>
                      <a:prstDash val="solid"/>
                    </a:lnR>
                    <a:lnT w="9525">
                      <a:solidFill>
                        <a:srgbClr val="999999"/>
                      </a:solidFill>
                      <a:prstDash val="solid"/>
                    </a:lnT>
                    <a:lnB w="9525">
                      <a:solidFill>
                        <a:srgbClr val="9999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99999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3547" y="2467355"/>
            <a:ext cx="465978" cy="199297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292852" y="2014727"/>
            <a:ext cx="3851275" cy="1203960"/>
          </a:xfrm>
          <a:prstGeom prst="rect">
            <a:avLst/>
          </a:prstGeom>
          <a:ln w="9525">
            <a:solidFill>
              <a:srgbClr val="D9D9D9"/>
            </a:solidFill>
          </a:ln>
        </p:spPr>
        <p:txBody>
          <a:bodyPr wrap="square" lIns="0" tIns="99060" rIns="0" bIns="0" rtlCol="0" vert="horz">
            <a:spAutoFit/>
          </a:bodyPr>
          <a:lstStyle/>
          <a:p>
            <a:pPr marL="92075">
              <a:lnSpc>
                <a:spcPct val="100000"/>
              </a:lnSpc>
              <a:spcBef>
                <a:spcPts val="780"/>
              </a:spcBef>
            </a:pPr>
            <a:r>
              <a:rPr dirty="0" sz="1400" spc="-145">
                <a:solidFill>
                  <a:srgbClr val="E69138"/>
                </a:solidFill>
                <a:latin typeface="Tahoma"/>
                <a:cs typeface="Tahoma"/>
              </a:rPr>
              <a:t>&lt;s&gt;</a:t>
            </a:r>
            <a:r>
              <a:rPr dirty="0" sz="1400" spc="-90">
                <a:solidFill>
                  <a:srgbClr val="E69138"/>
                </a:solidFill>
                <a:latin typeface="Tahoma"/>
                <a:cs typeface="Tahoma"/>
              </a:rPr>
              <a:t> </a:t>
            </a:r>
            <a:r>
              <a:rPr dirty="0" sz="1400" spc="10">
                <a:solidFill>
                  <a:srgbClr val="3C85C5"/>
                </a:solidFill>
                <a:latin typeface="Tahoma"/>
                <a:cs typeface="Tahoma"/>
              </a:rPr>
              <a:t>in</a:t>
            </a:r>
            <a:r>
              <a:rPr dirty="0" sz="1400" spc="-85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dirty="0" sz="1400" spc="-40">
                <a:solidFill>
                  <a:srgbClr val="3C85C5"/>
                </a:solidFill>
                <a:latin typeface="Tahoma"/>
                <a:cs typeface="Tahoma"/>
              </a:rPr>
              <a:t>a</a:t>
            </a:r>
            <a:r>
              <a:rPr dirty="0" sz="1400" spc="-85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dirty="0" sz="1400" spc="10">
                <a:solidFill>
                  <a:srgbClr val="6AA84F"/>
                </a:solidFill>
                <a:latin typeface="Tahoma"/>
                <a:cs typeface="Tahoma"/>
              </a:rPr>
              <a:t>stati</a:t>
            </a:r>
            <a:r>
              <a:rPr dirty="0" sz="1400" spc="5">
                <a:solidFill>
                  <a:srgbClr val="6AA84F"/>
                </a:solidFill>
                <a:latin typeface="Tahoma"/>
                <a:cs typeface="Tahoma"/>
              </a:rPr>
              <a:t>o</a:t>
            </a:r>
            <a:r>
              <a:rPr dirty="0" sz="1400">
                <a:solidFill>
                  <a:srgbClr val="6AA84F"/>
                </a:solidFill>
                <a:latin typeface="Tahoma"/>
                <a:cs typeface="Tahoma"/>
              </a:rPr>
              <a:t>n</a:t>
            </a:r>
            <a:r>
              <a:rPr dirty="0" sz="1400" spc="-95">
                <a:solidFill>
                  <a:srgbClr val="6AA84F"/>
                </a:solidFill>
                <a:latin typeface="Tahoma"/>
                <a:cs typeface="Tahoma"/>
              </a:rPr>
              <a:t> </a:t>
            </a:r>
            <a:r>
              <a:rPr dirty="0" sz="1400" spc="25">
                <a:solidFill>
                  <a:srgbClr val="3C85C5"/>
                </a:solidFill>
                <a:latin typeface="Tahoma"/>
                <a:cs typeface="Tahoma"/>
              </a:rPr>
              <a:t>o</a:t>
            </a:r>
            <a:r>
              <a:rPr dirty="0" sz="1400" spc="45">
                <a:solidFill>
                  <a:srgbClr val="3C85C5"/>
                </a:solidFill>
                <a:latin typeface="Tahoma"/>
                <a:cs typeface="Tahoma"/>
              </a:rPr>
              <a:t>f</a:t>
            </a:r>
            <a:r>
              <a:rPr dirty="0" sz="1400" spc="-70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dirty="0" sz="1400" spc="15">
                <a:solidFill>
                  <a:srgbClr val="3C85C5"/>
                </a:solidFill>
                <a:latin typeface="Tahoma"/>
                <a:cs typeface="Tahoma"/>
              </a:rPr>
              <a:t>t</a:t>
            </a:r>
            <a:r>
              <a:rPr dirty="0" sz="1400" spc="20">
                <a:solidFill>
                  <a:srgbClr val="3C85C5"/>
                </a:solidFill>
                <a:latin typeface="Tahoma"/>
                <a:cs typeface="Tahoma"/>
              </a:rPr>
              <a:t>h</a:t>
            </a:r>
            <a:r>
              <a:rPr dirty="0" sz="1400" spc="5">
                <a:solidFill>
                  <a:srgbClr val="3C85C5"/>
                </a:solidFill>
                <a:latin typeface="Tahoma"/>
                <a:cs typeface="Tahoma"/>
              </a:rPr>
              <a:t>e</a:t>
            </a:r>
            <a:r>
              <a:rPr dirty="0" sz="1400" spc="-85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dirty="0" sz="1400" spc="-25">
                <a:solidFill>
                  <a:srgbClr val="6AA84F"/>
                </a:solidFill>
                <a:latin typeface="Tahoma"/>
                <a:cs typeface="Tahoma"/>
              </a:rPr>
              <a:t>m</a:t>
            </a:r>
            <a:r>
              <a:rPr dirty="0" sz="1400" spc="15">
                <a:solidFill>
                  <a:srgbClr val="6AA84F"/>
                </a:solidFill>
                <a:latin typeface="Tahoma"/>
                <a:cs typeface="Tahoma"/>
              </a:rPr>
              <a:t>etr</a:t>
            </a:r>
            <a:r>
              <a:rPr dirty="0" sz="1400" spc="35">
                <a:solidFill>
                  <a:srgbClr val="6AA84F"/>
                </a:solidFill>
                <a:latin typeface="Tahoma"/>
                <a:cs typeface="Tahoma"/>
              </a:rPr>
              <a:t>o</a:t>
            </a:r>
            <a:endParaRPr sz="1400">
              <a:latin typeface="Tahoma"/>
              <a:cs typeface="Tahoma"/>
            </a:endParaRPr>
          </a:p>
          <a:p>
            <a:pPr marL="92075">
              <a:lnSpc>
                <a:spcPct val="100000"/>
              </a:lnSpc>
              <a:spcBef>
                <a:spcPts val="745"/>
              </a:spcBef>
            </a:pPr>
            <a:r>
              <a:rPr dirty="0" sz="1400" spc="-145">
                <a:solidFill>
                  <a:srgbClr val="E69138"/>
                </a:solidFill>
                <a:latin typeface="Tahoma"/>
                <a:cs typeface="Tahoma"/>
              </a:rPr>
              <a:t>&lt;s&gt;</a:t>
            </a:r>
            <a:r>
              <a:rPr dirty="0" sz="1400" spc="-90">
                <a:solidFill>
                  <a:srgbClr val="E69138"/>
                </a:solidFill>
                <a:latin typeface="Tahoma"/>
                <a:cs typeface="Tahoma"/>
              </a:rPr>
              <a:t> </a:t>
            </a:r>
            <a:r>
              <a:rPr dirty="0" sz="1400" spc="10">
                <a:solidFill>
                  <a:srgbClr val="3C85C5"/>
                </a:solidFill>
                <a:latin typeface="Tahoma"/>
                <a:cs typeface="Tahoma"/>
              </a:rPr>
              <a:t>the</a:t>
            </a:r>
            <a:r>
              <a:rPr dirty="0" sz="1400" spc="-95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dirty="0" sz="1400" spc="5">
                <a:solidFill>
                  <a:srgbClr val="6AA84F"/>
                </a:solidFill>
                <a:latin typeface="Tahoma"/>
                <a:cs typeface="Tahoma"/>
              </a:rPr>
              <a:t>apparition</a:t>
            </a:r>
            <a:r>
              <a:rPr dirty="0" sz="1400" spc="-85">
                <a:solidFill>
                  <a:srgbClr val="6AA84F"/>
                </a:solidFill>
                <a:latin typeface="Tahoma"/>
                <a:cs typeface="Tahoma"/>
              </a:rPr>
              <a:t> </a:t>
            </a:r>
            <a:r>
              <a:rPr dirty="0" sz="1400" spc="40">
                <a:solidFill>
                  <a:srgbClr val="3C85C5"/>
                </a:solidFill>
                <a:latin typeface="Tahoma"/>
                <a:cs typeface="Tahoma"/>
              </a:rPr>
              <a:t>of</a:t>
            </a:r>
            <a:r>
              <a:rPr dirty="0" sz="1400" spc="-80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dirty="0" sz="1400" spc="5">
                <a:solidFill>
                  <a:srgbClr val="3C85C5"/>
                </a:solidFill>
                <a:latin typeface="Tahoma"/>
                <a:cs typeface="Tahoma"/>
              </a:rPr>
              <a:t>these</a:t>
            </a:r>
            <a:r>
              <a:rPr dirty="0" sz="1400" spc="-110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6AA84F"/>
                </a:solidFill>
                <a:latin typeface="Tahoma"/>
                <a:cs typeface="Tahoma"/>
              </a:rPr>
              <a:t>faces</a:t>
            </a:r>
            <a:r>
              <a:rPr dirty="0" sz="1400" spc="-100">
                <a:solidFill>
                  <a:srgbClr val="6AA84F"/>
                </a:solidFill>
                <a:latin typeface="Tahoma"/>
                <a:cs typeface="Tahoma"/>
              </a:rPr>
              <a:t> </a:t>
            </a:r>
            <a:r>
              <a:rPr dirty="0" sz="1400" spc="5">
                <a:solidFill>
                  <a:srgbClr val="3C85C5"/>
                </a:solidFill>
                <a:latin typeface="Tahoma"/>
                <a:cs typeface="Tahoma"/>
              </a:rPr>
              <a:t>in</a:t>
            </a:r>
            <a:r>
              <a:rPr dirty="0" sz="1400" spc="-85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dirty="0" sz="1400" spc="10">
                <a:solidFill>
                  <a:srgbClr val="3C85C5"/>
                </a:solidFill>
                <a:latin typeface="Tahoma"/>
                <a:cs typeface="Tahoma"/>
              </a:rPr>
              <a:t>the</a:t>
            </a:r>
            <a:r>
              <a:rPr dirty="0" sz="1400" spc="-90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dirty="0" sz="1400" spc="25">
                <a:solidFill>
                  <a:srgbClr val="6AA84F"/>
                </a:solidFill>
                <a:latin typeface="Tahoma"/>
                <a:cs typeface="Tahoma"/>
              </a:rPr>
              <a:t>crowd</a:t>
            </a:r>
            <a:endParaRPr sz="1400">
              <a:latin typeface="Tahoma"/>
              <a:cs typeface="Tahoma"/>
            </a:endParaRPr>
          </a:p>
          <a:p>
            <a:pPr marL="92075">
              <a:lnSpc>
                <a:spcPct val="100000"/>
              </a:lnSpc>
              <a:spcBef>
                <a:spcPts val="254"/>
              </a:spcBef>
            </a:pPr>
            <a:r>
              <a:rPr dirty="0" sz="1400" spc="-145">
                <a:solidFill>
                  <a:srgbClr val="3C85C5"/>
                </a:solidFill>
                <a:latin typeface="Tahoma"/>
                <a:cs typeface="Tahoma"/>
              </a:rPr>
              <a:t>:</a:t>
            </a:r>
            <a:endParaRPr sz="1400">
              <a:latin typeface="Tahoma"/>
              <a:cs typeface="Tahoma"/>
            </a:endParaRPr>
          </a:p>
          <a:p>
            <a:pPr marL="92075">
              <a:lnSpc>
                <a:spcPct val="100000"/>
              </a:lnSpc>
              <a:spcBef>
                <a:spcPts val="755"/>
              </a:spcBef>
            </a:pPr>
            <a:r>
              <a:rPr dirty="0" sz="1400" spc="-114">
                <a:solidFill>
                  <a:srgbClr val="E69138"/>
                </a:solidFill>
                <a:latin typeface="Tahoma"/>
                <a:cs typeface="Tahoma"/>
              </a:rPr>
              <a:t>&lt;s</a:t>
            </a:r>
            <a:r>
              <a:rPr dirty="0" sz="1400" spc="-204">
                <a:solidFill>
                  <a:srgbClr val="E69138"/>
                </a:solidFill>
                <a:latin typeface="Tahoma"/>
                <a:cs typeface="Tahoma"/>
              </a:rPr>
              <a:t>&gt;</a:t>
            </a:r>
            <a:r>
              <a:rPr dirty="0" sz="1400" spc="-90">
                <a:solidFill>
                  <a:srgbClr val="E69138"/>
                </a:solidFill>
                <a:latin typeface="Tahoma"/>
                <a:cs typeface="Tahoma"/>
              </a:rPr>
              <a:t> </a:t>
            </a:r>
            <a:r>
              <a:rPr dirty="0" sz="1400" spc="10">
                <a:solidFill>
                  <a:srgbClr val="6AA84F"/>
                </a:solidFill>
                <a:latin typeface="Tahoma"/>
                <a:cs typeface="Tahoma"/>
              </a:rPr>
              <a:t>p</a:t>
            </a:r>
            <a:r>
              <a:rPr dirty="0" sz="1400">
                <a:solidFill>
                  <a:srgbClr val="6AA84F"/>
                </a:solidFill>
                <a:latin typeface="Tahoma"/>
                <a:cs typeface="Tahoma"/>
              </a:rPr>
              <a:t>etal</a:t>
            </a:r>
            <a:r>
              <a:rPr dirty="0" sz="1400" spc="-20">
                <a:solidFill>
                  <a:srgbClr val="6AA84F"/>
                </a:solidFill>
                <a:latin typeface="Tahoma"/>
                <a:cs typeface="Tahoma"/>
              </a:rPr>
              <a:t>s</a:t>
            </a:r>
            <a:r>
              <a:rPr dirty="0" sz="1400" spc="-110">
                <a:solidFill>
                  <a:srgbClr val="6AA84F"/>
                </a:solidFill>
                <a:latin typeface="Tahoma"/>
                <a:cs typeface="Tahoma"/>
              </a:rPr>
              <a:t> </a:t>
            </a:r>
            <a:r>
              <a:rPr dirty="0" sz="1400" spc="15">
                <a:solidFill>
                  <a:srgbClr val="3C85C5"/>
                </a:solidFill>
                <a:latin typeface="Tahoma"/>
                <a:cs typeface="Tahoma"/>
              </a:rPr>
              <a:t>on</a:t>
            </a:r>
            <a:r>
              <a:rPr dirty="0" sz="1400" spc="-90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dirty="0" sz="1400" spc="-40">
                <a:solidFill>
                  <a:srgbClr val="3C85C5"/>
                </a:solidFill>
                <a:latin typeface="Tahoma"/>
                <a:cs typeface="Tahoma"/>
              </a:rPr>
              <a:t>a</a:t>
            </a:r>
            <a:r>
              <a:rPr dirty="0" sz="1400" spc="-70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dirty="0" sz="1400" spc="30">
                <a:solidFill>
                  <a:srgbClr val="3C85C5"/>
                </a:solidFill>
                <a:latin typeface="Tahoma"/>
                <a:cs typeface="Tahoma"/>
              </a:rPr>
              <a:t>wet</a:t>
            </a:r>
            <a:r>
              <a:rPr dirty="0" sz="1400" spc="-90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dirty="0" sz="1400" spc="-110">
                <a:solidFill>
                  <a:srgbClr val="3C85C5"/>
                </a:solidFill>
                <a:latin typeface="Tahoma"/>
                <a:cs typeface="Tahoma"/>
              </a:rPr>
              <a:t>,</a:t>
            </a:r>
            <a:r>
              <a:rPr dirty="0" sz="1400" spc="-90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dirty="0" sz="1400" spc="10">
                <a:solidFill>
                  <a:srgbClr val="3C85C5"/>
                </a:solidFill>
                <a:latin typeface="Tahoma"/>
                <a:cs typeface="Tahoma"/>
              </a:rPr>
              <a:t>b</a:t>
            </a:r>
            <a:r>
              <a:rPr dirty="0" sz="1400" spc="10">
                <a:solidFill>
                  <a:srgbClr val="3C85C5"/>
                </a:solidFill>
                <a:latin typeface="Tahoma"/>
                <a:cs typeface="Tahoma"/>
              </a:rPr>
              <a:t>l</a:t>
            </a:r>
            <a:r>
              <a:rPr dirty="0" sz="1400">
                <a:solidFill>
                  <a:srgbClr val="3C85C5"/>
                </a:solidFill>
                <a:latin typeface="Tahoma"/>
                <a:cs typeface="Tahoma"/>
              </a:rPr>
              <a:t>ack</a:t>
            </a:r>
            <a:r>
              <a:rPr dirty="0" sz="1400" spc="-90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dirty="0" sz="1400" spc="10">
                <a:solidFill>
                  <a:srgbClr val="6AA84F"/>
                </a:solidFill>
                <a:latin typeface="Tahoma"/>
                <a:cs typeface="Tahoma"/>
              </a:rPr>
              <a:t>b</a:t>
            </a:r>
            <a:r>
              <a:rPr dirty="0" sz="1400" spc="15">
                <a:solidFill>
                  <a:srgbClr val="6AA84F"/>
                </a:solidFill>
                <a:latin typeface="Tahoma"/>
                <a:cs typeface="Tahoma"/>
              </a:rPr>
              <a:t>o</a:t>
            </a:r>
            <a:r>
              <a:rPr dirty="0" sz="1400" spc="5">
                <a:solidFill>
                  <a:srgbClr val="6AA84F"/>
                </a:solidFill>
                <a:latin typeface="Tahoma"/>
                <a:cs typeface="Tahoma"/>
              </a:rPr>
              <a:t>u</a:t>
            </a:r>
            <a:r>
              <a:rPr dirty="0" sz="1400" spc="-25">
                <a:solidFill>
                  <a:srgbClr val="6AA84F"/>
                </a:solidFill>
                <a:latin typeface="Tahoma"/>
                <a:cs typeface="Tahoma"/>
              </a:rPr>
              <a:t>gh</a:t>
            </a:r>
            <a:r>
              <a:rPr dirty="0" sz="1400" spc="-90">
                <a:solidFill>
                  <a:srgbClr val="6AA84F"/>
                </a:solidFill>
                <a:latin typeface="Tahoma"/>
                <a:cs typeface="Tahoma"/>
              </a:rPr>
              <a:t> </a:t>
            </a:r>
            <a:r>
              <a:rPr dirty="0" sz="1400" spc="-95">
                <a:solidFill>
                  <a:srgbClr val="3C85C5"/>
                </a:solidFill>
                <a:latin typeface="Tahoma"/>
                <a:cs typeface="Tahoma"/>
              </a:rPr>
              <a:t>.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582281" y="3296157"/>
            <a:ext cx="915669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10">
                <a:solidFill>
                  <a:srgbClr val="666666"/>
                </a:solidFill>
                <a:latin typeface="Tahoma"/>
                <a:cs typeface="Tahoma"/>
              </a:rPr>
              <a:t>Ez</a:t>
            </a:r>
            <a:r>
              <a:rPr dirty="0" sz="1200">
                <a:solidFill>
                  <a:srgbClr val="666666"/>
                </a:solidFill>
                <a:latin typeface="Tahoma"/>
                <a:cs typeface="Tahoma"/>
              </a:rPr>
              <a:t>r</a:t>
            </a:r>
            <a:r>
              <a:rPr dirty="0" sz="1200" spc="-35">
                <a:solidFill>
                  <a:srgbClr val="666666"/>
                </a:solidFill>
                <a:latin typeface="Tahoma"/>
                <a:cs typeface="Tahoma"/>
              </a:rPr>
              <a:t>a</a:t>
            </a:r>
            <a:r>
              <a:rPr dirty="0" sz="1200" spc="-65">
                <a:solidFill>
                  <a:srgbClr val="666666"/>
                </a:solidFill>
                <a:latin typeface="Tahoma"/>
                <a:cs typeface="Tahoma"/>
              </a:rPr>
              <a:t> </a:t>
            </a:r>
            <a:r>
              <a:rPr dirty="0" sz="1200" spc="25">
                <a:solidFill>
                  <a:srgbClr val="666666"/>
                </a:solidFill>
                <a:latin typeface="Tahoma"/>
                <a:cs typeface="Tahoma"/>
              </a:rPr>
              <a:t>Pou</a:t>
            </a:r>
            <a:r>
              <a:rPr dirty="0" sz="1200">
                <a:solidFill>
                  <a:srgbClr val="666666"/>
                </a:solidFill>
                <a:latin typeface="Tahoma"/>
                <a:cs typeface="Tahoma"/>
              </a:rPr>
              <a:t>nd</a:t>
            </a:r>
            <a:r>
              <a:rPr dirty="0" sz="1200" spc="-60">
                <a:solidFill>
                  <a:srgbClr val="666666"/>
                </a:solidFill>
                <a:latin typeface="Tahoma"/>
                <a:cs typeface="Tahoma"/>
              </a:rPr>
              <a:t> </a:t>
            </a:r>
            <a:r>
              <a:rPr dirty="0" sz="1200" spc="40">
                <a:solidFill>
                  <a:srgbClr val="666666"/>
                </a:solidFill>
                <a:latin typeface="Tahoma"/>
                <a:cs typeface="Tahoma"/>
              </a:rPr>
              <a:t>–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 sz="1200" spc="35">
                <a:solidFill>
                  <a:srgbClr val="666666"/>
                </a:solidFill>
                <a:latin typeface="Tahoma"/>
                <a:cs typeface="Tahoma"/>
              </a:rPr>
              <a:t>1913</a:t>
            </a:r>
            <a:endParaRPr sz="1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9429"/>
            <a:ext cx="495554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15"/>
              <a:t>Populating</a:t>
            </a:r>
            <a:r>
              <a:rPr dirty="0" spc="-180"/>
              <a:t> </a:t>
            </a:r>
            <a:r>
              <a:rPr dirty="0" spc="20"/>
              <a:t>the</a:t>
            </a:r>
            <a:r>
              <a:rPr dirty="0" spc="-180"/>
              <a:t> </a:t>
            </a:r>
            <a:r>
              <a:rPr dirty="0" spc="15"/>
              <a:t>transition</a:t>
            </a:r>
            <a:r>
              <a:rPr dirty="0" spc="-180"/>
              <a:t> </a:t>
            </a:r>
            <a:r>
              <a:rPr dirty="0" spc="-5"/>
              <a:t>matrix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749782" y="1555305"/>
          <a:ext cx="4377690" cy="20332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1725"/>
                <a:gridCol w="1155064"/>
                <a:gridCol w="1132839"/>
                <a:gridCol w="974725"/>
              </a:tblGrid>
              <a:tr h="40474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400" spc="130">
                          <a:latin typeface="Tahoma"/>
                          <a:cs typeface="Tahoma"/>
                        </a:rPr>
                        <a:t>NN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400" spc="90">
                          <a:latin typeface="Tahoma"/>
                          <a:cs typeface="Tahoma"/>
                        </a:rPr>
                        <a:t>VB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O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404621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dirty="0" sz="1400">
                          <a:latin typeface="Cambria Math"/>
                          <a:cs typeface="Cambria Math"/>
                        </a:rPr>
                        <a:t>𝜋</a:t>
                      </a:r>
                      <a:endParaRPr sz="1400">
                        <a:latin typeface="Cambria Math"/>
                        <a:cs typeface="Cambria Math"/>
                      </a:endParaRPr>
                    </a:p>
                  </a:txBody>
                  <a:tcPr marL="0" marR="0" marB="0" marT="8763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F6B16B"/>
                    </a:solidFill>
                  </a:tcPr>
                </a:tc>
                <a:tc>
                  <a:txBody>
                    <a:bodyPr/>
                    <a:lstStyle/>
                    <a:p>
                      <a:pPr algn="r" marR="51752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1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890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B7B7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0673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0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890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404622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400" spc="-5">
                          <a:latin typeface="Tahoma"/>
                          <a:cs typeface="Tahoma"/>
                        </a:rPr>
                        <a:t>N</a:t>
                      </a:r>
                      <a:r>
                        <a:rPr dirty="0" sz="1400">
                          <a:latin typeface="Tahoma"/>
                          <a:cs typeface="Tahoma"/>
                        </a:rPr>
                        <a:t>N</a:t>
                      </a:r>
                      <a:r>
                        <a:rPr dirty="0" sz="1400" spc="-7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400">
                          <a:solidFill>
                            <a:srgbClr val="D9D9D9"/>
                          </a:solidFill>
                          <a:latin typeface="Tahoma"/>
                          <a:cs typeface="Tahoma"/>
                        </a:rPr>
                        <a:t>(</a:t>
                      </a:r>
                      <a:r>
                        <a:rPr dirty="0" sz="1400" spc="-10">
                          <a:solidFill>
                            <a:srgbClr val="D9D9D9"/>
                          </a:solidFill>
                          <a:latin typeface="Tahoma"/>
                          <a:cs typeface="Tahoma"/>
                        </a:rPr>
                        <a:t>n</a:t>
                      </a:r>
                      <a:r>
                        <a:rPr dirty="0" sz="1400">
                          <a:solidFill>
                            <a:srgbClr val="D9D9D9"/>
                          </a:solidFill>
                          <a:latin typeface="Tahoma"/>
                          <a:cs typeface="Tahoma"/>
                        </a:rPr>
                        <a:t>o</a:t>
                      </a:r>
                      <a:r>
                        <a:rPr dirty="0" sz="1400" spc="-10">
                          <a:solidFill>
                            <a:srgbClr val="D9D9D9"/>
                          </a:solidFill>
                          <a:latin typeface="Tahoma"/>
                          <a:cs typeface="Tahoma"/>
                        </a:rPr>
                        <a:t>u</a:t>
                      </a:r>
                      <a:r>
                        <a:rPr dirty="0" sz="1400">
                          <a:solidFill>
                            <a:srgbClr val="D9D9D9"/>
                          </a:solidFill>
                          <a:latin typeface="Tahoma"/>
                          <a:cs typeface="Tahoma"/>
                        </a:rPr>
                        <a:t>n)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92C47C"/>
                    </a:solidFill>
                  </a:tcPr>
                </a:tc>
                <a:tc>
                  <a:txBody>
                    <a:bodyPr/>
                    <a:lstStyle/>
                    <a:p>
                      <a:pPr algn="r" marR="517525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0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B7B7B7"/>
                      </a:solidFill>
                      <a:prstDash val="solid"/>
                    </a:lnR>
                    <a:lnT w="9525">
                      <a:solidFill>
                        <a:srgbClr val="B7B7B7"/>
                      </a:solidFill>
                      <a:prstDash val="solid"/>
                    </a:lnT>
                    <a:lnB w="9525">
                      <a:solidFill>
                        <a:srgbClr val="B7B7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06730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0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9525">
                      <a:solidFill>
                        <a:srgbClr val="B7B7B7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404621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VB</a:t>
                      </a:r>
                      <a:r>
                        <a:rPr dirty="0" sz="1400" spc="-9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400">
                          <a:solidFill>
                            <a:srgbClr val="D9D9D9"/>
                          </a:solidFill>
                          <a:latin typeface="Tahoma"/>
                          <a:cs typeface="Tahoma"/>
                        </a:rPr>
                        <a:t>(</a:t>
                      </a:r>
                      <a:r>
                        <a:rPr dirty="0" sz="1400" spc="-10">
                          <a:solidFill>
                            <a:srgbClr val="D9D9D9"/>
                          </a:solidFill>
                          <a:latin typeface="Tahoma"/>
                          <a:cs typeface="Tahoma"/>
                        </a:rPr>
                        <a:t>v</a:t>
                      </a:r>
                      <a:r>
                        <a:rPr dirty="0" sz="1400">
                          <a:solidFill>
                            <a:srgbClr val="D9D9D9"/>
                          </a:solidFill>
                          <a:latin typeface="Tahoma"/>
                          <a:cs typeface="Tahoma"/>
                        </a:rPr>
                        <a:t>e</a:t>
                      </a:r>
                      <a:r>
                        <a:rPr dirty="0" sz="1400" spc="5">
                          <a:solidFill>
                            <a:srgbClr val="D9D9D9"/>
                          </a:solidFill>
                          <a:latin typeface="Tahoma"/>
                          <a:cs typeface="Tahoma"/>
                        </a:rPr>
                        <a:t>r</a:t>
                      </a:r>
                      <a:r>
                        <a:rPr dirty="0" sz="1400">
                          <a:solidFill>
                            <a:srgbClr val="D9D9D9"/>
                          </a:solidFill>
                          <a:latin typeface="Tahoma"/>
                          <a:cs typeface="Tahoma"/>
                        </a:rPr>
                        <a:t>b</a:t>
                      </a:r>
                      <a:r>
                        <a:rPr dirty="0" sz="1400">
                          <a:solidFill>
                            <a:srgbClr val="D9D9D9"/>
                          </a:solidFill>
                          <a:latin typeface="Tahoma"/>
                          <a:cs typeface="Tahoma"/>
                        </a:rPr>
                        <a:t>)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8E7BC3"/>
                    </a:solidFill>
                  </a:tcPr>
                </a:tc>
                <a:tc>
                  <a:txBody>
                    <a:bodyPr/>
                    <a:lstStyle/>
                    <a:p>
                      <a:pPr algn="r" marR="517525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0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B7B7B7"/>
                      </a:solidFill>
                      <a:prstDash val="solid"/>
                    </a:lnT>
                    <a:lnB w="9525">
                      <a:solidFill>
                        <a:srgbClr val="B7B7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06730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0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0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40474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400" spc="130">
                          <a:latin typeface="Tahoma"/>
                          <a:cs typeface="Tahoma"/>
                        </a:rPr>
                        <a:t>O</a:t>
                      </a:r>
                      <a:r>
                        <a:rPr dirty="0" sz="1400" spc="-10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400" spc="-40">
                          <a:solidFill>
                            <a:srgbClr val="D9D9D9"/>
                          </a:solidFill>
                          <a:latin typeface="Tahoma"/>
                          <a:cs typeface="Tahoma"/>
                        </a:rPr>
                        <a:t>(other)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B7B7B7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6EA8DC"/>
                    </a:solidFill>
                  </a:tcPr>
                </a:tc>
                <a:tc>
                  <a:txBody>
                    <a:bodyPr/>
                    <a:lstStyle/>
                    <a:p>
                      <a:pPr algn="r" marR="517525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6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9525">
                      <a:solidFill>
                        <a:srgbClr val="B7B7B7"/>
                      </a:solidFill>
                      <a:prstDash val="solid"/>
                    </a:lnL>
                    <a:lnR w="9525">
                      <a:solidFill>
                        <a:srgbClr val="B7B7B7"/>
                      </a:solidFill>
                      <a:prstDash val="solid"/>
                    </a:lnR>
                    <a:lnT w="9525">
                      <a:solidFill>
                        <a:srgbClr val="B7B7B7"/>
                      </a:solidFill>
                      <a:prstDash val="solid"/>
                    </a:lnT>
                    <a:lnB w="9525">
                      <a:solidFill>
                        <a:srgbClr val="B7B7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06730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0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9525">
                      <a:solidFill>
                        <a:srgbClr val="B7B7B7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3547" y="2467355"/>
            <a:ext cx="465978" cy="199297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292852" y="2014727"/>
            <a:ext cx="3851275" cy="1203960"/>
          </a:xfrm>
          <a:prstGeom prst="rect">
            <a:avLst/>
          </a:prstGeom>
          <a:ln w="9525">
            <a:solidFill>
              <a:srgbClr val="D9D9D9"/>
            </a:solidFill>
          </a:ln>
        </p:spPr>
        <p:txBody>
          <a:bodyPr wrap="square" lIns="0" tIns="99060" rIns="0" bIns="0" rtlCol="0" vert="horz">
            <a:spAutoFit/>
          </a:bodyPr>
          <a:lstStyle/>
          <a:p>
            <a:pPr marL="92075">
              <a:lnSpc>
                <a:spcPct val="100000"/>
              </a:lnSpc>
              <a:spcBef>
                <a:spcPts val="780"/>
              </a:spcBef>
            </a:pPr>
            <a:r>
              <a:rPr dirty="0" sz="1400" spc="-145">
                <a:solidFill>
                  <a:srgbClr val="E69138"/>
                </a:solidFill>
                <a:latin typeface="Tahoma"/>
                <a:cs typeface="Tahoma"/>
              </a:rPr>
              <a:t>&lt;s&gt;</a:t>
            </a:r>
            <a:r>
              <a:rPr dirty="0" sz="1400" spc="-90">
                <a:solidFill>
                  <a:srgbClr val="E69138"/>
                </a:solidFill>
                <a:latin typeface="Tahoma"/>
                <a:cs typeface="Tahoma"/>
              </a:rPr>
              <a:t> </a:t>
            </a:r>
            <a:r>
              <a:rPr dirty="0" sz="1400" spc="10">
                <a:solidFill>
                  <a:srgbClr val="3C85C5"/>
                </a:solidFill>
                <a:latin typeface="Tahoma"/>
                <a:cs typeface="Tahoma"/>
              </a:rPr>
              <a:t>in</a:t>
            </a:r>
            <a:r>
              <a:rPr dirty="0" sz="1400" spc="-85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dirty="0" sz="1400" spc="-40">
                <a:solidFill>
                  <a:srgbClr val="3C85C5"/>
                </a:solidFill>
                <a:latin typeface="Tahoma"/>
                <a:cs typeface="Tahoma"/>
              </a:rPr>
              <a:t>a</a:t>
            </a:r>
            <a:r>
              <a:rPr dirty="0" sz="1400" spc="-85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dirty="0" sz="1400" spc="10">
                <a:solidFill>
                  <a:srgbClr val="6AA84F"/>
                </a:solidFill>
                <a:latin typeface="Tahoma"/>
                <a:cs typeface="Tahoma"/>
              </a:rPr>
              <a:t>stati</a:t>
            </a:r>
            <a:r>
              <a:rPr dirty="0" sz="1400" spc="5">
                <a:solidFill>
                  <a:srgbClr val="6AA84F"/>
                </a:solidFill>
                <a:latin typeface="Tahoma"/>
                <a:cs typeface="Tahoma"/>
              </a:rPr>
              <a:t>o</a:t>
            </a:r>
            <a:r>
              <a:rPr dirty="0" sz="1400">
                <a:solidFill>
                  <a:srgbClr val="6AA84F"/>
                </a:solidFill>
                <a:latin typeface="Tahoma"/>
                <a:cs typeface="Tahoma"/>
              </a:rPr>
              <a:t>n</a:t>
            </a:r>
            <a:r>
              <a:rPr dirty="0" sz="1400" spc="-95">
                <a:solidFill>
                  <a:srgbClr val="6AA84F"/>
                </a:solidFill>
                <a:latin typeface="Tahoma"/>
                <a:cs typeface="Tahoma"/>
              </a:rPr>
              <a:t> </a:t>
            </a:r>
            <a:r>
              <a:rPr dirty="0" sz="1400" spc="25">
                <a:solidFill>
                  <a:srgbClr val="3C85C5"/>
                </a:solidFill>
                <a:latin typeface="Tahoma"/>
                <a:cs typeface="Tahoma"/>
              </a:rPr>
              <a:t>o</a:t>
            </a:r>
            <a:r>
              <a:rPr dirty="0" sz="1400" spc="45">
                <a:solidFill>
                  <a:srgbClr val="3C85C5"/>
                </a:solidFill>
                <a:latin typeface="Tahoma"/>
                <a:cs typeface="Tahoma"/>
              </a:rPr>
              <a:t>f</a:t>
            </a:r>
            <a:r>
              <a:rPr dirty="0" sz="1400" spc="-70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dirty="0" sz="1400" spc="15">
                <a:solidFill>
                  <a:srgbClr val="3C85C5"/>
                </a:solidFill>
                <a:latin typeface="Tahoma"/>
                <a:cs typeface="Tahoma"/>
              </a:rPr>
              <a:t>t</a:t>
            </a:r>
            <a:r>
              <a:rPr dirty="0" sz="1400" spc="20">
                <a:solidFill>
                  <a:srgbClr val="3C85C5"/>
                </a:solidFill>
                <a:latin typeface="Tahoma"/>
                <a:cs typeface="Tahoma"/>
              </a:rPr>
              <a:t>h</a:t>
            </a:r>
            <a:r>
              <a:rPr dirty="0" sz="1400" spc="5">
                <a:solidFill>
                  <a:srgbClr val="3C85C5"/>
                </a:solidFill>
                <a:latin typeface="Tahoma"/>
                <a:cs typeface="Tahoma"/>
              </a:rPr>
              <a:t>e</a:t>
            </a:r>
            <a:r>
              <a:rPr dirty="0" sz="1400" spc="-85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dirty="0" sz="1400" spc="-25">
                <a:solidFill>
                  <a:srgbClr val="6AA84F"/>
                </a:solidFill>
                <a:latin typeface="Tahoma"/>
                <a:cs typeface="Tahoma"/>
              </a:rPr>
              <a:t>m</a:t>
            </a:r>
            <a:r>
              <a:rPr dirty="0" sz="1400" spc="15">
                <a:solidFill>
                  <a:srgbClr val="6AA84F"/>
                </a:solidFill>
                <a:latin typeface="Tahoma"/>
                <a:cs typeface="Tahoma"/>
              </a:rPr>
              <a:t>etr</a:t>
            </a:r>
            <a:r>
              <a:rPr dirty="0" sz="1400" spc="35">
                <a:solidFill>
                  <a:srgbClr val="6AA84F"/>
                </a:solidFill>
                <a:latin typeface="Tahoma"/>
                <a:cs typeface="Tahoma"/>
              </a:rPr>
              <a:t>o</a:t>
            </a:r>
            <a:endParaRPr sz="1400">
              <a:latin typeface="Tahoma"/>
              <a:cs typeface="Tahoma"/>
            </a:endParaRPr>
          </a:p>
          <a:p>
            <a:pPr marL="92075">
              <a:lnSpc>
                <a:spcPct val="100000"/>
              </a:lnSpc>
              <a:spcBef>
                <a:spcPts val="745"/>
              </a:spcBef>
            </a:pPr>
            <a:r>
              <a:rPr dirty="0" sz="1400" spc="-145">
                <a:solidFill>
                  <a:srgbClr val="E69138"/>
                </a:solidFill>
                <a:latin typeface="Tahoma"/>
                <a:cs typeface="Tahoma"/>
              </a:rPr>
              <a:t>&lt;s&gt;</a:t>
            </a:r>
            <a:r>
              <a:rPr dirty="0" sz="1400" spc="-90">
                <a:solidFill>
                  <a:srgbClr val="E69138"/>
                </a:solidFill>
                <a:latin typeface="Tahoma"/>
                <a:cs typeface="Tahoma"/>
              </a:rPr>
              <a:t> </a:t>
            </a:r>
            <a:r>
              <a:rPr dirty="0" sz="1400" spc="10">
                <a:solidFill>
                  <a:srgbClr val="3C85C5"/>
                </a:solidFill>
                <a:latin typeface="Tahoma"/>
                <a:cs typeface="Tahoma"/>
              </a:rPr>
              <a:t>the</a:t>
            </a:r>
            <a:r>
              <a:rPr dirty="0" sz="1400" spc="-95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dirty="0" sz="1400" spc="5">
                <a:solidFill>
                  <a:srgbClr val="6AA84F"/>
                </a:solidFill>
                <a:latin typeface="Tahoma"/>
                <a:cs typeface="Tahoma"/>
              </a:rPr>
              <a:t>apparition</a:t>
            </a:r>
            <a:r>
              <a:rPr dirty="0" sz="1400" spc="-85">
                <a:solidFill>
                  <a:srgbClr val="6AA84F"/>
                </a:solidFill>
                <a:latin typeface="Tahoma"/>
                <a:cs typeface="Tahoma"/>
              </a:rPr>
              <a:t> </a:t>
            </a:r>
            <a:r>
              <a:rPr dirty="0" sz="1400" spc="40">
                <a:solidFill>
                  <a:srgbClr val="3C85C5"/>
                </a:solidFill>
                <a:latin typeface="Tahoma"/>
                <a:cs typeface="Tahoma"/>
              </a:rPr>
              <a:t>of</a:t>
            </a:r>
            <a:r>
              <a:rPr dirty="0" sz="1400" spc="-80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dirty="0" sz="1400" spc="5">
                <a:solidFill>
                  <a:srgbClr val="3C85C5"/>
                </a:solidFill>
                <a:latin typeface="Tahoma"/>
                <a:cs typeface="Tahoma"/>
              </a:rPr>
              <a:t>these</a:t>
            </a:r>
            <a:r>
              <a:rPr dirty="0" sz="1400" spc="-110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6AA84F"/>
                </a:solidFill>
                <a:latin typeface="Tahoma"/>
                <a:cs typeface="Tahoma"/>
              </a:rPr>
              <a:t>faces</a:t>
            </a:r>
            <a:r>
              <a:rPr dirty="0" sz="1400" spc="-100">
                <a:solidFill>
                  <a:srgbClr val="6AA84F"/>
                </a:solidFill>
                <a:latin typeface="Tahoma"/>
                <a:cs typeface="Tahoma"/>
              </a:rPr>
              <a:t> </a:t>
            </a:r>
            <a:r>
              <a:rPr dirty="0" sz="1400" spc="5">
                <a:solidFill>
                  <a:srgbClr val="3C85C5"/>
                </a:solidFill>
                <a:latin typeface="Tahoma"/>
                <a:cs typeface="Tahoma"/>
              </a:rPr>
              <a:t>in</a:t>
            </a:r>
            <a:r>
              <a:rPr dirty="0" sz="1400" spc="-85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dirty="0" sz="1400" spc="10">
                <a:solidFill>
                  <a:srgbClr val="3C85C5"/>
                </a:solidFill>
                <a:latin typeface="Tahoma"/>
                <a:cs typeface="Tahoma"/>
              </a:rPr>
              <a:t>the</a:t>
            </a:r>
            <a:r>
              <a:rPr dirty="0" sz="1400" spc="-90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dirty="0" sz="1400" spc="25">
                <a:solidFill>
                  <a:srgbClr val="6AA84F"/>
                </a:solidFill>
                <a:latin typeface="Tahoma"/>
                <a:cs typeface="Tahoma"/>
              </a:rPr>
              <a:t>crowd</a:t>
            </a:r>
            <a:endParaRPr sz="1400">
              <a:latin typeface="Tahoma"/>
              <a:cs typeface="Tahoma"/>
            </a:endParaRPr>
          </a:p>
          <a:p>
            <a:pPr marL="92075">
              <a:lnSpc>
                <a:spcPct val="100000"/>
              </a:lnSpc>
              <a:spcBef>
                <a:spcPts val="254"/>
              </a:spcBef>
            </a:pPr>
            <a:r>
              <a:rPr dirty="0" sz="1400" spc="-145">
                <a:solidFill>
                  <a:srgbClr val="3C85C5"/>
                </a:solidFill>
                <a:latin typeface="Tahoma"/>
                <a:cs typeface="Tahoma"/>
              </a:rPr>
              <a:t>:</a:t>
            </a:r>
            <a:endParaRPr sz="1400">
              <a:latin typeface="Tahoma"/>
              <a:cs typeface="Tahoma"/>
            </a:endParaRPr>
          </a:p>
          <a:p>
            <a:pPr marL="92075">
              <a:lnSpc>
                <a:spcPct val="100000"/>
              </a:lnSpc>
              <a:spcBef>
                <a:spcPts val="755"/>
              </a:spcBef>
            </a:pPr>
            <a:r>
              <a:rPr dirty="0" sz="1400" spc="-114">
                <a:solidFill>
                  <a:srgbClr val="E69138"/>
                </a:solidFill>
                <a:latin typeface="Tahoma"/>
                <a:cs typeface="Tahoma"/>
              </a:rPr>
              <a:t>&lt;s</a:t>
            </a:r>
            <a:r>
              <a:rPr dirty="0" sz="1400" spc="-204">
                <a:solidFill>
                  <a:srgbClr val="E69138"/>
                </a:solidFill>
                <a:latin typeface="Tahoma"/>
                <a:cs typeface="Tahoma"/>
              </a:rPr>
              <a:t>&gt;</a:t>
            </a:r>
            <a:r>
              <a:rPr dirty="0" sz="1400" spc="-90">
                <a:solidFill>
                  <a:srgbClr val="E69138"/>
                </a:solidFill>
                <a:latin typeface="Tahoma"/>
                <a:cs typeface="Tahoma"/>
              </a:rPr>
              <a:t> </a:t>
            </a:r>
            <a:r>
              <a:rPr dirty="0" sz="1400" spc="10">
                <a:solidFill>
                  <a:srgbClr val="6AA84F"/>
                </a:solidFill>
                <a:latin typeface="Tahoma"/>
                <a:cs typeface="Tahoma"/>
              </a:rPr>
              <a:t>p</a:t>
            </a:r>
            <a:r>
              <a:rPr dirty="0" sz="1400">
                <a:solidFill>
                  <a:srgbClr val="6AA84F"/>
                </a:solidFill>
                <a:latin typeface="Tahoma"/>
                <a:cs typeface="Tahoma"/>
              </a:rPr>
              <a:t>etal</a:t>
            </a:r>
            <a:r>
              <a:rPr dirty="0" sz="1400" spc="-20">
                <a:solidFill>
                  <a:srgbClr val="6AA84F"/>
                </a:solidFill>
                <a:latin typeface="Tahoma"/>
                <a:cs typeface="Tahoma"/>
              </a:rPr>
              <a:t>s</a:t>
            </a:r>
            <a:r>
              <a:rPr dirty="0" sz="1400" spc="-110">
                <a:solidFill>
                  <a:srgbClr val="6AA84F"/>
                </a:solidFill>
                <a:latin typeface="Tahoma"/>
                <a:cs typeface="Tahoma"/>
              </a:rPr>
              <a:t> </a:t>
            </a:r>
            <a:r>
              <a:rPr dirty="0" sz="1400" spc="15">
                <a:solidFill>
                  <a:srgbClr val="3C85C5"/>
                </a:solidFill>
                <a:latin typeface="Tahoma"/>
                <a:cs typeface="Tahoma"/>
              </a:rPr>
              <a:t>on</a:t>
            </a:r>
            <a:r>
              <a:rPr dirty="0" sz="1400" spc="-90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dirty="0" sz="1400" spc="-40">
                <a:solidFill>
                  <a:srgbClr val="3C85C5"/>
                </a:solidFill>
                <a:latin typeface="Tahoma"/>
                <a:cs typeface="Tahoma"/>
              </a:rPr>
              <a:t>a</a:t>
            </a:r>
            <a:r>
              <a:rPr dirty="0" sz="1400" spc="-70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dirty="0" sz="1400" spc="30">
                <a:solidFill>
                  <a:srgbClr val="3C85C5"/>
                </a:solidFill>
                <a:latin typeface="Tahoma"/>
                <a:cs typeface="Tahoma"/>
              </a:rPr>
              <a:t>wet</a:t>
            </a:r>
            <a:r>
              <a:rPr dirty="0" sz="1400" spc="-90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dirty="0" sz="1400" spc="-110">
                <a:solidFill>
                  <a:srgbClr val="3C85C5"/>
                </a:solidFill>
                <a:latin typeface="Tahoma"/>
                <a:cs typeface="Tahoma"/>
              </a:rPr>
              <a:t>,</a:t>
            </a:r>
            <a:r>
              <a:rPr dirty="0" sz="1400" spc="-90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dirty="0" sz="1400" spc="10">
                <a:solidFill>
                  <a:srgbClr val="3C85C5"/>
                </a:solidFill>
                <a:latin typeface="Tahoma"/>
                <a:cs typeface="Tahoma"/>
              </a:rPr>
              <a:t>b</a:t>
            </a:r>
            <a:r>
              <a:rPr dirty="0" sz="1400" spc="10">
                <a:solidFill>
                  <a:srgbClr val="3C85C5"/>
                </a:solidFill>
                <a:latin typeface="Tahoma"/>
                <a:cs typeface="Tahoma"/>
              </a:rPr>
              <a:t>l</a:t>
            </a:r>
            <a:r>
              <a:rPr dirty="0" sz="1400">
                <a:solidFill>
                  <a:srgbClr val="3C85C5"/>
                </a:solidFill>
                <a:latin typeface="Tahoma"/>
                <a:cs typeface="Tahoma"/>
              </a:rPr>
              <a:t>ack</a:t>
            </a:r>
            <a:r>
              <a:rPr dirty="0" sz="1400" spc="-90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dirty="0" sz="1400" spc="10">
                <a:solidFill>
                  <a:srgbClr val="6AA84F"/>
                </a:solidFill>
                <a:latin typeface="Tahoma"/>
                <a:cs typeface="Tahoma"/>
              </a:rPr>
              <a:t>b</a:t>
            </a:r>
            <a:r>
              <a:rPr dirty="0" sz="1400" spc="15">
                <a:solidFill>
                  <a:srgbClr val="6AA84F"/>
                </a:solidFill>
                <a:latin typeface="Tahoma"/>
                <a:cs typeface="Tahoma"/>
              </a:rPr>
              <a:t>o</a:t>
            </a:r>
            <a:r>
              <a:rPr dirty="0" sz="1400" spc="5">
                <a:solidFill>
                  <a:srgbClr val="6AA84F"/>
                </a:solidFill>
                <a:latin typeface="Tahoma"/>
                <a:cs typeface="Tahoma"/>
              </a:rPr>
              <a:t>u</a:t>
            </a:r>
            <a:r>
              <a:rPr dirty="0" sz="1400" spc="-25">
                <a:solidFill>
                  <a:srgbClr val="6AA84F"/>
                </a:solidFill>
                <a:latin typeface="Tahoma"/>
                <a:cs typeface="Tahoma"/>
              </a:rPr>
              <a:t>gh</a:t>
            </a:r>
            <a:r>
              <a:rPr dirty="0" sz="1400" spc="-90">
                <a:solidFill>
                  <a:srgbClr val="6AA84F"/>
                </a:solidFill>
                <a:latin typeface="Tahoma"/>
                <a:cs typeface="Tahoma"/>
              </a:rPr>
              <a:t> </a:t>
            </a:r>
            <a:r>
              <a:rPr dirty="0" sz="1400" spc="-95">
                <a:solidFill>
                  <a:srgbClr val="3C85C5"/>
                </a:solidFill>
                <a:latin typeface="Tahoma"/>
                <a:cs typeface="Tahoma"/>
              </a:rPr>
              <a:t>.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582281" y="3296157"/>
            <a:ext cx="915669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10">
                <a:solidFill>
                  <a:srgbClr val="666666"/>
                </a:solidFill>
                <a:latin typeface="Tahoma"/>
                <a:cs typeface="Tahoma"/>
              </a:rPr>
              <a:t>Ez</a:t>
            </a:r>
            <a:r>
              <a:rPr dirty="0" sz="1200">
                <a:solidFill>
                  <a:srgbClr val="666666"/>
                </a:solidFill>
                <a:latin typeface="Tahoma"/>
                <a:cs typeface="Tahoma"/>
              </a:rPr>
              <a:t>r</a:t>
            </a:r>
            <a:r>
              <a:rPr dirty="0" sz="1200" spc="-35">
                <a:solidFill>
                  <a:srgbClr val="666666"/>
                </a:solidFill>
                <a:latin typeface="Tahoma"/>
                <a:cs typeface="Tahoma"/>
              </a:rPr>
              <a:t>a</a:t>
            </a:r>
            <a:r>
              <a:rPr dirty="0" sz="1200" spc="-65">
                <a:solidFill>
                  <a:srgbClr val="666666"/>
                </a:solidFill>
                <a:latin typeface="Tahoma"/>
                <a:cs typeface="Tahoma"/>
              </a:rPr>
              <a:t> </a:t>
            </a:r>
            <a:r>
              <a:rPr dirty="0" sz="1200" spc="25">
                <a:solidFill>
                  <a:srgbClr val="666666"/>
                </a:solidFill>
                <a:latin typeface="Tahoma"/>
                <a:cs typeface="Tahoma"/>
              </a:rPr>
              <a:t>Pou</a:t>
            </a:r>
            <a:r>
              <a:rPr dirty="0" sz="1200">
                <a:solidFill>
                  <a:srgbClr val="666666"/>
                </a:solidFill>
                <a:latin typeface="Tahoma"/>
                <a:cs typeface="Tahoma"/>
              </a:rPr>
              <a:t>nd</a:t>
            </a:r>
            <a:r>
              <a:rPr dirty="0" sz="1200" spc="-60">
                <a:solidFill>
                  <a:srgbClr val="666666"/>
                </a:solidFill>
                <a:latin typeface="Tahoma"/>
                <a:cs typeface="Tahoma"/>
              </a:rPr>
              <a:t> </a:t>
            </a:r>
            <a:r>
              <a:rPr dirty="0" sz="1200" spc="40">
                <a:solidFill>
                  <a:srgbClr val="666666"/>
                </a:solidFill>
                <a:latin typeface="Tahoma"/>
                <a:cs typeface="Tahoma"/>
              </a:rPr>
              <a:t>–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 sz="1200" spc="35">
                <a:solidFill>
                  <a:srgbClr val="666666"/>
                </a:solidFill>
                <a:latin typeface="Tahoma"/>
                <a:cs typeface="Tahoma"/>
              </a:rPr>
              <a:t>1913</a:t>
            </a:r>
            <a:endParaRPr sz="1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9429"/>
            <a:ext cx="495554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15"/>
              <a:t>Populating</a:t>
            </a:r>
            <a:r>
              <a:rPr dirty="0" spc="-180"/>
              <a:t> </a:t>
            </a:r>
            <a:r>
              <a:rPr dirty="0" spc="20"/>
              <a:t>the</a:t>
            </a:r>
            <a:r>
              <a:rPr dirty="0" spc="-180"/>
              <a:t> </a:t>
            </a:r>
            <a:r>
              <a:rPr dirty="0" spc="15"/>
              <a:t>transition</a:t>
            </a:r>
            <a:r>
              <a:rPr dirty="0" spc="-180"/>
              <a:t> </a:t>
            </a:r>
            <a:r>
              <a:rPr dirty="0" spc="-5"/>
              <a:t>matrix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749782" y="1555305"/>
          <a:ext cx="4387215" cy="20332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1725"/>
                <a:gridCol w="1155064"/>
                <a:gridCol w="1132839"/>
                <a:gridCol w="974725"/>
              </a:tblGrid>
              <a:tr h="40474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400" spc="130">
                          <a:latin typeface="Tahoma"/>
                          <a:cs typeface="Tahoma"/>
                        </a:rPr>
                        <a:t>NN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400" spc="90">
                          <a:latin typeface="Tahoma"/>
                          <a:cs typeface="Tahoma"/>
                        </a:rPr>
                        <a:t>VB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O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04621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dirty="0" sz="1400">
                          <a:latin typeface="Cambria Math"/>
                          <a:cs typeface="Cambria Math"/>
                        </a:rPr>
                        <a:t>𝜋</a:t>
                      </a:r>
                      <a:endParaRPr sz="1400">
                        <a:latin typeface="Cambria Math"/>
                        <a:cs typeface="Cambria Math"/>
                      </a:endParaRPr>
                    </a:p>
                  </a:txBody>
                  <a:tcPr marL="0" marR="0" marB="0" marT="8763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F6B16B"/>
                    </a:solidFill>
                  </a:tcPr>
                </a:tc>
                <a:tc>
                  <a:txBody>
                    <a:bodyPr/>
                    <a:lstStyle/>
                    <a:p>
                      <a:pPr algn="r" marR="51752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1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890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B7B7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0673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0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8900">
                    <a:lnL w="9525">
                      <a:solidFill>
                        <a:srgbClr val="9E9E9E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2735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2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890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04622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400" spc="-5">
                          <a:latin typeface="Tahoma"/>
                          <a:cs typeface="Tahoma"/>
                        </a:rPr>
                        <a:t>N</a:t>
                      </a:r>
                      <a:r>
                        <a:rPr dirty="0" sz="1400">
                          <a:latin typeface="Tahoma"/>
                          <a:cs typeface="Tahoma"/>
                        </a:rPr>
                        <a:t>N</a:t>
                      </a:r>
                      <a:r>
                        <a:rPr dirty="0" sz="1400" spc="-7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400">
                          <a:solidFill>
                            <a:srgbClr val="D9D9D9"/>
                          </a:solidFill>
                          <a:latin typeface="Tahoma"/>
                          <a:cs typeface="Tahoma"/>
                        </a:rPr>
                        <a:t>(</a:t>
                      </a:r>
                      <a:r>
                        <a:rPr dirty="0" sz="1400" spc="-10">
                          <a:solidFill>
                            <a:srgbClr val="D9D9D9"/>
                          </a:solidFill>
                          <a:latin typeface="Tahoma"/>
                          <a:cs typeface="Tahoma"/>
                        </a:rPr>
                        <a:t>n</a:t>
                      </a:r>
                      <a:r>
                        <a:rPr dirty="0" sz="1400">
                          <a:solidFill>
                            <a:srgbClr val="D9D9D9"/>
                          </a:solidFill>
                          <a:latin typeface="Tahoma"/>
                          <a:cs typeface="Tahoma"/>
                        </a:rPr>
                        <a:t>o</a:t>
                      </a:r>
                      <a:r>
                        <a:rPr dirty="0" sz="1400" spc="-10">
                          <a:solidFill>
                            <a:srgbClr val="D9D9D9"/>
                          </a:solidFill>
                          <a:latin typeface="Tahoma"/>
                          <a:cs typeface="Tahoma"/>
                        </a:rPr>
                        <a:t>u</a:t>
                      </a:r>
                      <a:r>
                        <a:rPr dirty="0" sz="1400">
                          <a:solidFill>
                            <a:srgbClr val="D9D9D9"/>
                          </a:solidFill>
                          <a:latin typeface="Tahoma"/>
                          <a:cs typeface="Tahoma"/>
                        </a:rPr>
                        <a:t>n)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92C47C"/>
                    </a:solidFill>
                  </a:tcPr>
                </a:tc>
                <a:tc>
                  <a:txBody>
                    <a:bodyPr/>
                    <a:lstStyle/>
                    <a:p>
                      <a:pPr algn="r" marR="517525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0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B7B7B7"/>
                      </a:solidFill>
                      <a:prstDash val="solid"/>
                    </a:lnR>
                    <a:lnT w="9525">
                      <a:solidFill>
                        <a:srgbClr val="B7B7B7"/>
                      </a:solidFill>
                      <a:prstDash val="solid"/>
                    </a:lnT>
                    <a:lnB w="9525">
                      <a:solidFill>
                        <a:srgbClr val="B7B7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06730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0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9525">
                      <a:solidFill>
                        <a:srgbClr val="B7B7B7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404621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VB</a:t>
                      </a:r>
                      <a:r>
                        <a:rPr dirty="0" sz="1400" spc="-9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400">
                          <a:solidFill>
                            <a:srgbClr val="D9D9D9"/>
                          </a:solidFill>
                          <a:latin typeface="Tahoma"/>
                          <a:cs typeface="Tahoma"/>
                        </a:rPr>
                        <a:t>(</a:t>
                      </a:r>
                      <a:r>
                        <a:rPr dirty="0" sz="1400" spc="-10">
                          <a:solidFill>
                            <a:srgbClr val="D9D9D9"/>
                          </a:solidFill>
                          <a:latin typeface="Tahoma"/>
                          <a:cs typeface="Tahoma"/>
                        </a:rPr>
                        <a:t>v</a:t>
                      </a:r>
                      <a:r>
                        <a:rPr dirty="0" sz="1400">
                          <a:solidFill>
                            <a:srgbClr val="D9D9D9"/>
                          </a:solidFill>
                          <a:latin typeface="Tahoma"/>
                          <a:cs typeface="Tahoma"/>
                        </a:rPr>
                        <a:t>e</a:t>
                      </a:r>
                      <a:r>
                        <a:rPr dirty="0" sz="1400" spc="5">
                          <a:solidFill>
                            <a:srgbClr val="D9D9D9"/>
                          </a:solidFill>
                          <a:latin typeface="Tahoma"/>
                          <a:cs typeface="Tahoma"/>
                        </a:rPr>
                        <a:t>r</a:t>
                      </a:r>
                      <a:r>
                        <a:rPr dirty="0" sz="1400">
                          <a:solidFill>
                            <a:srgbClr val="D9D9D9"/>
                          </a:solidFill>
                          <a:latin typeface="Tahoma"/>
                          <a:cs typeface="Tahoma"/>
                        </a:rPr>
                        <a:t>b</a:t>
                      </a:r>
                      <a:r>
                        <a:rPr dirty="0" sz="1400">
                          <a:solidFill>
                            <a:srgbClr val="D9D9D9"/>
                          </a:solidFill>
                          <a:latin typeface="Tahoma"/>
                          <a:cs typeface="Tahoma"/>
                        </a:rPr>
                        <a:t>)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8E7BC3"/>
                    </a:solidFill>
                  </a:tcPr>
                </a:tc>
                <a:tc>
                  <a:txBody>
                    <a:bodyPr/>
                    <a:lstStyle/>
                    <a:p>
                      <a:pPr algn="r" marR="517525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0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B7B7B7"/>
                      </a:solidFill>
                      <a:prstDash val="solid"/>
                    </a:lnT>
                    <a:lnB w="9525">
                      <a:solidFill>
                        <a:srgbClr val="9999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06730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0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27355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0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40474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400" spc="130">
                          <a:latin typeface="Tahoma"/>
                          <a:cs typeface="Tahoma"/>
                        </a:rPr>
                        <a:t>O</a:t>
                      </a:r>
                      <a:r>
                        <a:rPr dirty="0" sz="1400" spc="-10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400" spc="-40">
                          <a:solidFill>
                            <a:srgbClr val="D9D9D9"/>
                          </a:solidFill>
                          <a:latin typeface="Tahoma"/>
                          <a:cs typeface="Tahoma"/>
                        </a:rPr>
                        <a:t>(other)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99999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6EA8DC"/>
                    </a:solidFill>
                  </a:tcPr>
                </a:tc>
                <a:tc>
                  <a:txBody>
                    <a:bodyPr/>
                    <a:lstStyle/>
                    <a:p>
                      <a:pPr algn="r" marR="517525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6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9525">
                      <a:solidFill>
                        <a:srgbClr val="999999"/>
                      </a:solidFill>
                      <a:prstDash val="solid"/>
                    </a:lnL>
                    <a:lnR w="9525">
                      <a:solidFill>
                        <a:srgbClr val="999999"/>
                      </a:solidFill>
                      <a:prstDash val="solid"/>
                    </a:lnR>
                    <a:lnT w="9525">
                      <a:solidFill>
                        <a:srgbClr val="999999"/>
                      </a:solidFill>
                      <a:prstDash val="solid"/>
                    </a:lnT>
                    <a:lnB w="9525">
                      <a:solidFill>
                        <a:srgbClr val="9999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06730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0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9525">
                      <a:solidFill>
                        <a:srgbClr val="999999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3547" y="2467355"/>
            <a:ext cx="465978" cy="199297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384291" y="2115947"/>
            <a:ext cx="483870" cy="213360"/>
          </a:xfrm>
          <a:prstGeom prst="rect">
            <a:avLst/>
          </a:prstGeom>
          <a:solidFill>
            <a:srgbClr val="CCCCCC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664"/>
              </a:lnSpc>
            </a:pPr>
            <a:r>
              <a:rPr dirty="0" sz="1400" spc="-145">
                <a:solidFill>
                  <a:srgbClr val="E69138"/>
                </a:solidFill>
                <a:latin typeface="Tahoma"/>
                <a:cs typeface="Tahoma"/>
              </a:rPr>
              <a:t>&lt;s&gt;</a:t>
            </a:r>
            <a:r>
              <a:rPr dirty="0" sz="1400" spc="-90">
                <a:solidFill>
                  <a:srgbClr val="E69138"/>
                </a:solidFill>
                <a:latin typeface="Tahoma"/>
                <a:cs typeface="Tahoma"/>
              </a:rPr>
              <a:t> </a:t>
            </a:r>
            <a:r>
              <a:rPr dirty="0" sz="1400" spc="5">
                <a:solidFill>
                  <a:srgbClr val="3C85C5"/>
                </a:solidFill>
                <a:latin typeface="Tahoma"/>
                <a:cs typeface="Tahoma"/>
              </a:rPr>
              <a:t>in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84291" y="2423795"/>
            <a:ext cx="599440" cy="213360"/>
          </a:xfrm>
          <a:prstGeom prst="rect">
            <a:avLst/>
          </a:prstGeom>
          <a:solidFill>
            <a:srgbClr val="CCCCCC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664"/>
              </a:lnSpc>
            </a:pPr>
            <a:r>
              <a:rPr dirty="0" sz="1400" spc="-114">
                <a:solidFill>
                  <a:srgbClr val="E69138"/>
                </a:solidFill>
                <a:latin typeface="Tahoma"/>
                <a:cs typeface="Tahoma"/>
              </a:rPr>
              <a:t>&lt;s</a:t>
            </a:r>
            <a:r>
              <a:rPr dirty="0" sz="1400" spc="-204">
                <a:solidFill>
                  <a:srgbClr val="E69138"/>
                </a:solidFill>
                <a:latin typeface="Tahoma"/>
                <a:cs typeface="Tahoma"/>
              </a:rPr>
              <a:t>&gt;</a:t>
            </a:r>
            <a:r>
              <a:rPr dirty="0" sz="1400" spc="-90">
                <a:solidFill>
                  <a:srgbClr val="E69138"/>
                </a:solidFill>
                <a:latin typeface="Tahoma"/>
                <a:cs typeface="Tahoma"/>
              </a:rPr>
              <a:t> </a:t>
            </a:r>
            <a:r>
              <a:rPr dirty="0" sz="1400" spc="10">
                <a:solidFill>
                  <a:srgbClr val="3C85C5"/>
                </a:solidFill>
                <a:latin typeface="Tahoma"/>
                <a:cs typeface="Tahoma"/>
              </a:rPr>
              <a:t>the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292852" y="2014727"/>
            <a:ext cx="3851275" cy="1203960"/>
          </a:xfrm>
          <a:prstGeom prst="rect">
            <a:avLst/>
          </a:prstGeom>
          <a:ln w="9525">
            <a:solidFill>
              <a:srgbClr val="D9D9D9"/>
            </a:solidFill>
          </a:ln>
        </p:spPr>
        <p:txBody>
          <a:bodyPr wrap="square" lIns="0" tIns="99060" rIns="0" bIns="0" rtlCol="0" vert="horz">
            <a:spAutoFit/>
          </a:bodyPr>
          <a:lstStyle/>
          <a:p>
            <a:pPr marL="608330">
              <a:lnSpc>
                <a:spcPct val="100000"/>
              </a:lnSpc>
              <a:spcBef>
                <a:spcPts val="780"/>
              </a:spcBef>
            </a:pPr>
            <a:r>
              <a:rPr dirty="0" sz="1400" spc="-40">
                <a:solidFill>
                  <a:srgbClr val="3C85C5"/>
                </a:solidFill>
                <a:latin typeface="Tahoma"/>
                <a:cs typeface="Tahoma"/>
              </a:rPr>
              <a:t>a</a:t>
            </a:r>
            <a:r>
              <a:rPr dirty="0" sz="1400" spc="-85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dirty="0" sz="1400" spc="10">
                <a:solidFill>
                  <a:srgbClr val="6AA84F"/>
                </a:solidFill>
                <a:latin typeface="Tahoma"/>
                <a:cs typeface="Tahoma"/>
              </a:rPr>
              <a:t>stati</a:t>
            </a:r>
            <a:r>
              <a:rPr dirty="0" sz="1400" spc="5">
                <a:solidFill>
                  <a:srgbClr val="6AA84F"/>
                </a:solidFill>
                <a:latin typeface="Tahoma"/>
                <a:cs typeface="Tahoma"/>
              </a:rPr>
              <a:t>o</a:t>
            </a:r>
            <a:r>
              <a:rPr dirty="0" sz="1400">
                <a:solidFill>
                  <a:srgbClr val="6AA84F"/>
                </a:solidFill>
                <a:latin typeface="Tahoma"/>
                <a:cs typeface="Tahoma"/>
              </a:rPr>
              <a:t>n</a:t>
            </a:r>
            <a:r>
              <a:rPr dirty="0" sz="1400" spc="-95">
                <a:solidFill>
                  <a:srgbClr val="6AA84F"/>
                </a:solidFill>
                <a:latin typeface="Tahoma"/>
                <a:cs typeface="Tahoma"/>
              </a:rPr>
              <a:t> </a:t>
            </a:r>
            <a:r>
              <a:rPr dirty="0" sz="1400" spc="25">
                <a:solidFill>
                  <a:srgbClr val="3C85C5"/>
                </a:solidFill>
                <a:latin typeface="Tahoma"/>
                <a:cs typeface="Tahoma"/>
              </a:rPr>
              <a:t>o</a:t>
            </a:r>
            <a:r>
              <a:rPr dirty="0" sz="1400" spc="45">
                <a:solidFill>
                  <a:srgbClr val="3C85C5"/>
                </a:solidFill>
                <a:latin typeface="Tahoma"/>
                <a:cs typeface="Tahoma"/>
              </a:rPr>
              <a:t>f</a:t>
            </a:r>
            <a:r>
              <a:rPr dirty="0" sz="1400" spc="-70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dirty="0" sz="1400" spc="15">
                <a:solidFill>
                  <a:srgbClr val="3C85C5"/>
                </a:solidFill>
                <a:latin typeface="Tahoma"/>
                <a:cs typeface="Tahoma"/>
              </a:rPr>
              <a:t>t</a:t>
            </a:r>
            <a:r>
              <a:rPr dirty="0" sz="1400" spc="20">
                <a:solidFill>
                  <a:srgbClr val="3C85C5"/>
                </a:solidFill>
                <a:latin typeface="Tahoma"/>
                <a:cs typeface="Tahoma"/>
              </a:rPr>
              <a:t>h</a:t>
            </a:r>
            <a:r>
              <a:rPr dirty="0" sz="1400" spc="5">
                <a:solidFill>
                  <a:srgbClr val="3C85C5"/>
                </a:solidFill>
                <a:latin typeface="Tahoma"/>
                <a:cs typeface="Tahoma"/>
              </a:rPr>
              <a:t>e</a:t>
            </a:r>
            <a:r>
              <a:rPr dirty="0" sz="1400" spc="-85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dirty="0" sz="1400" spc="-25">
                <a:solidFill>
                  <a:srgbClr val="6AA84F"/>
                </a:solidFill>
                <a:latin typeface="Tahoma"/>
                <a:cs typeface="Tahoma"/>
              </a:rPr>
              <a:t>m</a:t>
            </a:r>
            <a:r>
              <a:rPr dirty="0" sz="1400" spc="15">
                <a:solidFill>
                  <a:srgbClr val="6AA84F"/>
                </a:solidFill>
                <a:latin typeface="Tahoma"/>
                <a:cs typeface="Tahoma"/>
              </a:rPr>
              <a:t>etr</a:t>
            </a:r>
            <a:r>
              <a:rPr dirty="0" sz="1400" spc="35">
                <a:solidFill>
                  <a:srgbClr val="6AA84F"/>
                </a:solidFill>
                <a:latin typeface="Tahoma"/>
                <a:cs typeface="Tahoma"/>
              </a:rPr>
              <a:t>o</a:t>
            </a:r>
            <a:endParaRPr sz="1400">
              <a:latin typeface="Tahoma"/>
              <a:cs typeface="Tahoma"/>
            </a:endParaRPr>
          </a:p>
          <a:p>
            <a:pPr marL="722630">
              <a:lnSpc>
                <a:spcPct val="100000"/>
              </a:lnSpc>
              <a:spcBef>
                <a:spcPts val="745"/>
              </a:spcBef>
            </a:pPr>
            <a:r>
              <a:rPr dirty="0" sz="1400" spc="-5">
                <a:solidFill>
                  <a:srgbClr val="6AA84F"/>
                </a:solidFill>
                <a:latin typeface="Tahoma"/>
                <a:cs typeface="Tahoma"/>
              </a:rPr>
              <a:t>ap</a:t>
            </a:r>
            <a:r>
              <a:rPr dirty="0" sz="1400">
                <a:solidFill>
                  <a:srgbClr val="6AA84F"/>
                </a:solidFill>
                <a:latin typeface="Tahoma"/>
                <a:cs typeface="Tahoma"/>
              </a:rPr>
              <a:t>p</a:t>
            </a:r>
            <a:r>
              <a:rPr dirty="0" sz="1400" spc="10">
                <a:solidFill>
                  <a:srgbClr val="6AA84F"/>
                </a:solidFill>
                <a:latin typeface="Tahoma"/>
                <a:cs typeface="Tahoma"/>
              </a:rPr>
              <a:t>arition</a:t>
            </a:r>
            <a:r>
              <a:rPr dirty="0" sz="1400" spc="-85">
                <a:solidFill>
                  <a:srgbClr val="6AA84F"/>
                </a:solidFill>
                <a:latin typeface="Tahoma"/>
                <a:cs typeface="Tahoma"/>
              </a:rPr>
              <a:t> </a:t>
            </a:r>
            <a:r>
              <a:rPr dirty="0" sz="1400" spc="40">
                <a:solidFill>
                  <a:srgbClr val="3C85C5"/>
                </a:solidFill>
                <a:latin typeface="Tahoma"/>
                <a:cs typeface="Tahoma"/>
              </a:rPr>
              <a:t>of</a:t>
            </a:r>
            <a:r>
              <a:rPr dirty="0" sz="1400" spc="-85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dirty="0" sz="1400" spc="5">
                <a:solidFill>
                  <a:srgbClr val="3C85C5"/>
                </a:solidFill>
                <a:latin typeface="Tahoma"/>
                <a:cs typeface="Tahoma"/>
              </a:rPr>
              <a:t>these</a:t>
            </a:r>
            <a:r>
              <a:rPr dirty="0" sz="1400" spc="-110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6AA84F"/>
                </a:solidFill>
                <a:latin typeface="Tahoma"/>
                <a:cs typeface="Tahoma"/>
              </a:rPr>
              <a:t>faces</a:t>
            </a:r>
            <a:r>
              <a:rPr dirty="0" sz="1400" spc="-100">
                <a:solidFill>
                  <a:srgbClr val="6AA84F"/>
                </a:solidFill>
                <a:latin typeface="Tahoma"/>
                <a:cs typeface="Tahoma"/>
              </a:rPr>
              <a:t> </a:t>
            </a:r>
            <a:r>
              <a:rPr dirty="0" sz="1400" spc="5">
                <a:solidFill>
                  <a:srgbClr val="3C85C5"/>
                </a:solidFill>
                <a:latin typeface="Tahoma"/>
                <a:cs typeface="Tahoma"/>
              </a:rPr>
              <a:t>in</a:t>
            </a:r>
            <a:r>
              <a:rPr dirty="0" sz="1400" spc="-85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dirty="0" sz="1400" spc="10">
                <a:solidFill>
                  <a:srgbClr val="3C85C5"/>
                </a:solidFill>
                <a:latin typeface="Tahoma"/>
                <a:cs typeface="Tahoma"/>
              </a:rPr>
              <a:t>the</a:t>
            </a:r>
            <a:r>
              <a:rPr dirty="0" sz="1400" spc="-95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dirty="0" sz="1400" spc="15">
                <a:solidFill>
                  <a:srgbClr val="6AA84F"/>
                </a:solidFill>
                <a:latin typeface="Tahoma"/>
                <a:cs typeface="Tahoma"/>
              </a:rPr>
              <a:t>cr</a:t>
            </a:r>
            <a:r>
              <a:rPr dirty="0" sz="1400" spc="35">
                <a:solidFill>
                  <a:srgbClr val="6AA84F"/>
                </a:solidFill>
                <a:latin typeface="Tahoma"/>
                <a:cs typeface="Tahoma"/>
              </a:rPr>
              <a:t>owd</a:t>
            </a:r>
            <a:endParaRPr sz="1400">
              <a:latin typeface="Tahoma"/>
              <a:cs typeface="Tahoma"/>
            </a:endParaRPr>
          </a:p>
          <a:p>
            <a:pPr marL="92075">
              <a:lnSpc>
                <a:spcPct val="100000"/>
              </a:lnSpc>
              <a:spcBef>
                <a:spcPts val="254"/>
              </a:spcBef>
            </a:pPr>
            <a:r>
              <a:rPr dirty="0" sz="1400" spc="-145">
                <a:solidFill>
                  <a:srgbClr val="3C85C5"/>
                </a:solidFill>
                <a:latin typeface="Tahoma"/>
                <a:cs typeface="Tahoma"/>
              </a:rPr>
              <a:t>:</a:t>
            </a:r>
            <a:endParaRPr sz="1400">
              <a:latin typeface="Tahoma"/>
              <a:cs typeface="Tahoma"/>
            </a:endParaRPr>
          </a:p>
          <a:p>
            <a:pPr marL="92075">
              <a:lnSpc>
                <a:spcPct val="100000"/>
              </a:lnSpc>
              <a:spcBef>
                <a:spcPts val="755"/>
              </a:spcBef>
            </a:pPr>
            <a:r>
              <a:rPr dirty="0" sz="1400" spc="-114">
                <a:solidFill>
                  <a:srgbClr val="E69138"/>
                </a:solidFill>
                <a:latin typeface="Tahoma"/>
                <a:cs typeface="Tahoma"/>
              </a:rPr>
              <a:t>&lt;s</a:t>
            </a:r>
            <a:r>
              <a:rPr dirty="0" sz="1400" spc="-204">
                <a:solidFill>
                  <a:srgbClr val="E69138"/>
                </a:solidFill>
                <a:latin typeface="Tahoma"/>
                <a:cs typeface="Tahoma"/>
              </a:rPr>
              <a:t>&gt;</a:t>
            </a:r>
            <a:r>
              <a:rPr dirty="0" sz="1400" spc="-90">
                <a:solidFill>
                  <a:srgbClr val="E69138"/>
                </a:solidFill>
                <a:latin typeface="Tahoma"/>
                <a:cs typeface="Tahoma"/>
              </a:rPr>
              <a:t> </a:t>
            </a:r>
            <a:r>
              <a:rPr dirty="0" sz="1400" spc="10">
                <a:solidFill>
                  <a:srgbClr val="6AA84F"/>
                </a:solidFill>
                <a:latin typeface="Tahoma"/>
                <a:cs typeface="Tahoma"/>
              </a:rPr>
              <a:t>p</a:t>
            </a:r>
            <a:r>
              <a:rPr dirty="0" sz="1400">
                <a:solidFill>
                  <a:srgbClr val="6AA84F"/>
                </a:solidFill>
                <a:latin typeface="Tahoma"/>
                <a:cs typeface="Tahoma"/>
              </a:rPr>
              <a:t>etal</a:t>
            </a:r>
            <a:r>
              <a:rPr dirty="0" sz="1400" spc="-20">
                <a:solidFill>
                  <a:srgbClr val="6AA84F"/>
                </a:solidFill>
                <a:latin typeface="Tahoma"/>
                <a:cs typeface="Tahoma"/>
              </a:rPr>
              <a:t>s</a:t>
            </a:r>
            <a:r>
              <a:rPr dirty="0" sz="1400" spc="-110">
                <a:solidFill>
                  <a:srgbClr val="6AA84F"/>
                </a:solidFill>
                <a:latin typeface="Tahoma"/>
                <a:cs typeface="Tahoma"/>
              </a:rPr>
              <a:t> </a:t>
            </a:r>
            <a:r>
              <a:rPr dirty="0" sz="1400" spc="15">
                <a:solidFill>
                  <a:srgbClr val="3C85C5"/>
                </a:solidFill>
                <a:latin typeface="Tahoma"/>
                <a:cs typeface="Tahoma"/>
              </a:rPr>
              <a:t>on</a:t>
            </a:r>
            <a:r>
              <a:rPr dirty="0" sz="1400" spc="-90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dirty="0" sz="1400" spc="-40">
                <a:solidFill>
                  <a:srgbClr val="3C85C5"/>
                </a:solidFill>
                <a:latin typeface="Tahoma"/>
                <a:cs typeface="Tahoma"/>
              </a:rPr>
              <a:t>a</a:t>
            </a:r>
            <a:r>
              <a:rPr dirty="0" sz="1400" spc="-70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dirty="0" sz="1400" spc="30">
                <a:solidFill>
                  <a:srgbClr val="3C85C5"/>
                </a:solidFill>
                <a:latin typeface="Tahoma"/>
                <a:cs typeface="Tahoma"/>
              </a:rPr>
              <a:t>wet</a:t>
            </a:r>
            <a:r>
              <a:rPr dirty="0" sz="1400" spc="-90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dirty="0" sz="1400" spc="-110">
                <a:solidFill>
                  <a:srgbClr val="3C85C5"/>
                </a:solidFill>
                <a:latin typeface="Tahoma"/>
                <a:cs typeface="Tahoma"/>
              </a:rPr>
              <a:t>,</a:t>
            </a:r>
            <a:r>
              <a:rPr dirty="0" sz="1400" spc="-90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dirty="0" sz="1400" spc="10">
                <a:solidFill>
                  <a:srgbClr val="3C85C5"/>
                </a:solidFill>
                <a:latin typeface="Tahoma"/>
                <a:cs typeface="Tahoma"/>
              </a:rPr>
              <a:t>b</a:t>
            </a:r>
            <a:r>
              <a:rPr dirty="0" sz="1400" spc="10">
                <a:solidFill>
                  <a:srgbClr val="3C85C5"/>
                </a:solidFill>
                <a:latin typeface="Tahoma"/>
                <a:cs typeface="Tahoma"/>
              </a:rPr>
              <a:t>l</a:t>
            </a:r>
            <a:r>
              <a:rPr dirty="0" sz="1400">
                <a:solidFill>
                  <a:srgbClr val="3C85C5"/>
                </a:solidFill>
                <a:latin typeface="Tahoma"/>
                <a:cs typeface="Tahoma"/>
              </a:rPr>
              <a:t>ack</a:t>
            </a:r>
            <a:r>
              <a:rPr dirty="0" sz="1400" spc="-90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dirty="0" sz="1400" spc="10">
                <a:solidFill>
                  <a:srgbClr val="6AA84F"/>
                </a:solidFill>
                <a:latin typeface="Tahoma"/>
                <a:cs typeface="Tahoma"/>
              </a:rPr>
              <a:t>b</a:t>
            </a:r>
            <a:r>
              <a:rPr dirty="0" sz="1400" spc="15">
                <a:solidFill>
                  <a:srgbClr val="6AA84F"/>
                </a:solidFill>
                <a:latin typeface="Tahoma"/>
                <a:cs typeface="Tahoma"/>
              </a:rPr>
              <a:t>o</a:t>
            </a:r>
            <a:r>
              <a:rPr dirty="0" sz="1400" spc="5">
                <a:solidFill>
                  <a:srgbClr val="6AA84F"/>
                </a:solidFill>
                <a:latin typeface="Tahoma"/>
                <a:cs typeface="Tahoma"/>
              </a:rPr>
              <a:t>u</a:t>
            </a:r>
            <a:r>
              <a:rPr dirty="0" sz="1400" spc="-25">
                <a:solidFill>
                  <a:srgbClr val="6AA84F"/>
                </a:solidFill>
                <a:latin typeface="Tahoma"/>
                <a:cs typeface="Tahoma"/>
              </a:rPr>
              <a:t>gh</a:t>
            </a:r>
            <a:r>
              <a:rPr dirty="0" sz="1400" spc="-90">
                <a:solidFill>
                  <a:srgbClr val="6AA84F"/>
                </a:solidFill>
                <a:latin typeface="Tahoma"/>
                <a:cs typeface="Tahoma"/>
              </a:rPr>
              <a:t> </a:t>
            </a:r>
            <a:r>
              <a:rPr dirty="0" sz="1400" spc="-95">
                <a:solidFill>
                  <a:srgbClr val="3C85C5"/>
                </a:solidFill>
                <a:latin typeface="Tahoma"/>
                <a:cs typeface="Tahoma"/>
              </a:rPr>
              <a:t>.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582281" y="3296157"/>
            <a:ext cx="915669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10">
                <a:solidFill>
                  <a:srgbClr val="666666"/>
                </a:solidFill>
                <a:latin typeface="Tahoma"/>
                <a:cs typeface="Tahoma"/>
              </a:rPr>
              <a:t>Ez</a:t>
            </a:r>
            <a:r>
              <a:rPr dirty="0" sz="1200">
                <a:solidFill>
                  <a:srgbClr val="666666"/>
                </a:solidFill>
                <a:latin typeface="Tahoma"/>
                <a:cs typeface="Tahoma"/>
              </a:rPr>
              <a:t>r</a:t>
            </a:r>
            <a:r>
              <a:rPr dirty="0" sz="1200" spc="-35">
                <a:solidFill>
                  <a:srgbClr val="666666"/>
                </a:solidFill>
                <a:latin typeface="Tahoma"/>
                <a:cs typeface="Tahoma"/>
              </a:rPr>
              <a:t>a</a:t>
            </a:r>
            <a:r>
              <a:rPr dirty="0" sz="1200" spc="-65">
                <a:solidFill>
                  <a:srgbClr val="666666"/>
                </a:solidFill>
                <a:latin typeface="Tahoma"/>
                <a:cs typeface="Tahoma"/>
              </a:rPr>
              <a:t> </a:t>
            </a:r>
            <a:r>
              <a:rPr dirty="0" sz="1200" spc="25">
                <a:solidFill>
                  <a:srgbClr val="666666"/>
                </a:solidFill>
                <a:latin typeface="Tahoma"/>
                <a:cs typeface="Tahoma"/>
              </a:rPr>
              <a:t>Pou</a:t>
            </a:r>
            <a:r>
              <a:rPr dirty="0" sz="1200">
                <a:solidFill>
                  <a:srgbClr val="666666"/>
                </a:solidFill>
                <a:latin typeface="Tahoma"/>
                <a:cs typeface="Tahoma"/>
              </a:rPr>
              <a:t>nd</a:t>
            </a:r>
            <a:r>
              <a:rPr dirty="0" sz="1200" spc="-60">
                <a:solidFill>
                  <a:srgbClr val="666666"/>
                </a:solidFill>
                <a:latin typeface="Tahoma"/>
                <a:cs typeface="Tahoma"/>
              </a:rPr>
              <a:t> </a:t>
            </a:r>
            <a:r>
              <a:rPr dirty="0" sz="1200" spc="40">
                <a:solidFill>
                  <a:srgbClr val="666666"/>
                </a:solidFill>
                <a:latin typeface="Tahoma"/>
                <a:cs typeface="Tahoma"/>
              </a:rPr>
              <a:t>–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 sz="1200" spc="35">
                <a:solidFill>
                  <a:srgbClr val="666666"/>
                </a:solidFill>
                <a:latin typeface="Tahoma"/>
                <a:cs typeface="Tahoma"/>
              </a:rPr>
              <a:t>1913</a:t>
            </a:r>
            <a:endParaRPr sz="1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9429"/>
            <a:ext cx="495554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15"/>
              <a:t>Populating</a:t>
            </a:r>
            <a:r>
              <a:rPr dirty="0" spc="-180"/>
              <a:t> </a:t>
            </a:r>
            <a:r>
              <a:rPr dirty="0" spc="20"/>
              <a:t>the</a:t>
            </a:r>
            <a:r>
              <a:rPr dirty="0" spc="-180"/>
              <a:t> </a:t>
            </a:r>
            <a:r>
              <a:rPr dirty="0" spc="15"/>
              <a:t>transition</a:t>
            </a:r>
            <a:r>
              <a:rPr dirty="0" spc="-180"/>
              <a:t> </a:t>
            </a:r>
            <a:r>
              <a:rPr dirty="0" spc="-5"/>
              <a:t>matrix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749782" y="1555305"/>
          <a:ext cx="4387215" cy="20332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1725"/>
                <a:gridCol w="1155064"/>
                <a:gridCol w="1132839"/>
                <a:gridCol w="974725"/>
              </a:tblGrid>
              <a:tr h="40474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400" spc="130">
                          <a:latin typeface="Tahoma"/>
                          <a:cs typeface="Tahoma"/>
                        </a:rPr>
                        <a:t>NN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400" spc="90">
                          <a:latin typeface="Tahoma"/>
                          <a:cs typeface="Tahoma"/>
                        </a:rPr>
                        <a:t>VB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O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404621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dirty="0" sz="1400">
                          <a:latin typeface="Cambria Math"/>
                          <a:cs typeface="Cambria Math"/>
                        </a:rPr>
                        <a:t>𝜋</a:t>
                      </a:r>
                      <a:endParaRPr sz="1400">
                        <a:latin typeface="Cambria Math"/>
                        <a:cs typeface="Cambria Math"/>
                      </a:endParaRPr>
                    </a:p>
                  </a:txBody>
                  <a:tcPr marL="0" marR="0" marB="0" marT="8763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F6B16B"/>
                    </a:solidFill>
                  </a:tcPr>
                </a:tc>
                <a:tc>
                  <a:txBody>
                    <a:bodyPr/>
                    <a:lstStyle/>
                    <a:p>
                      <a:pPr algn="r" marR="51752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1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890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B7B7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0673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0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890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2735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2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890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04622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400" spc="-5">
                          <a:latin typeface="Tahoma"/>
                          <a:cs typeface="Tahoma"/>
                        </a:rPr>
                        <a:t>N</a:t>
                      </a:r>
                      <a:r>
                        <a:rPr dirty="0" sz="1400">
                          <a:latin typeface="Tahoma"/>
                          <a:cs typeface="Tahoma"/>
                        </a:rPr>
                        <a:t>N</a:t>
                      </a:r>
                      <a:r>
                        <a:rPr dirty="0" sz="1400" spc="-7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400">
                          <a:solidFill>
                            <a:srgbClr val="D9D9D9"/>
                          </a:solidFill>
                          <a:latin typeface="Tahoma"/>
                          <a:cs typeface="Tahoma"/>
                        </a:rPr>
                        <a:t>(</a:t>
                      </a:r>
                      <a:r>
                        <a:rPr dirty="0" sz="1400" spc="-10">
                          <a:solidFill>
                            <a:srgbClr val="D9D9D9"/>
                          </a:solidFill>
                          <a:latin typeface="Tahoma"/>
                          <a:cs typeface="Tahoma"/>
                        </a:rPr>
                        <a:t>n</a:t>
                      </a:r>
                      <a:r>
                        <a:rPr dirty="0" sz="1400">
                          <a:solidFill>
                            <a:srgbClr val="D9D9D9"/>
                          </a:solidFill>
                          <a:latin typeface="Tahoma"/>
                          <a:cs typeface="Tahoma"/>
                        </a:rPr>
                        <a:t>o</a:t>
                      </a:r>
                      <a:r>
                        <a:rPr dirty="0" sz="1400" spc="-10">
                          <a:solidFill>
                            <a:srgbClr val="D9D9D9"/>
                          </a:solidFill>
                          <a:latin typeface="Tahoma"/>
                          <a:cs typeface="Tahoma"/>
                        </a:rPr>
                        <a:t>u</a:t>
                      </a:r>
                      <a:r>
                        <a:rPr dirty="0" sz="1400">
                          <a:solidFill>
                            <a:srgbClr val="D9D9D9"/>
                          </a:solidFill>
                          <a:latin typeface="Tahoma"/>
                          <a:cs typeface="Tahoma"/>
                        </a:rPr>
                        <a:t>n)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92C47C"/>
                    </a:solidFill>
                  </a:tcPr>
                </a:tc>
                <a:tc>
                  <a:txBody>
                    <a:bodyPr/>
                    <a:lstStyle/>
                    <a:p>
                      <a:pPr algn="r" marR="517525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0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B7B7B7"/>
                      </a:solidFill>
                      <a:prstDash val="solid"/>
                    </a:lnR>
                    <a:lnT w="9525">
                      <a:solidFill>
                        <a:srgbClr val="B7B7B7"/>
                      </a:solidFill>
                      <a:prstDash val="solid"/>
                    </a:lnT>
                    <a:lnB w="9525">
                      <a:solidFill>
                        <a:srgbClr val="B7B7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06730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0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9525">
                      <a:solidFill>
                        <a:srgbClr val="B7B7B7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27355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6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04621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VB</a:t>
                      </a:r>
                      <a:r>
                        <a:rPr dirty="0" sz="1400" spc="-9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400">
                          <a:solidFill>
                            <a:srgbClr val="D9D9D9"/>
                          </a:solidFill>
                          <a:latin typeface="Tahoma"/>
                          <a:cs typeface="Tahoma"/>
                        </a:rPr>
                        <a:t>(</a:t>
                      </a:r>
                      <a:r>
                        <a:rPr dirty="0" sz="1400" spc="-10">
                          <a:solidFill>
                            <a:srgbClr val="D9D9D9"/>
                          </a:solidFill>
                          <a:latin typeface="Tahoma"/>
                          <a:cs typeface="Tahoma"/>
                        </a:rPr>
                        <a:t>v</a:t>
                      </a:r>
                      <a:r>
                        <a:rPr dirty="0" sz="1400">
                          <a:solidFill>
                            <a:srgbClr val="D9D9D9"/>
                          </a:solidFill>
                          <a:latin typeface="Tahoma"/>
                          <a:cs typeface="Tahoma"/>
                        </a:rPr>
                        <a:t>e</a:t>
                      </a:r>
                      <a:r>
                        <a:rPr dirty="0" sz="1400" spc="5">
                          <a:solidFill>
                            <a:srgbClr val="D9D9D9"/>
                          </a:solidFill>
                          <a:latin typeface="Tahoma"/>
                          <a:cs typeface="Tahoma"/>
                        </a:rPr>
                        <a:t>r</a:t>
                      </a:r>
                      <a:r>
                        <a:rPr dirty="0" sz="1400">
                          <a:solidFill>
                            <a:srgbClr val="D9D9D9"/>
                          </a:solidFill>
                          <a:latin typeface="Tahoma"/>
                          <a:cs typeface="Tahoma"/>
                        </a:rPr>
                        <a:t>b</a:t>
                      </a:r>
                      <a:r>
                        <a:rPr dirty="0" sz="1400">
                          <a:solidFill>
                            <a:srgbClr val="D9D9D9"/>
                          </a:solidFill>
                          <a:latin typeface="Tahoma"/>
                          <a:cs typeface="Tahoma"/>
                        </a:rPr>
                        <a:t>)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8E7BC3"/>
                    </a:solidFill>
                  </a:tcPr>
                </a:tc>
                <a:tc>
                  <a:txBody>
                    <a:bodyPr/>
                    <a:lstStyle/>
                    <a:p>
                      <a:pPr algn="r" marR="517525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0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B7B7B7"/>
                      </a:solidFill>
                      <a:prstDash val="solid"/>
                    </a:lnT>
                    <a:lnB w="9525">
                      <a:solidFill>
                        <a:srgbClr val="B7B7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06730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0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27355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0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40474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400" spc="130">
                          <a:latin typeface="Tahoma"/>
                          <a:cs typeface="Tahoma"/>
                        </a:rPr>
                        <a:t>O</a:t>
                      </a:r>
                      <a:r>
                        <a:rPr dirty="0" sz="1400" spc="-10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400" spc="-40">
                          <a:solidFill>
                            <a:srgbClr val="D9D9D9"/>
                          </a:solidFill>
                          <a:latin typeface="Tahoma"/>
                          <a:cs typeface="Tahoma"/>
                        </a:rPr>
                        <a:t>(other)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B7B7B7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6EA8DC"/>
                    </a:solidFill>
                  </a:tcPr>
                </a:tc>
                <a:tc>
                  <a:txBody>
                    <a:bodyPr/>
                    <a:lstStyle/>
                    <a:p>
                      <a:pPr algn="r" marR="517525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6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9525">
                      <a:solidFill>
                        <a:srgbClr val="B7B7B7"/>
                      </a:solidFill>
                      <a:prstDash val="solid"/>
                    </a:lnL>
                    <a:lnR w="9525">
                      <a:solidFill>
                        <a:srgbClr val="B7B7B7"/>
                      </a:solidFill>
                      <a:prstDash val="solid"/>
                    </a:lnR>
                    <a:lnT w="9525">
                      <a:solidFill>
                        <a:srgbClr val="B7B7B7"/>
                      </a:solidFill>
                      <a:prstDash val="solid"/>
                    </a:lnT>
                    <a:lnB w="9525">
                      <a:solidFill>
                        <a:srgbClr val="B7B7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06730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0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9525">
                      <a:solidFill>
                        <a:srgbClr val="B7B7B7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3547" y="2467355"/>
            <a:ext cx="465978" cy="199297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5288089" y="2009965"/>
            <a:ext cx="3860800" cy="1213485"/>
            <a:chOff x="5288089" y="2009965"/>
            <a:chExt cx="3860800" cy="1213485"/>
          </a:xfrm>
        </p:grpSpPr>
        <p:sp>
          <p:nvSpPr>
            <p:cNvPr id="6" name="object 6"/>
            <p:cNvSpPr/>
            <p:nvPr/>
          </p:nvSpPr>
          <p:spPr>
            <a:xfrm>
              <a:off x="5292852" y="2014727"/>
              <a:ext cx="3851275" cy="1203960"/>
            </a:xfrm>
            <a:custGeom>
              <a:avLst/>
              <a:gdLst/>
              <a:ahLst/>
              <a:cxnLst/>
              <a:rect l="l" t="t" r="r" b="b"/>
              <a:pathLst>
                <a:path w="3851275" h="1203960">
                  <a:moveTo>
                    <a:pt x="0" y="1203960"/>
                  </a:moveTo>
                  <a:lnTo>
                    <a:pt x="3851148" y="1203960"/>
                  </a:lnTo>
                  <a:lnTo>
                    <a:pt x="3851148" y="0"/>
                  </a:lnTo>
                  <a:lnTo>
                    <a:pt x="0" y="0"/>
                  </a:lnTo>
                  <a:lnTo>
                    <a:pt x="0" y="1203960"/>
                  </a:lnTo>
                  <a:close/>
                </a:path>
              </a:pathLst>
            </a:custGeom>
            <a:ln w="9524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5384292" y="2669158"/>
              <a:ext cx="44450" cy="213360"/>
            </a:xfrm>
            <a:custGeom>
              <a:avLst/>
              <a:gdLst/>
              <a:ahLst/>
              <a:cxnLst/>
              <a:rect l="l" t="t" r="r" b="b"/>
              <a:pathLst>
                <a:path w="44450" h="213360">
                  <a:moveTo>
                    <a:pt x="44196" y="0"/>
                  </a:moveTo>
                  <a:lnTo>
                    <a:pt x="0" y="0"/>
                  </a:lnTo>
                  <a:lnTo>
                    <a:pt x="0" y="213360"/>
                  </a:lnTo>
                  <a:lnTo>
                    <a:pt x="44196" y="213360"/>
                  </a:lnTo>
                  <a:lnTo>
                    <a:pt x="44196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6035040" y="2115947"/>
            <a:ext cx="756920" cy="213360"/>
          </a:xfrm>
          <a:prstGeom prst="rect">
            <a:avLst/>
          </a:prstGeom>
          <a:solidFill>
            <a:srgbClr val="CCCCCC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664"/>
              </a:lnSpc>
            </a:pPr>
            <a:r>
              <a:rPr dirty="0" sz="1400" spc="10">
                <a:solidFill>
                  <a:srgbClr val="6AA84F"/>
                </a:solidFill>
                <a:latin typeface="Tahoma"/>
                <a:cs typeface="Tahoma"/>
              </a:rPr>
              <a:t>stati</a:t>
            </a:r>
            <a:r>
              <a:rPr dirty="0" sz="1400" spc="5">
                <a:solidFill>
                  <a:srgbClr val="6AA84F"/>
                </a:solidFill>
                <a:latin typeface="Tahoma"/>
                <a:cs typeface="Tahoma"/>
              </a:rPr>
              <a:t>o</a:t>
            </a:r>
            <a:r>
              <a:rPr dirty="0" sz="1400">
                <a:solidFill>
                  <a:srgbClr val="6AA84F"/>
                </a:solidFill>
                <a:latin typeface="Tahoma"/>
                <a:cs typeface="Tahoma"/>
              </a:rPr>
              <a:t>n</a:t>
            </a:r>
            <a:r>
              <a:rPr dirty="0" sz="1400" spc="-95">
                <a:solidFill>
                  <a:srgbClr val="6AA84F"/>
                </a:solidFill>
                <a:latin typeface="Tahoma"/>
                <a:cs typeface="Tahoma"/>
              </a:rPr>
              <a:t> </a:t>
            </a:r>
            <a:r>
              <a:rPr dirty="0" sz="1400" spc="30">
                <a:solidFill>
                  <a:srgbClr val="3C85C5"/>
                </a:solidFill>
                <a:latin typeface="Tahoma"/>
                <a:cs typeface="Tahoma"/>
              </a:rPr>
              <a:t>of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015228" y="2423795"/>
            <a:ext cx="1014094" cy="213360"/>
          </a:xfrm>
          <a:prstGeom prst="rect">
            <a:avLst/>
          </a:prstGeom>
          <a:solidFill>
            <a:srgbClr val="CCCCCC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664"/>
              </a:lnSpc>
            </a:pPr>
            <a:r>
              <a:rPr dirty="0" sz="1400" spc="-5">
                <a:solidFill>
                  <a:srgbClr val="6AA84F"/>
                </a:solidFill>
                <a:latin typeface="Tahoma"/>
                <a:cs typeface="Tahoma"/>
              </a:rPr>
              <a:t>ap</a:t>
            </a:r>
            <a:r>
              <a:rPr dirty="0" sz="1400">
                <a:solidFill>
                  <a:srgbClr val="6AA84F"/>
                </a:solidFill>
                <a:latin typeface="Tahoma"/>
                <a:cs typeface="Tahoma"/>
              </a:rPr>
              <a:t>p</a:t>
            </a:r>
            <a:r>
              <a:rPr dirty="0" sz="1400" spc="10">
                <a:solidFill>
                  <a:srgbClr val="6AA84F"/>
                </a:solidFill>
                <a:latin typeface="Tahoma"/>
                <a:cs typeface="Tahoma"/>
              </a:rPr>
              <a:t>arition</a:t>
            </a:r>
            <a:r>
              <a:rPr dirty="0" sz="1400" spc="-85">
                <a:solidFill>
                  <a:srgbClr val="6AA84F"/>
                </a:solidFill>
                <a:latin typeface="Tahoma"/>
                <a:cs typeface="Tahoma"/>
              </a:rPr>
              <a:t> </a:t>
            </a:r>
            <a:r>
              <a:rPr dirty="0" sz="1400" spc="35">
                <a:solidFill>
                  <a:srgbClr val="3C85C5"/>
                </a:solidFill>
                <a:latin typeface="Tahoma"/>
                <a:cs typeface="Tahoma"/>
              </a:rPr>
              <a:t>of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826884" y="2006297"/>
            <a:ext cx="786130" cy="642620"/>
          </a:xfrm>
          <a:prstGeom prst="rect">
            <a:avLst/>
          </a:prstGeom>
        </p:spPr>
        <p:txBody>
          <a:bodyPr wrap="square" lIns="0" tIns="107314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844"/>
              </a:spcBef>
            </a:pPr>
            <a:r>
              <a:rPr dirty="0" sz="1400" spc="15">
                <a:solidFill>
                  <a:srgbClr val="3C85C5"/>
                </a:solidFill>
                <a:latin typeface="Tahoma"/>
                <a:cs typeface="Tahoma"/>
              </a:rPr>
              <a:t>t</a:t>
            </a:r>
            <a:r>
              <a:rPr dirty="0" sz="1400" spc="20">
                <a:solidFill>
                  <a:srgbClr val="3C85C5"/>
                </a:solidFill>
                <a:latin typeface="Tahoma"/>
                <a:cs typeface="Tahoma"/>
              </a:rPr>
              <a:t>h</a:t>
            </a:r>
            <a:r>
              <a:rPr dirty="0" sz="1400" spc="5">
                <a:solidFill>
                  <a:srgbClr val="3C85C5"/>
                </a:solidFill>
                <a:latin typeface="Tahoma"/>
                <a:cs typeface="Tahoma"/>
              </a:rPr>
              <a:t>e</a:t>
            </a:r>
            <a:r>
              <a:rPr dirty="0" sz="1400" spc="-90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dirty="0" sz="1400" spc="-25">
                <a:solidFill>
                  <a:srgbClr val="6AA84F"/>
                </a:solidFill>
                <a:latin typeface="Tahoma"/>
                <a:cs typeface="Tahoma"/>
              </a:rPr>
              <a:t>m</a:t>
            </a:r>
            <a:r>
              <a:rPr dirty="0" sz="1400" spc="15">
                <a:solidFill>
                  <a:srgbClr val="6AA84F"/>
                </a:solidFill>
                <a:latin typeface="Tahoma"/>
                <a:cs typeface="Tahoma"/>
              </a:rPr>
              <a:t>etr</a:t>
            </a:r>
            <a:r>
              <a:rPr dirty="0" sz="1400" spc="35">
                <a:solidFill>
                  <a:srgbClr val="6AA84F"/>
                </a:solidFill>
                <a:latin typeface="Tahoma"/>
                <a:cs typeface="Tahoma"/>
              </a:rPr>
              <a:t>o</a:t>
            </a:r>
            <a:endParaRPr sz="1400">
              <a:latin typeface="Tahoma"/>
              <a:cs typeface="Tahoma"/>
            </a:endParaRPr>
          </a:p>
          <a:p>
            <a:pPr marL="236220">
              <a:lnSpc>
                <a:spcPct val="100000"/>
              </a:lnSpc>
              <a:spcBef>
                <a:spcPts val="750"/>
              </a:spcBef>
            </a:pPr>
            <a:r>
              <a:rPr dirty="0" sz="1400" spc="5">
                <a:solidFill>
                  <a:srgbClr val="3C85C5"/>
                </a:solidFill>
                <a:latin typeface="Tahoma"/>
                <a:cs typeface="Tahoma"/>
              </a:rPr>
              <a:t>these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533131" y="2423795"/>
            <a:ext cx="605790" cy="213360"/>
          </a:xfrm>
          <a:prstGeom prst="rect">
            <a:avLst/>
          </a:prstGeom>
          <a:solidFill>
            <a:srgbClr val="CCCCCC"/>
          </a:solidFill>
        </p:spPr>
        <p:txBody>
          <a:bodyPr wrap="square" lIns="0" tIns="0" rIns="0" bIns="0" rtlCol="0" vert="horz">
            <a:spAutoFit/>
          </a:bodyPr>
          <a:lstStyle/>
          <a:p>
            <a:pPr marL="1270">
              <a:lnSpc>
                <a:spcPts val="1664"/>
              </a:lnSpc>
            </a:pPr>
            <a:r>
              <a:rPr dirty="0" sz="1400">
                <a:solidFill>
                  <a:srgbClr val="6AA84F"/>
                </a:solidFill>
                <a:latin typeface="Tahoma"/>
                <a:cs typeface="Tahoma"/>
              </a:rPr>
              <a:t>faces</a:t>
            </a:r>
            <a:r>
              <a:rPr dirty="0" sz="1400" spc="-100">
                <a:solidFill>
                  <a:srgbClr val="6AA84F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3C85C5"/>
                </a:solidFill>
                <a:latin typeface="Tahoma"/>
                <a:cs typeface="Tahoma"/>
              </a:rPr>
              <a:t>in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172957" y="2408936"/>
            <a:ext cx="27114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400" spc="10">
                <a:solidFill>
                  <a:srgbClr val="3C85C5"/>
                </a:solidFill>
                <a:latin typeface="Tahoma"/>
                <a:cs typeface="Tahoma"/>
              </a:rPr>
              <a:t>the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473440" y="2423795"/>
            <a:ext cx="536575" cy="213360"/>
          </a:xfrm>
          <a:prstGeom prst="rect">
            <a:avLst/>
          </a:prstGeom>
          <a:solidFill>
            <a:srgbClr val="CCCCCC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664"/>
              </a:lnSpc>
            </a:pPr>
            <a:r>
              <a:rPr dirty="0" sz="1400" spc="25">
                <a:solidFill>
                  <a:srgbClr val="6AA84F"/>
                </a:solidFill>
                <a:latin typeface="Tahoma"/>
                <a:cs typeface="Tahoma"/>
              </a:rPr>
              <a:t>crowd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385180" y="2006297"/>
            <a:ext cx="618490" cy="1196975"/>
          </a:xfrm>
          <a:prstGeom prst="rect">
            <a:avLst/>
          </a:prstGeom>
        </p:spPr>
        <p:txBody>
          <a:bodyPr wrap="square" lIns="0" tIns="107314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844"/>
              </a:spcBef>
            </a:pPr>
            <a:r>
              <a:rPr dirty="0" sz="1400" spc="-145">
                <a:solidFill>
                  <a:srgbClr val="E69138"/>
                </a:solidFill>
                <a:latin typeface="Tahoma"/>
                <a:cs typeface="Tahoma"/>
              </a:rPr>
              <a:t>&lt;s&gt;</a:t>
            </a:r>
            <a:r>
              <a:rPr dirty="0" sz="1400" spc="-90">
                <a:solidFill>
                  <a:srgbClr val="E69138"/>
                </a:solidFill>
                <a:latin typeface="Tahoma"/>
                <a:cs typeface="Tahoma"/>
              </a:rPr>
              <a:t> </a:t>
            </a:r>
            <a:r>
              <a:rPr dirty="0" sz="1400" spc="10">
                <a:solidFill>
                  <a:srgbClr val="3C85C5"/>
                </a:solidFill>
                <a:latin typeface="Tahoma"/>
                <a:cs typeface="Tahoma"/>
              </a:rPr>
              <a:t>in</a:t>
            </a:r>
            <a:r>
              <a:rPr dirty="0" sz="1400" spc="-85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dirty="0" sz="1400" spc="-40">
                <a:solidFill>
                  <a:srgbClr val="3C85C5"/>
                </a:solidFill>
                <a:latin typeface="Tahoma"/>
                <a:cs typeface="Tahoma"/>
              </a:rPr>
              <a:t>a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750"/>
              </a:spcBef>
            </a:pPr>
            <a:r>
              <a:rPr dirty="0" sz="1400" spc="-114">
                <a:solidFill>
                  <a:srgbClr val="E69138"/>
                </a:solidFill>
                <a:latin typeface="Tahoma"/>
                <a:cs typeface="Tahoma"/>
              </a:rPr>
              <a:t>&lt;s</a:t>
            </a:r>
            <a:r>
              <a:rPr dirty="0" sz="1400" spc="-204">
                <a:solidFill>
                  <a:srgbClr val="E69138"/>
                </a:solidFill>
                <a:latin typeface="Tahoma"/>
                <a:cs typeface="Tahoma"/>
              </a:rPr>
              <a:t>&gt;</a:t>
            </a:r>
            <a:r>
              <a:rPr dirty="0" sz="1400" spc="-90">
                <a:solidFill>
                  <a:srgbClr val="E69138"/>
                </a:solidFill>
                <a:latin typeface="Tahoma"/>
                <a:cs typeface="Tahoma"/>
              </a:rPr>
              <a:t> </a:t>
            </a:r>
            <a:r>
              <a:rPr dirty="0" sz="1400" spc="10">
                <a:solidFill>
                  <a:srgbClr val="3C85C5"/>
                </a:solidFill>
                <a:latin typeface="Tahoma"/>
                <a:cs typeface="Tahoma"/>
              </a:rPr>
              <a:t>the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50"/>
              </a:spcBef>
            </a:pPr>
            <a:r>
              <a:rPr dirty="0" sz="1400" spc="-145">
                <a:solidFill>
                  <a:srgbClr val="3C85C5"/>
                </a:solidFill>
                <a:latin typeface="Tahoma"/>
                <a:cs typeface="Tahoma"/>
              </a:rPr>
              <a:t>: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755"/>
              </a:spcBef>
            </a:pPr>
            <a:r>
              <a:rPr dirty="0" sz="1400" spc="-145">
                <a:solidFill>
                  <a:srgbClr val="E69138"/>
                </a:solidFill>
                <a:latin typeface="Tahoma"/>
                <a:cs typeface="Tahoma"/>
              </a:rPr>
              <a:t>&lt;s&gt;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713476" y="2978530"/>
            <a:ext cx="721360" cy="213360"/>
          </a:xfrm>
          <a:prstGeom prst="rect">
            <a:avLst/>
          </a:prstGeom>
          <a:solidFill>
            <a:srgbClr val="CCCCCC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664"/>
              </a:lnSpc>
            </a:pPr>
            <a:r>
              <a:rPr dirty="0" sz="1400" spc="10">
                <a:solidFill>
                  <a:srgbClr val="6AA84F"/>
                </a:solidFill>
                <a:latin typeface="Tahoma"/>
                <a:cs typeface="Tahoma"/>
              </a:rPr>
              <a:t>p</a:t>
            </a:r>
            <a:r>
              <a:rPr dirty="0" sz="1400">
                <a:solidFill>
                  <a:srgbClr val="6AA84F"/>
                </a:solidFill>
                <a:latin typeface="Tahoma"/>
                <a:cs typeface="Tahoma"/>
              </a:rPr>
              <a:t>etal</a:t>
            </a:r>
            <a:r>
              <a:rPr dirty="0" sz="1400" spc="-20">
                <a:solidFill>
                  <a:srgbClr val="6AA84F"/>
                </a:solidFill>
                <a:latin typeface="Tahoma"/>
                <a:cs typeface="Tahoma"/>
              </a:rPr>
              <a:t>s</a:t>
            </a:r>
            <a:r>
              <a:rPr dirty="0" sz="1400" spc="-110">
                <a:solidFill>
                  <a:srgbClr val="6AA84F"/>
                </a:solidFill>
                <a:latin typeface="Tahoma"/>
                <a:cs typeface="Tahoma"/>
              </a:rPr>
              <a:t> </a:t>
            </a:r>
            <a:r>
              <a:rPr dirty="0" sz="1400" spc="10">
                <a:solidFill>
                  <a:srgbClr val="3C85C5"/>
                </a:solidFill>
                <a:latin typeface="Tahoma"/>
                <a:cs typeface="Tahoma"/>
              </a:rPr>
              <a:t>on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468745" y="2963672"/>
            <a:ext cx="98425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400" spc="-40">
                <a:solidFill>
                  <a:srgbClr val="3C85C5"/>
                </a:solidFill>
                <a:latin typeface="Tahoma"/>
                <a:cs typeface="Tahoma"/>
              </a:rPr>
              <a:t>a</a:t>
            </a:r>
            <a:r>
              <a:rPr dirty="0" sz="1400" spc="-70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dirty="0" sz="1400" spc="30">
                <a:solidFill>
                  <a:srgbClr val="3C85C5"/>
                </a:solidFill>
                <a:latin typeface="Tahoma"/>
                <a:cs typeface="Tahoma"/>
              </a:rPr>
              <a:t>wet</a:t>
            </a:r>
            <a:r>
              <a:rPr dirty="0" sz="1400" spc="-90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dirty="0" sz="1400" spc="-110">
                <a:solidFill>
                  <a:srgbClr val="3C85C5"/>
                </a:solidFill>
                <a:latin typeface="Tahoma"/>
                <a:cs typeface="Tahoma"/>
              </a:rPr>
              <a:t>,</a:t>
            </a:r>
            <a:r>
              <a:rPr dirty="0" sz="1400" spc="-90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dirty="0" sz="1400" spc="10">
                <a:solidFill>
                  <a:srgbClr val="3C85C5"/>
                </a:solidFill>
                <a:latin typeface="Tahoma"/>
                <a:cs typeface="Tahoma"/>
              </a:rPr>
              <a:t>b</a:t>
            </a:r>
            <a:r>
              <a:rPr dirty="0" sz="1400" spc="10">
                <a:solidFill>
                  <a:srgbClr val="3C85C5"/>
                </a:solidFill>
                <a:latin typeface="Tahoma"/>
                <a:cs typeface="Tahoma"/>
              </a:rPr>
              <a:t>l</a:t>
            </a:r>
            <a:r>
              <a:rPr dirty="0" sz="1400">
                <a:solidFill>
                  <a:srgbClr val="3C85C5"/>
                </a:solidFill>
                <a:latin typeface="Tahoma"/>
                <a:cs typeface="Tahoma"/>
              </a:rPr>
              <a:t>ack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482840" y="2978530"/>
            <a:ext cx="591820" cy="213360"/>
          </a:xfrm>
          <a:prstGeom prst="rect">
            <a:avLst/>
          </a:prstGeom>
          <a:solidFill>
            <a:srgbClr val="CCCCCC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664"/>
              </a:lnSpc>
            </a:pPr>
            <a:r>
              <a:rPr dirty="0" sz="1400" spc="10">
                <a:solidFill>
                  <a:srgbClr val="6AA84F"/>
                </a:solidFill>
                <a:latin typeface="Tahoma"/>
                <a:cs typeface="Tahoma"/>
              </a:rPr>
              <a:t>b</a:t>
            </a:r>
            <a:r>
              <a:rPr dirty="0" sz="1400" spc="15">
                <a:solidFill>
                  <a:srgbClr val="6AA84F"/>
                </a:solidFill>
                <a:latin typeface="Tahoma"/>
                <a:cs typeface="Tahoma"/>
              </a:rPr>
              <a:t>o</a:t>
            </a:r>
            <a:r>
              <a:rPr dirty="0" sz="1400" spc="5">
                <a:solidFill>
                  <a:srgbClr val="6AA84F"/>
                </a:solidFill>
                <a:latin typeface="Tahoma"/>
                <a:cs typeface="Tahoma"/>
              </a:rPr>
              <a:t>u</a:t>
            </a:r>
            <a:r>
              <a:rPr dirty="0" sz="1400" spc="-25">
                <a:solidFill>
                  <a:srgbClr val="6AA84F"/>
                </a:solidFill>
                <a:latin typeface="Tahoma"/>
                <a:cs typeface="Tahoma"/>
              </a:rPr>
              <a:t>gh</a:t>
            </a:r>
            <a:r>
              <a:rPr dirty="0" sz="1400" spc="-90">
                <a:solidFill>
                  <a:srgbClr val="6AA84F"/>
                </a:solidFill>
                <a:latin typeface="Tahoma"/>
                <a:cs typeface="Tahoma"/>
              </a:rPr>
              <a:t> </a:t>
            </a:r>
            <a:r>
              <a:rPr dirty="0" sz="1400" spc="-95">
                <a:solidFill>
                  <a:srgbClr val="3C85C5"/>
                </a:solidFill>
                <a:latin typeface="Tahoma"/>
                <a:cs typeface="Tahoma"/>
              </a:rPr>
              <a:t>.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582281" y="3296157"/>
            <a:ext cx="915669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10">
                <a:solidFill>
                  <a:srgbClr val="666666"/>
                </a:solidFill>
                <a:latin typeface="Tahoma"/>
                <a:cs typeface="Tahoma"/>
              </a:rPr>
              <a:t>Ez</a:t>
            </a:r>
            <a:r>
              <a:rPr dirty="0" sz="1200">
                <a:solidFill>
                  <a:srgbClr val="666666"/>
                </a:solidFill>
                <a:latin typeface="Tahoma"/>
                <a:cs typeface="Tahoma"/>
              </a:rPr>
              <a:t>r</a:t>
            </a:r>
            <a:r>
              <a:rPr dirty="0" sz="1200" spc="-35">
                <a:solidFill>
                  <a:srgbClr val="666666"/>
                </a:solidFill>
                <a:latin typeface="Tahoma"/>
                <a:cs typeface="Tahoma"/>
              </a:rPr>
              <a:t>a</a:t>
            </a:r>
            <a:r>
              <a:rPr dirty="0" sz="1200" spc="-65">
                <a:solidFill>
                  <a:srgbClr val="666666"/>
                </a:solidFill>
                <a:latin typeface="Tahoma"/>
                <a:cs typeface="Tahoma"/>
              </a:rPr>
              <a:t> </a:t>
            </a:r>
            <a:r>
              <a:rPr dirty="0" sz="1200" spc="25">
                <a:solidFill>
                  <a:srgbClr val="666666"/>
                </a:solidFill>
                <a:latin typeface="Tahoma"/>
                <a:cs typeface="Tahoma"/>
              </a:rPr>
              <a:t>Pou</a:t>
            </a:r>
            <a:r>
              <a:rPr dirty="0" sz="1200">
                <a:solidFill>
                  <a:srgbClr val="666666"/>
                </a:solidFill>
                <a:latin typeface="Tahoma"/>
                <a:cs typeface="Tahoma"/>
              </a:rPr>
              <a:t>nd</a:t>
            </a:r>
            <a:r>
              <a:rPr dirty="0" sz="1200" spc="-60">
                <a:solidFill>
                  <a:srgbClr val="666666"/>
                </a:solidFill>
                <a:latin typeface="Tahoma"/>
                <a:cs typeface="Tahoma"/>
              </a:rPr>
              <a:t> </a:t>
            </a:r>
            <a:r>
              <a:rPr dirty="0" sz="1200" spc="40">
                <a:solidFill>
                  <a:srgbClr val="666666"/>
                </a:solidFill>
                <a:latin typeface="Tahoma"/>
                <a:cs typeface="Tahoma"/>
              </a:rPr>
              <a:t>–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 sz="1200" spc="35">
                <a:solidFill>
                  <a:srgbClr val="666666"/>
                </a:solidFill>
                <a:latin typeface="Tahoma"/>
                <a:cs typeface="Tahoma"/>
              </a:rPr>
              <a:t>1913</a:t>
            </a:r>
            <a:endParaRPr sz="1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9429"/>
            <a:ext cx="495554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15"/>
              <a:t>Populating</a:t>
            </a:r>
            <a:r>
              <a:rPr dirty="0" spc="-180"/>
              <a:t> </a:t>
            </a:r>
            <a:r>
              <a:rPr dirty="0" spc="20"/>
              <a:t>the</a:t>
            </a:r>
            <a:r>
              <a:rPr dirty="0" spc="-180"/>
              <a:t> </a:t>
            </a:r>
            <a:r>
              <a:rPr dirty="0" spc="15"/>
              <a:t>transition</a:t>
            </a:r>
            <a:r>
              <a:rPr dirty="0" spc="-180"/>
              <a:t> </a:t>
            </a:r>
            <a:r>
              <a:rPr dirty="0" spc="-5"/>
              <a:t>matrix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749782" y="1555305"/>
          <a:ext cx="4387215" cy="20377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1725"/>
                <a:gridCol w="1155064"/>
                <a:gridCol w="1132839"/>
                <a:gridCol w="974725"/>
              </a:tblGrid>
              <a:tr h="40474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400" spc="130">
                          <a:latin typeface="Tahoma"/>
                          <a:cs typeface="Tahoma"/>
                        </a:rPr>
                        <a:t>NN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400" spc="90">
                          <a:latin typeface="Tahoma"/>
                          <a:cs typeface="Tahoma"/>
                        </a:rPr>
                        <a:t>VB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O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404621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dirty="0" sz="1400">
                          <a:latin typeface="Cambria Math"/>
                          <a:cs typeface="Cambria Math"/>
                        </a:rPr>
                        <a:t>𝜋</a:t>
                      </a:r>
                      <a:endParaRPr sz="1400">
                        <a:latin typeface="Cambria Math"/>
                        <a:cs typeface="Cambria Math"/>
                      </a:endParaRPr>
                    </a:p>
                  </a:txBody>
                  <a:tcPr marL="0" marR="0" marB="0" marT="8763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F6B16B"/>
                    </a:solidFill>
                  </a:tcPr>
                </a:tc>
                <a:tc>
                  <a:txBody>
                    <a:bodyPr/>
                    <a:lstStyle/>
                    <a:p>
                      <a:pPr algn="r" marR="51752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1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890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B7B7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0673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0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890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2735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2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890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404622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400" spc="-5">
                          <a:latin typeface="Tahoma"/>
                          <a:cs typeface="Tahoma"/>
                        </a:rPr>
                        <a:t>N</a:t>
                      </a:r>
                      <a:r>
                        <a:rPr dirty="0" sz="1400">
                          <a:latin typeface="Tahoma"/>
                          <a:cs typeface="Tahoma"/>
                        </a:rPr>
                        <a:t>N</a:t>
                      </a:r>
                      <a:r>
                        <a:rPr dirty="0" sz="1400" spc="-7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400">
                          <a:solidFill>
                            <a:srgbClr val="D9D9D9"/>
                          </a:solidFill>
                          <a:latin typeface="Tahoma"/>
                          <a:cs typeface="Tahoma"/>
                        </a:rPr>
                        <a:t>(</a:t>
                      </a:r>
                      <a:r>
                        <a:rPr dirty="0" sz="1400" spc="-10">
                          <a:solidFill>
                            <a:srgbClr val="D9D9D9"/>
                          </a:solidFill>
                          <a:latin typeface="Tahoma"/>
                          <a:cs typeface="Tahoma"/>
                        </a:rPr>
                        <a:t>n</a:t>
                      </a:r>
                      <a:r>
                        <a:rPr dirty="0" sz="1400">
                          <a:solidFill>
                            <a:srgbClr val="D9D9D9"/>
                          </a:solidFill>
                          <a:latin typeface="Tahoma"/>
                          <a:cs typeface="Tahoma"/>
                        </a:rPr>
                        <a:t>o</a:t>
                      </a:r>
                      <a:r>
                        <a:rPr dirty="0" sz="1400" spc="-10">
                          <a:solidFill>
                            <a:srgbClr val="D9D9D9"/>
                          </a:solidFill>
                          <a:latin typeface="Tahoma"/>
                          <a:cs typeface="Tahoma"/>
                        </a:rPr>
                        <a:t>u</a:t>
                      </a:r>
                      <a:r>
                        <a:rPr dirty="0" sz="1400">
                          <a:solidFill>
                            <a:srgbClr val="D9D9D9"/>
                          </a:solidFill>
                          <a:latin typeface="Tahoma"/>
                          <a:cs typeface="Tahoma"/>
                        </a:rPr>
                        <a:t>n)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92C47C"/>
                    </a:solidFill>
                  </a:tcPr>
                </a:tc>
                <a:tc>
                  <a:txBody>
                    <a:bodyPr/>
                    <a:lstStyle/>
                    <a:p>
                      <a:pPr algn="r" marR="517525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0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B7B7B7"/>
                      </a:solidFill>
                      <a:prstDash val="solid"/>
                    </a:lnR>
                    <a:lnT w="9525">
                      <a:solidFill>
                        <a:srgbClr val="B7B7B7"/>
                      </a:solidFill>
                      <a:prstDash val="solid"/>
                    </a:lnT>
                    <a:lnB w="9525">
                      <a:solidFill>
                        <a:srgbClr val="B7B7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06730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0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9525">
                      <a:solidFill>
                        <a:srgbClr val="B7B7B7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27355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6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404621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VB</a:t>
                      </a:r>
                      <a:r>
                        <a:rPr dirty="0" sz="1400" spc="-9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400">
                          <a:solidFill>
                            <a:srgbClr val="D9D9D9"/>
                          </a:solidFill>
                          <a:latin typeface="Tahoma"/>
                          <a:cs typeface="Tahoma"/>
                        </a:rPr>
                        <a:t>(</a:t>
                      </a:r>
                      <a:r>
                        <a:rPr dirty="0" sz="1400" spc="-10">
                          <a:solidFill>
                            <a:srgbClr val="D9D9D9"/>
                          </a:solidFill>
                          <a:latin typeface="Tahoma"/>
                          <a:cs typeface="Tahoma"/>
                        </a:rPr>
                        <a:t>v</a:t>
                      </a:r>
                      <a:r>
                        <a:rPr dirty="0" sz="1400">
                          <a:solidFill>
                            <a:srgbClr val="D9D9D9"/>
                          </a:solidFill>
                          <a:latin typeface="Tahoma"/>
                          <a:cs typeface="Tahoma"/>
                        </a:rPr>
                        <a:t>e</a:t>
                      </a:r>
                      <a:r>
                        <a:rPr dirty="0" sz="1400" spc="5">
                          <a:solidFill>
                            <a:srgbClr val="D9D9D9"/>
                          </a:solidFill>
                          <a:latin typeface="Tahoma"/>
                          <a:cs typeface="Tahoma"/>
                        </a:rPr>
                        <a:t>r</a:t>
                      </a:r>
                      <a:r>
                        <a:rPr dirty="0" sz="1400">
                          <a:solidFill>
                            <a:srgbClr val="D9D9D9"/>
                          </a:solidFill>
                          <a:latin typeface="Tahoma"/>
                          <a:cs typeface="Tahoma"/>
                        </a:rPr>
                        <a:t>b</a:t>
                      </a:r>
                      <a:r>
                        <a:rPr dirty="0" sz="1400">
                          <a:solidFill>
                            <a:srgbClr val="D9D9D9"/>
                          </a:solidFill>
                          <a:latin typeface="Tahoma"/>
                          <a:cs typeface="Tahoma"/>
                        </a:rPr>
                        <a:t>)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8E7BC3"/>
                    </a:solidFill>
                  </a:tcPr>
                </a:tc>
                <a:tc>
                  <a:txBody>
                    <a:bodyPr/>
                    <a:lstStyle/>
                    <a:p>
                      <a:pPr algn="r" marR="517525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0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B7B7B7"/>
                      </a:solidFill>
                      <a:prstDash val="solid"/>
                    </a:lnT>
                    <a:lnB w="9525">
                      <a:solidFill>
                        <a:srgbClr val="B7B7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06730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0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27355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0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0474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400" spc="130">
                          <a:latin typeface="Tahoma"/>
                          <a:cs typeface="Tahoma"/>
                        </a:rPr>
                        <a:t>O</a:t>
                      </a:r>
                      <a:r>
                        <a:rPr dirty="0" sz="1400" spc="-10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400" spc="-40">
                          <a:solidFill>
                            <a:srgbClr val="D9D9D9"/>
                          </a:solidFill>
                          <a:latin typeface="Tahoma"/>
                          <a:cs typeface="Tahoma"/>
                        </a:rPr>
                        <a:t>(other)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B7B7B7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6EA8DC"/>
                    </a:solidFill>
                  </a:tcPr>
                </a:tc>
                <a:tc>
                  <a:txBody>
                    <a:bodyPr/>
                    <a:lstStyle/>
                    <a:p>
                      <a:pPr algn="r" marR="517525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6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9525">
                      <a:solidFill>
                        <a:srgbClr val="B7B7B7"/>
                      </a:solidFill>
                      <a:prstDash val="solid"/>
                    </a:lnL>
                    <a:lnR w="9525">
                      <a:solidFill>
                        <a:srgbClr val="B7B7B7"/>
                      </a:solidFill>
                      <a:prstDash val="solid"/>
                    </a:lnR>
                    <a:lnT w="9525">
                      <a:solidFill>
                        <a:srgbClr val="B7B7B7"/>
                      </a:solidFill>
                      <a:prstDash val="solid"/>
                    </a:lnT>
                    <a:lnB w="9525">
                      <a:solidFill>
                        <a:srgbClr val="B7B7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06730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0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9525">
                      <a:solidFill>
                        <a:srgbClr val="B7B7B7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27355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8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3547" y="2467355"/>
            <a:ext cx="465978" cy="199297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5292852" y="2014727"/>
            <a:ext cx="3851275" cy="1203960"/>
          </a:xfrm>
          <a:custGeom>
            <a:avLst/>
            <a:gdLst/>
            <a:ahLst/>
            <a:cxnLst/>
            <a:rect l="l" t="t" r="r" b="b"/>
            <a:pathLst>
              <a:path w="3851275" h="1203960">
                <a:moveTo>
                  <a:pt x="0" y="1203960"/>
                </a:moveTo>
                <a:lnTo>
                  <a:pt x="3851148" y="1203960"/>
                </a:lnTo>
                <a:lnTo>
                  <a:pt x="3851148" y="0"/>
                </a:lnTo>
                <a:lnTo>
                  <a:pt x="0" y="0"/>
                </a:lnTo>
                <a:lnTo>
                  <a:pt x="0" y="1203960"/>
                </a:lnTo>
                <a:close/>
              </a:path>
            </a:pathLst>
          </a:custGeom>
          <a:ln w="9524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5713476" y="2115947"/>
            <a:ext cx="288925" cy="213360"/>
          </a:xfrm>
          <a:prstGeom prst="rect">
            <a:avLst/>
          </a:prstGeom>
          <a:solidFill>
            <a:srgbClr val="CCCCCC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664"/>
              </a:lnSpc>
            </a:pPr>
            <a:r>
              <a:rPr dirty="0" sz="1400" spc="10">
                <a:solidFill>
                  <a:srgbClr val="3C85C5"/>
                </a:solidFill>
                <a:latin typeface="Tahoma"/>
                <a:cs typeface="Tahoma"/>
              </a:rPr>
              <a:t>in</a:t>
            </a:r>
            <a:r>
              <a:rPr dirty="0" sz="1400" spc="-85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dirty="0" sz="1400" spc="-40">
                <a:solidFill>
                  <a:srgbClr val="3C85C5"/>
                </a:solidFill>
                <a:latin typeface="Tahoma"/>
                <a:cs typeface="Tahoma"/>
              </a:rPr>
              <a:t>a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85180" y="2100529"/>
            <a:ext cx="1200785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  <a:tabLst>
                <a:tab pos="650240" algn="l"/>
              </a:tabLst>
            </a:pPr>
            <a:r>
              <a:rPr dirty="0" sz="1400" spc="-145">
                <a:solidFill>
                  <a:srgbClr val="E69138"/>
                </a:solidFill>
                <a:latin typeface="Tahoma"/>
                <a:cs typeface="Tahoma"/>
              </a:rPr>
              <a:t>&lt;s&gt;	</a:t>
            </a:r>
            <a:r>
              <a:rPr dirty="0" sz="1400" spc="5">
                <a:solidFill>
                  <a:srgbClr val="6AA84F"/>
                </a:solidFill>
                <a:latin typeface="Tahoma"/>
                <a:cs typeface="Tahoma"/>
              </a:rPr>
              <a:t>station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615683" y="2115947"/>
            <a:ext cx="480695" cy="213360"/>
          </a:xfrm>
          <a:prstGeom prst="rect">
            <a:avLst/>
          </a:prstGeom>
          <a:solidFill>
            <a:srgbClr val="CCCCCC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664"/>
              </a:lnSpc>
            </a:pPr>
            <a:r>
              <a:rPr dirty="0" sz="1400" spc="25">
                <a:solidFill>
                  <a:srgbClr val="3C85C5"/>
                </a:solidFill>
                <a:latin typeface="Tahoma"/>
                <a:cs typeface="Tahoma"/>
              </a:rPr>
              <a:t>o</a:t>
            </a:r>
            <a:r>
              <a:rPr dirty="0" sz="1400" spc="45">
                <a:solidFill>
                  <a:srgbClr val="3C85C5"/>
                </a:solidFill>
                <a:latin typeface="Tahoma"/>
                <a:cs typeface="Tahoma"/>
              </a:rPr>
              <a:t>f</a:t>
            </a:r>
            <a:r>
              <a:rPr dirty="0" sz="1400" spc="-70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dirty="0" sz="1400" spc="15">
                <a:solidFill>
                  <a:srgbClr val="3C85C5"/>
                </a:solidFill>
                <a:latin typeface="Tahoma"/>
                <a:cs typeface="Tahoma"/>
              </a:rPr>
              <a:t>t</a:t>
            </a:r>
            <a:r>
              <a:rPr dirty="0" sz="1400" spc="20">
                <a:solidFill>
                  <a:srgbClr val="3C85C5"/>
                </a:solidFill>
                <a:latin typeface="Tahoma"/>
                <a:cs typeface="Tahoma"/>
              </a:rPr>
              <a:t>h</a:t>
            </a:r>
            <a:r>
              <a:rPr dirty="0" sz="1400" spc="5">
                <a:solidFill>
                  <a:srgbClr val="3C85C5"/>
                </a:solidFill>
                <a:latin typeface="Tahoma"/>
                <a:cs typeface="Tahoma"/>
              </a:rPr>
              <a:t>e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853428" y="2423795"/>
            <a:ext cx="651510" cy="213360"/>
          </a:xfrm>
          <a:prstGeom prst="rect">
            <a:avLst/>
          </a:prstGeom>
          <a:solidFill>
            <a:srgbClr val="CCCCCC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664"/>
              </a:lnSpc>
            </a:pPr>
            <a:r>
              <a:rPr dirty="0" sz="1400" spc="40">
                <a:solidFill>
                  <a:srgbClr val="3C85C5"/>
                </a:solidFill>
                <a:latin typeface="Tahoma"/>
                <a:cs typeface="Tahoma"/>
              </a:rPr>
              <a:t>of</a:t>
            </a:r>
            <a:r>
              <a:rPr dirty="0" sz="1400" spc="-85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dirty="0" sz="1400" spc="5">
                <a:solidFill>
                  <a:srgbClr val="3C85C5"/>
                </a:solidFill>
                <a:latin typeface="Tahoma"/>
                <a:cs typeface="Tahoma"/>
              </a:rPr>
              <a:t>these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129018" y="2006297"/>
            <a:ext cx="826769" cy="642620"/>
          </a:xfrm>
          <a:prstGeom prst="rect">
            <a:avLst/>
          </a:prstGeom>
        </p:spPr>
        <p:txBody>
          <a:bodyPr wrap="square" lIns="0" tIns="107314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844"/>
              </a:spcBef>
            </a:pPr>
            <a:r>
              <a:rPr dirty="0" sz="1400" spc="10">
                <a:solidFill>
                  <a:srgbClr val="6AA84F"/>
                </a:solidFill>
                <a:latin typeface="Tahoma"/>
                <a:cs typeface="Tahoma"/>
              </a:rPr>
              <a:t>metro</a:t>
            </a:r>
            <a:endParaRPr sz="1400">
              <a:latin typeface="Tahoma"/>
              <a:cs typeface="Tahoma"/>
            </a:endParaRPr>
          </a:p>
          <a:p>
            <a:pPr marL="405130">
              <a:lnSpc>
                <a:spcPct val="100000"/>
              </a:lnSpc>
              <a:spcBef>
                <a:spcPts val="750"/>
              </a:spcBef>
            </a:pPr>
            <a:r>
              <a:rPr dirty="0" sz="1400">
                <a:solidFill>
                  <a:srgbClr val="6AA84F"/>
                </a:solidFill>
                <a:latin typeface="Tahoma"/>
                <a:cs typeface="Tahoma"/>
              </a:rPr>
              <a:t>faces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984235" y="2423795"/>
            <a:ext cx="457834" cy="213360"/>
          </a:xfrm>
          <a:prstGeom prst="rect">
            <a:avLst/>
          </a:prstGeom>
          <a:solidFill>
            <a:srgbClr val="CCCCCC"/>
          </a:solidFill>
        </p:spPr>
        <p:txBody>
          <a:bodyPr wrap="square" lIns="0" tIns="0" rIns="0" bIns="0" rtlCol="0" vert="horz">
            <a:spAutoFit/>
          </a:bodyPr>
          <a:lstStyle/>
          <a:p>
            <a:pPr marL="1270">
              <a:lnSpc>
                <a:spcPts val="1664"/>
              </a:lnSpc>
            </a:pPr>
            <a:r>
              <a:rPr dirty="0" sz="1400" spc="5">
                <a:solidFill>
                  <a:srgbClr val="3C85C5"/>
                </a:solidFill>
                <a:latin typeface="Tahoma"/>
                <a:cs typeface="Tahoma"/>
              </a:rPr>
              <a:t>in</a:t>
            </a:r>
            <a:r>
              <a:rPr dirty="0" sz="1400" spc="-85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dirty="0" sz="1400" spc="10">
                <a:solidFill>
                  <a:srgbClr val="3C85C5"/>
                </a:solidFill>
                <a:latin typeface="Tahoma"/>
                <a:cs typeface="Tahoma"/>
              </a:rPr>
              <a:t>the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474709" y="2408936"/>
            <a:ext cx="50482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400" spc="15">
                <a:solidFill>
                  <a:srgbClr val="6AA84F"/>
                </a:solidFill>
                <a:latin typeface="Tahoma"/>
                <a:cs typeface="Tahoma"/>
              </a:rPr>
              <a:t>cr</a:t>
            </a:r>
            <a:r>
              <a:rPr dirty="0" sz="1400" spc="35">
                <a:solidFill>
                  <a:srgbClr val="6AA84F"/>
                </a:solidFill>
                <a:latin typeface="Tahoma"/>
                <a:cs typeface="Tahoma"/>
              </a:rPr>
              <a:t>owd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385180" y="2377541"/>
            <a:ext cx="1437005" cy="825500"/>
          </a:xfrm>
          <a:prstGeom prst="rect">
            <a:avLst/>
          </a:prstGeom>
        </p:spPr>
        <p:txBody>
          <a:bodyPr wrap="square" lIns="0" tIns="4445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350"/>
              </a:spcBef>
            </a:pPr>
            <a:r>
              <a:rPr dirty="0" sz="1400" spc="-114">
                <a:solidFill>
                  <a:srgbClr val="E69138"/>
                </a:solidFill>
                <a:latin typeface="Tahoma"/>
                <a:cs typeface="Tahoma"/>
              </a:rPr>
              <a:t>&lt;s</a:t>
            </a:r>
            <a:r>
              <a:rPr dirty="0" sz="1400" spc="-204">
                <a:solidFill>
                  <a:srgbClr val="E69138"/>
                </a:solidFill>
                <a:latin typeface="Tahoma"/>
                <a:cs typeface="Tahoma"/>
              </a:rPr>
              <a:t>&gt;</a:t>
            </a:r>
            <a:r>
              <a:rPr dirty="0" sz="1400" spc="-90">
                <a:solidFill>
                  <a:srgbClr val="E69138"/>
                </a:solidFill>
                <a:latin typeface="Tahoma"/>
                <a:cs typeface="Tahoma"/>
              </a:rPr>
              <a:t> </a:t>
            </a:r>
            <a:r>
              <a:rPr dirty="0" sz="1400" spc="10">
                <a:solidFill>
                  <a:srgbClr val="3C85C5"/>
                </a:solidFill>
                <a:latin typeface="Tahoma"/>
                <a:cs typeface="Tahoma"/>
              </a:rPr>
              <a:t>the</a:t>
            </a:r>
            <a:r>
              <a:rPr dirty="0" sz="1400" spc="-95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6AA84F"/>
                </a:solidFill>
                <a:latin typeface="Tahoma"/>
                <a:cs typeface="Tahoma"/>
              </a:rPr>
              <a:t>ap</a:t>
            </a:r>
            <a:r>
              <a:rPr dirty="0" sz="1400">
                <a:solidFill>
                  <a:srgbClr val="6AA84F"/>
                </a:solidFill>
                <a:latin typeface="Tahoma"/>
                <a:cs typeface="Tahoma"/>
              </a:rPr>
              <a:t>p</a:t>
            </a:r>
            <a:r>
              <a:rPr dirty="0" sz="1400" spc="10">
                <a:solidFill>
                  <a:srgbClr val="6AA84F"/>
                </a:solidFill>
                <a:latin typeface="Tahoma"/>
                <a:cs typeface="Tahoma"/>
              </a:rPr>
              <a:t>arition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50"/>
              </a:spcBef>
            </a:pPr>
            <a:r>
              <a:rPr dirty="0" sz="1400" spc="-145">
                <a:solidFill>
                  <a:srgbClr val="3C85C5"/>
                </a:solidFill>
                <a:latin typeface="Tahoma"/>
                <a:cs typeface="Tahoma"/>
              </a:rPr>
              <a:t>: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760"/>
              </a:spcBef>
            </a:pPr>
            <a:r>
              <a:rPr dirty="0" sz="1400" spc="-114">
                <a:solidFill>
                  <a:srgbClr val="E69138"/>
                </a:solidFill>
                <a:latin typeface="Tahoma"/>
                <a:cs typeface="Tahoma"/>
              </a:rPr>
              <a:t>&lt;s</a:t>
            </a:r>
            <a:r>
              <a:rPr dirty="0" sz="1400" spc="-204">
                <a:solidFill>
                  <a:srgbClr val="E69138"/>
                </a:solidFill>
                <a:latin typeface="Tahoma"/>
                <a:cs typeface="Tahoma"/>
              </a:rPr>
              <a:t>&gt;</a:t>
            </a:r>
            <a:r>
              <a:rPr dirty="0" sz="1400" spc="-90">
                <a:solidFill>
                  <a:srgbClr val="E69138"/>
                </a:solidFill>
                <a:latin typeface="Tahoma"/>
                <a:cs typeface="Tahoma"/>
              </a:rPr>
              <a:t> </a:t>
            </a:r>
            <a:r>
              <a:rPr dirty="0" sz="1400" spc="10">
                <a:solidFill>
                  <a:srgbClr val="6AA84F"/>
                </a:solidFill>
                <a:latin typeface="Tahoma"/>
                <a:cs typeface="Tahoma"/>
              </a:rPr>
              <a:t>p</a:t>
            </a:r>
            <a:r>
              <a:rPr dirty="0" sz="1400">
                <a:solidFill>
                  <a:srgbClr val="6AA84F"/>
                </a:solidFill>
                <a:latin typeface="Tahoma"/>
                <a:cs typeface="Tahoma"/>
              </a:rPr>
              <a:t>etal</a:t>
            </a:r>
            <a:r>
              <a:rPr dirty="0" sz="1400" spc="-20">
                <a:solidFill>
                  <a:srgbClr val="6AA84F"/>
                </a:solidFill>
                <a:latin typeface="Tahoma"/>
                <a:cs typeface="Tahoma"/>
              </a:rPr>
              <a:t>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222491" y="2978530"/>
            <a:ext cx="1229360" cy="213360"/>
          </a:xfrm>
          <a:prstGeom prst="rect">
            <a:avLst/>
          </a:prstGeom>
          <a:solidFill>
            <a:srgbClr val="CCCCCC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664"/>
              </a:lnSpc>
            </a:pPr>
            <a:r>
              <a:rPr dirty="0" sz="1400" spc="15">
                <a:solidFill>
                  <a:srgbClr val="3C85C5"/>
                </a:solidFill>
                <a:latin typeface="Tahoma"/>
                <a:cs typeface="Tahoma"/>
              </a:rPr>
              <a:t>on</a:t>
            </a:r>
            <a:r>
              <a:rPr dirty="0" sz="1400" spc="-90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dirty="0" sz="1400" spc="-40">
                <a:solidFill>
                  <a:srgbClr val="3C85C5"/>
                </a:solidFill>
                <a:latin typeface="Tahoma"/>
                <a:cs typeface="Tahoma"/>
              </a:rPr>
              <a:t>a</a:t>
            </a:r>
            <a:r>
              <a:rPr dirty="0" sz="1400" spc="-70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dirty="0" sz="1400" spc="30">
                <a:solidFill>
                  <a:srgbClr val="3C85C5"/>
                </a:solidFill>
                <a:latin typeface="Tahoma"/>
                <a:cs typeface="Tahoma"/>
              </a:rPr>
              <a:t>wet</a:t>
            </a:r>
            <a:r>
              <a:rPr dirty="0" sz="1400" spc="-90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dirty="0" sz="1400" spc="-110">
                <a:solidFill>
                  <a:srgbClr val="3C85C5"/>
                </a:solidFill>
                <a:latin typeface="Tahoma"/>
                <a:cs typeface="Tahoma"/>
              </a:rPr>
              <a:t>,</a:t>
            </a:r>
            <a:r>
              <a:rPr dirty="0" sz="1400" spc="-90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dirty="0" sz="1400" spc="10">
                <a:solidFill>
                  <a:srgbClr val="3C85C5"/>
                </a:solidFill>
                <a:latin typeface="Tahoma"/>
                <a:cs typeface="Tahoma"/>
              </a:rPr>
              <a:t>b</a:t>
            </a:r>
            <a:r>
              <a:rPr dirty="0" sz="1400" spc="10">
                <a:solidFill>
                  <a:srgbClr val="3C85C5"/>
                </a:solidFill>
                <a:latin typeface="Tahoma"/>
                <a:cs typeface="Tahoma"/>
              </a:rPr>
              <a:t>l</a:t>
            </a:r>
            <a:r>
              <a:rPr dirty="0" sz="1400">
                <a:solidFill>
                  <a:srgbClr val="3C85C5"/>
                </a:solidFill>
                <a:latin typeface="Tahoma"/>
                <a:cs typeface="Tahoma"/>
              </a:rPr>
              <a:t>ack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484109" y="2963672"/>
            <a:ext cx="59182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400" spc="10">
                <a:solidFill>
                  <a:srgbClr val="6AA84F"/>
                </a:solidFill>
                <a:latin typeface="Tahoma"/>
                <a:cs typeface="Tahoma"/>
              </a:rPr>
              <a:t>b</a:t>
            </a:r>
            <a:r>
              <a:rPr dirty="0" sz="1400" spc="15">
                <a:solidFill>
                  <a:srgbClr val="6AA84F"/>
                </a:solidFill>
                <a:latin typeface="Tahoma"/>
                <a:cs typeface="Tahoma"/>
              </a:rPr>
              <a:t>o</a:t>
            </a:r>
            <a:r>
              <a:rPr dirty="0" sz="1400" spc="5">
                <a:solidFill>
                  <a:srgbClr val="6AA84F"/>
                </a:solidFill>
                <a:latin typeface="Tahoma"/>
                <a:cs typeface="Tahoma"/>
              </a:rPr>
              <a:t>u</a:t>
            </a:r>
            <a:r>
              <a:rPr dirty="0" sz="1400" spc="-25">
                <a:solidFill>
                  <a:srgbClr val="6AA84F"/>
                </a:solidFill>
                <a:latin typeface="Tahoma"/>
                <a:cs typeface="Tahoma"/>
              </a:rPr>
              <a:t>gh</a:t>
            </a:r>
            <a:r>
              <a:rPr dirty="0" sz="1400" spc="-90">
                <a:solidFill>
                  <a:srgbClr val="6AA84F"/>
                </a:solidFill>
                <a:latin typeface="Tahoma"/>
                <a:cs typeface="Tahoma"/>
              </a:rPr>
              <a:t> </a:t>
            </a:r>
            <a:r>
              <a:rPr dirty="0" sz="1400" spc="-95">
                <a:solidFill>
                  <a:srgbClr val="3C85C5"/>
                </a:solidFill>
                <a:latin typeface="Tahoma"/>
                <a:cs typeface="Tahoma"/>
              </a:rPr>
              <a:t>.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582281" y="3296157"/>
            <a:ext cx="915669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10">
                <a:solidFill>
                  <a:srgbClr val="666666"/>
                </a:solidFill>
                <a:latin typeface="Tahoma"/>
                <a:cs typeface="Tahoma"/>
              </a:rPr>
              <a:t>Ez</a:t>
            </a:r>
            <a:r>
              <a:rPr dirty="0" sz="1200">
                <a:solidFill>
                  <a:srgbClr val="666666"/>
                </a:solidFill>
                <a:latin typeface="Tahoma"/>
                <a:cs typeface="Tahoma"/>
              </a:rPr>
              <a:t>r</a:t>
            </a:r>
            <a:r>
              <a:rPr dirty="0" sz="1200" spc="-35">
                <a:solidFill>
                  <a:srgbClr val="666666"/>
                </a:solidFill>
                <a:latin typeface="Tahoma"/>
                <a:cs typeface="Tahoma"/>
              </a:rPr>
              <a:t>a</a:t>
            </a:r>
            <a:r>
              <a:rPr dirty="0" sz="1200" spc="-65">
                <a:solidFill>
                  <a:srgbClr val="666666"/>
                </a:solidFill>
                <a:latin typeface="Tahoma"/>
                <a:cs typeface="Tahoma"/>
              </a:rPr>
              <a:t> </a:t>
            </a:r>
            <a:r>
              <a:rPr dirty="0" sz="1200" spc="25">
                <a:solidFill>
                  <a:srgbClr val="666666"/>
                </a:solidFill>
                <a:latin typeface="Tahoma"/>
                <a:cs typeface="Tahoma"/>
              </a:rPr>
              <a:t>Pou</a:t>
            </a:r>
            <a:r>
              <a:rPr dirty="0" sz="1200">
                <a:solidFill>
                  <a:srgbClr val="666666"/>
                </a:solidFill>
                <a:latin typeface="Tahoma"/>
                <a:cs typeface="Tahoma"/>
              </a:rPr>
              <a:t>nd</a:t>
            </a:r>
            <a:r>
              <a:rPr dirty="0" sz="1200" spc="-60">
                <a:solidFill>
                  <a:srgbClr val="666666"/>
                </a:solidFill>
                <a:latin typeface="Tahoma"/>
                <a:cs typeface="Tahoma"/>
              </a:rPr>
              <a:t> </a:t>
            </a:r>
            <a:r>
              <a:rPr dirty="0" sz="1200" spc="40">
                <a:solidFill>
                  <a:srgbClr val="666666"/>
                </a:solidFill>
                <a:latin typeface="Tahoma"/>
                <a:cs typeface="Tahoma"/>
              </a:rPr>
              <a:t>–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 sz="1200" spc="35">
                <a:solidFill>
                  <a:srgbClr val="666666"/>
                </a:solidFill>
                <a:latin typeface="Tahoma"/>
                <a:cs typeface="Tahoma"/>
              </a:rPr>
              <a:t>1913</a:t>
            </a:r>
            <a:endParaRPr sz="1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9429"/>
            <a:ext cx="495554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15"/>
              <a:t>Populating</a:t>
            </a:r>
            <a:r>
              <a:rPr dirty="0" spc="-180"/>
              <a:t> </a:t>
            </a:r>
            <a:r>
              <a:rPr dirty="0" spc="20"/>
              <a:t>the</a:t>
            </a:r>
            <a:r>
              <a:rPr dirty="0" spc="-180"/>
              <a:t> </a:t>
            </a:r>
            <a:r>
              <a:rPr dirty="0" spc="15"/>
              <a:t>transition</a:t>
            </a:r>
            <a:r>
              <a:rPr dirty="0" spc="-180"/>
              <a:t> </a:t>
            </a:r>
            <a:r>
              <a:rPr dirty="0" spc="-5"/>
              <a:t>matrix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749782" y="1555305"/>
          <a:ext cx="4377690" cy="20332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1725"/>
                <a:gridCol w="1155064"/>
                <a:gridCol w="1132839"/>
                <a:gridCol w="974725"/>
              </a:tblGrid>
              <a:tr h="40474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400" spc="130">
                          <a:latin typeface="Tahoma"/>
                          <a:cs typeface="Tahoma"/>
                        </a:rPr>
                        <a:t>NN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400" spc="90">
                          <a:latin typeface="Tahoma"/>
                          <a:cs typeface="Tahoma"/>
                        </a:rPr>
                        <a:t>VB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O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404621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dirty="0" sz="1400">
                          <a:latin typeface="Cambria Math"/>
                          <a:cs typeface="Cambria Math"/>
                        </a:rPr>
                        <a:t>𝜋</a:t>
                      </a:r>
                      <a:endParaRPr sz="1400">
                        <a:latin typeface="Cambria Math"/>
                        <a:cs typeface="Cambria Math"/>
                      </a:endParaRPr>
                    </a:p>
                  </a:txBody>
                  <a:tcPr marL="0" marR="0" marB="0" marT="8763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1752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1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890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B7B7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0673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0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890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2735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2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890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404622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400" spc="130">
                          <a:latin typeface="Tahoma"/>
                          <a:cs typeface="Tahoma"/>
                        </a:rPr>
                        <a:t>NN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17525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0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B7B7B7"/>
                      </a:solidFill>
                      <a:prstDash val="solid"/>
                    </a:lnR>
                    <a:lnT w="9525">
                      <a:solidFill>
                        <a:srgbClr val="B7B7B7"/>
                      </a:solidFill>
                      <a:prstDash val="solid"/>
                    </a:lnT>
                    <a:lnB w="9525">
                      <a:solidFill>
                        <a:srgbClr val="B7B7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06730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0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9525">
                      <a:solidFill>
                        <a:srgbClr val="B7B7B7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27355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6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404621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400" spc="90">
                          <a:latin typeface="Tahoma"/>
                          <a:cs typeface="Tahoma"/>
                        </a:rPr>
                        <a:t>VB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17525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0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B7B7B7"/>
                      </a:solidFill>
                      <a:prstDash val="solid"/>
                    </a:lnT>
                    <a:lnB w="9525">
                      <a:solidFill>
                        <a:srgbClr val="B7B7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06730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0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27355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0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B7B7B7"/>
                      </a:solidFill>
                      <a:prstDash val="solid"/>
                    </a:lnB>
                  </a:tcPr>
                </a:tc>
              </a:tr>
              <a:tr h="40474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O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B7B7B7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17525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6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9525">
                      <a:solidFill>
                        <a:srgbClr val="B7B7B7"/>
                      </a:solidFill>
                      <a:prstDash val="solid"/>
                    </a:lnL>
                    <a:lnR w="9525">
                      <a:solidFill>
                        <a:srgbClr val="B7B7B7"/>
                      </a:solidFill>
                      <a:prstDash val="solid"/>
                    </a:lnR>
                    <a:lnT w="9525">
                      <a:solidFill>
                        <a:srgbClr val="B7B7B7"/>
                      </a:solidFill>
                      <a:prstDash val="solid"/>
                    </a:lnT>
                    <a:lnB w="9525">
                      <a:solidFill>
                        <a:srgbClr val="B7B7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06730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0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9525">
                      <a:solidFill>
                        <a:srgbClr val="B7B7B7"/>
                      </a:solidFill>
                      <a:prstDash val="solid"/>
                    </a:lnL>
                    <a:lnR w="9525">
                      <a:solidFill>
                        <a:srgbClr val="B7B7B7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27355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8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9525">
                      <a:solidFill>
                        <a:srgbClr val="B7B7B7"/>
                      </a:solidFill>
                      <a:prstDash val="solid"/>
                    </a:lnL>
                    <a:lnR w="9525">
                      <a:solidFill>
                        <a:srgbClr val="B7B7B7"/>
                      </a:solidFill>
                      <a:prstDash val="solid"/>
                    </a:lnR>
                    <a:lnT w="9525">
                      <a:solidFill>
                        <a:srgbClr val="B7B7B7"/>
                      </a:solidFill>
                      <a:prstDash val="solid"/>
                    </a:lnT>
                    <a:lnB w="9525">
                      <a:solidFill>
                        <a:srgbClr val="B7B7B7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3547" y="2467355"/>
            <a:ext cx="465978" cy="199297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6022847" y="2210180"/>
            <a:ext cx="2814955" cy="706755"/>
            <a:chOff x="6022847" y="2210180"/>
            <a:chExt cx="2814955" cy="706755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22847" y="2269369"/>
              <a:ext cx="2791968" cy="604761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7538465" y="2219705"/>
              <a:ext cx="1019810" cy="287020"/>
            </a:xfrm>
            <a:custGeom>
              <a:avLst/>
              <a:gdLst/>
              <a:ahLst/>
              <a:cxnLst/>
              <a:rect l="l" t="t" r="r" b="b"/>
              <a:pathLst>
                <a:path w="1019809" h="287019">
                  <a:moveTo>
                    <a:pt x="0" y="286512"/>
                  </a:moveTo>
                  <a:lnTo>
                    <a:pt x="1019555" y="286512"/>
                  </a:lnTo>
                  <a:lnTo>
                    <a:pt x="1019555" y="0"/>
                  </a:lnTo>
                  <a:lnTo>
                    <a:pt x="0" y="0"/>
                  </a:lnTo>
                  <a:lnTo>
                    <a:pt x="0" y="286512"/>
                  </a:lnTo>
                  <a:close/>
                </a:path>
              </a:pathLst>
            </a:custGeom>
            <a:ln w="19050">
              <a:solidFill>
                <a:srgbClr val="3C85C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7232141" y="2551937"/>
              <a:ext cx="1595755" cy="355600"/>
            </a:xfrm>
            <a:custGeom>
              <a:avLst/>
              <a:gdLst/>
              <a:ahLst/>
              <a:cxnLst/>
              <a:rect l="l" t="t" r="r" b="b"/>
              <a:pathLst>
                <a:path w="1595754" h="355600">
                  <a:moveTo>
                    <a:pt x="0" y="355092"/>
                  </a:moveTo>
                  <a:lnTo>
                    <a:pt x="1595627" y="355092"/>
                  </a:lnTo>
                  <a:lnTo>
                    <a:pt x="1595627" y="0"/>
                  </a:lnTo>
                  <a:lnTo>
                    <a:pt x="0" y="0"/>
                  </a:lnTo>
                  <a:lnTo>
                    <a:pt x="0" y="355092"/>
                  </a:lnTo>
                  <a:close/>
                </a:path>
              </a:pathLst>
            </a:custGeom>
            <a:ln w="19050">
              <a:solidFill>
                <a:srgbClr val="E6913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9429"/>
            <a:ext cx="438150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30"/>
              <a:t>Applications</a:t>
            </a:r>
            <a:r>
              <a:rPr dirty="0" spc="-160"/>
              <a:t> </a:t>
            </a:r>
            <a:r>
              <a:rPr dirty="0" spc="75"/>
              <a:t>of</a:t>
            </a:r>
            <a:r>
              <a:rPr dirty="0" spc="-170"/>
              <a:t> </a:t>
            </a:r>
            <a:r>
              <a:rPr dirty="0" spc="114"/>
              <a:t>POS</a:t>
            </a:r>
            <a:r>
              <a:rPr dirty="0" spc="-175"/>
              <a:t> </a:t>
            </a:r>
            <a:r>
              <a:rPr dirty="0" spc="-40"/>
              <a:t>tagging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13460" y="1513332"/>
            <a:ext cx="937260" cy="152247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47750" y="3192272"/>
            <a:ext cx="121475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130">
                <a:latin typeface="Tahoma"/>
                <a:cs typeface="Tahoma"/>
              </a:rPr>
              <a:t>N</a:t>
            </a:r>
            <a:r>
              <a:rPr dirty="0" sz="1400" spc="-25">
                <a:latin typeface="Tahoma"/>
                <a:cs typeface="Tahoma"/>
              </a:rPr>
              <a:t>a</a:t>
            </a:r>
            <a:r>
              <a:rPr dirty="0" sz="1400" spc="-50">
                <a:latin typeface="Tahoma"/>
                <a:cs typeface="Tahoma"/>
              </a:rPr>
              <a:t>m</a:t>
            </a:r>
            <a:r>
              <a:rPr dirty="0" sz="1400" spc="5">
                <a:latin typeface="Tahoma"/>
                <a:cs typeface="Tahoma"/>
              </a:rPr>
              <a:t>ed</a:t>
            </a:r>
            <a:r>
              <a:rPr dirty="0" sz="1400" spc="-75">
                <a:latin typeface="Tahoma"/>
                <a:cs typeface="Tahoma"/>
              </a:rPr>
              <a:t> </a:t>
            </a:r>
            <a:r>
              <a:rPr dirty="0" sz="1400" spc="10">
                <a:latin typeface="Tahoma"/>
                <a:cs typeface="Tahoma"/>
              </a:rPr>
              <a:t>entities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47003" y="1513332"/>
            <a:ext cx="2258568" cy="1522476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6168390" y="3192272"/>
            <a:ext cx="152527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30">
                <a:latin typeface="Tahoma"/>
                <a:cs typeface="Tahoma"/>
              </a:rPr>
              <a:t>S</a:t>
            </a:r>
            <a:r>
              <a:rPr dirty="0" sz="1400" spc="10">
                <a:latin typeface="Tahoma"/>
                <a:cs typeface="Tahoma"/>
              </a:rPr>
              <a:t>p</a:t>
            </a:r>
            <a:r>
              <a:rPr dirty="0" sz="1400">
                <a:latin typeface="Tahoma"/>
                <a:cs typeface="Tahoma"/>
              </a:rPr>
              <a:t>ee</a:t>
            </a:r>
            <a:r>
              <a:rPr dirty="0" sz="1400" spc="10">
                <a:latin typeface="Tahoma"/>
                <a:cs typeface="Tahoma"/>
              </a:rPr>
              <a:t>ch</a:t>
            </a:r>
            <a:r>
              <a:rPr dirty="0" sz="1400" spc="-105">
                <a:latin typeface="Tahoma"/>
                <a:cs typeface="Tahoma"/>
              </a:rPr>
              <a:t> </a:t>
            </a:r>
            <a:r>
              <a:rPr dirty="0" sz="1400" spc="5">
                <a:latin typeface="Tahoma"/>
                <a:cs typeface="Tahoma"/>
              </a:rPr>
              <a:t>r</a:t>
            </a:r>
            <a:r>
              <a:rPr dirty="0" sz="1400" spc="10">
                <a:latin typeface="Tahoma"/>
                <a:cs typeface="Tahoma"/>
              </a:rPr>
              <a:t>ecogniti</a:t>
            </a:r>
            <a:r>
              <a:rPr dirty="0" sz="1400" spc="5">
                <a:latin typeface="Tahoma"/>
                <a:cs typeface="Tahoma"/>
              </a:rPr>
              <a:t>o</a:t>
            </a:r>
            <a:r>
              <a:rPr dirty="0" sz="1400">
                <a:latin typeface="Tahoma"/>
                <a:cs typeface="Tahoma"/>
              </a:rPr>
              <a:t>n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59048" y="3192272"/>
            <a:ext cx="189420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60">
                <a:latin typeface="Tahoma"/>
                <a:cs typeface="Tahoma"/>
              </a:rPr>
              <a:t>Co</a:t>
            </a:r>
            <a:r>
              <a:rPr dirty="0" sz="1400">
                <a:latin typeface="Tahoma"/>
                <a:cs typeface="Tahoma"/>
              </a:rPr>
              <a:t>-</a:t>
            </a:r>
            <a:r>
              <a:rPr dirty="0" sz="1400" spc="5">
                <a:latin typeface="Tahoma"/>
                <a:cs typeface="Tahoma"/>
              </a:rPr>
              <a:t>r</a:t>
            </a:r>
            <a:r>
              <a:rPr dirty="0" sz="1400" spc="15">
                <a:latin typeface="Tahoma"/>
                <a:cs typeface="Tahoma"/>
              </a:rPr>
              <a:t>efe</a:t>
            </a:r>
            <a:r>
              <a:rPr dirty="0" sz="1400" spc="5">
                <a:latin typeface="Tahoma"/>
                <a:cs typeface="Tahoma"/>
              </a:rPr>
              <a:t>r</a:t>
            </a:r>
            <a:r>
              <a:rPr dirty="0" sz="1400" spc="5">
                <a:latin typeface="Tahoma"/>
                <a:cs typeface="Tahoma"/>
              </a:rPr>
              <a:t>ence</a:t>
            </a:r>
            <a:r>
              <a:rPr dirty="0" sz="1400" spc="-114">
                <a:latin typeface="Tahoma"/>
                <a:cs typeface="Tahoma"/>
              </a:rPr>
              <a:t> </a:t>
            </a:r>
            <a:r>
              <a:rPr dirty="0" sz="1400" spc="5">
                <a:latin typeface="Tahoma"/>
                <a:cs typeface="Tahoma"/>
              </a:rPr>
              <a:t>r</a:t>
            </a:r>
            <a:r>
              <a:rPr dirty="0" sz="1400" spc="-10">
                <a:latin typeface="Tahoma"/>
                <a:cs typeface="Tahoma"/>
              </a:rPr>
              <a:t>e</a:t>
            </a:r>
            <a:r>
              <a:rPr dirty="0" sz="1400" spc="-5">
                <a:latin typeface="Tahoma"/>
                <a:cs typeface="Tahoma"/>
              </a:rPr>
              <a:t>s</a:t>
            </a:r>
            <a:r>
              <a:rPr dirty="0" sz="1400" spc="20">
                <a:latin typeface="Tahoma"/>
                <a:cs typeface="Tahoma"/>
              </a:rPr>
              <a:t>oluti</a:t>
            </a:r>
            <a:r>
              <a:rPr dirty="0" sz="1400" spc="20">
                <a:latin typeface="Tahoma"/>
                <a:cs typeface="Tahoma"/>
              </a:rPr>
              <a:t>o</a:t>
            </a:r>
            <a:r>
              <a:rPr dirty="0" sz="1400">
                <a:latin typeface="Tahoma"/>
                <a:cs typeface="Tahoma"/>
              </a:rPr>
              <a:t>n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99588" y="1513332"/>
            <a:ext cx="937260" cy="1522476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4060825" y="1543811"/>
            <a:ext cx="90805" cy="1429385"/>
          </a:xfrm>
          <a:custGeom>
            <a:avLst/>
            <a:gdLst/>
            <a:ahLst/>
            <a:cxnLst/>
            <a:rect l="l" t="t" r="r" b="b"/>
            <a:pathLst>
              <a:path w="90804" h="1429385">
                <a:moveTo>
                  <a:pt x="14477" y="1353185"/>
                </a:moveTo>
                <a:lnTo>
                  <a:pt x="53466" y="1428877"/>
                </a:lnTo>
                <a:lnTo>
                  <a:pt x="78089" y="1378204"/>
                </a:lnTo>
                <a:lnTo>
                  <a:pt x="46482" y="1378204"/>
                </a:lnTo>
                <a:lnTo>
                  <a:pt x="46433" y="1373924"/>
                </a:lnTo>
                <a:lnTo>
                  <a:pt x="14477" y="1353185"/>
                </a:lnTo>
                <a:close/>
              </a:path>
              <a:path w="90804" h="1429385">
                <a:moveTo>
                  <a:pt x="46433" y="1373924"/>
                </a:moveTo>
                <a:lnTo>
                  <a:pt x="46482" y="1378204"/>
                </a:lnTo>
                <a:lnTo>
                  <a:pt x="59182" y="1378077"/>
                </a:lnTo>
                <a:lnTo>
                  <a:pt x="52832" y="1378077"/>
                </a:lnTo>
                <a:lnTo>
                  <a:pt x="46433" y="1373924"/>
                </a:lnTo>
                <a:close/>
              </a:path>
              <a:path w="90804" h="1429385">
                <a:moveTo>
                  <a:pt x="90677" y="1352295"/>
                </a:moveTo>
                <a:lnTo>
                  <a:pt x="59133" y="1373784"/>
                </a:lnTo>
                <a:lnTo>
                  <a:pt x="59182" y="1378077"/>
                </a:lnTo>
                <a:lnTo>
                  <a:pt x="46482" y="1378204"/>
                </a:lnTo>
                <a:lnTo>
                  <a:pt x="78089" y="1378204"/>
                </a:lnTo>
                <a:lnTo>
                  <a:pt x="90677" y="1352295"/>
                </a:lnTo>
                <a:close/>
              </a:path>
              <a:path w="90804" h="1429385">
                <a:moveTo>
                  <a:pt x="37846" y="50800"/>
                </a:moveTo>
                <a:lnTo>
                  <a:pt x="31543" y="55093"/>
                </a:lnTo>
                <a:lnTo>
                  <a:pt x="46433" y="1373924"/>
                </a:lnTo>
                <a:lnTo>
                  <a:pt x="52832" y="1378077"/>
                </a:lnTo>
                <a:lnTo>
                  <a:pt x="59133" y="1373784"/>
                </a:lnTo>
                <a:lnTo>
                  <a:pt x="44244" y="54973"/>
                </a:lnTo>
                <a:lnTo>
                  <a:pt x="37846" y="50800"/>
                </a:lnTo>
                <a:close/>
              </a:path>
              <a:path w="90804" h="1429385">
                <a:moveTo>
                  <a:pt x="59133" y="1373784"/>
                </a:moveTo>
                <a:lnTo>
                  <a:pt x="52832" y="1378077"/>
                </a:lnTo>
                <a:lnTo>
                  <a:pt x="59182" y="1378077"/>
                </a:lnTo>
                <a:lnTo>
                  <a:pt x="59133" y="1373784"/>
                </a:lnTo>
                <a:close/>
              </a:path>
              <a:path w="90804" h="1429385">
                <a:moveTo>
                  <a:pt x="37211" y="0"/>
                </a:moveTo>
                <a:lnTo>
                  <a:pt x="0" y="76580"/>
                </a:lnTo>
                <a:lnTo>
                  <a:pt x="31543" y="55093"/>
                </a:lnTo>
                <a:lnTo>
                  <a:pt x="31496" y="50926"/>
                </a:lnTo>
                <a:lnTo>
                  <a:pt x="44196" y="50673"/>
                </a:lnTo>
                <a:lnTo>
                  <a:pt x="63268" y="50673"/>
                </a:lnTo>
                <a:lnTo>
                  <a:pt x="37211" y="0"/>
                </a:lnTo>
                <a:close/>
              </a:path>
              <a:path w="90804" h="1429385">
                <a:moveTo>
                  <a:pt x="63268" y="50673"/>
                </a:moveTo>
                <a:lnTo>
                  <a:pt x="44196" y="50673"/>
                </a:lnTo>
                <a:lnTo>
                  <a:pt x="44244" y="54973"/>
                </a:lnTo>
                <a:lnTo>
                  <a:pt x="76200" y="75818"/>
                </a:lnTo>
                <a:lnTo>
                  <a:pt x="63268" y="50673"/>
                </a:lnTo>
                <a:close/>
              </a:path>
              <a:path w="90804" h="1429385">
                <a:moveTo>
                  <a:pt x="37846" y="50800"/>
                </a:moveTo>
                <a:lnTo>
                  <a:pt x="31496" y="50926"/>
                </a:lnTo>
                <a:lnTo>
                  <a:pt x="31543" y="55093"/>
                </a:lnTo>
                <a:lnTo>
                  <a:pt x="37846" y="50800"/>
                </a:lnTo>
                <a:close/>
              </a:path>
              <a:path w="90804" h="1429385">
                <a:moveTo>
                  <a:pt x="44196" y="50673"/>
                </a:moveTo>
                <a:lnTo>
                  <a:pt x="37846" y="50800"/>
                </a:lnTo>
                <a:lnTo>
                  <a:pt x="44244" y="54973"/>
                </a:lnTo>
                <a:lnTo>
                  <a:pt x="44196" y="50673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271009" y="2727250"/>
            <a:ext cx="219221" cy="233604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4095527" y="1949009"/>
            <a:ext cx="239395" cy="483234"/>
          </a:xfrm>
          <a:prstGeom prst="rect">
            <a:avLst/>
          </a:prstGeom>
        </p:spPr>
        <p:txBody>
          <a:bodyPr wrap="square" lIns="0" tIns="10795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dirty="0" sz="1400">
                <a:latin typeface="Tahoma"/>
                <a:cs typeface="Tahoma"/>
              </a:rPr>
              <a:t>324m</a:t>
            </a:r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9429"/>
            <a:ext cx="495554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15"/>
              <a:t>Populating</a:t>
            </a:r>
            <a:r>
              <a:rPr dirty="0" spc="-180"/>
              <a:t> </a:t>
            </a:r>
            <a:r>
              <a:rPr dirty="0" spc="20"/>
              <a:t>the</a:t>
            </a:r>
            <a:r>
              <a:rPr dirty="0" spc="-180"/>
              <a:t> </a:t>
            </a:r>
            <a:r>
              <a:rPr dirty="0" spc="15"/>
              <a:t>transition</a:t>
            </a:r>
            <a:r>
              <a:rPr dirty="0" spc="-180"/>
              <a:t> </a:t>
            </a:r>
            <a:r>
              <a:rPr dirty="0" spc="-5"/>
              <a:t>matrix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749782" y="1555305"/>
          <a:ext cx="4387215" cy="20332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0430"/>
                <a:gridCol w="944244"/>
                <a:gridCol w="925830"/>
                <a:gridCol w="796924"/>
                <a:gridCol w="796925"/>
              </a:tblGrid>
              <a:tr h="40474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400" spc="130">
                          <a:latin typeface="Tahoma"/>
                          <a:cs typeface="Tahoma"/>
                        </a:rPr>
                        <a:t>NN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19050">
                      <a:solidFill>
                        <a:srgbClr val="3C85C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400" spc="90">
                          <a:latin typeface="Tahoma"/>
                          <a:cs typeface="Tahoma"/>
                        </a:rPr>
                        <a:t>VB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O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B w="19050">
                      <a:solidFill>
                        <a:srgbClr val="E69138"/>
                      </a:solidFill>
                      <a:prstDash val="solid"/>
                    </a:lnB>
                  </a:tcPr>
                </a:tc>
              </a:tr>
              <a:tr h="404621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dirty="0" sz="1400">
                          <a:latin typeface="Cambria Math"/>
                          <a:cs typeface="Cambria Math"/>
                        </a:rPr>
                        <a:t>𝜋</a:t>
                      </a:r>
                      <a:endParaRPr sz="1400">
                        <a:latin typeface="Cambria Math"/>
                        <a:cs typeface="Cambria Math"/>
                      </a:endParaRPr>
                    </a:p>
                  </a:txBody>
                  <a:tcPr marL="0" marR="0" marB="0" marT="87630">
                    <a:lnL w="9525">
                      <a:solidFill>
                        <a:srgbClr val="9E9E9E"/>
                      </a:solidFill>
                      <a:prstDash val="solid"/>
                    </a:lnL>
                    <a:lnR w="19050">
                      <a:solidFill>
                        <a:srgbClr val="3C85C5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1275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1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8900">
                    <a:lnL w="19050">
                      <a:solidFill>
                        <a:srgbClr val="3C85C5"/>
                      </a:solidFill>
                      <a:prstDash val="solid"/>
                    </a:lnL>
                    <a:lnR w="19050">
                      <a:solidFill>
                        <a:srgbClr val="3C85C5"/>
                      </a:solidFill>
                      <a:prstDash val="solid"/>
                    </a:lnR>
                    <a:lnT w="19050">
                      <a:solidFill>
                        <a:srgbClr val="3C85C5"/>
                      </a:solidFill>
                      <a:prstDash val="solid"/>
                    </a:lnT>
                    <a:lnB w="19050">
                      <a:solidFill>
                        <a:srgbClr val="3C85C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0322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0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8900">
                    <a:lnL w="19050">
                      <a:solidFill>
                        <a:srgbClr val="3C85C5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33845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2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8900">
                    <a:lnL w="9525">
                      <a:solidFill>
                        <a:srgbClr val="9E9E9E"/>
                      </a:solidFill>
                      <a:prstDash val="solid"/>
                    </a:lnL>
                    <a:lnR w="19050">
                      <a:solidFill>
                        <a:srgbClr val="E69138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3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8900">
                    <a:lnL w="19050">
                      <a:solidFill>
                        <a:srgbClr val="E69138"/>
                      </a:solidFill>
                      <a:prstDash val="solid"/>
                    </a:lnL>
                    <a:lnR w="19050">
                      <a:solidFill>
                        <a:srgbClr val="E69138"/>
                      </a:solidFill>
                      <a:prstDash val="solid"/>
                    </a:lnR>
                    <a:lnT w="19050">
                      <a:solidFill>
                        <a:srgbClr val="E69138"/>
                      </a:solidFill>
                      <a:prstDash val="solid"/>
                    </a:lnT>
                    <a:lnB w="19050">
                      <a:solidFill>
                        <a:srgbClr val="E69138"/>
                      </a:solidFill>
                      <a:prstDash val="solid"/>
                    </a:lnB>
                  </a:tcPr>
                </a:tc>
              </a:tr>
              <a:tr h="404622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400" spc="130">
                          <a:latin typeface="Tahoma"/>
                          <a:cs typeface="Tahoma"/>
                        </a:rPr>
                        <a:t>NN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12750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0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B7B7B7"/>
                      </a:solidFill>
                      <a:prstDash val="solid"/>
                    </a:lnR>
                    <a:lnT w="19050">
                      <a:solidFill>
                        <a:srgbClr val="3C85C5"/>
                      </a:solidFill>
                      <a:prstDash val="solid"/>
                    </a:lnT>
                    <a:lnB w="9525">
                      <a:solidFill>
                        <a:srgbClr val="B7B7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03225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0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9525">
                      <a:solidFill>
                        <a:srgbClr val="B7B7B7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338455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6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6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19050">
                      <a:solidFill>
                        <a:srgbClr val="E69138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404621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400" spc="90">
                          <a:latin typeface="Tahoma"/>
                          <a:cs typeface="Tahoma"/>
                        </a:rPr>
                        <a:t>VB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12750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0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B7B7B7"/>
                      </a:solidFill>
                      <a:prstDash val="solid"/>
                    </a:lnT>
                    <a:lnB w="9525">
                      <a:solidFill>
                        <a:srgbClr val="B7B7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03225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0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338455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0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B7B7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0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B7B7B7"/>
                      </a:solidFill>
                      <a:prstDash val="solid"/>
                    </a:lnB>
                  </a:tcPr>
                </a:tc>
              </a:tr>
              <a:tr h="40474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O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B7B7B7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12750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6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9525">
                      <a:solidFill>
                        <a:srgbClr val="B7B7B7"/>
                      </a:solidFill>
                      <a:prstDash val="solid"/>
                    </a:lnL>
                    <a:lnR w="9525">
                      <a:solidFill>
                        <a:srgbClr val="B7B7B7"/>
                      </a:solidFill>
                      <a:prstDash val="solid"/>
                    </a:lnR>
                    <a:lnT w="9525">
                      <a:solidFill>
                        <a:srgbClr val="B7B7B7"/>
                      </a:solidFill>
                      <a:prstDash val="solid"/>
                    </a:lnT>
                    <a:lnB w="9525">
                      <a:solidFill>
                        <a:srgbClr val="B7B7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03225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0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9525">
                      <a:solidFill>
                        <a:srgbClr val="B7B7B7"/>
                      </a:solidFill>
                      <a:prstDash val="solid"/>
                    </a:lnL>
                    <a:lnR w="9525">
                      <a:solidFill>
                        <a:srgbClr val="B7B7B7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338455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8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9525">
                      <a:solidFill>
                        <a:srgbClr val="B7B7B7"/>
                      </a:solidFill>
                      <a:prstDash val="solid"/>
                    </a:lnL>
                    <a:lnR w="9525">
                      <a:solidFill>
                        <a:srgbClr val="B7B7B7"/>
                      </a:solidFill>
                      <a:prstDash val="solid"/>
                    </a:lnR>
                    <a:lnT w="9525">
                      <a:solidFill>
                        <a:srgbClr val="B7B7B7"/>
                      </a:solidFill>
                      <a:prstDash val="solid"/>
                    </a:lnT>
                    <a:lnB w="9525">
                      <a:solidFill>
                        <a:srgbClr val="B7B7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400" spc="50">
                          <a:latin typeface="Tahoma"/>
                          <a:cs typeface="Tahoma"/>
                        </a:rPr>
                        <a:t>14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9525">
                      <a:solidFill>
                        <a:srgbClr val="B7B7B7"/>
                      </a:solidFill>
                      <a:prstDash val="solid"/>
                    </a:lnL>
                    <a:lnR w="9525">
                      <a:solidFill>
                        <a:srgbClr val="B7B7B7"/>
                      </a:solidFill>
                      <a:prstDash val="solid"/>
                    </a:lnR>
                    <a:lnT w="9525">
                      <a:solidFill>
                        <a:srgbClr val="B7B7B7"/>
                      </a:solidFill>
                      <a:prstDash val="solid"/>
                    </a:lnT>
                    <a:lnB w="9525">
                      <a:solidFill>
                        <a:srgbClr val="B7B7B7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3547" y="2467355"/>
            <a:ext cx="465978" cy="199297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5887211" y="2210180"/>
            <a:ext cx="3104515" cy="700405"/>
            <a:chOff x="5887211" y="2210180"/>
            <a:chExt cx="3104515" cy="700405"/>
          </a:xfrm>
        </p:grpSpPr>
        <p:sp>
          <p:nvSpPr>
            <p:cNvPr id="6" name="object 6"/>
            <p:cNvSpPr/>
            <p:nvPr/>
          </p:nvSpPr>
          <p:spPr>
            <a:xfrm>
              <a:off x="7085837" y="2545841"/>
              <a:ext cx="1472565" cy="355600"/>
            </a:xfrm>
            <a:custGeom>
              <a:avLst/>
              <a:gdLst/>
              <a:ahLst/>
              <a:cxnLst/>
              <a:rect l="l" t="t" r="r" b="b"/>
              <a:pathLst>
                <a:path w="1472565" h="355600">
                  <a:moveTo>
                    <a:pt x="0" y="355092"/>
                  </a:moveTo>
                  <a:lnTo>
                    <a:pt x="1472183" y="355092"/>
                  </a:lnTo>
                  <a:lnTo>
                    <a:pt x="1472183" y="0"/>
                  </a:lnTo>
                  <a:lnTo>
                    <a:pt x="0" y="0"/>
                  </a:lnTo>
                  <a:lnTo>
                    <a:pt x="0" y="355092"/>
                  </a:lnTo>
                  <a:close/>
                </a:path>
              </a:pathLst>
            </a:custGeom>
            <a:ln w="19050">
              <a:solidFill>
                <a:srgbClr val="E6913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7309865" y="2219705"/>
              <a:ext cx="1019810" cy="287020"/>
            </a:xfrm>
            <a:custGeom>
              <a:avLst/>
              <a:gdLst/>
              <a:ahLst/>
              <a:cxnLst/>
              <a:rect l="l" t="t" r="r" b="b"/>
              <a:pathLst>
                <a:path w="1019809" h="287019">
                  <a:moveTo>
                    <a:pt x="0" y="286512"/>
                  </a:moveTo>
                  <a:lnTo>
                    <a:pt x="1019555" y="286512"/>
                  </a:lnTo>
                  <a:lnTo>
                    <a:pt x="1019555" y="0"/>
                  </a:lnTo>
                  <a:lnTo>
                    <a:pt x="0" y="0"/>
                  </a:lnTo>
                  <a:lnTo>
                    <a:pt x="0" y="286512"/>
                  </a:lnTo>
                  <a:close/>
                </a:path>
              </a:pathLst>
            </a:custGeom>
            <a:ln w="19050">
              <a:solidFill>
                <a:srgbClr val="3C85C5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87211" y="2240279"/>
              <a:ext cx="3104388" cy="6477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9429"/>
            <a:ext cx="495554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15"/>
              <a:t>Populating</a:t>
            </a:r>
            <a:r>
              <a:rPr dirty="0" spc="-180"/>
              <a:t> </a:t>
            </a:r>
            <a:r>
              <a:rPr dirty="0" spc="20"/>
              <a:t>the</a:t>
            </a:r>
            <a:r>
              <a:rPr dirty="0" spc="-180"/>
              <a:t> </a:t>
            </a:r>
            <a:r>
              <a:rPr dirty="0" spc="15"/>
              <a:t>transition</a:t>
            </a:r>
            <a:r>
              <a:rPr dirty="0" spc="-180"/>
              <a:t> </a:t>
            </a:r>
            <a:r>
              <a:rPr dirty="0" spc="-5"/>
              <a:t>matrix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749782" y="1555305"/>
          <a:ext cx="4387215" cy="20377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0430"/>
                <a:gridCol w="944244"/>
                <a:gridCol w="925830"/>
                <a:gridCol w="796924"/>
                <a:gridCol w="796925"/>
              </a:tblGrid>
              <a:tr h="40474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400" spc="130">
                          <a:latin typeface="Tahoma"/>
                          <a:cs typeface="Tahoma"/>
                        </a:rPr>
                        <a:t>NN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B7B7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400" spc="90">
                          <a:latin typeface="Tahoma"/>
                          <a:cs typeface="Tahoma"/>
                        </a:rPr>
                        <a:t>VB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O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B w="9525">
                      <a:solidFill>
                        <a:srgbClr val="B7B7B7"/>
                      </a:solidFill>
                      <a:prstDash val="solid"/>
                    </a:lnB>
                  </a:tcPr>
                </a:tc>
              </a:tr>
              <a:tr h="404621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dirty="0" sz="1400">
                          <a:latin typeface="Cambria Math"/>
                          <a:cs typeface="Cambria Math"/>
                        </a:rPr>
                        <a:t>𝜋</a:t>
                      </a:r>
                      <a:endParaRPr sz="1400">
                        <a:latin typeface="Cambria Math"/>
                        <a:cs typeface="Cambria Math"/>
                      </a:endParaRPr>
                    </a:p>
                  </a:txBody>
                  <a:tcPr marL="0" marR="0" marB="0" marT="8763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B7B7B7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1275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1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8900">
                    <a:lnL w="9525">
                      <a:solidFill>
                        <a:srgbClr val="B7B7B7"/>
                      </a:solidFill>
                      <a:prstDash val="solid"/>
                    </a:lnL>
                    <a:lnR w="9525">
                      <a:solidFill>
                        <a:srgbClr val="B7B7B7"/>
                      </a:solidFill>
                      <a:prstDash val="solid"/>
                    </a:lnR>
                    <a:lnT w="9525">
                      <a:solidFill>
                        <a:srgbClr val="B7B7B7"/>
                      </a:solidFill>
                      <a:prstDash val="solid"/>
                    </a:lnT>
                    <a:lnB w="9525">
                      <a:solidFill>
                        <a:srgbClr val="B7B7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0322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0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8900">
                    <a:lnL w="9525">
                      <a:solidFill>
                        <a:srgbClr val="B7B7B7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33845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2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890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B7B7B7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3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8900">
                    <a:lnL w="9525">
                      <a:solidFill>
                        <a:srgbClr val="B7B7B7"/>
                      </a:solidFill>
                      <a:prstDash val="solid"/>
                    </a:lnL>
                    <a:lnR w="9525">
                      <a:solidFill>
                        <a:srgbClr val="B7B7B7"/>
                      </a:solidFill>
                      <a:prstDash val="solid"/>
                    </a:lnR>
                    <a:lnT w="9525">
                      <a:solidFill>
                        <a:srgbClr val="B7B7B7"/>
                      </a:solidFill>
                      <a:prstDash val="solid"/>
                    </a:lnT>
                    <a:lnB w="9525">
                      <a:solidFill>
                        <a:srgbClr val="B7B7B7"/>
                      </a:solidFill>
                      <a:prstDash val="solid"/>
                    </a:lnB>
                  </a:tcPr>
                </a:tc>
              </a:tr>
              <a:tr h="404622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400" spc="130">
                          <a:latin typeface="Tahoma"/>
                          <a:cs typeface="Tahoma"/>
                        </a:rPr>
                        <a:t>NN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12750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0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B7B7B7"/>
                      </a:solidFill>
                      <a:prstDash val="solid"/>
                    </a:lnR>
                    <a:lnT w="9525">
                      <a:solidFill>
                        <a:srgbClr val="B7B7B7"/>
                      </a:solidFill>
                      <a:prstDash val="solid"/>
                    </a:lnT>
                    <a:lnB w="9525">
                      <a:solidFill>
                        <a:srgbClr val="B7B7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03225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0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9525">
                      <a:solidFill>
                        <a:srgbClr val="B7B7B7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338455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6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6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B7B7B7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404621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400" spc="90">
                          <a:latin typeface="Tahoma"/>
                          <a:cs typeface="Tahoma"/>
                        </a:rPr>
                        <a:t>VB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12750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0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B7B7B7"/>
                      </a:solidFill>
                      <a:prstDash val="solid"/>
                    </a:lnT>
                    <a:lnB w="19050">
                      <a:solidFill>
                        <a:srgbClr val="3C85C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03225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0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338455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0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B7B7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0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19050">
                      <a:solidFill>
                        <a:srgbClr val="E69138"/>
                      </a:solidFill>
                      <a:prstDash val="solid"/>
                    </a:lnB>
                  </a:tcPr>
                </a:tc>
              </a:tr>
              <a:tr h="40474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O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9525">
                      <a:solidFill>
                        <a:srgbClr val="9E9E9E"/>
                      </a:solidFill>
                      <a:prstDash val="solid"/>
                    </a:lnL>
                    <a:lnR w="19050">
                      <a:solidFill>
                        <a:srgbClr val="3C85C5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12750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6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19050">
                      <a:solidFill>
                        <a:srgbClr val="3C85C5"/>
                      </a:solidFill>
                      <a:prstDash val="solid"/>
                    </a:lnL>
                    <a:lnR w="19050">
                      <a:solidFill>
                        <a:srgbClr val="3C85C5"/>
                      </a:solidFill>
                      <a:prstDash val="solid"/>
                    </a:lnR>
                    <a:lnT w="19050">
                      <a:solidFill>
                        <a:srgbClr val="3C85C5"/>
                      </a:solidFill>
                      <a:prstDash val="solid"/>
                    </a:lnT>
                    <a:lnB w="19050">
                      <a:solidFill>
                        <a:srgbClr val="3C85C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03225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0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19050">
                      <a:solidFill>
                        <a:srgbClr val="3C85C5"/>
                      </a:solidFill>
                      <a:prstDash val="solid"/>
                    </a:lnL>
                    <a:lnR w="9525">
                      <a:solidFill>
                        <a:srgbClr val="B7B7B7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338455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8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9525">
                      <a:solidFill>
                        <a:srgbClr val="B7B7B7"/>
                      </a:solidFill>
                      <a:prstDash val="solid"/>
                    </a:lnL>
                    <a:lnR w="19050">
                      <a:solidFill>
                        <a:srgbClr val="E69138"/>
                      </a:solidFill>
                      <a:prstDash val="solid"/>
                    </a:lnR>
                    <a:lnT w="9525">
                      <a:solidFill>
                        <a:srgbClr val="B7B7B7"/>
                      </a:solidFill>
                      <a:prstDash val="solid"/>
                    </a:lnT>
                    <a:lnB w="9525">
                      <a:solidFill>
                        <a:srgbClr val="B7B7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400" spc="50">
                          <a:latin typeface="Tahoma"/>
                          <a:cs typeface="Tahoma"/>
                        </a:rPr>
                        <a:t>14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19050">
                      <a:solidFill>
                        <a:srgbClr val="E69138"/>
                      </a:solidFill>
                      <a:prstDash val="solid"/>
                    </a:lnL>
                    <a:lnR w="19050">
                      <a:solidFill>
                        <a:srgbClr val="E69138"/>
                      </a:solidFill>
                      <a:prstDash val="solid"/>
                    </a:lnR>
                    <a:lnT w="19050">
                      <a:solidFill>
                        <a:srgbClr val="E69138"/>
                      </a:solidFill>
                      <a:prstDash val="solid"/>
                    </a:lnT>
                    <a:lnB w="19050">
                      <a:solidFill>
                        <a:srgbClr val="E69138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3547" y="2467355"/>
            <a:ext cx="465978" cy="199297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5667755" y="2210180"/>
            <a:ext cx="3296920" cy="706755"/>
            <a:chOff x="5667755" y="2210180"/>
            <a:chExt cx="3296920" cy="706755"/>
          </a:xfrm>
        </p:grpSpPr>
        <p:sp>
          <p:nvSpPr>
            <p:cNvPr id="6" name="object 6"/>
            <p:cNvSpPr/>
            <p:nvPr/>
          </p:nvSpPr>
          <p:spPr>
            <a:xfrm>
              <a:off x="6851141" y="2551937"/>
              <a:ext cx="1595755" cy="355600"/>
            </a:xfrm>
            <a:custGeom>
              <a:avLst/>
              <a:gdLst/>
              <a:ahLst/>
              <a:cxnLst/>
              <a:rect l="l" t="t" r="r" b="b"/>
              <a:pathLst>
                <a:path w="1595754" h="355600">
                  <a:moveTo>
                    <a:pt x="0" y="355092"/>
                  </a:moveTo>
                  <a:lnTo>
                    <a:pt x="1595627" y="355092"/>
                  </a:lnTo>
                  <a:lnTo>
                    <a:pt x="1595627" y="0"/>
                  </a:lnTo>
                  <a:lnTo>
                    <a:pt x="0" y="0"/>
                  </a:lnTo>
                  <a:lnTo>
                    <a:pt x="0" y="355092"/>
                  </a:lnTo>
                  <a:close/>
                </a:path>
              </a:pathLst>
            </a:custGeom>
            <a:ln w="19050">
              <a:solidFill>
                <a:srgbClr val="E6913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7157466" y="2219705"/>
              <a:ext cx="1019810" cy="287020"/>
            </a:xfrm>
            <a:custGeom>
              <a:avLst/>
              <a:gdLst/>
              <a:ahLst/>
              <a:cxnLst/>
              <a:rect l="l" t="t" r="r" b="b"/>
              <a:pathLst>
                <a:path w="1019809" h="287019">
                  <a:moveTo>
                    <a:pt x="0" y="286512"/>
                  </a:moveTo>
                  <a:lnTo>
                    <a:pt x="1019555" y="286512"/>
                  </a:lnTo>
                  <a:lnTo>
                    <a:pt x="1019555" y="0"/>
                  </a:lnTo>
                  <a:lnTo>
                    <a:pt x="0" y="0"/>
                  </a:lnTo>
                  <a:lnTo>
                    <a:pt x="0" y="286512"/>
                  </a:lnTo>
                  <a:close/>
                </a:path>
              </a:pathLst>
            </a:custGeom>
            <a:ln w="19050">
              <a:solidFill>
                <a:srgbClr val="3C85C5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67755" y="2240279"/>
              <a:ext cx="3296411" cy="6477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9429"/>
            <a:ext cx="495554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15"/>
              <a:t>Populating</a:t>
            </a:r>
            <a:r>
              <a:rPr dirty="0" spc="-180"/>
              <a:t> </a:t>
            </a:r>
            <a:r>
              <a:rPr dirty="0" spc="20"/>
              <a:t>the</a:t>
            </a:r>
            <a:r>
              <a:rPr dirty="0" spc="-180"/>
              <a:t> </a:t>
            </a:r>
            <a:r>
              <a:rPr dirty="0" spc="15"/>
              <a:t>transition</a:t>
            </a:r>
            <a:r>
              <a:rPr dirty="0" spc="-180"/>
              <a:t> </a:t>
            </a:r>
            <a:r>
              <a:rPr dirty="0" spc="-5"/>
              <a:t>matrix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3547" y="2467355"/>
            <a:ext cx="465978" cy="199297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22847" y="2269369"/>
            <a:ext cx="2791968" cy="604761"/>
          </a:xfrm>
          <a:prstGeom prst="rect">
            <a:avLst/>
          </a:prstGeom>
        </p:spPr>
      </p:pic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749782" y="1555305"/>
          <a:ext cx="4377690" cy="20332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0430"/>
                <a:gridCol w="944244"/>
                <a:gridCol w="925830"/>
                <a:gridCol w="796924"/>
                <a:gridCol w="796925"/>
              </a:tblGrid>
              <a:tr h="40474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400" spc="130">
                          <a:latin typeface="Tahoma"/>
                          <a:cs typeface="Tahoma"/>
                        </a:rPr>
                        <a:t>NN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B7B7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400" spc="90">
                          <a:latin typeface="Tahoma"/>
                          <a:cs typeface="Tahoma"/>
                        </a:rPr>
                        <a:t>VB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O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B w="9525">
                      <a:solidFill>
                        <a:srgbClr val="B7B7B7"/>
                      </a:solidFill>
                      <a:prstDash val="solid"/>
                    </a:lnB>
                  </a:tcPr>
                </a:tc>
              </a:tr>
              <a:tr h="404621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dirty="0" sz="1400">
                          <a:latin typeface="Cambria Math"/>
                          <a:cs typeface="Cambria Math"/>
                        </a:rPr>
                        <a:t>𝜋</a:t>
                      </a:r>
                      <a:endParaRPr sz="1400">
                        <a:latin typeface="Cambria Math"/>
                        <a:cs typeface="Cambria Math"/>
                      </a:endParaRPr>
                    </a:p>
                  </a:txBody>
                  <a:tcPr marL="0" marR="0" marB="0" marT="8763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B7B7B7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1275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1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8900">
                    <a:lnL w="9525">
                      <a:solidFill>
                        <a:srgbClr val="B7B7B7"/>
                      </a:solidFill>
                      <a:prstDash val="solid"/>
                    </a:lnL>
                    <a:lnR w="9525">
                      <a:solidFill>
                        <a:srgbClr val="B7B7B7"/>
                      </a:solidFill>
                      <a:prstDash val="solid"/>
                    </a:lnR>
                    <a:lnT w="9525">
                      <a:solidFill>
                        <a:srgbClr val="B7B7B7"/>
                      </a:solidFill>
                      <a:prstDash val="solid"/>
                    </a:lnT>
                    <a:lnB w="9525">
                      <a:solidFill>
                        <a:srgbClr val="B7B7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0322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0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8900">
                    <a:lnL w="9525">
                      <a:solidFill>
                        <a:srgbClr val="B7B7B7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33845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2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890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B7B7B7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3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8900">
                    <a:lnL w="9525">
                      <a:solidFill>
                        <a:srgbClr val="B7B7B7"/>
                      </a:solidFill>
                      <a:prstDash val="solid"/>
                    </a:lnL>
                    <a:lnR w="9525">
                      <a:solidFill>
                        <a:srgbClr val="B7B7B7"/>
                      </a:solidFill>
                      <a:prstDash val="solid"/>
                    </a:lnR>
                    <a:lnT w="9525">
                      <a:solidFill>
                        <a:srgbClr val="B7B7B7"/>
                      </a:solidFill>
                      <a:prstDash val="solid"/>
                    </a:lnT>
                    <a:lnB w="9525">
                      <a:solidFill>
                        <a:srgbClr val="B7B7B7"/>
                      </a:solidFill>
                      <a:prstDash val="solid"/>
                    </a:lnB>
                  </a:tcPr>
                </a:tc>
              </a:tr>
              <a:tr h="404622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400" spc="130">
                          <a:latin typeface="Tahoma"/>
                          <a:cs typeface="Tahoma"/>
                        </a:rPr>
                        <a:t>NN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12750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0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B7B7B7"/>
                      </a:solidFill>
                      <a:prstDash val="solid"/>
                    </a:lnR>
                    <a:lnT w="9525">
                      <a:solidFill>
                        <a:srgbClr val="B7B7B7"/>
                      </a:solidFill>
                      <a:prstDash val="solid"/>
                    </a:lnT>
                    <a:lnB w="9525">
                      <a:solidFill>
                        <a:srgbClr val="B7B7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03225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0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9525">
                      <a:solidFill>
                        <a:srgbClr val="B7B7B7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338455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6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6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B7B7B7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404621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400" spc="90">
                          <a:latin typeface="Tahoma"/>
                          <a:cs typeface="Tahoma"/>
                        </a:rPr>
                        <a:t>VB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12750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0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B7B7B7"/>
                      </a:solidFill>
                      <a:prstDash val="solid"/>
                    </a:lnT>
                    <a:lnB w="9525">
                      <a:solidFill>
                        <a:srgbClr val="B7B7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03225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0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B7B7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338455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0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B7B7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0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B7B7B7"/>
                      </a:solidFill>
                      <a:prstDash val="solid"/>
                    </a:lnB>
                  </a:tcPr>
                </a:tc>
              </a:tr>
              <a:tr h="40474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O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B7B7B7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12750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6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9525">
                      <a:solidFill>
                        <a:srgbClr val="B7B7B7"/>
                      </a:solidFill>
                      <a:prstDash val="solid"/>
                    </a:lnL>
                    <a:lnR w="9525">
                      <a:solidFill>
                        <a:srgbClr val="B7B7B7"/>
                      </a:solidFill>
                      <a:prstDash val="solid"/>
                    </a:lnR>
                    <a:lnT w="9525">
                      <a:solidFill>
                        <a:srgbClr val="B7B7B7"/>
                      </a:solidFill>
                      <a:prstDash val="solid"/>
                    </a:lnT>
                    <a:lnB w="9525">
                      <a:solidFill>
                        <a:srgbClr val="B7B7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03225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0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9525">
                      <a:solidFill>
                        <a:srgbClr val="B7B7B7"/>
                      </a:solidFill>
                      <a:prstDash val="solid"/>
                    </a:lnL>
                    <a:lnR w="9525">
                      <a:solidFill>
                        <a:srgbClr val="B7B7B7"/>
                      </a:solidFill>
                      <a:prstDash val="solid"/>
                    </a:lnR>
                    <a:lnT w="9525">
                      <a:solidFill>
                        <a:srgbClr val="B7B7B7"/>
                      </a:solidFill>
                      <a:prstDash val="solid"/>
                    </a:lnT>
                    <a:lnB w="9525">
                      <a:solidFill>
                        <a:srgbClr val="B7B7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338455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8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9525">
                      <a:solidFill>
                        <a:srgbClr val="B7B7B7"/>
                      </a:solidFill>
                      <a:prstDash val="solid"/>
                    </a:lnL>
                    <a:lnR w="9525">
                      <a:solidFill>
                        <a:srgbClr val="B7B7B7"/>
                      </a:solidFill>
                      <a:prstDash val="solid"/>
                    </a:lnR>
                    <a:lnT w="9525">
                      <a:solidFill>
                        <a:srgbClr val="B7B7B7"/>
                      </a:solidFill>
                      <a:prstDash val="solid"/>
                    </a:lnT>
                    <a:lnB w="9525">
                      <a:solidFill>
                        <a:srgbClr val="B7B7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400" spc="50">
                          <a:latin typeface="Tahoma"/>
                          <a:cs typeface="Tahoma"/>
                        </a:rPr>
                        <a:t>14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9525">
                      <a:solidFill>
                        <a:srgbClr val="B7B7B7"/>
                      </a:solidFill>
                      <a:prstDash val="solid"/>
                    </a:lnL>
                    <a:lnR w="9525">
                      <a:solidFill>
                        <a:srgbClr val="B7B7B7"/>
                      </a:solidFill>
                      <a:prstDash val="solid"/>
                    </a:lnR>
                    <a:lnT w="9525">
                      <a:solidFill>
                        <a:srgbClr val="B7B7B7"/>
                      </a:solidFill>
                      <a:prstDash val="solid"/>
                    </a:lnT>
                    <a:lnB w="9525">
                      <a:solidFill>
                        <a:srgbClr val="B7B7B7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9429"/>
            <a:ext cx="170815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Smoothing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3547" y="2467355"/>
            <a:ext cx="465978" cy="199297"/>
          </a:xfrm>
          <a:prstGeom prst="rect">
            <a:avLst/>
          </a:prstGeom>
        </p:spPr>
      </p:pic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749782" y="1555305"/>
          <a:ext cx="4377690" cy="20332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0430"/>
                <a:gridCol w="944244"/>
                <a:gridCol w="925830"/>
                <a:gridCol w="796924"/>
                <a:gridCol w="796925"/>
              </a:tblGrid>
              <a:tr h="40474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400" spc="130">
                          <a:latin typeface="Tahoma"/>
                          <a:cs typeface="Tahoma"/>
                        </a:rPr>
                        <a:t>NN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B7B7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400" spc="90">
                          <a:latin typeface="Tahoma"/>
                          <a:cs typeface="Tahoma"/>
                        </a:rPr>
                        <a:t>VB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O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B w="9525">
                      <a:solidFill>
                        <a:srgbClr val="B7B7B7"/>
                      </a:solidFill>
                      <a:prstDash val="solid"/>
                    </a:lnB>
                  </a:tcPr>
                </a:tc>
              </a:tr>
              <a:tr h="404621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dirty="0" sz="1400">
                          <a:latin typeface="Cambria Math"/>
                          <a:cs typeface="Cambria Math"/>
                        </a:rPr>
                        <a:t>𝜋</a:t>
                      </a:r>
                      <a:endParaRPr sz="1400">
                        <a:latin typeface="Cambria Math"/>
                        <a:cs typeface="Cambria Math"/>
                      </a:endParaRPr>
                    </a:p>
                  </a:txBody>
                  <a:tcPr marL="0" marR="0" marB="0" marT="8763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B7B7B7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31940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400" spc="-55">
                          <a:latin typeface="Tahoma"/>
                          <a:cs typeface="Tahoma"/>
                        </a:rPr>
                        <a:t>1+</a:t>
                      </a:r>
                      <a:r>
                        <a:rPr dirty="0" sz="1400" spc="-55">
                          <a:solidFill>
                            <a:srgbClr val="3C85C5"/>
                          </a:solidFill>
                          <a:latin typeface="Tahoma"/>
                          <a:cs typeface="Tahoma"/>
                        </a:rPr>
                        <a:t>ε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8900">
                    <a:lnL w="9525">
                      <a:solidFill>
                        <a:srgbClr val="B7B7B7"/>
                      </a:solidFill>
                      <a:prstDash val="solid"/>
                    </a:lnL>
                    <a:lnR w="9525">
                      <a:solidFill>
                        <a:srgbClr val="B7B7B7"/>
                      </a:solidFill>
                      <a:prstDash val="solid"/>
                    </a:lnR>
                    <a:lnT w="9525">
                      <a:solidFill>
                        <a:srgbClr val="B7B7B7"/>
                      </a:solidFill>
                      <a:prstDash val="solid"/>
                    </a:lnT>
                    <a:lnB w="9525">
                      <a:solidFill>
                        <a:srgbClr val="B7B7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31115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400" spc="-55">
                          <a:latin typeface="Tahoma"/>
                          <a:cs typeface="Tahoma"/>
                        </a:rPr>
                        <a:t>0+</a:t>
                      </a:r>
                      <a:r>
                        <a:rPr dirty="0" sz="1400" spc="-55">
                          <a:solidFill>
                            <a:srgbClr val="3C85C5"/>
                          </a:solidFill>
                          <a:latin typeface="Tahoma"/>
                          <a:cs typeface="Tahoma"/>
                        </a:rPr>
                        <a:t>ε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8900">
                    <a:lnL w="9525">
                      <a:solidFill>
                        <a:srgbClr val="B7B7B7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46379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400" spc="-55">
                          <a:latin typeface="Tahoma"/>
                          <a:cs typeface="Tahoma"/>
                        </a:rPr>
                        <a:t>2+</a:t>
                      </a:r>
                      <a:r>
                        <a:rPr dirty="0" sz="1400" spc="-55">
                          <a:solidFill>
                            <a:srgbClr val="3C85C5"/>
                          </a:solidFill>
                          <a:latin typeface="Tahoma"/>
                          <a:cs typeface="Tahoma"/>
                        </a:rPr>
                        <a:t>ε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890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B7B7B7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400" spc="-55">
                          <a:latin typeface="Tahoma"/>
                          <a:cs typeface="Tahoma"/>
                        </a:rPr>
                        <a:t>3+</a:t>
                      </a:r>
                      <a:r>
                        <a:rPr dirty="0" sz="1400" spc="-55">
                          <a:solidFill>
                            <a:srgbClr val="6AA84F"/>
                          </a:solidFill>
                          <a:latin typeface="Tahoma"/>
                          <a:cs typeface="Tahoma"/>
                        </a:rPr>
                        <a:t>3</a:t>
                      </a:r>
                      <a:r>
                        <a:rPr dirty="0" sz="1400" spc="-55">
                          <a:latin typeface="Tahoma"/>
                          <a:cs typeface="Tahoma"/>
                        </a:rPr>
                        <a:t>*</a:t>
                      </a:r>
                      <a:r>
                        <a:rPr dirty="0" sz="1400" spc="-55">
                          <a:solidFill>
                            <a:srgbClr val="3C85C5"/>
                          </a:solidFill>
                          <a:latin typeface="Tahoma"/>
                          <a:cs typeface="Tahoma"/>
                        </a:rPr>
                        <a:t>ε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8900">
                    <a:lnL w="9525">
                      <a:solidFill>
                        <a:srgbClr val="B7B7B7"/>
                      </a:solidFill>
                      <a:prstDash val="solid"/>
                    </a:lnL>
                    <a:lnR w="9525">
                      <a:solidFill>
                        <a:srgbClr val="B7B7B7"/>
                      </a:solidFill>
                      <a:prstDash val="solid"/>
                    </a:lnR>
                    <a:lnT w="9525">
                      <a:solidFill>
                        <a:srgbClr val="B7B7B7"/>
                      </a:solidFill>
                      <a:prstDash val="solid"/>
                    </a:lnT>
                    <a:lnB w="9525">
                      <a:solidFill>
                        <a:srgbClr val="B7B7B7"/>
                      </a:solidFill>
                      <a:prstDash val="solid"/>
                    </a:lnB>
                  </a:tcPr>
                </a:tc>
              </a:tr>
              <a:tr h="404622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400" spc="130">
                          <a:latin typeface="Tahoma"/>
                          <a:cs typeface="Tahoma"/>
                        </a:rPr>
                        <a:t>NN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319405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400" spc="-55">
                          <a:latin typeface="Tahoma"/>
                          <a:cs typeface="Tahoma"/>
                        </a:rPr>
                        <a:t>0+</a:t>
                      </a:r>
                      <a:r>
                        <a:rPr dirty="0" sz="1400" spc="-55">
                          <a:solidFill>
                            <a:srgbClr val="3C85C5"/>
                          </a:solidFill>
                          <a:latin typeface="Tahoma"/>
                          <a:cs typeface="Tahoma"/>
                        </a:rPr>
                        <a:t>ε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B7B7B7"/>
                      </a:solidFill>
                      <a:prstDash val="solid"/>
                    </a:lnR>
                    <a:lnT w="9525">
                      <a:solidFill>
                        <a:srgbClr val="B7B7B7"/>
                      </a:solidFill>
                      <a:prstDash val="solid"/>
                    </a:lnT>
                    <a:lnB w="9525">
                      <a:solidFill>
                        <a:srgbClr val="B7B7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311150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400" spc="-55">
                          <a:latin typeface="Tahoma"/>
                          <a:cs typeface="Tahoma"/>
                        </a:rPr>
                        <a:t>0+</a:t>
                      </a:r>
                      <a:r>
                        <a:rPr dirty="0" sz="1400" spc="-55">
                          <a:solidFill>
                            <a:srgbClr val="3C85C5"/>
                          </a:solidFill>
                          <a:latin typeface="Tahoma"/>
                          <a:cs typeface="Tahoma"/>
                        </a:rPr>
                        <a:t>ε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9525">
                      <a:solidFill>
                        <a:srgbClr val="B7B7B7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46379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400" spc="-55">
                          <a:latin typeface="Tahoma"/>
                          <a:cs typeface="Tahoma"/>
                        </a:rPr>
                        <a:t>6+</a:t>
                      </a:r>
                      <a:r>
                        <a:rPr dirty="0" sz="1400" spc="-55">
                          <a:solidFill>
                            <a:srgbClr val="3C85C5"/>
                          </a:solidFill>
                          <a:latin typeface="Tahoma"/>
                          <a:cs typeface="Tahoma"/>
                        </a:rPr>
                        <a:t>ε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400" spc="-55">
                          <a:latin typeface="Tahoma"/>
                          <a:cs typeface="Tahoma"/>
                        </a:rPr>
                        <a:t>6+</a:t>
                      </a:r>
                      <a:r>
                        <a:rPr dirty="0" sz="1400" spc="-55">
                          <a:solidFill>
                            <a:srgbClr val="6AA84F"/>
                          </a:solidFill>
                          <a:latin typeface="Tahoma"/>
                          <a:cs typeface="Tahoma"/>
                        </a:rPr>
                        <a:t>3</a:t>
                      </a:r>
                      <a:r>
                        <a:rPr dirty="0" sz="1400" spc="-55">
                          <a:latin typeface="Tahoma"/>
                          <a:cs typeface="Tahoma"/>
                        </a:rPr>
                        <a:t>*</a:t>
                      </a:r>
                      <a:r>
                        <a:rPr dirty="0" sz="1400" spc="-55">
                          <a:solidFill>
                            <a:srgbClr val="3C85C5"/>
                          </a:solidFill>
                          <a:latin typeface="Tahoma"/>
                          <a:cs typeface="Tahoma"/>
                        </a:rPr>
                        <a:t>ε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B7B7B7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404621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400" spc="90">
                          <a:latin typeface="Tahoma"/>
                          <a:cs typeface="Tahoma"/>
                        </a:rPr>
                        <a:t>VB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319405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400" spc="-55">
                          <a:latin typeface="Tahoma"/>
                          <a:cs typeface="Tahoma"/>
                        </a:rPr>
                        <a:t>0+</a:t>
                      </a:r>
                      <a:r>
                        <a:rPr dirty="0" sz="1400" spc="-55">
                          <a:solidFill>
                            <a:srgbClr val="3C85C5"/>
                          </a:solidFill>
                          <a:latin typeface="Tahoma"/>
                          <a:cs typeface="Tahoma"/>
                        </a:rPr>
                        <a:t>ε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B7B7B7"/>
                      </a:solidFill>
                      <a:prstDash val="solid"/>
                    </a:lnT>
                    <a:lnB w="9525">
                      <a:solidFill>
                        <a:srgbClr val="B7B7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311150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400" spc="-55">
                          <a:latin typeface="Tahoma"/>
                          <a:cs typeface="Tahoma"/>
                        </a:rPr>
                        <a:t>0+</a:t>
                      </a:r>
                      <a:r>
                        <a:rPr dirty="0" sz="1400" spc="-55">
                          <a:solidFill>
                            <a:srgbClr val="3C85C5"/>
                          </a:solidFill>
                          <a:latin typeface="Tahoma"/>
                          <a:cs typeface="Tahoma"/>
                        </a:rPr>
                        <a:t>ε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B7B7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46379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400" spc="-55">
                          <a:latin typeface="Tahoma"/>
                          <a:cs typeface="Tahoma"/>
                        </a:rPr>
                        <a:t>0+</a:t>
                      </a:r>
                      <a:r>
                        <a:rPr dirty="0" sz="1400" spc="-55">
                          <a:solidFill>
                            <a:srgbClr val="3C85C5"/>
                          </a:solidFill>
                          <a:latin typeface="Tahoma"/>
                          <a:cs typeface="Tahoma"/>
                        </a:rPr>
                        <a:t>ε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B7B7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400" spc="-55">
                          <a:latin typeface="Tahoma"/>
                          <a:cs typeface="Tahoma"/>
                        </a:rPr>
                        <a:t>0+</a:t>
                      </a:r>
                      <a:r>
                        <a:rPr dirty="0" sz="1400" spc="-55">
                          <a:solidFill>
                            <a:srgbClr val="6AA84F"/>
                          </a:solidFill>
                          <a:latin typeface="Tahoma"/>
                          <a:cs typeface="Tahoma"/>
                        </a:rPr>
                        <a:t>3</a:t>
                      </a:r>
                      <a:r>
                        <a:rPr dirty="0" sz="1400" spc="-55">
                          <a:latin typeface="Tahoma"/>
                          <a:cs typeface="Tahoma"/>
                        </a:rPr>
                        <a:t>*</a:t>
                      </a:r>
                      <a:r>
                        <a:rPr dirty="0" sz="1400" spc="-55">
                          <a:solidFill>
                            <a:srgbClr val="3C85C5"/>
                          </a:solidFill>
                          <a:latin typeface="Tahoma"/>
                          <a:cs typeface="Tahoma"/>
                        </a:rPr>
                        <a:t>ε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B7B7B7"/>
                      </a:solidFill>
                      <a:prstDash val="solid"/>
                    </a:lnB>
                  </a:tcPr>
                </a:tc>
              </a:tr>
              <a:tr h="40474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O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B7B7B7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319405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400" spc="-55">
                          <a:latin typeface="Tahoma"/>
                          <a:cs typeface="Tahoma"/>
                        </a:rPr>
                        <a:t>6+</a:t>
                      </a:r>
                      <a:r>
                        <a:rPr dirty="0" sz="1400" spc="-55">
                          <a:solidFill>
                            <a:srgbClr val="3C85C5"/>
                          </a:solidFill>
                          <a:latin typeface="Tahoma"/>
                          <a:cs typeface="Tahoma"/>
                        </a:rPr>
                        <a:t>ε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9525">
                      <a:solidFill>
                        <a:srgbClr val="B7B7B7"/>
                      </a:solidFill>
                      <a:prstDash val="solid"/>
                    </a:lnL>
                    <a:lnR w="9525">
                      <a:solidFill>
                        <a:srgbClr val="B7B7B7"/>
                      </a:solidFill>
                      <a:prstDash val="solid"/>
                    </a:lnR>
                    <a:lnT w="9525">
                      <a:solidFill>
                        <a:srgbClr val="B7B7B7"/>
                      </a:solidFill>
                      <a:prstDash val="solid"/>
                    </a:lnT>
                    <a:lnB w="9525">
                      <a:solidFill>
                        <a:srgbClr val="B7B7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311150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400" spc="-55">
                          <a:latin typeface="Tahoma"/>
                          <a:cs typeface="Tahoma"/>
                        </a:rPr>
                        <a:t>0+</a:t>
                      </a:r>
                      <a:r>
                        <a:rPr dirty="0" sz="1400" spc="-55">
                          <a:solidFill>
                            <a:srgbClr val="3C85C5"/>
                          </a:solidFill>
                          <a:latin typeface="Tahoma"/>
                          <a:cs typeface="Tahoma"/>
                        </a:rPr>
                        <a:t>ε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9525">
                      <a:solidFill>
                        <a:srgbClr val="B7B7B7"/>
                      </a:solidFill>
                      <a:prstDash val="solid"/>
                    </a:lnL>
                    <a:lnR w="9525">
                      <a:solidFill>
                        <a:srgbClr val="B7B7B7"/>
                      </a:solidFill>
                      <a:prstDash val="solid"/>
                    </a:lnR>
                    <a:lnT w="9525">
                      <a:solidFill>
                        <a:srgbClr val="B7B7B7"/>
                      </a:solidFill>
                      <a:prstDash val="solid"/>
                    </a:lnT>
                    <a:lnB w="9525">
                      <a:solidFill>
                        <a:srgbClr val="B7B7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46379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400" spc="-55">
                          <a:latin typeface="Tahoma"/>
                          <a:cs typeface="Tahoma"/>
                        </a:rPr>
                        <a:t>8+</a:t>
                      </a:r>
                      <a:r>
                        <a:rPr dirty="0" sz="1400" spc="-55">
                          <a:solidFill>
                            <a:srgbClr val="3C85C5"/>
                          </a:solidFill>
                          <a:latin typeface="Tahoma"/>
                          <a:cs typeface="Tahoma"/>
                        </a:rPr>
                        <a:t>ε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9525">
                      <a:solidFill>
                        <a:srgbClr val="B7B7B7"/>
                      </a:solidFill>
                      <a:prstDash val="solid"/>
                    </a:lnL>
                    <a:lnR w="9525">
                      <a:solidFill>
                        <a:srgbClr val="B7B7B7"/>
                      </a:solidFill>
                      <a:prstDash val="solid"/>
                    </a:lnR>
                    <a:lnT w="9525">
                      <a:solidFill>
                        <a:srgbClr val="B7B7B7"/>
                      </a:solidFill>
                      <a:prstDash val="solid"/>
                    </a:lnT>
                    <a:lnB w="9525">
                      <a:solidFill>
                        <a:srgbClr val="B7B7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400" spc="-40">
                          <a:latin typeface="Tahoma"/>
                          <a:cs typeface="Tahoma"/>
                        </a:rPr>
                        <a:t>14+</a:t>
                      </a:r>
                      <a:r>
                        <a:rPr dirty="0" sz="1400" spc="-40">
                          <a:solidFill>
                            <a:srgbClr val="6AA84F"/>
                          </a:solidFill>
                          <a:latin typeface="Tahoma"/>
                          <a:cs typeface="Tahoma"/>
                        </a:rPr>
                        <a:t>3</a:t>
                      </a:r>
                      <a:r>
                        <a:rPr dirty="0" sz="1400" spc="-40">
                          <a:latin typeface="Tahoma"/>
                          <a:cs typeface="Tahoma"/>
                        </a:rPr>
                        <a:t>*</a:t>
                      </a:r>
                      <a:r>
                        <a:rPr dirty="0" sz="1400" spc="-40">
                          <a:solidFill>
                            <a:srgbClr val="3C85C5"/>
                          </a:solidFill>
                          <a:latin typeface="Tahoma"/>
                          <a:cs typeface="Tahoma"/>
                        </a:rPr>
                        <a:t>ε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9525">
                      <a:solidFill>
                        <a:srgbClr val="B7B7B7"/>
                      </a:solidFill>
                      <a:prstDash val="solid"/>
                    </a:lnL>
                    <a:lnR w="9525">
                      <a:solidFill>
                        <a:srgbClr val="B7B7B7"/>
                      </a:solidFill>
                      <a:prstDash val="solid"/>
                    </a:lnR>
                    <a:lnT w="9525">
                      <a:solidFill>
                        <a:srgbClr val="B7B7B7"/>
                      </a:solidFill>
                      <a:prstDash val="solid"/>
                    </a:lnT>
                    <a:lnB w="9525">
                      <a:solidFill>
                        <a:srgbClr val="B7B7B7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pSp>
        <p:nvGrpSpPr>
          <p:cNvPr id="5" name="object 5"/>
          <p:cNvGrpSpPr/>
          <p:nvPr/>
        </p:nvGrpSpPr>
        <p:grpSpPr>
          <a:xfrm>
            <a:off x="5353811" y="2258904"/>
            <a:ext cx="3767454" cy="635635"/>
            <a:chOff x="5353811" y="2258904"/>
            <a:chExt cx="3767454" cy="635635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53811" y="2258904"/>
              <a:ext cx="3712114" cy="635171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8411717" y="2279141"/>
              <a:ext cx="695325" cy="558165"/>
            </a:xfrm>
            <a:custGeom>
              <a:avLst/>
              <a:gdLst/>
              <a:ahLst/>
              <a:cxnLst/>
              <a:rect l="l" t="t" r="r" b="b"/>
              <a:pathLst>
                <a:path w="695325" h="558164">
                  <a:moveTo>
                    <a:pt x="0" y="208787"/>
                  </a:moveTo>
                  <a:lnTo>
                    <a:pt x="178307" y="208787"/>
                  </a:lnTo>
                  <a:lnTo>
                    <a:pt x="178307" y="0"/>
                  </a:lnTo>
                  <a:lnTo>
                    <a:pt x="0" y="0"/>
                  </a:lnTo>
                  <a:lnTo>
                    <a:pt x="0" y="208787"/>
                  </a:lnTo>
                  <a:close/>
                </a:path>
                <a:path w="695325" h="558164">
                  <a:moveTo>
                    <a:pt x="516635" y="557783"/>
                  </a:moveTo>
                  <a:lnTo>
                    <a:pt x="694943" y="557783"/>
                  </a:lnTo>
                  <a:lnTo>
                    <a:pt x="694943" y="348995"/>
                  </a:lnTo>
                  <a:lnTo>
                    <a:pt x="516635" y="348995"/>
                  </a:lnTo>
                  <a:lnTo>
                    <a:pt x="516635" y="557783"/>
                  </a:lnTo>
                  <a:close/>
                </a:path>
              </a:pathLst>
            </a:custGeom>
            <a:ln w="28575">
              <a:solidFill>
                <a:srgbClr val="3C85C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542782" y="2594609"/>
              <a:ext cx="208915" cy="248920"/>
            </a:xfrm>
            <a:custGeom>
              <a:avLst/>
              <a:gdLst/>
              <a:ahLst/>
              <a:cxnLst/>
              <a:rect l="l" t="t" r="r" b="b"/>
              <a:pathLst>
                <a:path w="208915" h="248919">
                  <a:moveTo>
                    <a:pt x="0" y="248412"/>
                  </a:moveTo>
                  <a:lnTo>
                    <a:pt x="208788" y="248412"/>
                  </a:lnTo>
                  <a:lnTo>
                    <a:pt x="208788" y="0"/>
                  </a:lnTo>
                  <a:lnTo>
                    <a:pt x="0" y="0"/>
                  </a:lnTo>
                  <a:lnTo>
                    <a:pt x="0" y="248412"/>
                  </a:lnTo>
                  <a:close/>
                </a:path>
              </a:pathLst>
            </a:custGeom>
            <a:ln w="28575">
              <a:solidFill>
                <a:srgbClr val="6AA84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9429"/>
            <a:ext cx="170815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Smoothing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3547" y="2467355"/>
            <a:ext cx="465978" cy="199297"/>
          </a:xfrm>
          <a:prstGeom prst="rect">
            <a:avLst/>
          </a:prstGeom>
        </p:spPr>
      </p:pic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749782" y="1555305"/>
          <a:ext cx="3581400" cy="20332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0430"/>
                <a:gridCol w="944244"/>
                <a:gridCol w="925830"/>
                <a:gridCol w="796924"/>
              </a:tblGrid>
              <a:tr h="40474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400" spc="130">
                          <a:latin typeface="Tahoma"/>
                          <a:cs typeface="Tahoma"/>
                        </a:rPr>
                        <a:t>NN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B7B7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400" spc="90">
                          <a:latin typeface="Tahoma"/>
                          <a:cs typeface="Tahoma"/>
                        </a:rPr>
                        <a:t>VB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O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404621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dirty="0" sz="1400">
                          <a:latin typeface="Cambria Math"/>
                          <a:cs typeface="Cambria Math"/>
                        </a:rPr>
                        <a:t>𝜋</a:t>
                      </a:r>
                      <a:endParaRPr sz="1400">
                        <a:latin typeface="Cambria Math"/>
                        <a:cs typeface="Cambria Math"/>
                      </a:endParaRPr>
                    </a:p>
                  </a:txBody>
                  <a:tcPr marL="0" marR="0" marB="0" marT="8763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B7B7B7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8478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400" spc="25">
                          <a:latin typeface="Tahoma"/>
                          <a:cs typeface="Tahoma"/>
                        </a:rPr>
                        <a:t>0.3333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8900">
                    <a:lnL w="9525">
                      <a:solidFill>
                        <a:srgbClr val="B7B7B7"/>
                      </a:solidFill>
                      <a:prstDash val="solid"/>
                    </a:lnL>
                    <a:lnR w="9525">
                      <a:solidFill>
                        <a:srgbClr val="B7B7B7"/>
                      </a:solidFill>
                      <a:prstDash val="solid"/>
                    </a:lnR>
                    <a:lnT w="9525">
                      <a:solidFill>
                        <a:srgbClr val="B7B7B7"/>
                      </a:solidFill>
                      <a:prstDash val="solid"/>
                    </a:lnT>
                    <a:lnB w="9525">
                      <a:solidFill>
                        <a:srgbClr val="B7B7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7462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400" spc="25">
                          <a:latin typeface="Tahoma"/>
                          <a:cs typeface="Tahoma"/>
                        </a:rPr>
                        <a:t>0.0003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8900">
                    <a:lnL w="9525">
                      <a:solidFill>
                        <a:srgbClr val="B7B7B7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811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400" spc="25">
                          <a:latin typeface="Tahoma"/>
                          <a:cs typeface="Tahoma"/>
                        </a:rPr>
                        <a:t>0.6663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890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B7B7B7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404622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400" spc="130">
                          <a:latin typeface="Tahoma"/>
                          <a:cs typeface="Tahoma"/>
                        </a:rPr>
                        <a:t>NN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84785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400" spc="25">
                          <a:latin typeface="Tahoma"/>
                          <a:cs typeface="Tahoma"/>
                        </a:rPr>
                        <a:t>0.0001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B7B7B7"/>
                      </a:solidFill>
                      <a:prstDash val="solid"/>
                    </a:lnR>
                    <a:lnT w="9525">
                      <a:solidFill>
                        <a:srgbClr val="B7B7B7"/>
                      </a:solidFill>
                      <a:prstDash val="solid"/>
                    </a:lnT>
                    <a:lnB w="9525">
                      <a:solidFill>
                        <a:srgbClr val="B7B7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74625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400" spc="25">
                          <a:latin typeface="Tahoma"/>
                          <a:cs typeface="Tahoma"/>
                        </a:rPr>
                        <a:t>0.0001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9525">
                      <a:solidFill>
                        <a:srgbClr val="B7B7B7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8110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400" spc="25">
                          <a:latin typeface="Tahoma"/>
                          <a:cs typeface="Tahoma"/>
                        </a:rPr>
                        <a:t>0.9996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404621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400" spc="90">
                          <a:latin typeface="Tahoma"/>
                          <a:cs typeface="Tahoma"/>
                        </a:rPr>
                        <a:t>VB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84785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400" spc="25">
                          <a:latin typeface="Tahoma"/>
                          <a:cs typeface="Tahoma"/>
                        </a:rPr>
                        <a:t>0.3333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B7B7B7"/>
                      </a:solidFill>
                      <a:prstDash val="solid"/>
                    </a:lnT>
                    <a:lnB w="9525">
                      <a:solidFill>
                        <a:srgbClr val="B7B7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74625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400" spc="25">
                          <a:latin typeface="Tahoma"/>
                          <a:cs typeface="Tahoma"/>
                        </a:rPr>
                        <a:t>0.3333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B7B7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8110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400" spc="25">
                          <a:latin typeface="Tahoma"/>
                          <a:cs typeface="Tahoma"/>
                        </a:rPr>
                        <a:t>0.3333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B7B7B7"/>
                      </a:solidFill>
                      <a:prstDash val="solid"/>
                    </a:lnB>
                  </a:tcPr>
                </a:tc>
              </a:tr>
              <a:tr h="40474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O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B7B7B7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84785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400" spc="25">
                          <a:latin typeface="Tahoma"/>
                          <a:cs typeface="Tahoma"/>
                        </a:rPr>
                        <a:t>0.4285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9525">
                      <a:solidFill>
                        <a:srgbClr val="B7B7B7"/>
                      </a:solidFill>
                      <a:prstDash val="solid"/>
                    </a:lnL>
                    <a:lnR w="9525">
                      <a:solidFill>
                        <a:srgbClr val="B7B7B7"/>
                      </a:solidFill>
                      <a:prstDash val="solid"/>
                    </a:lnR>
                    <a:lnT w="9525">
                      <a:solidFill>
                        <a:srgbClr val="B7B7B7"/>
                      </a:solidFill>
                      <a:prstDash val="solid"/>
                    </a:lnT>
                    <a:lnB w="9525">
                      <a:solidFill>
                        <a:srgbClr val="B7B7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74625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400" spc="25">
                          <a:latin typeface="Tahoma"/>
                          <a:cs typeface="Tahoma"/>
                        </a:rPr>
                        <a:t>0.0000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9525">
                      <a:solidFill>
                        <a:srgbClr val="B7B7B7"/>
                      </a:solidFill>
                      <a:prstDash val="solid"/>
                    </a:lnL>
                    <a:lnR w="9525">
                      <a:solidFill>
                        <a:srgbClr val="B7B7B7"/>
                      </a:solidFill>
                      <a:prstDash val="solid"/>
                    </a:lnR>
                    <a:lnT w="9525">
                      <a:solidFill>
                        <a:srgbClr val="B7B7B7"/>
                      </a:solidFill>
                      <a:prstDash val="solid"/>
                    </a:lnT>
                    <a:lnB w="9525">
                      <a:solidFill>
                        <a:srgbClr val="B7B7B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8110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400" spc="25">
                          <a:latin typeface="Tahoma"/>
                          <a:cs typeface="Tahoma"/>
                        </a:rPr>
                        <a:t>0.5713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9525">
                      <a:solidFill>
                        <a:srgbClr val="B7B7B7"/>
                      </a:solidFill>
                      <a:prstDash val="solid"/>
                    </a:lnL>
                    <a:lnR w="9525">
                      <a:solidFill>
                        <a:srgbClr val="B7B7B7"/>
                      </a:solidFill>
                      <a:prstDash val="solid"/>
                    </a:lnR>
                    <a:lnT w="9525">
                      <a:solidFill>
                        <a:srgbClr val="B7B7B7"/>
                      </a:solidFill>
                      <a:prstDash val="solid"/>
                    </a:lnT>
                    <a:lnB w="9525">
                      <a:solidFill>
                        <a:srgbClr val="B7B7B7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53811" y="2258904"/>
            <a:ext cx="3712114" cy="635171"/>
          </a:xfrm>
          <a:prstGeom prst="rect">
            <a:avLst/>
          </a:prstGeom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02537" y="3226434"/>
            <a:ext cx="133921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45">
                <a:solidFill>
                  <a:srgbClr val="FFFFFF"/>
                </a:solidFill>
                <a:latin typeface="Microsoft Sans Serif"/>
                <a:cs typeface="Microsoft Sans Serif"/>
              </a:rPr>
              <a:t>deeplearning.ai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535673" y="3031998"/>
            <a:ext cx="646430" cy="0"/>
          </a:xfrm>
          <a:custGeom>
            <a:avLst/>
            <a:gdLst/>
            <a:ahLst/>
            <a:cxnLst/>
            <a:rect l="l" t="t" r="r" b="b"/>
            <a:pathLst>
              <a:path w="646429" h="0">
                <a:moveTo>
                  <a:pt x="645922" y="0"/>
                </a:moveTo>
                <a:lnTo>
                  <a:pt x="0" y="0"/>
                </a:lnTo>
              </a:path>
            </a:pathLst>
          </a:custGeom>
          <a:ln w="38100">
            <a:solidFill>
              <a:srgbClr val="FD4D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4734305" y="541477"/>
            <a:ext cx="4255770" cy="24034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12700" marR="5080">
              <a:lnSpc>
                <a:spcPct val="100000"/>
              </a:lnSpc>
              <a:spcBef>
                <a:spcPts val="95"/>
              </a:spcBef>
            </a:pPr>
            <a:r>
              <a:rPr dirty="0" sz="5200" spc="35">
                <a:latin typeface="Tahoma"/>
                <a:cs typeface="Tahoma"/>
              </a:rPr>
              <a:t>Populating</a:t>
            </a:r>
            <a:r>
              <a:rPr dirty="0" sz="5200" spc="-360">
                <a:latin typeface="Tahoma"/>
                <a:cs typeface="Tahoma"/>
              </a:rPr>
              <a:t> </a:t>
            </a:r>
            <a:r>
              <a:rPr dirty="0" sz="5200" spc="40">
                <a:latin typeface="Tahoma"/>
                <a:cs typeface="Tahoma"/>
              </a:rPr>
              <a:t>the </a:t>
            </a:r>
            <a:r>
              <a:rPr dirty="0" sz="5200" spc="-1610">
                <a:latin typeface="Tahoma"/>
                <a:cs typeface="Tahoma"/>
              </a:rPr>
              <a:t> </a:t>
            </a:r>
            <a:r>
              <a:rPr dirty="0" sz="5200" spc="5">
                <a:latin typeface="Tahoma"/>
                <a:cs typeface="Tahoma"/>
              </a:rPr>
              <a:t>Emission </a:t>
            </a:r>
            <a:r>
              <a:rPr dirty="0" sz="5200" spc="10">
                <a:latin typeface="Tahoma"/>
                <a:cs typeface="Tahoma"/>
              </a:rPr>
              <a:t> </a:t>
            </a:r>
            <a:r>
              <a:rPr dirty="0" sz="5200" spc="145">
                <a:latin typeface="Tahoma"/>
                <a:cs typeface="Tahoma"/>
              </a:rPr>
              <a:t>Matrix</a:t>
            </a:r>
            <a:endParaRPr sz="5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27175" y="1626107"/>
            <a:ext cx="1973580" cy="1891664"/>
          </a:xfrm>
          <a:custGeom>
            <a:avLst/>
            <a:gdLst/>
            <a:ahLst/>
            <a:cxnLst/>
            <a:rect l="l" t="t" r="r" b="b"/>
            <a:pathLst>
              <a:path w="1973580" h="1891664">
                <a:moveTo>
                  <a:pt x="0" y="1891283"/>
                </a:moveTo>
                <a:lnTo>
                  <a:pt x="1973580" y="1891283"/>
                </a:lnTo>
                <a:lnTo>
                  <a:pt x="1973580" y="0"/>
                </a:lnTo>
                <a:lnTo>
                  <a:pt x="0" y="0"/>
                </a:lnTo>
                <a:lnTo>
                  <a:pt x="0" y="1891283"/>
                </a:lnTo>
                <a:close/>
              </a:path>
            </a:pathLst>
          </a:custGeom>
          <a:ln w="9525">
            <a:solidFill>
              <a:srgbClr val="B7B7B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0550" y="519429"/>
            <a:ext cx="340423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5"/>
              <a:t>Emission</a:t>
            </a:r>
            <a:r>
              <a:rPr dirty="0" spc="-200"/>
              <a:t> </a:t>
            </a:r>
            <a:r>
              <a:rPr dirty="0" spc="10"/>
              <a:t>probabilities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300099" y="1816226"/>
          <a:ext cx="1495425" cy="1122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3080"/>
                <a:gridCol w="422275"/>
                <a:gridCol w="561340"/>
              </a:tblGrid>
              <a:tr h="359600">
                <a:tc>
                  <a:txBody>
                    <a:bodyPr/>
                    <a:lstStyle/>
                    <a:p>
                      <a:pPr>
                        <a:lnSpc>
                          <a:spcPts val="2560"/>
                        </a:lnSpc>
                      </a:pPr>
                      <a:r>
                        <a:rPr dirty="0" sz="2150" spc="50">
                          <a:latin typeface="Tahoma"/>
                          <a:cs typeface="Tahoma"/>
                        </a:rPr>
                        <a:t>You</a:t>
                      </a:r>
                      <a:endParaRPr sz="215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R w="76200">
                      <a:solidFill>
                        <a:srgbClr val="FFFFFF"/>
                      </a:solidFill>
                      <a:prstDash val="solid"/>
                    </a:lnR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6EA8DC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4290" marR="3175">
                        <a:lnSpc>
                          <a:spcPts val="2560"/>
                        </a:lnSpc>
                      </a:pPr>
                      <a:r>
                        <a:rPr dirty="0" sz="2150">
                          <a:latin typeface="Tahoma"/>
                          <a:cs typeface="Tahoma"/>
                        </a:rPr>
                        <a:t>eat</a:t>
                      </a:r>
                      <a:endParaRPr sz="215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76200">
                      <a:solidFill>
                        <a:srgbClr val="FFFFFF"/>
                      </a:solidFill>
                      <a:prstDash val="solid"/>
                    </a:lnL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8E7BC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762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39744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2150" spc="5">
                          <a:latin typeface="Tahoma"/>
                          <a:cs typeface="Tahoma"/>
                        </a:rPr>
                        <a:t>The</a:t>
                      </a:r>
                      <a:endParaRPr sz="2150">
                        <a:latin typeface="Tahoma"/>
                        <a:cs typeface="Tahoma"/>
                      </a:endParaRPr>
                    </a:p>
                  </a:txBody>
                  <a:tcPr marL="0" marR="0" marB="0" marT="29209">
                    <a:lnR w="76200">
                      <a:solidFill>
                        <a:srgbClr val="FFFFFF"/>
                      </a:solidFill>
                      <a:prstDash val="solid"/>
                    </a:lnR>
                    <a:lnT w="76200">
                      <a:solidFill>
                        <a:srgbClr val="FFFFFF"/>
                      </a:solidFill>
                      <a:prstDash val="solid"/>
                    </a:lnT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6EA8DC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2150">
                          <a:latin typeface="Tahoma"/>
                          <a:cs typeface="Tahoma"/>
                        </a:rPr>
                        <a:t>oa</a:t>
                      </a:r>
                      <a:r>
                        <a:rPr dirty="0" sz="2150">
                          <a:latin typeface="Tahoma"/>
                          <a:cs typeface="Tahoma"/>
                        </a:rPr>
                        <a:t>t</a:t>
                      </a:r>
                      <a:r>
                        <a:rPr dirty="0" sz="2150" spc="-10">
                          <a:latin typeface="Tahoma"/>
                          <a:cs typeface="Tahoma"/>
                        </a:rPr>
                        <a:t>m</a:t>
                      </a:r>
                      <a:r>
                        <a:rPr dirty="0" sz="2150">
                          <a:latin typeface="Tahoma"/>
                          <a:cs typeface="Tahoma"/>
                        </a:rPr>
                        <a:t>eal</a:t>
                      </a:r>
                      <a:endParaRPr sz="2150">
                        <a:latin typeface="Tahoma"/>
                        <a:cs typeface="Tahoma"/>
                      </a:endParaRPr>
                    </a:p>
                  </a:txBody>
                  <a:tcPr marL="0" marR="0" marB="0" marT="29209">
                    <a:lnL w="76200">
                      <a:solidFill>
                        <a:srgbClr val="FFFFFF"/>
                      </a:solidFill>
                      <a:prstDash val="solid"/>
                    </a:lnL>
                    <a:lnT w="76200">
                      <a:solidFill>
                        <a:srgbClr val="FFFFFF"/>
                      </a:solidFill>
                      <a:prstDash val="solid"/>
                    </a:lnT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92C47C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65506">
                <a:tc>
                  <a:txBody>
                    <a:bodyPr/>
                    <a:lstStyle/>
                    <a:p>
                      <a:pPr>
                        <a:lnSpc>
                          <a:spcPts val="2500"/>
                        </a:lnSpc>
                        <a:spcBef>
                          <a:spcPts val="275"/>
                        </a:spcBef>
                      </a:pPr>
                      <a:r>
                        <a:rPr dirty="0" sz="2150" spc="50">
                          <a:latin typeface="Tahoma"/>
                          <a:cs typeface="Tahoma"/>
                        </a:rPr>
                        <a:t>You</a:t>
                      </a:r>
                      <a:endParaRPr sz="2150">
                        <a:latin typeface="Tahoma"/>
                        <a:cs typeface="Tahoma"/>
                      </a:endParaRPr>
                    </a:p>
                  </a:txBody>
                  <a:tcPr marL="0" marR="0" marB="0" marT="34925">
                    <a:lnR w="76200">
                      <a:solidFill>
                        <a:srgbClr val="FFFFFF"/>
                      </a:solidFill>
                      <a:prstDash val="solid"/>
                    </a:lnR>
                    <a:lnT w="76200">
                      <a:solidFill>
                        <a:srgbClr val="FFFFFF"/>
                      </a:solidFill>
                      <a:prstDash val="solid"/>
                    </a:lnT>
                    <a:solidFill>
                      <a:srgbClr val="6EA8DC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4290">
                        <a:lnSpc>
                          <a:spcPts val="2500"/>
                        </a:lnSpc>
                        <a:spcBef>
                          <a:spcPts val="275"/>
                        </a:spcBef>
                      </a:pPr>
                      <a:r>
                        <a:rPr dirty="0" sz="2150">
                          <a:latin typeface="Tahoma"/>
                          <a:cs typeface="Tahoma"/>
                        </a:rPr>
                        <a:t>eat</a:t>
                      </a:r>
                      <a:endParaRPr sz="2150">
                        <a:latin typeface="Tahoma"/>
                        <a:cs typeface="Tahoma"/>
                      </a:endParaRPr>
                    </a:p>
                  </a:txBody>
                  <a:tcPr marL="0" marR="0" marB="0" marT="34925">
                    <a:lnL w="76200">
                      <a:solidFill>
                        <a:srgbClr val="FFFFFF"/>
                      </a:solidFill>
                      <a:prstDash val="solid"/>
                    </a:lnL>
                    <a:lnT w="76200">
                      <a:solidFill>
                        <a:srgbClr val="FFFFFF"/>
                      </a:solidFill>
                      <a:prstDash val="solid"/>
                    </a:lnT>
                    <a:solidFill>
                      <a:srgbClr val="8E7BC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76200">
                      <a:solidFill>
                        <a:srgbClr val="FFFFFF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1106830" y="3207512"/>
            <a:ext cx="55435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20">
                <a:solidFill>
                  <a:srgbClr val="999999"/>
                </a:solidFill>
                <a:latin typeface="Tahoma"/>
                <a:cs typeface="Tahoma"/>
              </a:rPr>
              <a:t>corp</a:t>
            </a:r>
            <a:r>
              <a:rPr dirty="0" sz="1400" spc="-10">
                <a:solidFill>
                  <a:srgbClr val="999999"/>
                </a:solidFill>
                <a:latin typeface="Tahoma"/>
                <a:cs typeface="Tahoma"/>
              </a:rPr>
              <a:t>us</a:t>
            </a:r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27175" y="1626107"/>
            <a:ext cx="1973580" cy="1891664"/>
          </a:xfrm>
          <a:custGeom>
            <a:avLst/>
            <a:gdLst/>
            <a:ahLst/>
            <a:cxnLst/>
            <a:rect l="l" t="t" r="r" b="b"/>
            <a:pathLst>
              <a:path w="1973580" h="1891664">
                <a:moveTo>
                  <a:pt x="0" y="1891283"/>
                </a:moveTo>
                <a:lnTo>
                  <a:pt x="1973580" y="1891283"/>
                </a:lnTo>
                <a:lnTo>
                  <a:pt x="1973580" y="0"/>
                </a:lnTo>
                <a:lnTo>
                  <a:pt x="0" y="0"/>
                </a:lnTo>
                <a:lnTo>
                  <a:pt x="0" y="1891283"/>
                </a:lnTo>
                <a:close/>
              </a:path>
            </a:pathLst>
          </a:custGeom>
          <a:ln w="9525">
            <a:solidFill>
              <a:srgbClr val="B7B7B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0550" y="519429"/>
            <a:ext cx="359727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10"/>
              <a:t>Transition</a:t>
            </a:r>
            <a:r>
              <a:rPr dirty="0" spc="-190"/>
              <a:t> </a:t>
            </a:r>
            <a:r>
              <a:rPr dirty="0" spc="10"/>
              <a:t>probabilities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06830" y="3207512"/>
            <a:ext cx="55435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20">
                <a:solidFill>
                  <a:srgbClr val="999999"/>
                </a:solidFill>
                <a:latin typeface="Tahoma"/>
                <a:cs typeface="Tahoma"/>
              </a:rPr>
              <a:t>corp</a:t>
            </a:r>
            <a:r>
              <a:rPr dirty="0" sz="1400" spc="-10">
                <a:solidFill>
                  <a:srgbClr val="999999"/>
                </a:solidFill>
                <a:latin typeface="Tahoma"/>
                <a:cs typeface="Tahoma"/>
              </a:rPr>
              <a:t>us</a:t>
            </a:r>
            <a:endParaRPr sz="1400">
              <a:latin typeface="Tahoma"/>
              <a:cs typeface="Tahoma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300099" y="1816226"/>
          <a:ext cx="1495425" cy="1122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3080"/>
                <a:gridCol w="422275"/>
                <a:gridCol w="561340"/>
              </a:tblGrid>
              <a:tr h="359600">
                <a:tc>
                  <a:txBody>
                    <a:bodyPr/>
                    <a:lstStyle/>
                    <a:p>
                      <a:pPr>
                        <a:lnSpc>
                          <a:spcPts val="2560"/>
                        </a:lnSpc>
                      </a:pPr>
                      <a:r>
                        <a:rPr dirty="0" sz="2150" spc="50">
                          <a:latin typeface="Tahoma"/>
                          <a:cs typeface="Tahoma"/>
                        </a:rPr>
                        <a:t>You</a:t>
                      </a:r>
                      <a:endParaRPr sz="215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R w="76200">
                      <a:solidFill>
                        <a:srgbClr val="FFFFFF"/>
                      </a:solidFill>
                      <a:prstDash val="solid"/>
                    </a:lnR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6EA8DC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4290" marR="3175">
                        <a:lnSpc>
                          <a:spcPts val="2560"/>
                        </a:lnSpc>
                      </a:pPr>
                      <a:r>
                        <a:rPr dirty="0" sz="2150">
                          <a:latin typeface="Tahoma"/>
                          <a:cs typeface="Tahoma"/>
                        </a:rPr>
                        <a:t>eat</a:t>
                      </a:r>
                      <a:endParaRPr sz="215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76200">
                      <a:solidFill>
                        <a:srgbClr val="FFFFFF"/>
                      </a:solidFill>
                      <a:prstDash val="solid"/>
                    </a:lnL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8E7BC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762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39744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2150" spc="5">
                          <a:latin typeface="Tahoma"/>
                          <a:cs typeface="Tahoma"/>
                        </a:rPr>
                        <a:t>The</a:t>
                      </a:r>
                      <a:endParaRPr sz="2150">
                        <a:latin typeface="Tahoma"/>
                        <a:cs typeface="Tahoma"/>
                      </a:endParaRPr>
                    </a:p>
                  </a:txBody>
                  <a:tcPr marL="0" marR="0" marB="0" marT="29209">
                    <a:lnR w="76200">
                      <a:solidFill>
                        <a:srgbClr val="FFFFFF"/>
                      </a:solidFill>
                      <a:prstDash val="solid"/>
                    </a:lnR>
                    <a:lnT w="76200">
                      <a:solidFill>
                        <a:srgbClr val="FFFFFF"/>
                      </a:solidFill>
                      <a:prstDash val="solid"/>
                    </a:lnT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6EA8DC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2150">
                          <a:latin typeface="Tahoma"/>
                          <a:cs typeface="Tahoma"/>
                        </a:rPr>
                        <a:t>oa</a:t>
                      </a:r>
                      <a:r>
                        <a:rPr dirty="0" sz="2150">
                          <a:latin typeface="Tahoma"/>
                          <a:cs typeface="Tahoma"/>
                        </a:rPr>
                        <a:t>t</a:t>
                      </a:r>
                      <a:r>
                        <a:rPr dirty="0" sz="2150" spc="-10">
                          <a:latin typeface="Tahoma"/>
                          <a:cs typeface="Tahoma"/>
                        </a:rPr>
                        <a:t>m</a:t>
                      </a:r>
                      <a:r>
                        <a:rPr dirty="0" sz="2150">
                          <a:latin typeface="Tahoma"/>
                          <a:cs typeface="Tahoma"/>
                        </a:rPr>
                        <a:t>eal</a:t>
                      </a:r>
                      <a:endParaRPr sz="2150">
                        <a:latin typeface="Tahoma"/>
                        <a:cs typeface="Tahoma"/>
                      </a:endParaRPr>
                    </a:p>
                  </a:txBody>
                  <a:tcPr marL="0" marR="0" marB="0" marT="29209">
                    <a:lnL w="76200">
                      <a:solidFill>
                        <a:srgbClr val="FFFFFF"/>
                      </a:solidFill>
                      <a:prstDash val="solid"/>
                    </a:lnL>
                    <a:lnT w="76200">
                      <a:solidFill>
                        <a:srgbClr val="FFFFFF"/>
                      </a:solidFill>
                      <a:prstDash val="solid"/>
                    </a:lnT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92C47C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65506">
                <a:tc>
                  <a:txBody>
                    <a:bodyPr/>
                    <a:lstStyle/>
                    <a:p>
                      <a:pPr>
                        <a:lnSpc>
                          <a:spcPts val="2500"/>
                        </a:lnSpc>
                        <a:spcBef>
                          <a:spcPts val="275"/>
                        </a:spcBef>
                      </a:pPr>
                      <a:r>
                        <a:rPr dirty="0" sz="2150" spc="50">
                          <a:latin typeface="Tahoma"/>
                          <a:cs typeface="Tahoma"/>
                        </a:rPr>
                        <a:t>You</a:t>
                      </a:r>
                      <a:endParaRPr sz="2150">
                        <a:latin typeface="Tahoma"/>
                        <a:cs typeface="Tahoma"/>
                      </a:endParaRPr>
                    </a:p>
                  </a:txBody>
                  <a:tcPr marL="0" marR="0" marB="0" marT="34925">
                    <a:lnR w="76200">
                      <a:solidFill>
                        <a:srgbClr val="FFFFFF"/>
                      </a:solidFill>
                      <a:prstDash val="solid"/>
                    </a:lnR>
                    <a:lnT w="76200">
                      <a:solidFill>
                        <a:srgbClr val="FFFFFF"/>
                      </a:solidFill>
                      <a:prstDash val="solid"/>
                    </a:lnT>
                    <a:solidFill>
                      <a:srgbClr val="6EA8DC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4290">
                        <a:lnSpc>
                          <a:spcPts val="2500"/>
                        </a:lnSpc>
                        <a:spcBef>
                          <a:spcPts val="275"/>
                        </a:spcBef>
                      </a:pPr>
                      <a:r>
                        <a:rPr dirty="0" sz="2150">
                          <a:latin typeface="Tahoma"/>
                          <a:cs typeface="Tahoma"/>
                        </a:rPr>
                        <a:t>eat</a:t>
                      </a:r>
                      <a:endParaRPr sz="2150">
                        <a:latin typeface="Tahoma"/>
                        <a:cs typeface="Tahoma"/>
                      </a:endParaRPr>
                    </a:p>
                  </a:txBody>
                  <a:tcPr marL="0" marR="0" marB="0" marT="34925">
                    <a:lnL w="76200">
                      <a:solidFill>
                        <a:srgbClr val="FFFFFF"/>
                      </a:solidFill>
                      <a:prstDash val="solid"/>
                    </a:lnL>
                    <a:lnT w="76200">
                      <a:solidFill>
                        <a:srgbClr val="FFFFFF"/>
                      </a:solidFill>
                      <a:prstDash val="solid"/>
                    </a:lnT>
                    <a:solidFill>
                      <a:srgbClr val="8E7BC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76200">
                      <a:solidFill>
                        <a:srgbClr val="FFFFFF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5633720" y="1891664"/>
            <a:ext cx="491490" cy="327660"/>
          </a:xfrm>
          <a:prstGeom prst="rect">
            <a:avLst/>
          </a:prstGeom>
          <a:solidFill>
            <a:srgbClr val="6EA8DC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2560"/>
              </a:lnSpc>
            </a:pPr>
            <a:r>
              <a:rPr dirty="0" sz="2150" spc="75">
                <a:latin typeface="Tahoma"/>
                <a:cs typeface="Tahoma"/>
              </a:rPr>
              <a:t>Yo</a:t>
            </a:r>
            <a:r>
              <a:rPr dirty="0" sz="2150" spc="-5">
                <a:latin typeface="Tahoma"/>
                <a:cs typeface="Tahoma"/>
              </a:rPr>
              <a:t>u</a:t>
            </a:r>
            <a:endParaRPr sz="215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621782" y="2297938"/>
            <a:ext cx="70104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65">
                <a:latin typeface="Tahoma"/>
                <a:cs typeface="Tahoma"/>
              </a:rPr>
              <a:t>C</a:t>
            </a:r>
            <a:r>
              <a:rPr dirty="0" sz="1400" spc="50">
                <a:latin typeface="Tahoma"/>
                <a:cs typeface="Tahoma"/>
              </a:rPr>
              <a:t>o</a:t>
            </a:r>
            <a:r>
              <a:rPr dirty="0" sz="1400">
                <a:latin typeface="Tahoma"/>
                <a:cs typeface="Tahoma"/>
              </a:rPr>
              <a:t>u</a:t>
            </a:r>
            <a:r>
              <a:rPr dirty="0" sz="1400" spc="-10">
                <a:latin typeface="Tahoma"/>
                <a:cs typeface="Tahoma"/>
              </a:rPr>
              <a:t>n</a:t>
            </a:r>
            <a:r>
              <a:rPr dirty="0" sz="1400" spc="-55">
                <a:latin typeface="Tahoma"/>
                <a:cs typeface="Tahoma"/>
              </a:rPr>
              <a:t>t:</a:t>
            </a:r>
            <a:r>
              <a:rPr dirty="0" sz="1400" spc="-80">
                <a:latin typeface="Tahoma"/>
                <a:cs typeface="Tahoma"/>
              </a:rPr>
              <a:t> </a:t>
            </a:r>
            <a:r>
              <a:rPr dirty="0" sz="1400" spc="50">
                <a:latin typeface="Tahoma"/>
                <a:cs typeface="Tahoma"/>
              </a:rPr>
              <a:t>2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633720" y="2780538"/>
            <a:ext cx="478790" cy="327660"/>
          </a:xfrm>
          <a:custGeom>
            <a:avLst/>
            <a:gdLst/>
            <a:ahLst/>
            <a:cxnLst/>
            <a:rect l="l" t="t" r="r" b="b"/>
            <a:pathLst>
              <a:path w="478789" h="327660">
                <a:moveTo>
                  <a:pt x="478536" y="0"/>
                </a:moveTo>
                <a:lnTo>
                  <a:pt x="0" y="0"/>
                </a:lnTo>
                <a:lnTo>
                  <a:pt x="0" y="327660"/>
                </a:lnTo>
                <a:lnTo>
                  <a:pt x="478536" y="327660"/>
                </a:lnTo>
                <a:lnTo>
                  <a:pt x="478536" y="0"/>
                </a:lnTo>
                <a:close/>
              </a:path>
            </a:pathLst>
          </a:custGeom>
          <a:solidFill>
            <a:srgbClr val="6EA8D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5621782" y="3124581"/>
            <a:ext cx="70104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65">
                <a:latin typeface="Tahoma"/>
                <a:cs typeface="Tahoma"/>
              </a:rPr>
              <a:t>C</a:t>
            </a:r>
            <a:r>
              <a:rPr dirty="0" sz="1400" spc="50">
                <a:latin typeface="Tahoma"/>
                <a:cs typeface="Tahoma"/>
              </a:rPr>
              <a:t>o</a:t>
            </a:r>
            <a:r>
              <a:rPr dirty="0" sz="1400">
                <a:latin typeface="Tahoma"/>
                <a:cs typeface="Tahoma"/>
              </a:rPr>
              <a:t>u</a:t>
            </a:r>
            <a:r>
              <a:rPr dirty="0" sz="1400" spc="-10">
                <a:latin typeface="Tahoma"/>
                <a:cs typeface="Tahoma"/>
              </a:rPr>
              <a:t>n</a:t>
            </a:r>
            <a:r>
              <a:rPr dirty="0" sz="1400" spc="-55">
                <a:latin typeface="Tahoma"/>
                <a:cs typeface="Tahoma"/>
              </a:rPr>
              <a:t>t:</a:t>
            </a:r>
            <a:r>
              <a:rPr dirty="0" sz="1400" spc="-80">
                <a:latin typeface="Tahoma"/>
                <a:cs typeface="Tahoma"/>
              </a:rPr>
              <a:t> </a:t>
            </a:r>
            <a:r>
              <a:rPr dirty="0" sz="1400" spc="50">
                <a:latin typeface="Tahoma"/>
                <a:cs typeface="Tahoma"/>
              </a:rPr>
              <a:t>3</a:t>
            </a:r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27175" y="1626107"/>
            <a:ext cx="1973580" cy="1891664"/>
          </a:xfrm>
          <a:custGeom>
            <a:avLst/>
            <a:gdLst/>
            <a:ahLst/>
            <a:cxnLst/>
            <a:rect l="l" t="t" r="r" b="b"/>
            <a:pathLst>
              <a:path w="1973580" h="1891664">
                <a:moveTo>
                  <a:pt x="0" y="1891283"/>
                </a:moveTo>
                <a:lnTo>
                  <a:pt x="1973580" y="1891283"/>
                </a:lnTo>
                <a:lnTo>
                  <a:pt x="1973580" y="0"/>
                </a:lnTo>
                <a:lnTo>
                  <a:pt x="0" y="0"/>
                </a:lnTo>
                <a:lnTo>
                  <a:pt x="0" y="1891283"/>
                </a:lnTo>
                <a:close/>
              </a:path>
            </a:pathLst>
          </a:custGeom>
          <a:ln w="9525">
            <a:solidFill>
              <a:srgbClr val="B7B7B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0550" y="519429"/>
            <a:ext cx="359727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10"/>
              <a:t>Transition</a:t>
            </a:r>
            <a:r>
              <a:rPr dirty="0" spc="-190"/>
              <a:t> </a:t>
            </a:r>
            <a:r>
              <a:rPr dirty="0" spc="10"/>
              <a:t>probabilities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06830" y="3207512"/>
            <a:ext cx="55435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20">
                <a:solidFill>
                  <a:srgbClr val="999999"/>
                </a:solidFill>
                <a:latin typeface="Tahoma"/>
                <a:cs typeface="Tahoma"/>
              </a:rPr>
              <a:t>corp</a:t>
            </a:r>
            <a:r>
              <a:rPr dirty="0" sz="1400" spc="-10">
                <a:solidFill>
                  <a:srgbClr val="999999"/>
                </a:solidFill>
                <a:latin typeface="Tahoma"/>
                <a:cs typeface="Tahoma"/>
              </a:rPr>
              <a:t>us</a:t>
            </a:r>
            <a:endParaRPr sz="1400">
              <a:latin typeface="Tahoma"/>
              <a:cs typeface="Tahoma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300099" y="1816226"/>
          <a:ext cx="1495425" cy="1122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3080"/>
                <a:gridCol w="422275"/>
                <a:gridCol w="561340"/>
              </a:tblGrid>
              <a:tr h="359600">
                <a:tc>
                  <a:txBody>
                    <a:bodyPr/>
                    <a:lstStyle/>
                    <a:p>
                      <a:pPr>
                        <a:lnSpc>
                          <a:spcPts val="2560"/>
                        </a:lnSpc>
                      </a:pPr>
                      <a:r>
                        <a:rPr dirty="0" sz="2150" spc="50">
                          <a:latin typeface="Tahoma"/>
                          <a:cs typeface="Tahoma"/>
                        </a:rPr>
                        <a:t>You</a:t>
                      </a:r>
                      <a:endParaRPr sz="215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R w="76200">
                      <a:solidFill>
                        <a:srgbClr val="FFFFFF"/>
                      </a:solidFill>
                      <a:prstDash val="solid"/>
                    </a:lnR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6EA8DC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4290" marR="3175">
                        <a:lnSpc>
                          <a:spcPts val="2560"/>
                        </a:lnSpc>
                      </a:pPr>
                      <a:r>
                        <a:rPr dirty="0" sz="2150">
                          <a:latin typeface="Tahoma"/>
                          <a:cs typeface="Tahoma"/>
                        </a:rPr>
                        <a:t>eat</a:t>
                      </a:r>
                      <a:endParaRPr sz="215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76200">
                      <a:solidFill>
                        <a:srgbClr val="FFFFFF"/>
                      </a:solidFill>
                      <a:prstDash val="solid"/>
                    </a:lnL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8E7BC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762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39744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2150" spc="5">
                          <a:latin typeface="Tahoma"/>
                          <a:cs typeface="Tahoma"/>
                        </a:rPr>
                        <a:t>The</a:t>
                      </a:r>
                      <a:endParaRPr sz="2150">
                        <a:latin typeface="Tahoma"/>
                        <a:cs typeface="Tahoma"/>
                      </a:endParaRPr>
                    </a:p>
                  </a:txBody>
                  <a:tcPr marL="0" marR="0" marB="0" marT="29209">
                    <a:lnR w="76200">
                      <a:solidFill>
                        <a:srgbClr val="FFFFFF"/>
                      </a:solidFill>
                      <a:prstDash val="solid"/>
                    </a:lnR>
                    <a:lnT w="76200">
                      <a:solidFill>
                        <a:srgbClr val="FFFFFF"/>
                      </a:solidFill>
                      <a:prstDash val="solid"/>
                    </a:lnT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6EA8DC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2150">
                          <a:latin typeface="Tahoma"/>
                          <a:cs typeface="Tahoma"/>
                        </a:rPr>
                        <a:t>oa</a:t>
                      </a:r>
                      <a:r>
                        <a:rPr dirty="0" sz="2150">
                          <a:latin typeface="Tahoma"/>
                          <a:cs typeface="Tahoma"/>
                        </a:rPr>
                        <a:t>t</a:t>
                      </a:r>
                      <a:r>
                        <a:rPr dirty="0" sz="2150" spc="-10">
                          <a:latin typeface="Tahoma"/>
                          <a:cs typeface="Tahoma"/>
                        </a:rPr>
                        <a:t>m</a:t>
                      </a:r>
                      <a:r>
                        <a:rPr dirty="0" sz="2150">
                          <a:latin typeface="Tahoma"/>
                          <a:cs typeface="Tahoma"/>
                        </a:rPr>
                        <a:t>eal</a:t>
                      </a:r>
                      <a:endParaRPr sz="2150">
                        <a:latin typeface="Tahoma"/>
                        <a:cs typeface="Tahoma"/>
                      </a:endParaRPr>
                    </a:p>
                  </a:txBody>
                  <a:tcPr marL="0" marR="0" marB="0" marT="29209">
                    <a:lnL w="76200">
                      <a:solidFill>
                        <a:srgbClr val="FFFFFF"/>
                      </a:solidFill>
                      <a:prstDash val="solid"/>
                    </a:lnL>
                    <a:lnT w="76200">
                      <a:solidFill>
                        <a:srgbClr val="FFFFFF"/>
                      </a:solidFill>
                      <a:prstDash val="solid"/>
                    </a:lnT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92C47C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65506">
                <a:tc>
                  <a:txBody>
                    <a:bodyPr/>
                    <a:lstStyle/>
                    <a:p>
                      <a:pPr>
                        <a:lnSpc>
                          <a:spcPts val="2500"/>
                        </a:lnSpc>
                        <a:spcBef>
                          <a:spcPts val="275"/>
                        </a:spcBef>
                      </a:pPr>
                      <a:r>
                        <a:rPr dirty="0" sz="2150" spc="50">
                          <a:latin typeface="Tahoma"/>
                          <a:cs typeface="Tahoma"/>
                        </a:rPr>
                        <a:t>You</a:t>
                      </a:r>
                      <a:endParaRPr sz="2150">
                        <a:latin typeface="Tahoma"/>
                        <a:cs typeface="Tahoma"/>
                      </a:endParaRPr>
                    </a:p>
                  </a:txBody>
                  <a:tcPr marL="0" marR="0" marB="0" marT="34925">
                    <a:lnR w="76200">
                      <a:solidFill>
                        <a:srgbClr val="FFFFFF"/>
                      </a:solidFill>
                      <a:prstDash val="solid"/>
                    </a:lnR>
                    <a:lnT w="76200">
                      <a:solidFill>
                        <a:srgbClr val="FFFFFF"/>
                      </a:solidFill>
                      <a:prstDash val="solid"/>
                    </a:lnT>
                    <a:solidFill>
                      <a:srgbClr val="6EA8DC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4290">
                        <a:lnSpc>
                          <a:spcPts val="2500"/>
                        </a:lnSpc>
                        <a:spcBef>
                          <a:spcPts val="275"/>
                        </a:spcBef>
                      </a:pPr>
                      <a:r>
                        <a:rPr dirty="0" sz="2150">
                          <a:latin typeface="Tahoma"/>
                          <a:cs typeface="Tahoma"/>
                        </a:rPr>
                        <a:t>eat</a:t>
                      </a:r>
                      <a:endParaRPr sz="2150">
                        <a:latin typeface="Tahoma"/>
                        <a:cs typeface="Tahoma"/>
                      </a:endParaRPr>
                    </a:p>
                  </a:txBody>
                  <a:tcPr marL="0" marR="0" marB="0" marT="34925">
                    <a:lnL w="76200">
                      <a:solidFill>
                        <a:srgbClr val="FFFFFF"/>
                      </a:solidFill>
                      <a:prstDash val="solid"/>
                    </a:lnL>
                    <a:lnT w="76200">
                      <a:solidFill>
                        <a:srgbClr val="FFFFFF"/>
                      </a:solidFill>
                      <a:prstDash val="solid"/>
                    </a:lnT>
                    <a:solidFill>
                      <a:srgbClr val="8E7BC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76200">
                      <a:solidFill>
                        <a:srgbClr val="FFFFFF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3554984" y="2192782"/>
            <a:ext cx="2484120" cy="3530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150" spc="-15">
                <a:latin typeface="Tahoma"/>
                <a:cs typeface="Tahoma"/>
              </a:rPr>
              <a:t>emi</a:t>
            </a:r>
            <a:r>
              <a:rPr dirty="0" sz="2150" spc="-5">
                <a:latin typeface="Tahoma"/>
                <a:cs typeface="Tahoma"/>
              </a:rPr>
              <a:t>s</a:t>
            </a:r>
            <a:r>
              <a:rPr dirty="0" sz="2150" spc="10">
                <a:latin typeface="Tahoma"/>
                <a:cs typeface="Tahoma"/>
              </a:rPr>
              <a:t>si</a:t>
            </a:r>
            <a:r>
              <a:rPr dirty="0" sz="2150" spc="30">
                <a:latin typeface="Tahoma"/>
                <a:cs typeface="Tahoma"/>
              </a:rPr>
              <a:t>o</a:t>
            </a:r>
            <a:r>
              <a:rPr dirty="0" sz="2150" spc="-5">
                <a:latin typeface="Tahoma"/>
                <a:cs typeface="Tahoma"/>
              </a:rPr>
              <a:t>n</a:t>
            </a:r>
            <a:r>
              <a:rPr dirty="0" sz="2150" spc="-155">
                <a:latin typeface="Tahoma"/>
                <a:cs typeface="Tahoma"/>
              </a:rPr>
              <a:t> </a:t>
            </a:r>
            <a:r>
              <a:rPr dirty="0" sz="2150" spc="10">
                <a:latin typeface="Tahoma"/>
                <a:cs typeface="Tahoma"/>
              </a:rPr>
              <a:t>p</a:t>
            </a:r>
            <a:r>
              <a:rPr dirty="0" sz="2150" spc="-5">
                <a:latin typeface="Tahoma"/>
                <a:cs typeface="Tahoma"/>
              </a:rPr>
              <a:t>r</a:t>
            </a:r>
            <a:r>
              <a:rPr dirty="0" sz="2150" spc="15">
                <a:latin typeface="Tahoma"/>
                <a:cs typeface="Tahoma"/>
              </a:rPr>
              <a:t>obabilit</a:t>
            </a:r>
            <a:r>
              <a:rPr dirty="0" sz="2150" spc="10">
                <a:latin typeface="Tahoma"/>
                <a:cs typeface="Tahoma"/>
              </a:rPr>
              <a:t>y</a:t>
            </a:r>
            <a:r>
              <a:rPr dirty="0" sz="2150" spc="-225">
                <a:latin typeface="Tahoma"/>
                <a:cs typeface="Tahoma"/>
              </a:rPr>
              <a:t>:</a:t>
            </a:r>
            <a:endParaRPr sz="215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98413" y="2207767"/>
            <a:ext cx="491490" cy="327660"/>
          </a:xfrm>
          <a:prstGeom prst="rect">
            <a:avLst/>
          </a:prstGeom>
          <a:solidFill>
            <a:srgbClr val="6EA8DC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2560"/>
              </a:lnSpc>
            </a:pPr>
            <a:r>
              <a:rPr dirty="0" sz="2150" spc="75">
                <a:latin typeface="Tahoma"/>
                <a:cs typeface="Tahoma"/>
              </a:rPr>
              <a:t>Y</a:t>
            </a:r>
            <a:r>
              <a:rPr dirty="0" sz="2150" spc="75">
                <a:latin typeface="Tahoma"/>
                <a:cs typeface="Tahoma"/>
              </a:rPr>
              <a:t>o</a:t>
            </a:r>
            <a:r>
              <a:rPr dirty="0" sz="2150" spc="-5">
                <a:latin typeface="Tahoma"/>
                <a:cs typeface="Tahoma"/>
              </a:rPr>
              <a:t>u</a:t>
            </a:r>
            <a:endParaRPr sz="215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635242" y="2192782"/>
            <a:ext cx="455930" cy="3530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150" spc="-320">
                <a:latin typeface="Tahoma"/>
                <a:cs typeface="Tahoma"/>
              </a:rPr>
              <a:t>=</a:t>
            </a:r>
            <a:r>
              <a:rPr dirty="0" sz="2150" spc="-125">
                <a:latin typeface="Tahoma"/>
                <a:cs typeface="Tahoma"/>
              </a:rPr>
              <a:t> </a:t>
            </a:r>
            <a:r>
              <a:rPr dirty="0" sz="2150" spc="-690">
                <a:latin typeface="Tahoma"/>
                <a:cs typeface="Tahoma"/>
              </a:rPr>
              <a:t>⅔</a:t>
            </a:r>
            <a:endParaRPr sz="21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9429"/>
            <a:ext cx="315023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5"/>
              <a:t>The</a:t>
            </a:r>
            <a:r>
              <a:rPr dirty="0" spc="-200"/>
              <a:t> </a:t>
            </a:r>
            <a:r>
              <a:rPr dirty="0"/>
              <a:t>emission</a:t>
            </a:r>
            <a:r>
              <a:rPr dirty="0" spc="-200"/>
              <a:t> </a:t>
            </a:r>
            <a:r>
              <a:rPr dirty="0" spc="-5"/>
              <a:t>matrix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92852" y="2014727"/>
            <a:ext cx="3851275" cy="1203960"/>
          </a:xfrm>
          <a:prstGeom prst="rect">
            <a:avLst/>
          </a:prstGeom>
          <a:ln w="9525">
            <a:solidFill>
              <a:srgbClr val="D9D9D9"/>
            </a:solidFill>
          </a:ln>
        </p:spPr>
        <p:txBody>
          <a:bodyPr wrap="square" lIns="0" tIns="99060" rIns="0" bIns="0" rtlCol="0" vert="horz">
            <a:spAutoFit/>
          </a:bodyPr>
          <a:lstStyle/>
          <a:p>
            <a:pPr marL="92075">
              <a:lnSpc>
                <a:spcPct val="100000"/>
              </a:lnSpc>
              <a:spcBef>
                <a:spcPts val="780"/>
              </a:spcBef>
            </a:pPr>
            <a:r>
              <a:rPr dirty="0" sz="1400" spc="-145">
                <a:solidFill>
                  <a:srgbClr val="212121"/>
                </a:solidFill>
                <a:latin typeface="Tahoma"/>
                <a:cs typeface="Tahoma"/>
              </a:rPr>
              <a:t>&lt;s&gt;</a:t>
            </a:r>
            <a:r>
              <a:rPr dirty="0" sz="1400" spc="-9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400" spc="10">
                <a:solidFill>
                  <a:srgbClr val="212121"/>
                </a:solidFill>
                <a:latin typeface="Tahoma"/>
                <a:cs typeface="Tahoma"/>
              </a:rPr>
              <a:t>in</a:t>
            </a:r>
            <a:r>
              <a:rPr dirty="0" sz="1400" spc="-8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400" spc="-40">
                <a:solidFill>
                  <a:srgbClr val="212121"/>
                </a:solidFill>
                <a:latin typeface="Tahoma"/>
                <a:cs typeface="Tahoma"/>
              </a:rPr>
              <a:t>a</a:t>
            </a:r>
            <a:r>
              <a:rPr dirty="0" sz="1400" spc="-8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400" spc="5">
                <a:solidFill>
                  <a:srgbClr val="212121"/>
                </a:solidFill>
                <a:latin typeface="Tahoma"/>
                <a:cs typeface="Tahoma"/>
              </a:rPr>
              <a:t>sta</a:t>
            </a:r>
            <a:r>
              <a:rPr dirty="0" sz="1400" spc="-5">
                <a:solidFill>
                  <a:srgbClr val="212121"/>
                </a:solidFill>
                <a:latin typeface="Tahoma"/>
                <a:cs typeface="Tahoma"/>
              </a:rPr>
              <a:t>t</a:t>
            </a:r>
            <a:r>
              <a:rPr dirty="0" sz="1400" spc="15">
                <a:solidFill>
                  <a:srgbClr val="212121"/>
                </a:solidFill>
                <a:latin typeface="Tahoma"/>
                <a:cs typeface="Tahoma"/>
              </a:rPr>
              <a:t>i</a:t>
            </a:r>
            <a:r>
              <a:rPr dirty="0" sz="1400" spc="25">
                <a:solidFill>
                  <a:srgbClr val="212121"/>
                </a:solidFill>
                <a:latin typeface="Tahoma"/>
                <a:cs typeface="Tahoma"/>
              </a:rPr>
              <a:t>o</a:t>
            </a:r>
            <a:r>
              <a:rPr dirty="0" sz="1400">
                <a:solidFill>
                  <a:srgbClr val="212121"/>
                </a:solidFill>
                <a:latin typeface="Tahoma"/>
                <a:cs typeface="Tahoma"/>
              </a:rPr>
              <a:t>n</a:t>
            </a:r>
            <a:r>
              <a:rPr dirty="0" sz="1400" spc="-9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400" spc="25">
                <a:solidFill>
                  <a:srgbClr val="212121"/>
                </a:solidFill>
                <a:latin typeface="Tahoma"/>
                <a:cs typeface="Tahoma"/>
              </a:rPr>
              <a:t>o</a:t>
            </a:r>
            <a:r>
              <a:rPr dirty="0" sz="1400" spc="45">
                <a:solidFill>
                  <a:srgbClr val="212121"/>
                </a:solidFill>
                <a:latin typeface="Tahoma"/>
                <a:cs typeface="Tahoma"/>
              </a:rPr>
              <a:t>f</a:t>
            </a:r>
            <a:r>
              <a:rPr dirty="0" sz="1400" spc="-7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400" spc="15">
                <a:solidFill>
                  <a:srgbClr val="212121"/>
                </a:solidFill>
                <a:latin typeface="Tahoma"/>
                <a:cs typeface="Tahoma"/>
              </a:rPr>
              <a:t>t</a:t>
            </a:r>
            <a:r>
              <a:rPr dirty="0" sz="1400" spc="20">
                <a:solidFill>
                  <a:srgbClr val="212121"/>
                </a:solidFill>
                <a:latin typeface="Tahoma"/>
                <a:cs typeface="Tahoma"/>
              </a:rPr>
              <a:t>h</a:t>
            </a:r>
            <a:r>
              <a:rPr dirty="0" sz="1400" spc="5">
                <a:solidFill>
                  <a:srgbClr val="212121"/>
                </a:solidFill>
                <a:latin typeface="Tahoma"/>
                <a:cs typeface="Tahoma"/>
              </a:rPr>
              <a:t>e</a:t>
            </a:r>
            <a:r>
              <a:rPr dirty="0" sz="1400" spc="-9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400" spc="-25">
                <a:solidFill>
                  <a:srgbClr val="212121"/>
                </a:solidFill>
                <a:latin typeface="Tahoma"/>
                <a:cs typeface="Tahoma"/>
              </a:rPr>
              <a:t>m</a:t>
            </a:r>
            <a:r>
              <a:rPr dirty="0" sz="1400" spc="15">
                <a:solidFill>
                  <a:srgbClr val="212121"/>
                </a:solidFill>
                <a:latin typeface="Tahoma"/>
                <a:cs typeface="Tahoma"/>
              </a:rPr>
              <a:t>etr</a:t>
            </a:r>
            <a:r>
              <a:rPr dirty="0" sz="1400" spc="35">
                <a:solidFill>
                  <a:srgbClr val="212121"/>
                </a:solidFill>
                <a:latin typeface="Tahoma"/>
                <a:cs typeface="Tahoma"/>
              </a:rPr>
              <a:t>o</a:t>
            </a:r>
            <a:endParaRPr sz="1400">
              <a:latin typeface="Tahoma"/>
              <a:cs typeface="Tahoma"/>
            </a:endParaRPr>
          </a:p>
          <a:p>
            <a:pPr marL="92075">
              <a:lnSpc>
                <a:spcPct val="100000"/>
              </a:lnSpc>
              <a:spcBef>
                <a:spcPts val="745"/>
              </a:spcBef>
            </a:pPr>
            <a:r>
              <a:rPr dirty="0" sz="1400" spc="-145">
                <a:solidFill>
                  <a:srgbClr val="212121"/>
                </a:solidFill>
                <a:latin typeface="Tahoma"/>
                <a:cs typeface="Tahoma"/>
              </a:rPr>
              <a:t>&lt;s&gt;</a:t>
            </a:r>
            <a:r>
              <a:rPr dirty="0" sz="1400" spc="-9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400" spc="10">
                <a:solidFill>
                  <a:srgbClr val="212121"/>
                </a:solidFill>
                <a:latin typeface="Tahoma"/>
                <a:cs typeface="Tahoma"/>
              </a:rPr>
              <a:t>the</a:t>
            </a:r>
            <a:r>
              <a:rPr dirty="0" sz="1400" spc="-9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400" spc="5">
                <a:solidFill>
                  <a:srgbClr val="212121"/>
                </a:solidFill>
                <a:latin typeface="Tahoma"/>
                <a:cs typeface="Tahoma"/>
              </a:rPr>
              <a:t>apparition</a:t>
            </a:r>
            <a:r>
              <a:rPr dirty="0" sz="1400" spc="-8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400" spc="40">
                <a:solidFill>
                  <a:srgbClr val="212121"/>
                </a:solidFill>
                <a:latin typeface="Tahoma"/>
                <a:cs typeface="Tahoma"/>
              </a:rPr>
              <a:t>of</a:t>
            </a:r>
            <a:r>
              <a:rPr dirty="0" sz="1400" spc="-8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400" spc="5">
                <a:solidFill>
                  <a:srgbClr val="212121"/>
                </a:solidFill>
                <a:latin typeface="Tahoma"/>
                <a:cs typeface="Tahoma"/>
              </a:rPr>
              <a:t>these</a:t>
            </a:r>
            <a:r>
              <a:rPr dirty="0" sz="1400" spc="-11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212121"/>
                </a:solidFill>
                <a:latin typeface="Tahoma"/>
                <a:cs typeface="Tahoma"/>
              </a:rPr>
              <a:t>faces</a:t>
            </a:r>
            <a:r>
              <a:rPr dirty="0" sz="1400" spc="-10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400" spc="5">
                <a:solidFill>
                  <a:srgbClr val="212121"/>
                </a:solidFill>
                <a:latin typeface="Tahoma"/>
                <a:cs typeface="Tahoma"/>
              </a:rPr>
              <a:t>in</a:t>
            </a:r>
            <a:r>
              <a:rPr dirty="0" sz="1400" spc="-8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400" spc="10">
                <a:solidFill>
                  <a:srgbClr val="212121"/>
                </a:solidFill>
                <a:latin typeface="Tahoma"/>
                <a:cs typeface="Tahoma"/>
              </a:rPr>
              <a:t>the</a:t>
            </a:r>
            <a:r>
              <a:rPr dirty="0" sz="1400" spc="-8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400" spc="25">
                <a:solidFill>
                  <a:srgbClr val="212121"/>
                </a:solidFill>
                <a:latin typeface="Tahoma"/>
                <a:cs typeface="Tahoma"/>
              </a:rPr>
              <a:t>crowd</a:t>
            </a:r>
            <a:endParaRPr sz="1400">
              <a:latin typeface="Tahoma"/>
              <a:cs typeface="Tahoma"/>
            </a:endParaRPr>
          </a:p>
          <a:p>
            <a:pPr marL="92075">
              <a:lnSpc>
                <a:spcPct val="100000"/>
              </a:lnSpc>
              <a:spcBef>
                <a:spcPts val="254"/>
              </a:spcBef>
            </a:pPr>
            <a:r>
              <a:rPr dirty="0" sz="1400" spc="-145">
                <a:solidFill>
                  <a:srgbClr val="212121"/>
                </a:solidFill>
                <a:latin typeface="Tahoma"/>
                <a:cs typeface="Tahoma"/>
              </a:rPr>
              <a:t>:</a:t>
            </a:r>
            <a:endParaRPr sz="1400">
              <a:latin typeface="Tahoma"/>
              <a:cs typeface="Tahoma"/>
            </a:endParaRPr>
          </a:p>
          <a:p>
            <a:pPr marL="92075">
              <a:lnSpc>
                <a:spcPct val="100000"/>
              </a:lnSpc>
              <a:spcBef>
                <a:spcPts val="755"/>
              </a:spcBef>
            </a:pPr>
            <a:r>
              <a:rPr dirty="0" sz="1400" spc="-114">
                <a:solidFill>
                  <a:srgbClr val="212121"/>
                </a:solidFill>
                <a:latin typeface="Tahoma"/>
                <a:cs typeface="Tahoma"/>
              </a:rPr>
              <a:t>&lt;s</a:t>
            </a:r>
            <a:r>
              <a:rPr dirty="0" sz="1400" spc="-204">
                <a:solidFill>
                  <a:srgbClr val="212121"/>
                </a:solidFill>
                <a:latin typeface="Tahoma"/>
                <a:cs typeface="Tahoma"/>
              </a:rPr>
              <a:t>&gt;</a:t>
            </a:r>
            <a:r>
              <a:rPr dirty="0" sz="1400" spc="-9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400" spc="10">
                <a:solidFill>
                  <a:srgbClr val="212121"/>
                </a:solidFill>
                <a:latin typeface="Tahoma"/>
                <a:cs typeface="Tahoma"/>
              </a:rPr>
              <a:t>p</a:t>
            </a:r>
            <a:r>
              <a:rPr dirty="0" sz="1400">
                <a:solidFill>
                  <a:srgbClr val="212121"/>
                </a:solidFill>
                <a:latin typeface="Tahoma"/>
                <a:cs typeface="Tahoma"/>
              </a:rPr>
              <a:t>etal</a:t>
            </a:r>
            <a:r>
              <a:rPr dirty="0" sz="1400" spc="-20">
                <a:solidFill>
                  <a:srgbClr val="212121"/>
                </a:solidFill>
                <a:latin typeface="Tahoma"/>
                <a:cs typeface="Tahoma"/>
              </a:rPr>
              <a:t>s</a:t>
            </a:r>
            <a:r>
              <a:rPr dirty="0" sz="1400" spc="-11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400" spc="15">
                <a:solidFill>
                  <a:srgbClr val="212121"/>
                </a:solidFill>
                <a:latin typeface="Tahoma"/>
                <a:cs typeface="Tahoma"/>
              </a:rPr>
              <a:t>on</a:t>
            </a:r>
            <a:r>
              <a:rPr dirty="0" sz="1400" spc="-9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400" spc="-40">
                <a:solidFill>
                  <a:srgbClr val="212121"/>
                </a:solidFill>
                <a:latin typeface="Tahoma"/>
                <a:cs typeface="Tahoma"/>
              </a:rPr>
              <a:t>a</a:t>
            </a:r>
            <a:r>
              <a:rPr dirty="0" sz="1400" spc="-7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400" spc="30">
                <a:solidFill>
                  <a:srgbClr val="212121"/>
                </a:solidFill>
                <a:latin typeface="Tahoma"/>
                <a:cs typeface="Tahoma"/>
              </a:rPr>
              <a:t>wet</a:t>
            </a:r>
            <a:r>
              <a:rPr dirty="0" sz="1400" spc="-9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400" spc="-110">
                <a:solidFill>
                  <a:srgbClr val="212121"/>
                </a:solidFill>
                <a:latin typeface="Tahoma"/>
                <a:cs typeface="Tahoma"/>
              </a:rPr>
              <a:t>,</a:t>
            </a:r>
            <a:r>
              <a:rPr dirty="0" sz="1400" spc="-9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400" spc="10">
                <a:solidFill>
                  <a:srgbClr val="212121"/>
                </a:solidFill>
                <a:latin typeface="Tahoma"/>
                <a:cs typeface="Tahoma"/>
              </a:rPr>
              <a:t>b</a:t>
            </a:r>
            <a:r>
              <a:rPr dirty="0" sz="1400" spc="10">
                <a:solidFill>
                  <a:srgbClr val="212121"/>
                </a:solidFill>
                <a:latin typeface="Tahoma"/>
                <a:cs typeface="Tahoma"/>
              </a:rPr>
              <a:t>l</a:t>
            </a:r>
            <a:r>
              <a:rPr dirty="0" sz="1400">
                <a:solidFill>
                  <a:srgbClr val="212121"/>
                </a:solidFill>
                <a:latin typeface="Tahoma"/>
                <a:cs typeface="Tahoma"/>
              </a:rPr>
              <a:t>ack</a:t>
            </a:r>
            <a:r>
              <a:rPr dirty="0" sz="1400" spc="-9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400" spc="10">
                <a:solidFill>
                  <a:srgbClr val="212121"/>
                </a:solidFill>
                <a:latin typeface="Tahoma"/>
                <a:cs typeface="Tahoma"/>
              </a:rPr>
              <a:t>b</a:t>
            </a:r>
            <a:r>
              <a:rPr dirty="0" sz="1400" spc="15">
                <a:solidFill>
                  <a:srgbClr val="212121"/>
                </a:solidFill>
                <a:latin typeface="Tahoma"/>
                <a:cs typeface="Tahoma"/>
              </a:rPr>
              <a:t>o</a:t>
            </a:r>
            <a:r>
              <a:rPr dirty="0" sz="1400" spc="5">
                <a:solidFill>
                  <a:srgbClr val="212121"/>
                </a:solidFill>
                <a:latin typeface="Tahoma"/>
                <a:cs typeface="Tahoma"/>
              </a:rPr>
              <a:t>u</a:t>
            </a:r>
            <a:r>
              <a:rPr dirty="0" sz="1400" spc="-25">
                <a:solidFill>
                  <a:srgbClr val="212121"/>
                </a:solidFill>
                <a:latin typeface="Tahoma"/>
                <a:cs typeface="Tahoma"/>
              </a:rPr>
              <a:t>gh</a:t>
            </a:r>
            <a:r>
              <a:rPr dirty="0" sz="1400" spc="-9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400" spc="-95">
                <a:solidFill>
                  <a:srgbClr val="212121"/>
                </a:solidFill>
                <a:latin typeface="Tahoma"/>
                <a:cs typeface="Tahoma"/>
              </a:rPr>
              <a:t>.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582281" y="3296157"/>
            <a:ext cx="915669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10">
                <a:solidFill>
                  <a:srgbClr val="666666"/>
                </a:solidFill>
                <a:latin typeface="Tahoma"/>
                <a:cs typeface="Tahoma"/>
              </a:rPr>
              <a:t>Ez</a:t>
            </a:r>
            <a:r>
              <a:rPr dirty="0" sz="1200">
                <a:solidFill>
                  <a:srgbClr val="666666"/>
                </a:solidFill>
                <a:latin typeface="Tahoma"/>
                <a:cs typeface="Tahoma"/>
              </a:rPr>
              <a:t>r</a:t>
            </a:r>
            <a:r>
              <a:rPr dirty="0" sz="1200" spc="-35">
                <a:solidFill>
                  <a:srgbClr val="666666"/>
                </a:solidFill>
                <a:latin typeface="Tahoma"/>
                <a:cs typeface="Tahoma"/>
              </a:rPr>
              <a:t>a</a:t>
            </a:r>
            <a:r>
              <a:rPr dirty="0" sz="1200" spc="-65">
                <a:solidFill>
                  <a:srgbClr val="666666"/>
                </a:solidFill>
                <a:latin typeface="Tahoma"/>
                <a:cs typeface="Tahoma"/>
              </a:rPr>
              <a:t> </a:t>
            </a:r>
            <a:r>
              <a:rPr dirty="0" sz="1200" spc="25">
                <a:solidFill>
                  <a:srgbClr val="666666"/>
                </a:solidFill>
                <a:latin typeface="Tahoma"/>
                <a:cs typeface="Tahoma"/>
              </a:rPr>
              <a:t>Pou</a:t>
            </a:r>
            <a:r>
              <a:rPr dirty="0" sz="1200">
                <a:solidFill>
                  <a:srgbClr val="666666"/>
                </a:solidFill>
                <a:latin typeface="Tahoma"/>
                <a:cs typeface="Tahoma"/>
              </a:rPr>
              <a:t>nd</a:t>
            </a:r>
            <a:r>
              <a:rPr dirty="0" sz="1200" spc="-60">
                <a:solidFill>
                  <a:srgbClr val="666666"/>
                </a:solidFill>
                <a:latin typeface="Tahoma"/>
                <a:cs typeface="Tahoma"/>
              </a:rPr>
              <a:t> </a:t>
            </a:r>
            <a:r>
              <a:rPr dirty="0" sz="1200" spc="40">
                <a:solidFill>
                  <a:srgbClr val="666666"/>
                </a:solidFill>
                <a:latin typeface="Tahoma"/>
                <a:cs typeface="Tahoma"/>
              </a:rPr>
              <a:t>–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 sz="1200" spc="35">
                <a:solidFill>
                  <a:srgbClr val="666666"/>
                </a:solidFill>
                <a:latin typeface="Tahoma"/>
                <a:cs typeface="Tahoma"/>
              </a:rPr>
              <a:t>1913</a:t>
            </a:r>
            <a:endParaRPr sz="1200">
              <a:latin typeface="Tahoma"/>
              <a:cs typeface="Tahoma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749782" y="1555305"/>
          <a:ext cx="4377690" cy="16281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1725"/>
                <a:gridCol w="1155064"/>
                <a:gridCol w="1132839"/>
                <a:gridCol w="974725"/>
              </a:tblGrid>
              <a:tr h="40474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in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a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400" spc="-95">
                          <a:latin typeface="Tahoma"/>
                          <a:cs typeface="Tahoma"/>
                        </a:rPr>
                        <a:t>...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404621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400" spc="-5">
                          <a:latin typeface="Tahoma"/>
                          <a:cs typeface="Tahoma"/>
                        </a:rPr>
                        <a:t>N</a:t>
                      </a:r>
                      <a:r>
                        <a:rPr dirty="0" sz="1400">
                          <a:latin typeface="Tahoma"/>
                          <a:cs typeface="Tahoma"/>
                        </a:rPr>
                        <a:t>N</a:t>
                      </a:r>
                      <a:r>
                        <a:rPr dirty="0" sz="1400" spc="-7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400">
                          <a:solidFill>
                            <a:srgbClr val="D9D9D9"/>
                          </a:solidFill>
                          <a:latin typeface="Tahoma"/>
                          <a:cs typeface="Tahoma"/>
                        </a:rPr>
                        <a:t>(</a:t>
                      </a:r>
                      <a:r>
                        <a:rPr dirty="0" sz="1400" spc="-10">
                          <a:solidFill>
                            <a:srgbClr val="D9D9D9"/>
                          </a:solidFill>
                          <a:latin typeface="Tahoma"/>
                          <a:cs typeface="Tahoma"/>
                        </a:rPr>
                        <a:t>n</a:t>
                      </a:r>
                      <a:r>
                        <a:rPr dirty="0" sz="1400">
                          <a:solidFill>
                            <a:srgbClr val="D9D9D9"/>
                          </a:solidFill>
                          <a:latin typeface="Tahoma"/>
                          <a:cs typeface="Tahoma"/>
                        </a:rPr>
                        <a:t>o</a:t>
                      </a:r>
                      <a:r>
                        <a:rPr dirty="0" sz="1400" spc="-10">
                          <a:solidFill>
                            <a:srgbClr val="D9D9D9"/>
                          </a:solidFill>
                          <a:latin typeface="Tahoma"/>
                          <a:cs typeface="Tahoma"/>
                        </a:rPr>
                        <a:t>u</a:t>
                      </a:r>
                      <a:r>
                        <a:rPr dirty="0" sz="1400">
                          <a:solidFill>
                            <a:srgbClr val="D9D9D9"/>
                          </a:solidFill>
                          <a:latin typeface="Tahoma"/>
                          <a:cs typeface="Tahoma"/>
                        </a:rPr>
                        <a:t>n)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890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404622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VB</a:t>
                      </a:r>
                      <a:r>
                        <a:rPr dirty="0" sz="1400" spc="-9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400">
                          <a:solidFill>
                            <a:srgbClr val="D9D9D9"/>
                          </a:solidFill>
                          <a:latin typeface="Tahoma"/>
                          <a:cs typeface="Tahoma"/>
                        </a:rPr>
                        <a:t>(</a:t>
                      </a:r>
                      <a:r>
                        <a:rPr dirty="0" sz="1400" spc="-10">
                          <a:solidFill>
                            <a:srgbClr val="D9D9D9"/>
                          </a:solidFill>
                          <a:latin typeface="Tahoma"/>
                          <a:cs typeface="Tahoma"/>
                        </a:rPr>
                        <a:t>v</a:t>
                      </a:r>
                      <a:r>
                        <a:rPr dirty="0" sz="1400">
                          <a:solidFill>
                            <a:srgbClr val="D9D9D9"/>
                          </a:solidFill>
                          <a:latin typeface="Tahoma"/>
                          <a:cs typeface="Tahoma"/>
                        </a:rPr>
                        <a:t>e</a:t>
                      </a:r>
                      <a:r>
                        <a:rPr dirty="0" sz="1400" spc="5">
                          <a:solidFill>
                            <a:srgbClr val="D9D9D9"/>
                          </a:solidFill>
                          <a:latin typeface="Tahoma"/>
                          <a:cs typeface="Tahoma"/>
                        </a:rPr>
                        <a:t>r</a:t>
                      </a:r>
                      <a:r>
                        <a:rPr dirty="0" sz="1400">
                          <a:solidFill>
                            <a:srgbClr val="D9D9D9"/>
                          </a:solidFill>
                          <a:latin typeface="Tahoma"/>
                          <a:cs typeface="Tahoma"/>
                        </a:rPr>
                        <a:t>b</a:t>
                      </a:r>
                      <a:r>
                        <a:rPr dirty="0" sz="1400">
                          <a:solidFill>
                            <a:srgbClr val="D9D9D9"/>
                          </a:solidFill>
                          <a:latin typeface="Tahoma"/>
                          <a:cs typeface="Tahoma"/>
                        </a:rPr>
                        <a:t>)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404621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400" spc="130">
                          <a:latin typeface="Tahoma"/>
                          <a:cs typeface="Tahoma"/>
                        </a:rPr>
                        <a:t>O</a:t>
                      </a:r>
                      <a:r>
                        <a:rPr dirty="0" sz="1400" spc="-10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400" spc="-40">
                          <a:solidFill>
                            <a:srgbClr val="D9D9D9"/>
                          </a:solidFill>
                          <a:latin typeface="Tahoma"/>
                          <a:cs typeface="Tahoma"/>
                        </a:rPr>
                        <a:t>(other)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7164" y="2476500"/>
            <a:ext cx="485775" cy="1905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02537" y="3226434"/>
            <a:ext cx="133921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45">
                <a:solidFill>
                  <a:srgbClr val="FFFFFF"/>
                </a:solidFill>
                <a:latin typeface="Microsoft Sans Serif"/>
                <a:cs typeface="Microsoft Sans Serif"/>
              </a:rPr>
              <a:t>deeplearning.ai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535673" y="3031998"/>
            <a:ext cx="646430" cy="0"/>
          </a:xfrm>
          <a:custGeom>
            <a:avLst/>
            <a:gdLst/>
            <a:ahLst/>
            <a:cxnLst/>
            <a:rect l="l" t="t" r="r" b="b"/>
            <a:pathLst>
              <a:path w="646429" h="0">
                <a:moveTo>
                  <a:pt x="645922" y="0"/>
                </a:moveTo>
                <a:lnTo>
                  <a:pt x="0" y="0"/>
                </a:lnTo>
              </a:path>
            </a:pathLst>
          </a:custGeom>
          <a:ln w="38100">
            <a:solidFill>
              <a:srgbClr val="FD4D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804799" rIns="0" bIns="0" rtlCol="0" vert="horz">
            <a:spAutoFit/>
          </a:bodyPr>
          <a:lstStyle/>
          <a:p>
            <a:pPr marL="1540510">
              <a:lnSpc>
                <a:spcPct val="100000"/>
              </a:lnSpc>
              <a:spcBef>
                <a:spcPts val="95"/>
              </a:spcBef>
            </a:pPr>
            <a:r>
              <a:rPr dirty="0" spc="160"/>
              <a:t>Markov</a:t>
            </a:r>
            <a:r>
              <a:rPr dirty="0" spc="-360"/>
              <a:t> </a:t>
            </a:r>
            <a:r>
              <a:rPr dirty="0" spc="30"/>
              <a:t>Chains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9429"/>
            <a:ext cx="315023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5"/>
              <a:t>The</a:t>
            </a:r>
            <a:r>
              <a:rPr dirty="0" spc="-200"/>
              <a:t> </a:t>
            </a:r>
            <a:r>
              <a:rPr dirty="0"/>
              <a:t>emission</a:t>
            </a:r>
            <a:r>
              <a:rPr dirty="0" spc="-200"/>
              <a:t> </a:t>
            </a:r>
            <a:r>
              <a:rPr dirty="0" spc="-5"/>
              <a:t>matrix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82281" y="3296157"/>
            <a:ext cx="915669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10">
                <a:solidFill>
                  <a:srgbClr val="666666"/>
                </a:solidFill>
                <a:latin typeface="Tahoma"/>
                <a:cs typeface="Tahoma"/>
              </a:rPr>
              <a:t>Ez</a:t>
            </a:r>
            <a:r>
              <a:rPr dirty="0" sz="1200">
                <a:solidFill>
                  <a:srgbClr val="666666"/>
                </a:solidFill>
                <a:latin typeface="Tahoma"/>
                <a:cs typeface="Tahoma"/>
              </a:rPr>
              <a:t>r</a:t>
            </a:r>
            <a:r>
              <a:rPr dirty="0" sz="1200" spc="-35">
                <a:solidFill>
                  <a:srgbClr val="666666"/>
                </a:solidFill>
                <a:latin typeface="Tahoma"/>
                <a:cs typeface="Tahoma"/>
              </a:rPr>
              <a:t>a</a:t>
            </a:r>
            <a:r>
              <a:rPr dirty="0" sz="1200" spc="-65">
                <a:solidFill>
                  <a:srgbClr val="666666"/>
                </a:solidFill>
                <a:latin typeface="Tahoma"/>
                <a:cs typeface="Tahoma"/>
              </a:rPr>
              <a:t> </a:t>
            </a:r>
            <a:r>
              <a:rPr dirty="0" sz="1200" spc="25">
                <a:solidFill>
                  <a:srgbClr val="666666"/>
                </a:solidFill>
                <a:latin typeface="Tahoma"/>
                <a:cs typeface="Tahoma"/>
              </a:rPr>
              <a:t>Pou</a:t>
            </a:r>
            <a:r>
              <a:rPr dirty="0" sz="1200">
                <a:solidFill>
                  <a:srgbClr val="666666"/>
                </a:solidFill>
                <a:latin typeface="Tahoma"/>
                <a:cs typeface="Tahoma"/>
              </a:rPr>
              <a:t>nd</a:t>
            </a:r>
            <a:r>
              <a:rPr dirty="0" sz="1200" spc="-60">
                <a:solidFill>
                  <a:srgbClr val="666666"/>
                </a:solidFill>
                <a:latin typeface="Tahoma"/>
                <a:cs typeface="Tahoma"/>
              </a:rPr>
              <a:t> </a:t>
            </a:r>
            <a:r>
              <a:rPr dirty="0" sz="1200" spc="40">
                <a:solidFill>
                  <a:srgbClr val="666666"/>
                </a:solidFill>
                <a:latin typeface="Tahoma"/>
                <a:cs typeface="Tahoma"/>
              </a:rPr>
              <a:t>–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 sz="1200" spc="35">
                <a:solidFill>
                  <a:srgbClr val="666666"/>
                </a:solidFill>
                <a:latin typeface="Tahoma"/>
                <a:cs typeface="Tahoma"/>
              </a:rPr>
              <a:t>1913</a:t>
            </a:r>
            <a:endParaRPr sz="1200">
              <a:latin typeface="Tahoma"/>
              <a:cs typeface="Tahoma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749782" y="1555305"/>
          <a:ext cx="4377690" cy="16281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1725"/>
                <a:gridCol w="1155064"/>
                <a:gridCol w="1132839"/>
                <a:gridCol w="974725"/>
              </a:tblGrid>
              <a:tr h="40474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in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a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400" spc="-95">
                          <a:latin typeface="Tahoma"/>
                          <a:cs typeface="Tahoma"/>
                        </a:rPr>
                        <a:t>...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404621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400" spc="-5">
                          <a:latin typeface="Tahoma"/>
                          <a:cs typeface="Tahoma"/>
                        </a:rPr>
                        <a:t>N</a:t>
                      </a:r>
                      <a:r>
                        <a:rPr dirty="0" sz="1400">
                          <a:latin typeface="Tahoma"/>
                          <a:cs typeface="Tahoma"/>
                        </a:rPr>
                        <a:t>N</a:t>
                      </a:r>
                      <a:r>
                        <a:rPr dirty="0" sz="1400" spc="-7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400">
                          <a:solidFill>
                            <a:srgbClr val="D9D9D9"/>
                          </a:solidFill>
                          <a:latin typeface="Tahoma"/>
                          <a:cs typeface="Tahoma"/>
                        </a:rPr>
                        <a:t>(</a:t>
                      </a:r>
                      <a:r>
                        <a:rPr dirty="0" sz="1400" spc="-10">
                          <a:solidFill>
                            <a:srgbClr val="D9D9D9"/>
                          </a:solidFill>
                          <a:latin typeface="Tahoma"/>
                          <a:cs typeface="Tahoma"/>
                        </a:rPr>
                        <a:t>n</a:t>
                      </a:r>
                      <a:r>
                        <a:rPr dirty="0" sz="1400">
                          <a:solidFill>
                            <a:srgbClr val="D9D9D9"/>
                          </a:solidFill>
                          <a:latin typeface="Tahoma"/>
                          <a:cs typeface="Tahoma"/>
                        </a:rPr>
                        <a:t>o</a:t>
                      </a:r>
                      <a:r>
                        <a:rPr dirty="0" sz="1400" spc="-10">
                          <a:solidFill>
                            <a:srgbClr val="D9D9D9"/>
                          </a:solidFill>
                          <a:latin typeface="Tahoma"/>
                          <a:cs typeface="Tahoma"/>
                        </a:rPr>
                        <a:t>u</a:t>
                      </a:r>
                      <a:r>
                        <a:rPr dirty="0" sz="1400">
                          <a:solidFill>
                            <a:srgbClr val="D9D9D9"/>
                          </a:solidFill>
                          <a:latin typeface="Tahoma"/>
                          <a:cs typeface="Tahoma"/>
                        </a:rPr>
                        <a:t>n)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890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92C47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404622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VB</a:t>
                      </a:r>
                      <a:r>
                        <a:rPr dirty="0" sz="1400" spc="-9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400">
                          <a:solidFill>
                            <a:srgbClr val="D9D9D9"/>
                          </a:solidFill>
                          <a:latin typeface="Tahoma"/>
                          <a:cs typeface="Tahoma"/>
                        </a:rPr>
                        <a:t>(</a:t>
                      </a:r>
                      <a:r>
                        <a:rPr dirty="0" sz="1400" spc="-10">
                          <a:solidFill>
                            <a:srgbClr val="D9D9D9"/>
                          </a:solidFill>
                          <a:latin typeface="Tahoma"/>
                          <a:cs typeface="Tahoma"/>
                        </a:rPr>
                        <a:t>v</a:t>
                      </a:r>
                      <a:r>
                        <a:rPr dirty="0" sz="1400">
                          <a:solidFill>
                            <a:srgbClr val="D9D9D9"/>
                          </a:solidFill>
                          <a:latin typeface="Tahoma"/>
                          <a:cs typeface="Tahoma"/>
                        </a:rPr>
                        <a:t>e</a:t>
                      </a:r>
                      <a:r>
                        <a:rPr dirty="0" sz="1400" spc="5">
                          <a:solidFill>
                            <a:srgbClr val="D9D9D9"/>
                          </a:solidFill>
                          <a:latin typeface="Tahoma"/>
                          <a:cs typeface="Tahoma"/>
                        </a:rPr>
                        <a:t>r</a:t>
                      </a:r>
                      <a:r>
                        <a:rPr dirty="0" sz="1400">
                          <a:solidFill>
                            <a:srgbClr val="D9D9D9"/>
                          </a:solidFill>
                          <a:latin typeface="Tahoma"/>
                          <a:cs typeface="Tahoma"/>
                        </a:rPr>
                        <a:t>b</a:t>
                      </a:r>
                      <a:r>
                        <a:rPr dirty="0" sz="1400">
                          <a:solidFill>
                            <a:srgbClr val="D9D9D9"/>
                          </a:solidFill>
                          <a:latin typeface="Tahoma"/>
                          <a:cs typeface="Tahoma"/>
                        </a:rPr>
                        <a:t>)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8E7BC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404621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400" spc="130">
                          <a:latin typeface="Tahoma"/>
                          <a:cs typeface="Tahoma"/>
                        </a:rPr>
                        <a:t>O</a:t>
                      </a:r>
                      <a:r>
                        <a:rPr dirty="0" sz="1400" spc="-10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400" spc="-40">
                          <a:solidFill>
                            <a:srgbClr val="D9D9D9"/>
                          </a:solidFill>
                          <a:latin typeface="Tahoma"/>
                          <a:cs typeface="Tahoma"/>
                        </a:rPr>
                        <a:t>(other)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B7B7B7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6EA8D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B7B7B7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7164" y="2476500"/>
            <a:ext cx="485775" cy="19050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292852" y="2014727"/>
            <a:ext cx="3851275" cy="1203960"/>
          </a:xfrm>
          <a:prstGeom prst="rect">
            <a:avLst/>
          </a:prstGeom>
          <a:ln w="9525">
            <a:solidFill>
              <a:srgbClr val="D9D9D9"/>
            </a:solidFill>
          </a:ln>
        </p:spPr>
        <p:txBody>
          <a:bodyPr wrap="square" lIns="0" tIns="99060" rIns="0" bIns="0" rtlCol="0" vert="horz">
            <a:spAutoFit/>
          </a:bodyPr>
          <a:lstStyle/>
          <a:p>
            <a:pPr marL="92075">
              <a:lnSpc>
                <a:spcPct val="100000"/>
              </a:lnSpc>
              <a:spcBef>
                <a:spcPts val="780"/>
              </a:spcBef>
            </a:pPr>
            <a:r>
              <a:rPr dirty="0" sz="1400" spc="-145">
                <a:solidFill>
                  <a:srgbClr val="E69138"/>
                </a:solidFill>
                <a:latin typeface="Tahoma"/>
                <a:cs typeface="Tahoma"/>
              </a:rPr>
              <a:t>&lt;s&gt;</a:t>
            </a:r>
            <a:r>
              <a:rPr dirty="0" sz="1400" spc="-90">
                <a:solidFill>
                  <a:srgbClr val="E69138"/>
                </a:solidFill>
                <a:latin typeface="Tahoma"/>
                <a:cs typeface="Tahoma"/>
              </a:rPr>
              <a:t> </a:t>
            </a:r>
            <a:r>
              <a:rPr dirty="0" sz="1400" spc="10">
                <a:solidFill>
                  <a:srgbClr val="3C85C5"/>
                </a:solidFill>
                <a:latin typeface="Tahoma"/>
                <a:cs typeface="Tahoma"/>
              </a:rPr>
              <a:t>in</a:t>
            </a:r>
            <a:r>
              <a:rPr dirty="0" sz="1400" spc="-85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dirty="0" sz="1400" spc="-40">
                <a:solidFill>
                  <a:srgbClr val="3C85C5"/>
                </a:solidFill>
                <a:latin typeface="Tahoma"/>
                <a:cs typeface="Tahoma"/>
              </a:rPr>
              <a:t>a</a:t>
            </a:r>
            <a:r>
              <a:rPr dirty="0" sz="1400" spc="-85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dirty="0" sz="1400" spc="10">
                <a:solidFill>
                  <a:srgbClr val="6AA84F"/>
                </a:solidFill>
                <a:latin typeface="Tahoma"/>
                <a:cs typeface="Tahoma"/>
              </a:rPr>
              <a:t>stati</a:t>
            </a:r>
            <a:r>
              <a:rPr dirty="0" sz="1400" spc="5">
                <a:solidFill>
                  <a:srgbClr val="6AA84F"/>
                </a:solidFill>
                <a:latin typeface="Tahoma"/>
                <a:cs typeface="Tahoma"/>
              </a:rPr>
              <a:t>o</a:t>
            </a:r>
            <a:r>
              <a:rPr dirty="0" sz="1400">
                <a:solidFill>
                  <a:srgbClr val="6AA84F"/>
                </a:solidFill>
                <a:latin typeface="Tahoma"/>
                <a:cs typeface="Tahoma"/>
              </a:rPr>
              <a:t>n</a:t>
            </a:r>
            <a:r>
              <a:rPr dirty="0" sz="1400" spc="-95">
                <a:solidFill>
                  <a:srgbClr val="6AA84F"/>
                </a:solidFill>
                <a:latin typeface="Tahoma"/>
                <a:cs typeface="Tahoma"/>
              </a:rPr>
              <a:t> </a:t>
            </a:r>
            <a:r>
              <a:rPr dirty="0" sz="1400" spc="25">
                <a:solidFill>
                  <a:srgbClr val="3C85C5"/>
                </a:solidFill>
                <a:latin typeface="Tahoma"/>
                <a:cs typeface="Tahoma"/>
              </a:rPr>
              <a:t>o</a:t>
            </a:r>
            <a:r>
              <a:rPr dirty="0" sz="1400" spc="45">
                <a:solidFill>
                  <a:srgbClr val="3C85C5"/>
                </a:solidFill>
                <a:latin typeface="Tahoma"/>
                <a:cs typeface="Tahoma"/>
              </a:rPr>
              <a:t>f</a:t>
            </a:r>
            <a:r>
              <a:rPr dirty="0" sz="1400" spc="-70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dirty="0" sz="1400" spc="15">
                <a:solidFill>
                  <a:srgbClr val="3C85C5"/>
                </a:solidFill>
                <a:latin typeface="Tahoma"/>
                <a:cs typeface="Tahoma"/>
              </a:rPr>
              <a:t>t</a:t>
            </a:r>
            <a:r>
              <a:rPr dirty="0" sz="1400" spc="20">
                <a:solidFill>
                  <a:srgbClr val="3C85C5"/>
                </a:solidFill>
                <a:latin typeface="Tahoma"/>
                <a:cs typeface="Tahoma"/>
              </a:rPr>
              <a:t>h</a:t>
            </a:r>
            <a:r>
              <a:rPr dirty="0" sz="1400" spc="5">
                <a:solidFill>
                  <a:srgbClr val="3C85C5"/>
                </a:solidFill>
                <a:latin typeface="Tahoma"/>
                <a:cs typeface="Tahoma"/>
              </a:rPr>
              <a:t>e</a:t>
            </a:r>
            <a:r>
              <a:rPr dirty="0" sz="1400" spc="-85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dirty="0" sz="1400" spc="-25">
                <a:solidFill>
                  <a:srgbClr val="6AA84F"/>
                </a:solidFill>
                <a:latin typeface="Tahoma"/>
                <a:cs typeface="Tahoma"/>
              </a:rPr>
              <a:t>m</a:t>
            </a:r>
            <a:r>
              <a:rPr dirty="0" sz="1400" spc="15">
                <a:solidFill>
                  <a:srgbClr val="6AA84F"/>
                </a:solidFill>
                <a:latin typeface="Tahoma"/>
                <a:cs typeface="Tahoma"/>
              </a:rPr>
              <a:t>etr</a:t>
            </a:r>
            <a:r>
              <a:rPr dirty="0" sz="1400" spc="35">
                <a:solidFill>
                  <a:srgbClr val="6AA84F"/>
                </a:solidFill>
                <a:latin typeface="Tahoma"/>
                <a:cs typeface="Tahoma"/>
              </a:rPr>
              <a:t>o</a:t>
            </a:r>
            <a:endParaRPr sz="1400">
              <a:latin typeface="Tahoma"/>
              <a:cs typeface="Tahoma"/>
            </a:endParaRPr>
          </a:p>
          <a:p>
            <a:pPr marL="92075">
              <a:lnSpc>
                <a:spcPct val="100000"/>
              </a:lnSpc>
              <a:spcBef>
                <a:spcPts val="745"/>
              </a:spcBef>
            </a:pPr>
            <a:r>
              <a:rPr dirty="0" sz="1400" spc="-145">
                <a:solidFill>
                  <a:srgbClr val="E69138"/>
                </a:solidFill>
                <a:latin typeface="Tahoma"/>
                <a:cs typeface="Tahoma"/>
              </a:rPr>
              <a:t>&lt;s&gt;</a:t>
            </a:r>
            <a:r>
              <a:rPr dirty="0" sz="1400" spc="-90">
                <a:solidFill>
                  <a:srgbClr val="E69138"/>
                </a:solidFill>
                <a:latin typeface="Tahoma"/>
                <a:cs typeface="Tahoma"/>
              </a:rPr>
              <a:t> </a:t>
            </a:r>
            <a:r>
              <a:rPr dirty="0" sz="1400" spc="10">
                <a:solidFill>
                  <a:srgbClr val="3C85C5"/>
                </a:solidFill>
                <a:latin typeface="Tahoma"/>
                <a:cs typeface="Tahoma"/>
              </a:rPr>
              <a:t>the</a:t>
            </a:r>
            <a:r>
              <a:rPr dirty="0" sz="1400" spc="-95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dirty="0" sz="1400" spc="5">
                <a:solidFill>
                  <a:srgbClr val="6AA84F"/>
                </a:solidFill>
                <a:latin typeface="Tahoma"/>
                <a:cs typeface="Tahoma"/>
              </a:rPr>
              <a:t>apparition</a:t>
            </a:r>
            <a:r>
              <a:rPr dirty="0" sz="1400" spc="-85">
                <a:solidFill>
                  <a:srgbClr val="6AA84F"/>
                </a:solidFill>
                <a:latin typeface="Tahoma"/>
                <a:cs typeface="Tahoma"/>
              </a:rPr>
              <a:t> </a:t>
            </a:r>
            <a:r>
              <a:rPr dirty="0" sz="1400" spc="40">
                <a:solidFill>
                  <a:srgbClr val="3C85C5"/>
                </a:solidFill>
                <a:latin typeface="Tahoma"/>
                <a:cs typeface="Tahoma"/>
              </a:rPr>
              <a:t>of</a:t>
            </a:r>
            <a:r>
              <a:rPr dirty="0" sz="1400" spc="-80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dirty="0" sz="1400" spc="5">
                <a:solidFill>
                  <a:srgbClr val="3C85C5"/>
                </a:solidFill>
                <a:latin typeface="Tahoma"/>
                <a:cs typeface="Tahoma"/>
              </a:rPr>
              <a:t>these</a:t>
            </a:r>
            <a:r>
              <a:rPr dirty="0" sz="1400" spc="-110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6AA84F"/>
                </a:solidFill>
                <a:latin typeface="Tahoma"/>
                <a:cs typeface="Tahoma"/>
              </a:rPr>
              <a:t>faces</a:t>
            </a:r>
            <a:r>
              <a:rPr dirty="0" sz="1400" spc="-100">
                <a:solidFill>
                  <a:srgbClr val="6AA84F"/>
                </a:solidFill>
                <a:latin typeface="Tahoma"/>
                <a:cs typeface="Tahoma"/>
              </a:rPr>
              <a:t> </a:t>
            </a:r>
            <a:r>
              <a:rPr dirty="0" sz="1400" spc="5">
                <a:solidFill>
                  <a:srgbClr val="3C85C5"/>
                </a:solidFill>
                <a:latin typeface="Tahoma"/>
                <a:cs typeface="Tahoma"/>
              </a:rPr>
              <a:t>in</a:t>
            </a:r>
            <a:r>
              <a:rPr dirty="0" sz="1400" spc="-85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dirty="0" sz="1400" spc="10">
                <a:solidFill>
                  <a:srgbClr val="3C85C5"/>
                </a:solidFill>
                <a:latin typeface="Tahoma"/>
                <a:cs typeface="Tahoma"/>
              </a:rPr>
              <a:t>the</a:t>
            </a:r>
            <a:r>
              <a:rPr dirty="0" sz="1400" spc="-90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dirty="0" sz="1400" spc="25">
                <a:solidFill>
                  <a:srgbClr val="6AA84F"/>
                </a:solidFill>
                <a:latin typeface="Tahoma"/>
                <a:cs typeface="Tahoma"/>
              </a:rPr>
              <a:t>crowd</a:t>
            </a:r>
            <a:endParaRPr sz="1400">
              <a:latin typeface="Tahoma"/>
              <a:cs typeface="Tahoma"/>
            </a:endParaRPr>
          </a:p>
          <a:p>
            <a:pPr marL="92075">
              <a:lnSpc>
                <a:spcPct val="100000"/>
              </a:lnSpc>
              <a:spcBef>
                <a:spcPts val="254"/>
              </a:spcBef>
            </a:pPr>
            <a:r>
              <a:rPr dirty="0" sz="1400" spc="-145">
                <a:solidFill>
                  <a:srgbClr val="3C85C5"/>
                </a:solidFill>
                <a:latin typeface="Tahoma"/>
                <a:cs typeface="Tahoma"/>
              </a:rPr>
              <a:t>:</a:t>
            </a:r>
            <a:endParaRPr sz="1400">
              <a:latin typeface="Tahoma"/>
              <a:cs typeface="Tahoma"/>
            </a:endParaRPr>
          </a:p>
          <a:p>
            <a:pPr marL="92075">
              <a:lnSpc>
                <a:spcPct val="100000"/>
              </a:lnSpc>
              <a:spcBef>
                <a:spcPts val="755"/>
              </a:spcBef>
            </a:pPr>
            <a:r>
              <a:rPr dirty="0" sz="1400" spc="-114">
                <a:solidFill>
                  <a:srgbClr val="E69138"/>
                </a:solidFill>
                <a:latin typeface="Tahoma"/>
                <a:cs typeface="Tahoma"/>
              </a:rPr>
              <a:t>&lt;s</a:t>
            </a:r>
            <a:r>
              <a:rPr dirty="0" sz="1400" spc="-204">
                <a:solidFill>
                  <a:srgbClr val="E69138"/>
                </a:solidFill>
                <a:latin typeface="Tahoma"/>
                <a:cs typeface="Tahoma"/>
              </a:rPr>
              <a:t>&gt;</a:t>
            </a:r>
            <a:r>
              <a:rPr dirty="0" sz="1400" spc="-90">
                <a:solidFill>
                  <a:srgbClr val="E69138"/>
                </a:solidFill>
                <a:latin typeface="Tahoma"/>
                <a:cs typeface="Tahoma"/>
              </a:rPr>
              <a:t> </a:t>
            </a:r>
            <a:r>
              <a:rPr dirty="0" sz="1400" spc="10">
                <a:solidFill>
                  <a:srgbClr val="6AA84F"/>
                </a:solidFill>
                <a:latin typeface="Tahoma"/>
                <a:cs typeface="Tahoma"/>
              </a:rPr>
              <a:t>p</a:t>
            </a:r>
            <a:r>
              <a:rPr dirty="0" sz="1400">
                <a:solidFill>
                  <a:srgbClr val="6AA84F"/>
                </a:solidFill>
                <a:latin typeface="Tahoma"/>
                <a:cs typeface="Tahoma"/>
              </a:rPr>
              <a:t>etal</a:t>
            </a:r>
            <a:r>
              <a:rPr dirty="0" sz="1400" spc="-20">
                <a:solidFill>
                  <a:srgbClr val="6AA84F"/>
                </a:solidFill>
                <a:latin typeface="Tahoma"/>
                <a:cs typeface="Tahoma"/>
              </a:rPr>
              <a:t>s</a:t>
            </a:r>
            <a:r>
              <a:rPr dirty="0" sz="1400" spc="-110">
                <a:solidFill>
                  <a:srgbClr val="6AA84F"/>
                </a:solidFill>
                <a:latin typeface="Tahoma"/>
                <a:cs typeface="Tahoma"/>
              </a:rPr>
              <a:t> </a:t>
            </a:r>
            <a:r>
              <a:rPr dirty="0" sz="1400" spc="15">
                <a:solidFill>
                  <a:srgbClr val="3C85C5"/>
                </a:solidFill>
                <a:latin typeface="Tahoma"/>
                <a:cs typeface="Tahoma"/>
              </a:rPr>
              <a:t>on</a:t>
            </a:r>
            <a:r>
              <a:rPr dirty="0" sz="1400" spc="-90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dirty="0" sz="1400" spc="-40">
                <a:solidFill>
                  <a:srgbClr val="3C85C5"/>
                </a:solidFill>
                <a:latin typeface="Tahoma"/>
                <a:cs typeface="Tahoma"/>
              </a:rPr>
              <a:t>a</a:t>
            </a:r>
            <a:r>
              <a:rPr dirty="0" sz="1400" spc="-70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dirty="0" sz="1400" spc="30">
                <a:solidFill>
                  <a:srgbClr val="3C85C5"/>
                </a:solidFill>
                <a:latin typeface="Tahoma"/>
                <a:cs typeface="Tahoma"/>
              </a:rPr>
              <a:t>wet</a:t>
            </a:r>
            <a:r>
              <a:rPr dirty="0" sz="1400" spc="-90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dirty="0" sz="1400" spc="-110">
                <a:solidFill>
                  <a:srgbClr val="3C85C5"/>
                </a:solidFill>
                <a:latin typeface="Tahoma"/>
                <a:cs typeface="Tahoma"/>
              </a:rPr>
              <a:t>,</a:t>
            </a:r>
            <a:r>
              <a:rPr dirty="0" sz="1400" spc="-90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dirty="0" sz="1400" spc="10">
                <a:solidFill>
                  <a:srgbClr val="3C85C5"/>
                </a:solidFill>
                <a:latin typeface="Tahoma"/>
                <a:cs typeface="Tahoma"/>
              </a:rPr>
              <a:t>b</a:t>
            </a:r>
            <a:r>
              <a:rPr dirty="0" sz="1400" spc="10">
                <a:solidFill>
                  <a:srgbClr val="3C85C5"/>
                </a:solidFill>
                <a:latin typeface="Tahoma"/>
                <a:cs typeface="Tahoma"/>
              </a:rPr>
              <a:t>l</a:t>
            </a:r>
            <a:r>
              <a:rPr dirty="0" sz="1400">
                <a:solidFill>
                  <a:srgbClr val="3C85C5"/>
                </a:solidFill>
                <a:latin typeface="Tahoma"/>
                <a:cs typeface="Tahoma"/>
              </a:rPr>
              <a:t>ack</a:t>
            </a:r>
            <a:r>
              <a:rPr dirty="0" sz="1400" spc="-90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dirty="0" sz="1400" spc="10">
                <a:solidFill>
                  <a:srgbClr val="6AA84F"/>
                </a:solidFill>
                <a:latin typeface="Tahoma"/>
                <a:cs typeface="Tahoma"/>
              </a:rPr>
              <a:t>b</a:t>
            </a:r>
            <a:r>
              <a:rPr dirty="0" sz="1400" spc="15">
                <a:solidFill>
                  <a:srgbClr val="6AA84F"/>
                </a:solidFill>
                <a:latin typeface="Tahoma"/>
                <a:cs typeface="Tahoma"/>
              </a:rPr>
              <a:t>o</a:t>
            </a:r>
            <a:r>
              <a:rPr dirty="0" sz="1400" spc="5">
                <a:solidFill>
                  <a:srgbClr val="6AA84F"/>
                </a:solidFill>
                <a:latin typeface="Tahoma"/>
                <a:cs typeface="Tahoma"/>
              </a:rPr>
              <a:t>u</a:t>
            </a:r>
            <a:r>
              <a:rPr dirty="0" sz="1400" spc="-25">
                <a:solidFill>
                  <a:srgbClr val="6AA84F"/>
                </a:solidFill>
                <a:latin typeface="Tahoma"/>
                <a:cs typeface="Tahoma"/>
              </a:rPr>
              <a:t>gh</a:t>
            </a:r>
            <a:r>
              <a:rPr dirty="0" sz="1400" spc="-90">
                <a:solidFill>
                  <a:srgbClr val="6AA84F"/>
                </a:solidFill>
                <a:latin typeface="Tahoma"/>
                <a:cs typeface="Tahoma"/>
              </a:rPr>
              <a:t> </a:t>
            </a:r>
            <a:r>
              <a:rPr dirty="0" sz="1400" spc="-95">
                <a:solidFill>
                  <a:srgbClr val="3C85C5"/>
                </a:solidFill>
                <a:latin typeface="Tahoma"/>
                <a:cs typeface="Tahoma"/>
              </a:rPr>
              <a:t>.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16251" y="2086355"/>
            <a:ext cx="808871" cy="199297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025395" y="2485644"/>
            <a:ext cx="800100" cy="200752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092832" y="2886455"/>
            <a:ext cx="666750" cy="200752"/>
          </a:xfrm>
          <a:prstGeom prst="rect">
            <a:avLst/>
          </a:prstGeom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9429"/>
            <a:ext cx="315023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5"/>
              <a:t>The</a:t>
            </a:r>
            <a:r>
              <a:rPr dirty="0" spc="-200"/>
              <a:t> </a:t>
            </a:r>
            <a:r>
              <a:rPr dirty="0"/>
              <a:t>emission</a:t>
            </a:r>
            <a:r>
              <a:rPr dirty="0" spc="-200"/>
              <a:t> </a:t>
            </a:r>
            <a:r>
              <a:rPr dirty="0" spc="-5"/>
              <a:t>matrix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82281" y="3296157"/>
            <a:ext cx="915669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10">
                <a:solidFill>
                  <a:srgbClr val="666666"/>
                </a:solidFill>
                <a:latin typeface="Tahoma"/>
                <a:cs typeface="Tahoma"/>
              </a:rPr>
              <a:t>Ez</a:t>
            </a:r>
            <a:r>
              <a:rPr dirty="0" sz="1200">
                <a:solidFill>
                  <a:srgbClr val="666666"/>
                </a:solidFill>
                <a:latin typeface="Tahoma"/>
                <a:cs typeface="Tahoma"/>
              </a:rPr>
              <a:t>r</a:t>
            </a:r>
            <a:r>
              <a:rPr dirty="0" sz="1200" spc="-35">
                <a:solidFill>
                  <a:srgbClr val="666666"/>
                </a:solidFill>
                <a:latin typeface="Tahoma"/>
                <a:cs typeface="Tahoma"/>
              </a:rPr>
              <a:t>a</a:t>
            </a:r>
            <a:r>
              <a:rPr dirty="0" sz="1200" spc="-65">
                <a:solidFill>
                  <a:srgbClr val="666666"/>
                </a:solidFill>
                <a:latin typeface="Tahoma"/>
                <a:cs typeface="Tahoma"/>
              </a:rPr>
              <a:t> </a:t>
            </a:r>
            <a:r>
              <a:rPr dirty="0" sz="1200" spc="25">
                <a:solidFill>
                  <a:srgbClr val="666666"/>
                </a:solidFill>
                <a:latin typeface="Tahoma"/>
                <a:cs typeface="Tahoma"/>
              </a:rPr>
              <a:t>Pou</a:t>
            </a:r>
            <a:r>
              <a:rPr dirty="0" sz="1200">
                <a:solidFill>
                  <a:srgbClr val="666666"/>
                </a:solidFill>
                <a:latin typeface="Tahoma"/>
                <a:cs typeface="Tahoma"/>
              </a:rPr>
              <a:t>nd</a:t>
            </a:r>
            <a:r>
              <a:rPr dirty="0" sz="1200" spc="-60">
                <a:solidFill>
                  <a:srgbClr val="666666"/>
                </a:solidFill>
                <a:latin typeface="Tahoma"/>
                <a:cs typeface="Tahoma"/>
              </a:rPr>
              <a:t> </a:t>
            </a:r>
            <a:r>
              <a:rPr dirty="0" sz="1200" spc="40">
                <a:solidFill>
                  <a:srgbClr val="666666"/>
                </a:solidFill>
                <a:latin typeface="Tahoma"/>
                <a:cs typeface="Tahoma"/>
              </a:rPr>
              <a:t>–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 sz="1200" spc="35">
                <a:solidFill>
                  <a:srgbClr val="666666"/>
                </a:solidFill>
                <a:latin typeface="Tahoma"/>
                <a:cs typeface="Tahoma"/>
              </a:rPr>
              <a:t>1913</a:t>
            </a:r>
            <a:endParaRPr sz="1200">
              <a:latin typeface="Tahoma"/>
              <a:cs typeface="Tahoma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749782" y="1555305"/>
          <a:ext cx="4377690" cy="16281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1725"/>
                <a:gridCol w="1155064"/>
                <a:gridCol w="1132839"/>
                <a:gridCol w="974725"/>
              </a:tblGrid>
              <a:tr h="40474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in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a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400" spc="-95">
                          <a:latin typeface="Tahoma"/>
                          <a:cs typeface="Tahoma"/>
                        </a:rPr>
                        <a:t>...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404621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400" spc="-5">
                          <a:latin typeface="Tahoma"/>
                          <a:cs typeface="Tahoma"/>
                        </a:rPr>
                        <a:t>N</a:t>
                      </a:r>
                      <a:r>
                        <a:rPr dirty="0" sz="1400">
                          <a:latin typeface="Tahoma"/>
                          <a:cs typeface="Tahoma"/>
                        </a:rPr>
                        <a:t>N</a:t>
                      </a:r>
                      <a:r>
                        <a:rPr dirty="0" sz="1400" spc="-7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400">
                          <a:solidFill>
                            <a:srgbClr val="D9D9D9"/>
                          </a:solidFill>
                          <a:latin typeface="Tahoma"/>
                          <a:cs typeface="Tahoma"/>
                        </a:rPr>
                        <a:t>(</a:t>
                      </a:r>
                      <a:r>
                        <a:rPr dirty="0" sz="1400" spc="-10">
                          <a:solidFill>
                            <a:srgbClr val="D9D9D9"/>
                          </a:solidFill>
                          <a:latin typeface="Tahoma"/>
                          <a:cs typeface="Tahoma"/>
                        </a:rPr>
                        <a:t>n</a:t>
                      </a:r>
                      <a:r>
                        <a:rPr dirty="0" sz="1400">
                          <a:solidFill>
                            <a:srgbClr val="D9D9D9"/>
                          </a:solidFill>
                          <a:latin typeface="Tahoma"/>
                          <a:cs typeface="Tahoma"/>
                        </a:rPr>
                        <a:t>o</a:t>
                      </a:r>
                      <a:r>
                        <a:rPr dirty="0" sz="1400" spc="-10">
                          <a:solidFill>
                            <a:srgbClr val="D9D9D9"/>
                          </a:solidFill>
                          <a:latin typeface="Tahoma"/>
                          <a:cs typeface="Tahoma"/>
                        </a:rPr>
                        <a:t>u</a:t>
                      </a:r>
                      <a:r>
                        <a:rPr dirty="0" sz="1400">
                          <a:solidFill>
                            <a:srgbClr val="D9D9D9"/>
                          </a:solidFill>
                          <a:latin typeface="Tahoma"/>
                          <a:cs typeface="Tahoma"/>
                        </a:rPr>
                        <a:t>n)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890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92C47C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0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890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404622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VB</a:t>
                      </a:r>
                      <a:r>
                        <a:rPr dirty="0" sz="1400" spc="-9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400">
                          <a:solidFill>
                            <a:srgbClr val="D9D9D9"/>
                          </a:solidFill>
                          <a:latin typeface="Tahoma"/>
                          <a:cs typeface="Tahoma"/>
                        </a:rPr>
                        <a:t>(</a:t>
                      </a:r>
                      <a:r>
                        <a:rPr dirty="0" sz="1400" spc="-10">
                          <a:solidFill>
                            <a:srgbClr val="D9D9D9"/>
                          </a:solidFill>
                          <a:latin typeface="Tahoma"/>
                          <a:cs typeface="Tahoma"/>
                        </a:rPr>
                        <a:t>v</a:t>
                      </a:r>
                      <a:r>
                        <a:rPr dirty="0" sz="1400">
                          <a:solidFill>
                            <a:srgbClr val="D9D9D9"/>
                          </a:solidFill>
                          <a:latin typeface="Tahoma"/>
                          <a:cs typeface="Tahoma"/>
                        </a:rPr>
                        <a:t>e</a:t>
                      </a:r>
                      <a:r>
                        <a:rPr dirty="0" sz="1400" spc="5">
                          <a:solidFill>
                            <a:srgbClr val="D9D9D9"/>
                          </a:solidFill>
                          <a:latin typeface="Tahoma"/>
                          <a:cs typeface="Tahoma"/>
                        </a:rPr>
                        <a:t>r</a:t>
                      </a:r>
                      <a:r>
                        <a:rPr dirty="0" sz="1400">
                          <a:solidFill>
                            <a:srgbClr val="D9D9D9"/>
                          </a:solidFill>
                          <a:latin typeface="Tahoma"/>
                          <a:cs typeface="Tahoma"/>
                        </a:rPr>
                        <a:t>b</a:t>
                      </a:r>
                      <a:r>
                        <a:rPr dirty="0" sz="1400">
                          <a:solidFill>
                            <a:srgbClr val="D9D9D9"/>
                          </a:solidFill>
                          <a:latin typeface="Tahoma"/>
                          <a:cs typeface="Tahoma"/>
                        </a:rPr>
                        <a:t>)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8E7BC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404621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400" spc="130">
                          <a:latin typeface="Tahoma"/>
                          <a:cs typeface="Tahoma"/>
                        </a:rPr>
                        <a:t>O</a:t>
                      </a:r>
                      <a:r>
                        <a:rPr dirty="0" sz="1400" spc="-10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400" spc="-40">
                          <a:solidFill>
                            <a:srgbClr val="D9D9D9"/>
                          </a:solidFill>
                          <a:latin typeface="Tahoma"/>
                          <a:cs typeface="Tahoma"/>
                        </a:rPr>
                        <a:t>(other)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B7B7B7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6EA8D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B7B7B7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7164" y="2476500"/>
            <a:ext cx="485775" cy="19050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292852" y="2014727"/>
            <a:ext cx="3851275" cy="1203960"/>
          </a:xfrm>
          <a:prstGeom prst="rect">
            <a:avLst/>
          </a:prstGeom>
          <a:ln w="9525">
            <a:solidFill>
              <a:srgbClr val="D9D9D9"/>
            </a:solidFill>
          </a:ln>
        </p:spPr>
        <p:txBody>
          <a:bodyPr wrap="square" lIns="0" tIns="99060" rIns="0" bIns="0" rtlCol="0" vert="horz">
            <a:spAutoFit/>
          </a:bodyPr>
          <a:lstStyle/>
          <a:p>
            <a:pPr marL="92075">
              <a:lnSpc>
                <a:spcPct val="100000"/>
              </a:lnSpc>
              <a:spcBef>
                <a:spcPts val="780"/>
              </a:spcBef>
            </a:pPr>
            <a:r>
              <a:rPr dirty="0" sz="1400" spc="-145">
                <a:solidFill>
                  <a:srgbClr val="E69138"/>
                </a:solidFill>
                <a:latin typeface="Tahoma"/>
                <a:cs typeface="Tahoma"/>
              </a:rPr>
              <a:t>&lt;s&gt;</a:t>
            </a:r>
            <a:r>
              <a:rPr dirty="0" sz="1400" spc="-90">
                <a:solidFill>
                  <a:srgbClr val="E69138"/>
                </a:solidFill>
                <a:latin typeface="Tahoma"/>
                <a:cs typeface="Tahoma"/>
              </a:rPr>
              <a:t> </a:t>
            </a:r>
            <a:r>
              <a:rPr dirty="0" sz="1400" spc="10">
                <a:solidFill>
                  <a:srgbClr val="3C85C5"/>
                </a:solidFill>
                <a:latin typeface="Tahoma"/>
                <a:cs typeface="Tahoma"/>
              </a:rPr>
              <a:t>in</a:t>
            </a:r>
            <a:r>
              <a:rPr dirty="0" sz="1400" spc="-85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dirty="0" sz="1400" spc="-40">
                <a:solidFill>
                  <a:srgbClr val="3C85C5"/>
                </a:solidFill>
                <a:latin typeface="Tahoma"/>
                <a:cs typeface="Tahoma"/>
              </a:rPr>
              <a:t>a</a:t>
            </a:r>
            <a:r>
              <a:rPr dirty="0" sz="1400" spc="-85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dirty="0" sz="1400" spc="10">
                <a:solidFill>
                  <a:srgbClr val="6AA84F"/>
                </a:solidFill>
                <a:latin typeface="Tahoma"/>
                <a:cs typeface="Tahoma"/>
              </a:rPr>
              <a:t>stati</a:t>
            </a:r>
            <a:r>
              <a:rPr dirty="0" sz="1400" spc="5">
                <a:solidFill>
                  <a:srgbClr val="6AA84F"/>
                </a:solidFill>
                <a:latin typeface="Tahoma"/>
                <a:cs typeface="Tahoma"/>
              </a:rPr>
              <a:t>o</a:t>
            </a:r>
            <a:r>
              <a:rPr dirty="0" sz="1400">
                <a:solidFill>
                  <a:srgbClr val="6AA84F"/>
                </a:solidFill>
                <a:latin typeface="Tahoma"/>
                <a:cs typeface="Tahoma"/>
              </a:rPr>
              <a:t>n</a:t>
            </a:r>
            <a:r>
              <a:rPr dirty="0" sz="1400" spc="-95">
                <a:solidFill>
                  <a:srgbClr val="6AA84F"/>
                </a:solidFill>
                <a:latin typeface="Tahoma"/>
                <a:cs typeface="Tahoma"/>
              </a:rPr>
              <a:t> </a:t>
            </a:r>
            <a:r>
              <a:rPr dirty="0" sz="1400" spc="25">
                <a:solidFill>
                  <a:srgbClr val="3C85C5"/>
                </a:solidFill>
                <a:latin typeface="Tahoma"/>
                <a:cs typeface="Tahoma"/>
              </a:rPr>
              <a:t>o</a:t>
            </a:r>
            <a:r>
              <a:rPr dirty="0" sz="1400" spc="45">
                <a:solidFill>
                  <a:srgbClr val="3C85C5"/>
                </a:solidFill>
                <a:latin typeface="Tahoma"/>
                <a:cs typeface="Tahoma"/>
              </a:rPr>
              <a:t>f</a:t>
            </a:r>
            <a:r>
              <a:rPr dirty="0" sz="1400" spc="-70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dirty="0" sz="1400" spc="15">
                <a:solidFill>
                  <a:srgbClr val="3C85C5"/>
                </a:solidFill>
                <a:latin typeface="Tahoma"/>
                <a:cs typeface="Tahoma"/>
              </a:rPr>
              <a:t>t</a:t>
            </a:r>
            <a:r>
              <a:rPr dirty="0" sz="1400" spc="20">
                <a:solidFill>
                  <a:srgbClr val="3C85C5"/>
                </a:solidFill>
                <a:latin typeface="Tahoma"/>
                <a:cs typeface="Tahoma"/>
              </a:rPr>
              <a:t>h</a:t>
            </a:r>
            <a:r>
              <a:rPr dirty="0" sz="1400" spc="5">
                <a:solidFill>
                  <a:srgbClr val="3C85C5"/>
                </a:solidFill>
                <a:latin typeface="Tahoma"/>
                <a:cs typeface="Tahoma"/>
              </a:rPr>
              <a:t>e</a:t>
            </a:r>
            <a:r>
              <a:rPr dirty="0" sz="1400" spc="-85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dirty="0" sz="1400" spc="-25">
                <a:solidFill>
                  <a:srgbClr val="6AA84F"/>
                </a:solidFill>
                <a:latin typeface="Tahoma"/>
                <a:cs typeface="Tahoma"/>
              </a:rPr>
              <a:t>m</a:t>
            </a:r>
            <a:r>
              <a:rPr dirty="0" sz="1400" spc="15">
                <a:solidFill>
                  <a:srgbClr val="6AA84F"/>
                </a:solidFill>
                <a:latin typeface="Tahoma"/>
                <a:cs typeface="Tahoma"/>
              </a:rPr>
              <a:t>etr</a:t>
            </a:r>
            <a:r>
              <a:rPr dirty="0" sz="1400" spc="35">
                <a:solidFill>
                  <a:srgbClr val="6AA84F"/>
                </a:solidFill>
                <a:latin typeface="Tahoma"/>
                <a:cs typeface="Tahoma"/>
              </a:rPr>
              <a:t>o</a:t>
            </a:r>
            <a:endParaRPr sz="1400">
              <a:latin typeface="Tahoma"/>
              <a:cs typeface="Tahoma"/>
            </a:endParaRPr>
          </a:p>
          <a:p>
            <a:pPr marL="92075">
              <a:lnSpc>
                <a:spcPct val="100000"/>
              </a:lnSpc>
              <a:spcBef>
                <a:spcPts val="745"/>
              </a:spcBef>
            </a:pPr>
            <a:r>
              <a:rPr dirty="0" sz="1400" spc="-145">
                <a:solidFill>
                  <a:srgbClr val="E69138"/>
                </a:solidFill>
                <a:latin typeface="Tahoma"/>
                <a:cs typeface="Tahoma"/>
              </a:rPr>
              <a:t>&lt;s&gt;</a:t>
            </a:r>
            <a:r>
              <a:rPr dirty="0" sz="1400" spc="-90">
                <a:solidFill>
                  <a:srgbClr val="E69138"/>
                </a:solidFill>
                <a:latin typeface="Tahoma"/>
                <a:cs typeface="Tahoma"/>
              </a:rPr>
              <a:t> </a:t>
            </a:r>
            <a:r>
              <a:rPr dirty="0" sz="1400" spc="10">
                <a:solidFill>
                  <a:srgbClr val="3C85C5"/>
                </a:solidFill>
                <a:latin typeface="Tahoma"/>
                <a:cs typeface="Tahoma"/>
              </a:rPr>
              <a:t>the</a:t>
            </a:r>
            <a:r>
              <a:rPr dirty="0" sz="1400" spc="-95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dirty="0" sz="1400" spc="5">
                <a:solidFill>
                  <a:srgbClr val="6AA84F"/>
                </a:solidFill>
                <a:latin typeface="Tahoma"/>
                <a:cs typeface="Tahoma"/>
              </a:rPr>
              <a:t>apparition</a:t>
            </a:r>
            <a:r>
              <a:rPr dirty="0" sz="1400" spc="-85">
                <a:solidFill>
                  <a:srgbClr val="6AA84F"/>
                </a:solidFill>
                <a:latin typeface="Tahoma"/>
                <a:cs typeface="Tahoma"/>
              </a:rPr>
              <a:t> </a:t>
            </a:r>
            <a:r>
              <a:rPr dirty="0" sz="1400" spc="40">
                <a:solidFill>
                  <a:srgbClr val="3C85C5"/>
                </a:solidFill>
                <a:latin typeface="Tahoma"/>
                <a:cs typeface="Tahoma"/>
              </a:rPr>
              <a:t>of</a:t>
            </a:r>
            <a:r>
              <a:rPr dirty="0" sz="1400" spc="-80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dirty="0" sz="1400" spc="5">
                <a:solidFill>
                  <a:srgbClr val="3C85C5"/>
                </a:solidFill>
                <a:latin typeface="Tahoma"/>
                <a:cs typeface="Tahoma"/>
              </a:rPr>
              <a:t>these</a:t>
            </a:r>
            <a:r>
              <a:rPr dirty="0" sz="1400" spc="-110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6AA84F"/>
                </a:solidFill>
                <a:latin typeface="Tahoma"/>
                <a:cs typeface="Tahoma"/>
              </a:rPr>
              <a:t>faces</a:t>
            </a:r>
            <a:r>
              <a:rPr dirty="0" sz="1400" spc="-100">
                <a:solidFill>
                  <a:srgbClr val="6AA84F"/>
                </a:solidFill>
                <a:latin typeface="Tahoma"/>
                <a:cs typeface="Tahoma"/>
              </a:rPr>
              <a:t> </a:t>
            </a:r>
            <a:r>
              <a:rPr dirty="0" sz="1400" spc="5">
                <a:solidFill>
                  <a:srgbClr val="3C85C5"/>
                </a:solidFill>
                <a:latin typeface="Tahoma"/>
                <a:cs typeface="Tahoma"/>
              </a:rPr>
              <a:t>in</a:t>
            </a:r>
            <a:r>
              <a:rPr dirty="0" sz="1400" spc="-85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dirty="0" sz="1400" spc="10">
                <a:solidFill>
                  <a:srgbClr val="3C85C5"/>
                </a:solidFill>
                <a:latin typeface="Tahoma"/>
                <a:cs typeface="Tahoma"/>
              </a:rPr>
              <a:t>the</a:t>
            </a:r>
            <a:r>
              <a:rPr dirty="0" sz="1400" spc="-90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dirty="0" sz="1400" spc="25">
                <a:solidFill>
                  <a:srgbClr val="6AA84F"/>
                </a:solidFill>
                <a:latin typeface="Tahoma"/>
                <a:cs typeface="Tahoma"/>
              </a:rPr>
              <a:t>crowd</a:t>
            </a:r>
            <a:endParaRPr sz="1400">
              <a:latin typeface="Tahoma"/>
              <a:cs typeface="Tahoma"/>
            </a:endParaRPr>
          </a:p>
          <a:p>
            <a:pPr marL="92075">
              <a:lnSpc>
                <a:spcPct val="100000"/>
              </a:lnSpc>
              <a:spcBef>
                <a:spcPts val="254"/>
              </a:spcBef>
            </a:pPr>
            <a:r>
              <a:rPr dirty="0" sz="1400" spc="-145">
                <a:solidFill>
                  <a:srgbClr val="3C85C5"/>
                </a:solidFill>
                <a:latin typeface="Tahoma"/>
                <a:cs typeface="Tahoma"/>
              </a:rPr>
              <a:t>:</a:t>
            </a:r>
            <a:endParaRPr sz="1400">
              <a:latin typeface="Tahoma"/>
              <a:cs typeface="Tahoma"/>
            </a:endParaRPr>
          </a:p>
          <a:p>
            <a:pPr marL="92075">
              <a:lnSpc>
                <a:spcPct val="100000"/>
              </a:lnSpc>
              <a:spcBef>
                <a:spcPts val="755"/>
              </a:spcBef>
            </a:pPr>
            <a:r>
              <a:rPr dirty="0" sz="1400" spc="-114">
                <a:solidFill>
                  <a:srgbClr val="E69138"/>
                </a:solidFill>
                <a:latin typeface="Tahoma"/>
                <a:cs typeface="Tahoma"/>
              </a:rPr>
              <a:t>&lt;s</a:t>
            </a:r>
            <a:r>
              <a:rPr dirty="0" sz="1400" spc="-204">
                <a:solidFill>
                  <a:srgbClr val="E69138"/>
                </a:solidFill>
                <a:latin typeface="Tahoma"/>
                <a:cs typeface="Tahoma"/>
              </a:rPr>
              <a:t>&gt;</a:t>
            </a:r>
            <a:r>
              <a:rPr dirty="0" sz="1400" spc="-90">
                <a:solidFill>
                  <a:srgbClr val="E69138"/>
                </a:solidFill>
                <a:latin typeface="Tahoma"/>
                <a:cs typeface="Tahoma"/>
              </a:rPr>
              <a:t> </a:t>
            </a:r>
            <a:r>
              <a:rPr dirty="0" sz="1400" spc="10">
                <a:solidFill>
                  <a:srgbClr val="6AA84F"/>
                </a:solidFill>
                <a:latin typeface="Tahoma"/>
                <a:cs typeface="Tahoma"/>
              </a:rPr>
              <a:t>p</a:t>
            </a:r>
            <a:r>
              <a:rPr dirty="0" sz="1400">
                <a:solidFill>
                  <a:srgbClr val="6AA84F"/>
                </a:solidFill>
                <a:latin typeface="Tahoma"/>
                <a:cs typeface="Tahoma"/>
              </a:rPr>
              <a:t>etal</a:t>
            </a:r>
            <a:r>
              <a:rPr dirty="0" sz="1400" spc="-20">
                <a:solidFill>
                  <a:srgbClr val="6AA84F"/>
                </a:solidFill>
                <a:latin typeface="Tahoma"/>
                <a:cs typeface="Tahoma"/>
              </a:rPr>
              <a:t>s</a:t>
            </a:r>
            <a:r>
              <a:rPr dirty="0" sz="1400" spc="-110">
                <a:solidFill>
                  <a:srgbClr val="6AA84F"/>
                </a:solidFill>
                <a:latin typeface="Tahoma"/>
                <a:cs typeface="Tahoma"/>
              </a:rPr>
              <a:t> </a:t>
            </a:r>
            <a:r>
              <a:rPr dirty="0" sz="1400" spc="15">
                <a:solidFill>
                  <a:srgbClr val="3C85C5"/>
                </a:solidFill>
                <a:latin typeface="Tahoma"/>
                <a:cs typeface="Tahoma"/>
              </a:rPr>
              <a:t>on</a:t>
            </a:r>
            <a:r>
              <a:rPr dirty="0" sz="1400" spc="-90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dirty="0" sz="1400" spc="-40">
                <a:solidFill>
                  <a:srgbClr val="3C85C5"/>
                </a:solidFill>
                <a:latin typeface="Tahoma"/>
                <a:cs typeface="Tahoma"/>
              </a:rPr>
              <a:t>a</a:t>
            </a:r>
            <a:r>
              <a:rPr dirty="0" sz="1400" spc="-70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dirty="0" sz="1400" spc="30">
                <a:solidFill>
                  <a:srgbClr val="3C85C5"/>
                </a:solidFill>
                <a:latin typeface="Tahoma"/>
                <a:cs typeface="Tahoma"/>
              </a:rPr>
              <a:t>wet</a:t>
            </a:r>
            <a:r>
              <a:rPr dirty="0" sz="1400" spc="-90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dirty="0" sz="1400" spc="-110">
                <a:solidFill>
                  <a:srgbClr val="3C85C5"/>
                </a:solidFill>
                <a:latin typeface="Tahoma"/>
                <a:cs typeface="Tahoma"/>
              </a:rPr>
              <a:t>,</a:t>
            </a:r>
            <a:r>
              <a:rPr dirty="0" sz="1400" spc="-90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dirty="0" sz="1400" spc="10">
                <a:solidFill>
                  <a:srgbClr val="3C85C5"/>
                </a:solidFill>
                <a:latin typeface="Tahoma"/>
                <a:cs typeface="Tahoma"/>
              </a:rPr>
              <a:t>b</a:t>
            </a:r>
            <a:r>
              <a:rPr dirty="0" sz="1400" spc="10">
                <a:solidFill>
                  <a:srgbClr val="3C85C5"/>
                </a:solidFill>
                <a:latin typeface="Tahoma"/>
                <a:cs typeface="Tahoma"/>
              </a:rPr>
              <a:t>l</a:t>
            </a:r>
            <a:r>
              <a:rPr dirty="0" sz="1400">
                <a:solidFill>
                  <a:srgbClr val="3C85C5"/>
                </a:solidFill>
                <a:latin typeface="Tahoma"/>
                <a:cs typeface="Tahoma"/>
              </a:rPr>
              <a:t>ack</a:t>
            </a:r>
            <a:r>
              <a:rPr dirty="0" sz="1400" spc="-90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dirty="0" sz="1400" spc="10">
                <a:solidFill>
                  <a:srgbClr val="6AA84F"/>
                </a:solidFill>
                <a:latin typeface="Tahoma"/>
                <a:cs typeface="Tahoma"/>
              </a:rPr>
              <a:t>b</a:t>
            </a:r>
            <a:r>
              <a:rPr dirty="0" sz="1400" spc="15">
                <a:solidFill>
                  <a:srgbClr val="6AA84F"/>
                </a:solidFill>
                <a:latin typeface="Tahoma"/>
                <a:cs typeface="Tahoma"/>
              </a:rPr>
              <a:t>o</a:t>
            </a:r>
            <a:r>
              <a:rPr dirty="0" sz="1400" spc="5">
                <a:solidFill>
                  <a:srgbClr val="6AA84F"/>
                </a:solidFill>
                <a:latin typeface="Tahoma"/>
                <a:cs typeface="Tahoma"/>
              </a:rPr>
              <a:t>u</a:t>
            </a:r>
            <a:r>
              <a:rPr dirty="0" sz="1400" spc="-25">
                <a:solidFill>
                  <a:srgbClr val="6AA84F"/>
                </a:solidFill>
                <a:latin typeface="Tahoma"/>
                <a:cs typeface="Tahoma"/>
              </a:rPr>
              <a:t>gh</a:t>
            </a:r>
            <a:r>
              <a:rPr dirty="0" sz="1400" spc="-90">
                <a:solidFill>
                  <a:srgbClr val="6AA84F"/>
                </a:solidFill>
                <a:latin typeface="Tahoma"/>
                <a:cs typeface="Tahoma"/>
              </a:rPr>
              <a:t> </a:t>
            </a:r>
            <a:r>
              <a:rPr dirty="0" sz="1400" spc="-95">
                <a:solidFill>
                  <a:srgbClr val="3C85C5"/>
                </a:solidFill>
                <a:latin typeface="Tahoma"/>
                <a:cs typeface="Tahoma"/>
              </a:rPr>
              <a:t>.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25395" y="2485644"/>
            <a:ext cx="800100" cy="200752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092832" y="2886455"/>
            <a:ext cx="666750" cy="200752"/>
          </a:xfrm>
          <a:prstGeom prst="rect">
            <a:avLst/>
          </a:prstGeom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9429"/>
            <a:ext cx="315023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5"/>
              <a:t>The</a:t>
            </a:r>
            <a:r>
              <a:rPr dirty="0" spc="-200"/>
              <a:t> </a:t>
            </a:r>
            <a:r>
              <a:rPr dirty="0"/>
              <a:t>emission</a:t>
            </a:r>
            <a:r>
              <a:rPr dirty="0" spc="-200"/>
              <a:t> </a:t>
            </a:r>
            <a:r>
              <a:rPr dirty="0" spc="-5"/>
              <a:t>matrix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82281" y="3296157"/>
            <a:ext cx="915669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10">
                <a:solidFill>
                  <a:srgbClr val="666666"/>
                </a:solidFill>
                <a:latin typeface="Tahoma"/>
                <a:cs typeface="Tahoma"/>
              </a:rPr>
              <a:t>Ez</a:t>
            </a:r>
            <a:r>
              <a:rPr dirty="0" sz="1200">
                <a:solidFill>
                  <a:srgbClr val="666666"/>
                </a:solidFill>
                <a:latin typeface="Tahoma"/>
                <a:cs typeface="Tahoma"/>
              </a:rPr>
              <a:t>r</a:t>
            </a:r>
            <a:r>
              <a:rPr dirty="0" sz="1200" spc="-35">
                <a:solidFill>
                  <a:srgbClr val="666666"/>
                </a:solidFill>
                <a:latin typeface="Tahoma"/>
                <a:cs typeface="Tahoma"/>
              </a:rPr>
              <a:t>a</a:t>
            </a:r>
            <a:r>
              <a:rPr dirty="0" sz="1200" spc="-65">
                <a:solidFill>
                  <a:srgbClr val="666666"/>
                </a:solidFill>
                <a:latin typeface="Tahoma"/>
                <a:cs typeface="Tahoma"/>
              </a:rPr>
              <a:t> </a:t>
            </a:r>
            <a:r>
              <a:rPr dirty="0" sz="1200" spc="25">
                <a:solidFill>
                  <a:srgbClr val="666666"/>
                </a:solidFill>
                <a:latin typeface="Tahoma"/>
                <a:cs typeface="Tahoma"/>
              </a:rPr>
              <a:t>Pou</a:t>
            </a:r>
            <a:r>
              <a:rPr dirty="0" sz="1200">
                <a:solidFill>
                  <a:srgbClr val="666666"/>
                </a:solidFill>
                <a:latin typeface="Tahoma"/>
                <a:cs typeface="Tahoma"/>
              </a:rPr>
              <a:t>nd</a:t>
            </a:r>
            <a:r>
              <a:rPr dirty="0" sz="1200" spc="-60">
                <a:solidFill>
                  <a:srgbClr val="666666"/>
                </a:solidFill>
                <a:latin typeface="Tahoma"/>
                <a:cs typeface="Tahoma"/>
              </a:rPr>
              <a:t> </a:t>
            </a:r>
            <a:r>
              <a:rPr dirty="0" sz="1200" spc="40">
                <a:solidFill>
                  <a:srgbClr val="666666"/>
                </a:solidFill>
                <a:latin typeface="Tahoma"/>
                <a:cs typeface="Tahoma"/>
              </a:rPr>
              <a:t>–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 sz="1200" spc="35">
                <a:solidFill>
                  <a:srgbClr val="666666"/>
                </a:solidFill>
                <a:latin typeface="Tahoma"/>
                <a:cs typeface="Tahoma"/>
              </a:rPr>
              <a:t>1913</a:t>
            </a:r>
            <a:endParaRPr sz="1200">
              <a:latin typeface="Tahoma"/>
              <a:cs typeface="Tahoma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749782" y="1555305"/>
          <a:ext cx="4377690" cy="16281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1725"/>
                <a:gridCol w="1155064"/>
                <a:gridCol w="1132839"/>
                <a:gridCol w="974725"/>
              </a:tblGrid>
              <a:tr h="40474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in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a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400" spc="-95">
                          <a:latin typeface="Tahoma"/>
                          <a:cs typeface="Tahoma"/>
                        </a:rPr>
                        <a:t>...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404621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400" spc="-5">
                          <a:latin typeface="Tahoma"/>
                          <a:cs typeface="Tahoma"/>
                        </a:rPr>
                        <a:t>N</a:t>
                      </a:r>
                      <a:r>
                        <a:rPr dirty="0" sz="1400">
                          <a:latin typeface="Tahoma"/>
                          <a:cs typeface="Tahoma"/>
                        </a:rPr>
                        <a:t>N</a:t>
                      </a:r>
                      <a:r>
                        <a:rPr dirty="0" sz="1400" spc="-7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400">
                          <a:solidFill>
                            <a:srgbClr val="D9D9D9"/>
                          </a:solidFill>
                          <a:latin typeface="Tahoma"/>
                          <a:cs typeface="Tahoma"/>
                        </a:rPr>
                        <a:t>(</a:t>
                      </a:r>
                      <a:r>
                        <a:rPr dirty="0" sz="1400" spc="-10">
                          <a:solidFill>
                            <a:srgbClr val="D9D9D9"/>
                          </a:solidFill>
                          <a:latin typeface="Tahoma"/>
                          <a:cs typeface="Tahoma"/>
                        </a:rPr>
                        <a:t>n</a:t>
                      </a:r>
                      <a:r>
                        <a:rPr dirty="0" sz="1400">
                          <a:solidFill>
                            <a:srgbClr val="D9D9D9"/>
                          </a:solidFill>
                          <a:latin typeface="Tahoma"/>
                          <a:cs typeface="Tahoma"/>
                        </a:rPr>
                        <a:t>o</a:t>
                      </a:r>
                      <a:r>
                        <a:rPr dirty="0" sz="1400" spc="-10">
                          <a:solidFill>
                            <a:srgbClr val="D9D9D9"/>
                          </a:solidFill>
                          <a:latin typeface="Tahoma"/>
                          <a:cs typeface="Tahoma"/>
                        </a:rPr>
                        <a:t>u</a:t>
                      </a:r>
                      <a:r>
                        <a:rPr dirty="0" sz="1400">
                          <a:solidFill>
                            <a:srgbClr val="D9D9D9"/>
                          </a:solidFill>
                          <a:latin typeface="Tahoma"/>
                          <a:cs typeface="Tahoma"/>
                        </a:rPr>
                        <a:t>n)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890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92C47C"/>
                    </a:solidFill>
                  </a:tcPr>
                </a:tc>
                <a:tc>
                  <a:txBody>
                    <a:bodyPr/>
                    <a:lstStyle/>
                    <a:p>
                      <a:pPr algn="r" marR="51752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0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890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404622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VB</a:t>
                      </a:r>
                      <a:r>
                        <a:rPr dirty="0" sz="1400" spc="-9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400">
                          <a:solidFill>
                            <a:srgbClr val="D9D9D9"/>
                          </a:solidFill>
                          <a:latin typeface="Tahoma"/>
                          <a:cs typeface="Tahoma"/>
                        </a:rPr>
                        <a:t>(</a:t>
                      </a:r>
                      <a:r>
                        <a:rPr dirty="0" sz="1400" spc="-10">
                          <a:solidFill>
                            <a:srgbClr val="D9D9D9"/>
                          </a:solidFill>
                          <a:latin typeface="Tahoma"/>
                          <a:cs typeface="Tahoma"/>
                        </a:rPr>
                        <a:t>v</a:t>
                      </a:r>
                      <a:r>
                        <a:rPr dirty="0" sz="1400">
                          <a:solidFill>
                            <a:srgbClr val="D9D9D9"/>
                          </a:solidFill>
                          <a:latin typeface="Tahoma"/>
                          <a:cs typeface="Tahoma"/>
                        </a:rPr>
                        <a:t>e</a:t>
                      </a:r>
                      <a:r>
                        <a:rPr dirty="0" sz="1400" spc="5">
                          <a:solidFill>
                            <a:srgbClr val="D9D9D9"/>
                          </a:solidFill>
                          <a:latin typeface="Tahoma"/>
                          <a:cs typeface="Tahoma"/>
                        </a:rPr>
                        <a:t>r</a:t>
                      </a:r>
                      <a:r>
                        <a:rPr dirty="0" sz="1400">
                          <a:solidFill>
                            <a:srgbClr val="D9D9D9"/>
                          </a:solidFill>
                          <a:latin typeface="Tahoma"/>
                          <a:cs typeface="Tahoma"/>
                        </a:rPr>
                        <a:t>b</a:t>
                      </a:r>
                      <a:r>
                        <a:rPr dirty="0" sz="1400">
                          <a:solidFill>
                            <a:srgbClr val="D9D9D9"/>
                          </a:solidFill>
                          <a:latin typeface="Tahoma"/>
                          <a:cs typeface="Tahoma"/>
                        </a:rPr>
                        <a:t>)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8E7BC3"/>
                    </a:solidFill>
                  </a:tcPr>
                </a:tc>
                <a:tc>
                  <a:txBody>
                    <a:bodyPr/>
                    <a:lstStyle/>
                    <a:p>
                      <a:pPr algn="r" marR="517525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0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404621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400" spc="130">
                          <a:latin typeface="Tahoma"/>
                          <a:cs typeface="Tahoma"/>
                        </a:rPr>
                        <a:t>O</a:t>
                      </a:r>
                      <a:r>
                        <a:rPr dirty="0" sz="1400" spc="-10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400" spc="-40">
                          <a:solidFill>
                            <a:srgbClr val="D9D9D9"/>
                          </a:solidFill>
                          <a:latin typeface="Tahoma"/>
                          <a:cs typeface="Tahoma"/>
                        </a:rPr>
                        <a:t>(other)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B7B7B7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6EA8D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B7B7B7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7164" y="2476500"/>
            <a:ext cx="485775" cy="19050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292852" y="2014727"/>
            <a:ext cx="3851275" cy="1203960"/>
          </a:xfrm>
          <a:prstGeom prst="rect">
            <a:avLst/>
          </a:prstGeom>
          <a:ln w="9525">
            <a:solidFill>
              <a:srgbClr val="D9D9D9"/>
            </a:solidFill>
          </a:ln>
        </p:spPr>
        <p:txBody>
          <a:bodyPr wrap="square" lIns="0" tIns="99060" rIns="0" bIns="0" rtlCol="0" vert="horz">
            <a:spAutoFit/>
          </a:bodyPr>
          <a:lstStyle/>
          <a:p>
            <a:pPr marL="92075">
              <a:lnSpc>
                <a:spcPct val="100000"/>
              </a:lnSpc>
              <a:spcBef>
                <a:spcPts val="780"/>
              </a:spcBef>
            </a:pPr>
            <a:r>
              <a:rPr dirty="0" sz="1400" spc="-145">
                <a:solidFill>
                  <a:srgbClr val="E69138"/>
                </a:solidFill>
                <a:latin typeface="Tahoma"/>
                <a:cs typeface="Tahoma"/>
              </a:rPr>
              <a:t>&lt;s&gt;</a:t>
            </a:r>
            <a:r>
              <a:rPr dirty="0" sz="1400" spc="-90">
                <a:solidFill>
                  <a:srgbClr val="E69138"/>
                </a:solidFill>
                <a:latin typeface="Tahoma"/>
                <a:cs typeface="Tahoma"/>
              </a:rPr>
              <a:t> </a:t>
            </a:r>
            <a:r>
              <a:rPr dirty="0" sz="1400" spc="10">
                <a:solidFill>
                  <a:srgbClr val="3C85C5"/>
                </a:solidFill>
                <a:latin typeface="Tahoma"/>
                <a:cs typeface="Tahoma"/>
              </a:rPr>
              <a:t>in</a:t>
            </a:r>
            <a:r>
              <a:rPr dirty="0" sz="1400" spc="-85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dirty="0" sz="1400" spc="-40">
                <a:solidFill>
                  <a:srgbClr val="3C85C5"/>
                </a:solidFill>
                <a:latin typeface="Tahoma"/>
                <a:cs typeface="Tahoma"/>
              </a:rPr>
              <a:t>a</a:t>
            </a:r>
            <a:r>
              <a:rPr dirty="0" sz="1400" spc="-85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dirty="0" sz="1400" spc="10">
                <a:solidFill>
                  <a:srgbClr val="6AA84F"/>
                </a:solidFill>
                <a:latin typeface="Tahoma"/>
                <a:cs typeface="Tahoma"/>
              </a:rPr>
              <a:t>stati</a:t>
            </a:r>
            <a:r>
              <a:rPr dirty="0" sz="1400" spc="5">
                <a:solidFill>
                  <a:srgbClr val="6AA84F"/>
                </a:solidFill>
                <a:latin typeface="Tahoma"/>
                <a:cs typeface="Tahoma"/>
              </a:rPr>
              <a:t>o</a:t>
            </a:r>
            <a:r>
              <a:rPr dirty="0" sz="1400">
                <a:solidFill>
                  <a:srgbClr val="6AA84F"/>
                </a:solidFill>
                <a:latin typeface="Tahoma"/>
                <a:cs typeface="Tahoma"/>
              </a:rPr>
              <a:t>n</a:t>
            </a:r>
            <a:r>
              <a:rPr dirty="0" sz="1400" spc="-95">
                <a:solidFill>
                  <a:srgbClr val="6AA84F"/>
                </a:solidFill>
                <a:latin typeface="Tahoma"/>
                <a:cs typeface="Tahoma"/>
              </a:rPr>
              <a:t> </a:t>
            </a:r>
            <a:r>
              <a:rPr dirty="0" sz="1400" spc="25">
                <a:solidFill>
                  <a:srgbClr val="3C85C5"/>
                </a:solidFill>
                <a:latin typeface="Tahoma"/>
                <a:cs typeface="Tahoma"/>
              </a:rPr>
              <a:t>o</a:t>
            </a:r>
            <a:r>
              <a:rPr dirty="0" sz="1400" spc="45">
                <a:solidFill>
                  <a:srgbClr val="3C85C5"/>
                </a:solidFill>
                <a:latin typeface="Tahoma"/>
                <a:cs typeface="Tahoma"/>
              </a:rPr>
              <a:t>f</a:t>
            </a:r>
            <a:r>
              <a:rPr dirty="0" sz="1400" spc="-70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dirty="0" sz="1400" spc="15">
                <a:solidFill>
                  <a:srgbClr val="3C85C5"/>
                </a:solidFill>
                <a:latin typeface="Tahoma"/>
                <a:cs typeface="Tahoma"/>
              </a:rPr>
              <a:t>t</a:t>
            </a:r>
            <a:r>
              <a:rPr dirty="0" sz="1400" spc="20">
                <a:solidFill>
                  <a:srgbClr val="3C85C5"/>
                </a:solidFill>
                <a:latin typeface="Tahoma"/>
                <a:cs typeface="Tahoma"/>
              </a:rPr>
              <a:t>h</a:t>
            </a:r>
            <a:r>
              <a:rPr dirty="0" sz="1400" spc="5">
                <a:solidFill>
                  <a:srgbClr val="3C85C5"/>
                </a:solidFill>
                <a:latin typeface="Tahoma"/>
                <a:cs typeface="Tahoma"/>
              </a:rPr>
              <a:t>e</a:t>
            </a:r>
            <a:r>
              <a:rPr dirty="0" sz="1400" spc="-85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dirty="0" sz="1400" spc="-25">
                <a:solidFill>
                  <a:srgbClr val="6AA84F"/>
                </a:solidFill>
                <a:latin typeface="Tahoma"/>
                <a:cs typeface="Tahoma"/>
              </a:rPr>
              <a:t>m</a:t>
            </a:r>
            <a:r>
              <a:rPr dirty="0" sz="1400" spc="15">
                <a:solidFill>
                  <a:srgbClr val="6AA84F"/>
                </a:solidFill>
                <a:latin typeface="Tahoma"/>
                <a:cs typeface="Tahoma"/>
              </a:rPr>
              <a:t>etr</a:t>
            </a:r>
            <a:r>
              <a:rPr dirty="0" sz="1400" spc="35">
                <a:solidFill>
                  <a:srgbClr val="6AA84F"/>
                </a:solidFill>
                <a:latin typeface="Tahoma"/>
                <a:cs typeface="Tahoma"/>
              </a:rPr>
              <a:t>o</a:t>
            </a:r>
            <a:endParaRPr sz="1400">
              <a:latin typeface="Tahoma"/>
              <a:cs typeface="Tahoma"/>
            </a:endParaRPr>
          </a:p>
          <a:p>
            <a:pPr marL="92075">
              <a:lnSpc>
                <a:spcPct val="100000"/>
              </a:lnSpc>
              <a:spcBef>
                <a:spcPts val="745"/>
              </a:spcBef>
            </a:pPr>
            <a:r>
              <a:rPr dirty="0" sz="1400" spc="-145">
                <a:solidFill>
                  <a:srgbClr val="E69138"/>
                </a:solidFill>
                <a:latin typeface="Tahoma"/>
                <a:cs typeface="Tahoma"/>
              </a:rPr>
              <a:t>&lt;s&gt;</a:t>
            </a:r>
            <a:r>
              <a:rPr dirty="0" sz="1400" spc="-90">
                <a:solidFill>
                  <a:srgbClr val="E69138"/>
                </a:solidFill>
                <a:latin typeface="Tahoma"/>
                <a:cs typeface="Tahoma"/>
              </a:rPr>
              <a:t> </a:t>
            </a:r>
            <a:r>
              <a:rPr dirty="0" sz="1400" spc="10">
                <a:solidFill>
                  <a:srgbClr val="3C85C5"/>
                </a:solidFill>
                <a:latin typeface="Tahoma"/>
                <a:cs typeface="Tahoma"/>
              </a:rPr>
              <a:t>the</a:t>
            </a:r>
            <a:r>
              <a:rPr dirty="0" sz="1400" spc="-95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dirty="0" sz="1400" spc="5">
                <a:solidFill>
                  <a:srgbClr val="6AA84F"/>
                </a:solidFill>
                <a:latin typeface="Tahoma"/>
                <a:cs typeface="Tahoma"/>
              </a:rPr>
              <a:t>apparition</a:t>
            </a:r>
            <a:r>
              <a:rPr dirty="0" sz="1400" spc="-85">
                <a:solidFill>
                  <a:srgbClr val="6AA84F"/>
                </a:solidFill>
                <a:latin typeface="Tahoma"/>
                <a:cs typeface="Tahoma"/>
              </a:rPr>
              <a:t> </a:t>
            </a:r>
            <a:r>
              <a:rPr dirty="0" sz="1400" spc="40">
                <a:solidFill>
                  <a:srgbClr val="3C85C5"/>
                </a:solidFill>
                <a:latin typeface="Tahoma"/>
                <a:cs typeface="Tahoma"/>
              </a:rPr>
              <a:t>of</a:t>
            </a:r>
            <a:r>
              <a:rPr dirty="0" sz="1400" spc="-80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dirty="0" sz="1400" spc="5">
                <a:solidFill>
                  <a:srgbClr val="3C85C5"/>
                </a:solidFill>
                <a:latin typeface="Tahoma"/>
                <a:cs typeface="Tahoma"/>
              </a:rPr>
              <a:t>these</a:t>
            </a:r>
            <a:r>
              <a:rPr dirty="0" sz="1400" spc="-110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6AA84F"/>
                </a:solidFill>
                <a:latin typeface="Tahoma"/>
                <a:cs typeface="Tahoma"/>
              </a:rPr>
              <a:t>faces</a:t>
            </a:r>
            <a:r>
              <a:rPr dirty="0" sz="1400" spc="-100">
                <a:solidFill>
                  <a:srgbClr val="6AA84F"/>
                </a:solidFill>
                <a:latin typeface="Tahoma"/>
                <a:cs typeface="Tahoma"/>
              </a:rPr>
              <a:t> </a:t>
            </a:r>
            <a:r>
              <a:rPr dirty="0" sz="1400" spc="5">
                <a:solidFill>
                  <a:srgbClr val="3C85C5"/>
                </a:solidFill>
                <a:latin typeface="Tahoma"/>
                <a:cs typeface="Tahoma"/>
              </a:rPr>
              <a:t>in</a:t>
            </a:r>
            <a:r>
              <a:rPr dirty="0" sz="1400" spc="-85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dirty="0" sz="1400" spc="10">
                <a:solidFill>
                  <a:srgbClr val="3C85C5"/>
                </a:solidFill>
                <a:latin typeface="Tahoma"/>
                <a:cs typeface="Tahoma"/>
              </a:rPr>
              <a:t>the</a:t>
            </a:r>
            <a:r>
              <a:rPr dirty="0" sz="1400" spc="-90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dirty="0" sz="1400" spc="25">
                <a:solidFill>
                  <a:srgbClr val="6AA84F"/>
                </a:solidFill>
                <a:latin typeface="Tahoma"/>
                <a:cs typeface="Tahoma"/>
              </a:rPr>
              <a:t>crowd</a:t>
            </a:r>
            <a:endParaRPr sz="1400">
              <a:latin typeface="Tahoma"/>
              <a:cs typeface="Tahoma"/>
            </a:endParaRPr>
          </a:p>
          <a:p>
            <a:pPr marL="92075">
              <a:lnSpc>
                <a:spcPct val="100000"/>
              </a:lnSpc>
              <a:spcBef>
                <a:spcPts val="254"/>
              </a:spcBef>
            </a:pPr>
            <a:r>
              <a:rPr dirty="0" sz="1400" spc="-145">
                <a:solidFill>
                  <a:srgbClr val="3C85C5"/>
                </a:solidFill>
                <a:latin typeface="Tahoma"/>
                <a:cs typeface="Tahoma"/>
              </a:rPr>
              <a:t>:</a:t>
            </a:r>
            <a:endParaRPr sz="1400">
              <a:latin typeface="Tahoma"/>
              <a:cs typeface="Tahoma"/>
            </a:endParaRPr>
          </a:p>
          <a:p>
            <a:pPr marL="92075">
              <a:lnSpc>
                <a:spcPct val="100000"/>
              </a:lnSpc>
              <a:spcBef>
                <a:spcPts val="755"/>
              </a:spcBef>
            </a:pPr>
            <a:r>
              <a:rPr dirty="0" sz="1400" spc="-114">
                <a:solidFill>
                  <a:srgbClr val="E69138"/>
                </a:solidFill>
                <a:latin typeface="Tahoma"/>
                <a:cs typeface="Tahoma"/>
              </a:rPr>
              <a:t>&lt;s</a:t>
            </a:r>
            <a:r>
              <a:rPr dirty="0" sz="1400" spc="-204">
                <a:solidFill>
                  <a:srgbClr val="E69138"/>
                </a:solidFill>
                <a:latin typeface="Tahoma"/>
                <a:cs typeface="Tahoma"/>
              </a:rPr>
              <a:t>&gt;</a:t>
            </a:r>
            <a:r>
              <a:rPr dirty="0" sz="1400" spc="-90">
                <a:solidFill>
                  <a:srgbClr val="E69138"/>
                </a:solidFill>
                <a:latin typeface="Tahoma"/>
                <a:cs typeface="Tahoma"/>
              </a:rPr>
              <a:t> </a:t>
            </a:r>
            <a:r>
              <a:rPr dirty="0" sz="1400" spc="10">
                <a:solidFill>
                  <a:srgbClr val="6AA84F"/>
                </a:solidFill>
                <a:latin typeface="Tahoma"/>
                <a:cs typeface="Tahoma"/>
              </a:rPr>
              <a:t>p</a:t>
            </a:r>
            <a:r>
              <a:rPr dirty="0" sz="1400">
                <a:solidFill>
                  <a:srgbClr val="6AA84F"/>
                </a:solidFill>
                <a:latin typeface="Tahoma"/>
                <a:cs typeface="Tahoma"/>
              </a:rPr>
              <a:t>etal</a:t>
            </a:r>
            <a:r>
              <a:rPr dirty="0" sz="1400" spc="-20">
                <a:solidFill>
                  <a:srgbClr val="6AA84F"/>
                </a:solidFill>
                <a:latin typeface="Tahoma"/>
                <a:cs typeface="Tahoma"/>
              </a:rPr>
              <a:t>s</a:t>
            </a:r>
            <a:r>
              <a:rPr dirty="0" sz="1400" spc="-110">
                <a:solidFill>
                  <a:srgbClr val="6AA84F"/>
                </a:solidFill>
                <a:latin typeface="Tahoma"/>
                <a:cs typeface="Tahoma"/>
              </a:rPr>
              <a:t> </a:t>
            </a:r>
            <a:r>
              <a:rPr dirty="0" sz="1400" spc="15">
                <a:solidFill>
                  <a:srgbClr val="3C85C5"/>
                </a:solidFill>
                <a:latin typeface="Tahoma"/>
                <a:cs typeface="Tahoma"/>
              </a:rPr>
              <a:t>on</a:t>
            </a:r>
            <a:r>
              <a:rPr dirty="0" sz="1400" spc="-90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dirty="0" sz="1400" spc="-40">
                <a:solidFill>
                  <a:srgbClr val="3C85C5"/>
                </a:solidFill>
                <a:latin typeface="Tahoma"/>
                <a:cs typeface="Tahoma"/>
              </a:rPr>
              <a:t>a</a:t>
            </a:r>
            <a:r>
              <a:rPr dirty="0" sz="1400" spc="-70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dirty="0" sz="1400" spc="30">
                <a:solidFill>
                  <a:srgbClr val="3C85C5"/>
                </a:solidFill>
                <a:latin typeface="Tahoma"/>
                <a:cs typeface="Tahoma"/>
              </a:rPr>
              <a:t>wet</a:t>
            </a:r>
            <a:r>
              <a:rPr dirty="0" sz="1400" spc="-90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dirty="0" sz="1400" spc="-110">
                <a:solidFill>
                  <a:srgbClr val="3C85C5"/>
                </a:solidFill>
                <a:latin typeface="Tahoma"/>
                <a:cs typeface="Tahoma"/>
              </a:rPr>
              <a:t>,</a:t>
            </a:r>
            <a:r>
              <a:rPr dirty="0" sz="1400" spc="-90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dirty="0" sz="1400" spc="10">
                <a:solidFill>
                  <a:srgbClr val="3C85C5"/>
                </a:solidFill>
                <a:latin typeface="Tahoma"/>
                <a:cs typeface="Tahoma"/>
              </a:rPr>
              <a:t>b</a:t>
            </a:r>
            <a:r>
              <a:rPr dirty="0" sz="1400" spc="10">
                <a:solidFill>
                  <a:srgbClr val="3C85C5"/>
                </a:solidFill>
                <a:latin typeface="Tahoma"/>
                <a:cs typeface="Tahoma"/>
              </a:rPr>
              <a:t>l</a:t>
            </a:r>
            <a:r>
              <a:rPr dirty="0" sz="1400">
                <a:solidFill>
                  <a:srgbClr val="3C85C5"/>
                </a:solidFill>
                <a:latin typeface="Tahoma"/>
                <a:cs typeface="Tahoma"/>
              </a:rPr>
              <a:t>ack</a:t>
            </a:r>
            <a:r>
              <a:rPr dirty="0" sz="1400" spc="-90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dirty="0" sz="1400" spc="10">
                <a:solidFill>
                  <a:srgbClr val="6AA84F"/>
                </a:solidFill>
                <a:latin typeface="Tahoma"/>
                <a:cs typeface="Tahoma"/>
              </a:rPr>
              <a:t>b</a:t>
            </a:r>
            <a:r>
              <a:rPr dirty="0" sz="1400" spc="15">
                <a:solidFill>
                  <a:srgbClr val="6AA84F"/>
                </a:solidFill>
                <a:latin typeface="Tahoma"/>
                <a:cs typeface="Tahoma"/>
              </a:rPr>
              <a:t>o</a:t>
            </a:r>
            <a:r>
              <a:rPr dirty="0" sz="1400" spc="5">
                <a:solidFill>
                  <a:srgbClr val="6AA84F"/>
                </a:solidFill>
                <a:latin typeface="Tahoma"/>
                <a:cs typeface="Tahoma"/>
              </a:rPr>
              <a:t>u</a:t>
            </a:r>
            <a:r>
              <a:rPr dirty="0" sz="1400" spc="-25">
                <a:solidFill>
                  <a:srgbClr val="6AA84F"/>
                </a:solidFill>
                <a:latin typeface="Tahoma"/>
                <a:cs typeface="Tahoma"/>
              </a:rPr>
              <a:t>gh</a:t>
            </a:r>
            <a:r>
              <a:rPr dirty="0" sz="1400" spc="-90">
                <a:solidFill>
                  <a:srgbClr val="6AA84F"/>
                </a:solidFill>
                <a:latin typeface="Tahoma"/>
                <a:cs typeface="Tahoma"/>
              </a:rPr>
              <a:t> </a:t>
            </a:r>
            <a:r>
              <a:rPr dirty="0" sz="1400" spc="-95">
                <a:solidFill>
                  <a:srgbClr val="3C85C5"/>
                </a:solidFill>
                <a:latin typeface="Tahoma"/>
                <a:cs typeface="Tahoma"/>
              </a:rPr>
              <a:t>.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92832" y="2886455"/>
            <a:ext cx="666750" cy="200752"/>
          </a:xfrm>
          <a:prstGeom prst="rect">
            <a:avLst/>
          </a:prstGeom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9429"/>
            <a:ext cx="315023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5"/>
              <a:t>The</a:t>
            </a:r>
            <a:r>
              <a:rPr dirty="0" spc="-200"/>
              <a:t> </a:t>
            </a:r>
            <a:r>
              <a:rPr dirty="0"/>
              <a:t>emission</a:t>
            </a:r>
            <a:r>
              <a:rPr dirty="0" spc="-200"/>
              <a:t> </a:t>
            </a:r>
            <a:r>
              <a:rPr dirty="0" spc="-5"/>
              <a:t>matrix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82281" y="3296157"/>
            <a:ext cx="915669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10">
                <a:solidFill>
                  <a:srgbClr val="666666"/>
                </a:solidFill>
                <a:latin typeface="Tahoma"/>
                <a:cs typeface="Tahoma"/>
              </a:rPr>
              <a:t>Ez</a:t>
            </a:r>
            <a:r>
              <a:rPr dirty="0" sz="1200">
                <a:solidFill>
                  <a:srgbClr val="666666"/>
                </a:solidFill>
                <a:latin typeface="Tahoma"/>
                <a:cs typeface="Tahoma"/>
              </a:rPr>
              <a:t>r</a:t>
            </a:r>
            <a:r>
              <a:rPr dirty="0" sz="1200" spc="-35">
                <a:solidFill>
                  <a:srgbClr val="666666"/>
                </a:solidFill>
                <a:latin typeface="Tahoma"/>
                <a:cs typeface="Tahoma"/>
              </a:rPr>
              <a:t>a</a:t>
            </a:r>
            <a:r>
              <a:rPr dirty="0" sz="1200" spc="-65">
                <a:solidFill>
                  <a:srgbClr val="666666"/>
                </a:solidFill>
                <a:latin typeface="Tahoma"/>
                <a:cs typeface="Tahoma"/>
              </a:rPr>
              <a:t> </a:t>
            </a:r>
            <a:r>
              <a:rPr dirty="0" sz="1200" spc="25">
                <a:solidFill>
                  <a:srgbClr val="666666"/>
                </a:solidFill>
                <a:latin typeface="Tahoma"/>
                <a:cs typeface="Tahoma"/>
              </a:rPr>
              <a:t>Pou</a:t>
            </a:r>
            <a:r>
              <a:rPr dirty="0" sz="1200">
                <a:solidFill>
                  <a:srgbClr val="666666"/>
                </a:solidFill>
                <a:latin typeface="Tahoma"/>
                <a:cs typeface="Tahoma"/>
              </a:rPr>
              <a:t>nd</a:t>
            </a:r>
            <a:r>
              <a:rPr dirty="0" sz="1200" spc="-60">
                <a:solidFill>
                  <a:srgbClr val="666666"/>
                </a:solidFill>
                <a:latin typeface="Tahoma"/>
                <a:cs typeface="Tahoma"/>
              </a:rPr>
              <a:t> </a:t>
            </a:r>
            <a:r>
              <a:rPr dirty="0" sz="1200" spc="40">
                <a:solidFill>
                  <a:srgbClr val="666666"/>
                </a:solidFill>
                <a:latin typeface="Tahoma"/>
                <a:cs typeface="Tahoma"/>
              </a:rPr>
              <a:t>–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 sz="1200" spc="35">
                <a:solidFill>
                  <a:srgbClr val="666666"/>
                </a:solidFill>
                <a:latin typeface="Tahoma"/>
                <a:cs typeface="Tahoma"/>
              </a:rPr>
              <a:t>1913</a:t>
            </a:r>
            <a:endParaRPr sz="1200">
              <a:latin typeface="Tahoma"/>
              <a:cs typeface="Tahoma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749782" y="1555305"/>
          <a:ext cx="4377690" cy="16281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1725"/>
                <a:gridCol w="1155064"/>
                <a:gridCol w="1132839"/>
                <a:gridCol w="974725"/>
              </a:tblGrid>
              <a:tr h="40474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in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a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400" spc="-95">
                          <a:latin typeface="Tahoma"/>
                          <a:cs typeface="Tahoma"/>
                        </a:rPr>
                        <a:t>...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404621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400" spc="-5">
                          <a:latin typeface="Tahoma"/>
                          <a:cs typeface="Tahoma"/>
                        </a:rPr>
                        <a:t>N</a:t>
                      </a:r>
                      <a:r>
                        <a:rPr dirty="0" sz="1400">
                          <a:latin typeface="Tahoma"/>
                          <a:cs typeface="Tahoma"/>
                        </a:rPr>
                        <a:t>N</a:t>
                      </a:r>
                      <a:r>
                        <a:rPr dirty="0" sz="1400" spc="-7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400">
                          <a:solidFill>
                            <a:srgbClr val="D9D9D9"/>
                          </a:solidFill>
                          <a:latin typeface="Tahoma"/>
                          <a:cs typeface="Tahoma"/>
                        </a:rPr>
                        <a:t>(</a:t>
                      </a:r>
                      <a:r>
                        <a:rPr dirty="0" sz="1400" spc="-10">
                          <a:solidFill>
                            <a:srgbClr val="D9D9D9"/>
                          </a:solidFill>
                          <a:latin typeface="Tahoma"/>
                          <a:cs typeface="Tahoma"/>
                        </a:rPr>
                        <a:t>n</a:t>
                      </a:r>
                      <a:r>
                        <a:rPr dirty="0" sz="1400">
                          <a:solidFill>
                            <a:srgbClr val="D9D9D9"/>
                          </a:solidFill>
                          <a:latin typeface="Tahoma"/>
                          <a:cs typeface="Tahoma"/>
                        </a:rPr>
                        <a:t>o</a:t>
                      </a:r>
                      <a:r>
                        <a:rPr dirty="0" sz="1400" spc="-10">
                          <a:solidFill>
                            <a:srgbClr val="D9D9D9"/>
                          </a:solidFill>
                          <a:latin typeface="Tahoma"/>
                          <a:cs typeface="Tahoma"/>
                        </a:rPr>
                        <a:t>u</a:t>
                      </a:r>
                      <a:r>
                        <a:rPr dirty="0" sz="1400">
                          <a:solidFill>
                            <a:srgbClr val="D9D9D9"/>
                          </a:solidFill>
                          <a:latin typeface="Tahoma"/>
                          <a:cs typeface="Tahoma"/>
                        </a:rPr>
                        <a:t>n)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890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92C47C"/>
                    </a:solidFill>
                  </a:tcPr>
                </a:tc>
                <a:tc>
                  <a:txBody>
                    <a:bodyPr/>
                    <a:lstStyle/>
                    <a:p>
                      <a:pPr algn="r" marR="51752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0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890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404622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VB</a:t>
                      </a:r>
                      <a:r>
                        <a:rPr dirty="0" sz="1400" spc="-9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400">
                          <a:solidFill>
                            <a:srgbClr val="D9D9D9"/>
                          </a:solidFill>
                          <a:latin typeface="Tahoma"/>
                          <a:cs typeface="Tahoma"/>
                        </a:rPr>
                        <a:t>(</a:t>
                      </a:r>
                      <a:r>
                        <a:rPr dirty="0" sz="1400" spc="-10">
                          <a:solidFill>
                            <a:srgbClr val="D9D9D9"/>
                          </a:solidFill>
                          <a:latin typeface="Tahoma"/>
                          <a:cs typeface="Tahoma"/>
                        </a:rPr>
                        <a:t>v</a:t>
                      </a:r>
                      <a:r>
                        <a:rPr dirty="0" sz="1400">
                          <a:solidFill>
                            <a:srgbClr val="D9D9D9"/>
                          </a:solidFill>
                          <a:latin typeface="Tahoma"/>
                          <a:cs typeface="Tahoma"/>
                        </a:rPr>
                        <a:t>e</a:t>
                      </a:r>
                      <a:r>
                        <a:rPr dirty="0" sz="1400" spc="5">
                          <a:solidFill>
                            <a:srgbClr val="D9D9D9"/>
                          </a:solidFill>
                          <a:latin typeface="Tahoma"/>
                          <a:cs typeface="Tahoma"/>
                        </a:rPr>
                        <a:t>r</a:t>
                      </a:r>
                      <a:r>
                        <a:rPr dirty="0" sz="1400">
                          <a:solidFill>
                            <a:srgbClr val="D9D9D9"/>
                          </a:solidFill>
                          <a:latin typeface="Tahoma"/>
                          <a:cs typeface="Tahoma"/>
                        </a:rPr>
                        <a:t>b</a:t>
                      </a:r>
                      <a:r>
                        <a:rPr dirty="0" sz="1400">
                          <a:solidFill>
                            <a:srgbClr val="D9D9D9"/>
                          </a:solidFill>
                          <a:latin typeface="Tahoma"/>
                          <a:cs typeface="Tahoma"/>
                        </a:rPr>
                        <a:t>)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8E7BC3"/>
                    </a:solidFill>
                  </a:tcPr>
                </a:tc>
                <a:tc>
                  <a:txBody>
                    <a:bodyPr/>
                    <a:lstStyle/>
                    <a:p>
                      <a:pPr algn="r" marR="517525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0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404621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400" spc="130">
                          <a:latin typeface="Tahoma"/>
                          <a:cs typeface="Tahoma"/>
                        </a:rPr>
                        <a:t>O</a:t>
                      </a:r>
                      <a:r>
                        <a:rPr dirty="0" sz="1400" spc="-10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400" spc="-40">
                          <a:solidFill>
                            <a:srgbClr val="D9D9D9"/>
                          </a:solidFill>
                          <a:latin typeface="Tahoma"/>
                          <a:cs typeface="Tahoma"/>
                        </a:rPr>
                        <a:t>(other)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B7B7B7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6EA8DC"/>
                    </a:solidFill>
                  </a:tcPr>
                </a:tc>
                <a:tc>
                  <a:txBody>
                    <a:bodyPr/>
                    <a:lstStyle/>
                    <a:p>
                      <a:pPr algn="r" marR="517525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2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9525">
                      <a:solidFill>
                        <a:srgbClr val="B7B7B7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7164" y="2476500"/>
            <a:ext cx="485775" cy="19050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713476" y="2115947"/>
            <a:ext cx="154940" cy="213360"/>
          </a:xfrm>
          <a:prstGeom prst="rect">
            <a:avLst/>
          </a:prstGeom>
          <a:solidFill>
            <a:srgbClr val="B7B7B7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664"/>
              </a:lnSpc>
            </a:pPr>
            <a:r>
              <a:rPr dirty="0" sz="1400" spc="5">
                <a:solidFill>
                  <a:srgbClr val="3C85C5"/>
                </a:solidFill>
                <a:latin typeface="Tahoma"/>
                <a:cs typeface="Tahoma"/>
              </a:rPr>
              <a:t>in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984235" y="2423795"/>
            <a:ext cx="154940" cy="213360"/>
          </a:xfrm>
          <a:prstGeom prst="rect">
            <a:avLst/>
          </a:prstGeom>
          <a:solidFill>
            <a:srgbClr val="B7B7B7"/>
          </a:solidFill>
        </p:spPr>
        <p:txBody>
          <a:bodyPr wrap="square" lIns="0" tIns="0" rIns="0" bIns="0" rtlCol="0" vert="horz">
            <a:spAutoFit/>
          </a:bodyPr>
          <a:lstStyle/>
          <a:p>
            <a:pPr marL="1270">
              <a:lnSpc>
                <a:spcPts val="1664"/>
              </a:lnSpc>
            </a:pPr>
            <a:r>
              <a:rPr dirty="0" sz="1400">
                <a:solidFill>
                  <a:srgbClr val="3C85C5"/>
                </a:solidFill>
                <a:latin typeface="Tahoma"/>
                <a:cs typeface="Tahoma"/>
              </a:rPr>
              <a:t>in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292852" y="2014727"/>
            <a:ext cx="3851275" cy="1203960"/>
          </a:xfrm>
          <a:prstGeom prst="rect">
            <a:avLst/>
          </a:prstGeom>
          <a:ln w="9525">
            <a:solidFill>
              <a:srgbClr val="D9D9D9"/>
            </a:solidFill>
          </a:ln>
        </p:spPr>
        <p:txBody>
          <a:bodyPr wrap="square" lIns="0" tIns="99060" rIns="0" bIns="0" rtlCol="0" vert="horz">
            <a:spAutoFit/>
          </a:bodyPr>
          <a:lstStyle/>
          <a:p>
            <a:pPr marL="92075">
              <a:lnSpc>
                <a:spcPct val="100000"/>
              </a:lnSpc>
              <a:spcBef>
                <a:spcPts val="780"/>
              </a:spcBef>
              <a:tabLst>
                <a:tab pos="608330" algn="l"/>
              </a:tabLst>
            </a:pPr>
            <a:r>
              <a:rPr dirty="0" sz="1400" spc="-145">
                <a:solidFill>
                  <a:srgbClr val="E69138"/>
                </a:solidFill>
                <a:latin typeface="Tahoma"/>
                <a:cs typeface="Tahoma"/>
              </a:rPr>
              <a:t>&lt;s&gt;</a:t>
            </a:r>
            <a:r>
              <a:rPr dirty="0" sz="1400" spc="-145">
                <a:solidFill>
                  <a:srgbClr val="E69138"/>
                </a:solidFill>
                <a:latin typeface="Tahoma"/>
                <a:cs typeface="Tahoma"/>
              </a:rPr>
              <a:t>	</a:t>
            </a:r>
            <a:r>
              <a:rPr dirty="0" sz="1400" spc="-40">
                <a:solidFill>
                  <a:srgbClr val="3C85C5"/>
                </a:solidFill>
                <a:latin typeface="Tahoma"/>
                <a:cs typeface="Tahoma"/>
              </a:rPr>
              <a:t>a</a:t>
            </a:r>
            <a:r>
              <a:rPr dirty="0" sz="1400" spc="-85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dirty="0" sz="1400" spc="10">
                <a:solidFill>
                  <a:srgbClr val="6AA84F"/>
                </a:solidFill>
                <a:latin typeface="Tahoma"/>
                <a:cs typeface="Tahoma"/>
              </a:rPr>
              <a:t>stati</a:t>
            </a:r>
            <a:r>
              <a:rPr dirty="0" sz="1400" spc="5">
                <a:solidFill>
                  <a:srgbClr val="6AA84F"/>
                </a:solidFill>
                <a:latin typeface="Tahoma"/>
                <a:cs typeface="Tahoma"/>
              </a:rPr>
              <a:t>o</a:t>
            </a:r>
            <a:r>
              <a:rPr dirty="0" sz="1400">
                <a:solidFill>
                  <a:srgbClr val="6AA84F"/>
                </a:solidFill>
                <a:latin typeface="Tahoma"/>
                <a:cs typeface="Tahoma"/>
              </a:rPr>
              <a:t>n</a:t>
            </a:r>
            <a:r>
              <a:rPr dirty="0" sz="1400" spc="-95">
                <a:solidFill>
                  <a:srgbClr val="6AA84F"/>
                </a:solidFill>
                <a:latin typeface="Tahoma"/>
                <a:cs typeface="Tahoma"/>
              </a:rPr>
              <a:t> </a:t>
            </a:r>
            <a:r>
              <a:rPr dirty="0" sz="1400" spc="25">
                <a:solidFill>
                  <a:srgbClr val="3C85C5"/>
                </a:solidFill>
                <a:latin typeface="Tahoma"/>
                <a:cs typeface="Tahoma"/>
              </a:rPr>
              <a:t>o</a:t>
            </a:r>
            <a:r>
              <a:rPr dirty="0" sz="1400" spc="45">
                <a:solidFill>
                  <a:srgbClr val="3C85C5"/>
                </a:solidFill>
                <a:latin typeface="Tahoma"/>
                <a:cs typeface="Tahoma"/>
              </a:rPr>
              <a:t>f</a:t>
            </a:r>
            <a:r>
              <a:rPr dirty="0" sz="1400" spc="-70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dirty="0" sz="1400" spc="15">
                <a:solidFill>
                  <a:srgbClr val="3C85C5"/>
                </a:solidFill>
                <a:latin typeface="Tahoma"/>
                <a:cs typeface="Tahoma"/>
              </a:rPr>
              <a:t>t</a:t>
            </a:r>
            <a:r>
              <a:rPr dirty="0" sz="1400" spc="20">
                <a:solidFill>
                  <a:srgbClr val="3C85C5"/>
                </a:solidFill>
                <a:latin typeface="Tahoma"/>
                <a:cs typeface="Tahoma"/>
              </a:rPr>
              <a:t>h</a:t>
            </a:r>
            <a:r>
              <a:rPr dirty="0" sz="1400" spc="5">
                <a:solidFill>
                  <a:srgbClr val="3C85C5"/>
                </a:solidFill>
                <a:latin typeface="Tahoma"/>
                <a:cs typeface="Tahoma"/>
              </a:rPr>
              <a:t>e</a:t>
            </a:r>
            <a:r>
              <a:rPr dirty="0" sz="1400" spc="-85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dirty="0" sz="1400" spc="-25">
                <a:solidFill>
                  <a:srgbClr val="6AA84F"/>
                </a:solidFill>
                <a:latin typeface="Tahoma"/>
                <a:cs typeface="Tahoma"/>
              </a:rPr>
              <a:t>m</a:t>
            </a:r>
            <a:r>
              <a:rPr dirty="0" sz="1400" spc="15">
                <a:solidFill>
                  <a:srgbClr val="6AA84F"/>
                </a:solidFill>
                <a:latin typeface="Tahoma"/>
                <a:cs typeface="Tahoma"/>
              </a:rPr>
              <a:t>etr</a:t>
            </a:r>
            <a:r>
              <a:rPr dirty="0" sz="1400" spc="35">
                <a:solidFill>
                  <a:srgbClr val="6AA84F"/>
                </a:solidFill>
                <a:latin typeface="Tahoma"/>
                <a:cs typeface="Tahoma"/>
              </a:rPr>
              <a:t>o</a:t>
            </a:r>
            <a:endParaRPr sz="1400">
              <a:latin typeface="Tahoma"/>
              <a:cs typeface="Tahoma"/>
            </a:endParaRPr>
          </a:p>
          <a:p>
            <a:pPr marL="92075">
              <a:lnSpc>
                <a:spcPct val="100000"/>
              </a:lnSpc>
              <a:spcBef>
                <a:spcPts val="745"/>
              </a:spcBef>
              <a:tabLst>
                <a:tab pos="2879725" algn="l"/>
              </a:tabLst>
            </a:pPr>
            <a:r>
              <a:rPr dirty="0" sz="1400" spc="-114">
                <a:solidFill>
                  <a:srgbClr val="E69138"/>
                </a:solidFill>
                <a:latin typeface="Tahoma"/>
                <a:cs typeface="Tahoma"/>
              </a:rPr>
              <a:t>&lt;s</a:t>
            </a:r>
            <a:r>
              <a:rPr dirty="0" sz="1400" spc="-204">
                <a:solidFill>
                  <a:srgbClr val="E69138"/>
                </a:solidFill>
                <a:latin typeface="Tahoma"/>
                <a:cs typeface="Tahoma"/>
              </a:rPr>
              <a:t>&gt;</a:t>
            </a:r>
            <a:r>
              <a:rPr dirty="0" sz="1400" spc="-90">
                <a:solidFill>
                  <a:srgbClr val="E69138"/>
                </a:solidFill>
                <a:latin typeface="Tahoma"/>
                <a:cs typeface="Tahoma"/>
              </a:rPr>
              <a:t> </a:t>
            </a:r>
            <a:r>
              <a:rPr dirty="0" sz="1400" spc="10">
                <a:solidFill>
                  <a:srgbClr val="3C85C5"/>
                </a:solidFill>
                <a:latin typeface="Tahoma"/>
                <a:cs typeface="Tahoma"/>
              </a:rPr>
              <a:t>the</a:t>
            </a:r>
            <a:r>
              <a:rPr dirty="0" sz="1400" spc="-95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dirty="0" sz="1400" spc="-5">
                <a:solidFill>
                  <a:srgbClr val="6AA84F"/>
                </a:solidFill>
                <a:latin typeface="Tahoma"/>
                <a:cs typeface="Tahoma"/>
              </a:rPr>
              <a:t>ap</a:t>
            </a:r>
            <a:r>
              <a:rPr dirty="0" sz="1400">
                <a:solidFill>
                  <a:srgbClr val="6AA84F"/>
                </a:solidFill>
                <a:latin typeface="Tahoma"/>
                <a:cs typeface="Tahoma"/>
              </a:rPr>
              <a:t>p</a:t>
            </a:r>
            <a:r>
              <a:rPr dirty="0" sz="1400" spc="10">
                <a:solidFill>
                  <a:srgbClr val="6AA84F"/>
                </a:solidFill>
                <a:latin typeface="Tahoma"/>
                <a:cs typeface="Tahoma"/>
              </a:rPr>
              <a:t>arition</a:t>
            </a:r>
            <a:r>
              <a:rPr dirty="0" sz="1400" spc="-85">
                <a:solidFill>
                  <a:srgbClr val="6AA84F"/>
                </a:solidFill>
                <a:latin typeface="Tahoma"/>
                <a:cs typeface="Tahoma"/>
              </a:rPr>
              <a:t> </a:t>
            </a:r>
            <a:r>
              <a:rPr dirty="0" sz="1400" spc="40">
                <a:solidFill>
                  <a:srgbClr val="3C85C5"/>
                </a:solidFill>
                <a:latin typeface="Tahoma"/>
                <a:cs typeface="Tahoma"/>
              </a:rPr>
              <a:t>of</a:t>
            </a:r>
            <a:r>
              <a:rPr dirty="0" sz="1400" spc="-85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dirty="0" sz="1400" spc="5">
                <a:solidFill>
                  <a:srgbClr val="3C85C5"/>
                </a:solidFill>
                <a:latin typeface="Tahoma"/>
                <a:cs typeface="Tahoma"/>
              </a:rPr>
              <a:t>these</a:t>
            </a:r>
            <a:r>
              <a:rPr dirty="0" sz="1400" spc="-110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6AA84F"/>
                </a:solidFill>
                <a:latin typeface="Tahoma"/>
                <a:cs typeface="Tahoma"/>
              </a:rPr>
              <a:t>faces</a:t>
            </a:r>
            <a:r>
              <a:rPr dirty="0" sz="1400">
                <a:solidFill>
                  <a:srgbClr val="6AA84F"/>
                </a:solidFill>
                <a:latin typeface="Tahoma"/>
                <a:cs typeface="Tahoma"/>
              </a:rPr>
              <a:t>	</a:t>
            </a:r>
            <a:r>
              <a:rPr dirty="0" sz="1400" spc="10">
                <a:solidFill>
                  <a:srgbClr val="3C85C5"/>
                </a:solidFill>
                <a:latin typeface="Tahoma"/>
                <a:cs typeface="Tahoma"/>
              </a:rPr>
              <a:t>the</a:t>
            </a:r>
            <a:r>
              <a:rPr dirty="0" sz="1400" spc="-95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dirty="0" sz="1400" spc="15">
                <a:solidFill>
                  <a:srgbClr val="6AA84F"/>
                </a:solidFill>
                <a:latin typeface="Tahoma"/>
                <a:cs typeface="Tahoma"/>
              </a:rPr>
              <a:t>cr</a:t>
            </a:r>
            <a:r>
              <a:rPr dirty="0" sz="1400" spc="35">
                <a:solidFill>
                  <a:srgbClr val="6AA84F"/>
                </a:solidFill>
                <a:latin typeface="Tahoma"/>
                <a:cs typeface="Tahoma"/>
              </a:rPr>
              <a:t>owd</a:t>
            </a:r>
            <a:endParaRPr sz="1400">
              <a:latin typeface="Tahoma"/>
              <a:cs typeface="Tahoma"/>
            </a:endParaRPr>
          </a:p>
          <a:p>
            <a:pPr marL="92075">
              <a:lnSpc>
                <a:spcPct val="100000"/>
              </a:lnSpc>
              <a:spcBef>
                <a:spcPts val="254"/>
              </a:spcBef>
            </a:pPr>
            <a:r>
              <a:rPr dirty="0" sz="1400" spc="-145">
                <a:solidFill>
                  <a:srgbClr val="3C85C5"/>
                </a:solidFill>
                <a:latin typeface="Tahoma"/>
                <a:cs typeface="Tahoma"/>
              </a:rPr>
              <a:t>:</a:t>
            </a:r>
            <a:endParaRPr sz="1400">
              <a:latin typeface="Tahoma"/>
              <a:cs typeface="Tahoma"/>
            </a:endParaRPr>
          </a:p>
          <a:p>
            <a:pPr marL="92075">
              <a:lnSpc>
                <a:spcPct val="100000"/>
              </a:lnSpc>
              <a:spcBef>
                <a:spcPts val="755"/>
              </a:spcBef>
            </a:pPr>
            <a:r>
              <a:rPr dirty="0" sz="1400" spc="-114">
                <a:solidFill>
                  <a:srgbClr val="E69138"/>
                </a:solidFill>
                <a:latin typeface="Tahoma"/>
                <a:cs typeface="Tahoma"/>
              </a:rPr>
              <a:t>&lt;s</a:t>
            </a:r>
            <a:r>
              <a:rPr dirty="0" sz="1400" spc="-204">
                <a:solidFill>
                  <a:srgbClr val="E69138"/>
                </a:solidFill>
                <a:latin typeface="Tahoma"/>
                <a:cs typeface="Tahoma"/>
              </a:rPr>
              <a:t>&gt;</a:t>
            </a:r>
            <a:r>
              <a:rPr dirty="0" sz="1400" spc="-90">
                <a:solidFill>
                  <a:srgbClr val="E69138"/>
                </a:solidFill>
                <a:latin typeface="Tahoma"/>
                <a:cs typeface="Tahoma"/>
              </a:rPr>
              <a:t> </a:t>
            </a:r>
            <a:r>
              <a:rPr dirty="0" sz="1400" spc="10">
                <a:solidFill>
                  <a:srgbClr val="6AA84F"/>
                </a:solidFill>
                <a:latin typeface="Tahoma"/>
                <a:cs typeface="Tahoma"/>
              </a:rPr>
              <a:t>p</a:t>
            </a:r>
            <a:r>
              <a:rPr dirty="0" sz="1400">
                <a:solidFill>
                  <a:srgbClr val="6AA84F"/>
                </a:solidFill>
                <a:latin typeface="Tahoma"/>
                <a:cs typeface="Tahoma"/>
              </a:rPr>
              <a:t>etal</a:t>
            </a:r>
            <a:r>
              <a:rPr dirty="0" sz="1400" spc="-20">
                <a:solidFill>
                  <a:srgbClr val="6AA84F"/>
                </a:solidFill>
                <a:latin typeface="Tahoma"/>
                <a:cs typeface="Tahoma"/>
              </a:rPr>
              <a:t>s</a:t>
            </a:r>
            <a:r>
              <a:rPr dirty="0" sz="1400" spc="-110">
                <a:solidFill>
                  <a:srgbClr val="6AA84F"/>
                </a:solidFill>
                <a:latin typeface="Tahoma"/>
                <a:cs typeface="Tahoma"/>
              </a:rPr>
              <a:t> </a:t>
            </a:r>
            <a:r>
              <a:rPr dirty="0" sz="1400" spc="15">
                <a:solidFill>
                  <a:srgbClr val="3C85C5"/>
                </a:solidFill>
                <a:latin typeface="Tahoma"/>
                <a:cs typeface="Tahoma"/>
              </a:rPr>
              <a:t>on</a:t>
            </a:r>
            <a:r>
              <a:rPr dirty="0" sz="1400" spc="-90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dirty="0" sz="1400" spc="-40">
                <a:solidFill>
                  <a:srgbClr val="3C85C5"/>
                </a:solidFill>
                <a:latin typeface="Tahoma"/>
                <a:cs typeface="Tahoma"/>
              </a:rPr>
              <a:t>a</a:t>
            </a:r>
            <a:r>
              <a:rPr dirty="0" sz="1400" spc="-70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dirty="0" sz="1400" spc="30">
                <a:solidFill>
                  <a:srgbClr val="3C85C5"/>
                </a:solidFill>
                <a:latin typeface="Tahoma"/>
                <a:cs typeface="Tahoma"/>
              </a:rPr>
              <a:t>wet</a:t>
            </a:r>
            <a:r>
              <a:rPr dirty="0" sz="1400" spc="-90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dirty="0" sz="1400" spc="-110">
                <a:solidFill>
                  <a:srgbClr val="3C85C5"/>
                </a:solidFill>
                <a:latin typeface="Tahoma"/>
                <a:cs typeface="Tahoma"/>
              </a:rPr>
              <a:t>,</a:t>
            </a:r>
            <a:r>
              <a:rPr dirty="0" sz="1400" spc="-90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dirty="0" sz="1400" spc="10">
                <a:solidFill>
                  <a:srgbClr val="3C85C5"/>
                </a:solidFill>
                <a:latin typeface="Tahoma"/>
                <a:cs typeface="Tahoma"/>
              </a:rPr>
              <a:t>b</a:t>
            </a:r>
            <a:r>
              <a:rPr dirty="0" sz="1400" spc="10">
                <a:solidFill>
                  <a:srgbClr val="3C85C5"/>
                </a:solidFill>
                <a:latin typeface="Tahoma"/>
                <a:cs typeface="Tahoma"/>
              </a:rPr>
              <a:t>l</a:t>
            </a:r>
            <a:r>
              <a:rPr dirty="0" sz="1400">
                <a:solidFill>
                  <a:srgbClr val="3C85C5"/>
                </a:solidFill>
                <a:latin typeface="Tahoma"/>
                <a:cs typeface="Tahoma"/>
              </a:rPr>
              <a:t>ack</a:t>
            </a:r>
            <a:r>
              <a:rPr dirty="0" sz="1400" spc="-90">
                <a:solidFill>
                  <a:srgbClr val="3C85C5"/>
                </a:solidFill>
                <a:latin typeface="Tahoma"/>
                <a:cs typeface="Tahoma"/>
              </a:rPr>
              <a:t> </a:t>
            </a:r>
            <a:r>
              <a:rPr dirty="0" sz="1400" spc="10">
                <a:solidFill>
                  <a:srgbClr val="6AA84F"/>
                </a:solidFill>
                <a:latin typeface="Tahoma"/>
                <a:cs typeface="Tahoma"/>
              </a:rPr>
              <a:t>b</a:t>
            </a:r>
            <a:r>
              <a:rPr dirty="0" sz="1400" spc="15">
                <a:solidFill>
                  <a:srgbClr val="6AA84F"/>
                </a:solidFill>
                <a:latin typeface="Tahoma"/>
                <a:cs typeface="Tahoma"/>
              </a:rPr>
              <a:t>o</a:t>
            </a:r>
            <a:r>
              <a:rPr dirty="0" sz="1400" spc="5">
                <a:solidFill>
                  <a:srgbClr val="6AA84F"/>
                </a:solidFill>
                <a:latin typeface="Tahoma"/>
                <a:cs typeface="Tahoma"/>
              </a:rPr>
              <a:t>u</a:t>
            </a:r>
            <a:r>
              <a:rPr dirty="0" sz="1400" spc="-25">
                <a:solidFill>
                  <a:srgbClr val="6AA84F"/>
                </a:solidFill>
                <a:latin typeface="Tahoma"/>
                <a:cs typeface="Tahoma"/>
              </a:rPr>
              <a:t>gh</a:t>
            </a:r>
            <a:r>
              <a:rPr dirty="0" sz="1400" spc="-90">
                <a:solidFill>
                  <a:srgbClr val="6AA84F"/>
                </a:solidFill>
                <a:latin typeface="Tahoma"/>
                <a:cs typeface="Tahoma"/>
              </a:rPr>
              <a:t> </a:t>
            </a:r>
            <a:r>
              <a:rPr dirty="0" sz="1400" spc="-95">
                <a:solidFill>
                  <a:srgbClr val="3C85C5"/>
                </a:solidFill>
                <a:latin typeface="Tahoma"/>
                <a:cs typeface="Tahoma"/>
              </a:rPr>
              <a:t>.</a:t>
            </a:r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9429"/>
            <a:ext cx="315023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5"/>
              <a:t>The</a:t>
            </a:r>
            <a:r>
              <a:rPr dirty="0" spc="-200"/>
              <a:t> </a:t>
            </a:r>
            <a:r>
              <a:rPr dirty="0"/>
              <a:t>emission</a:t>
            </a:r>
            <a:r>
              <a:rPr dirty="0" spc="-200"/>
              <a:t> </a:t>
            </a:r>
            <a:r>
              <a:rPr dirty="0" spc="-5"/>
              <a:t>matrix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749782" y="1555305"/>
          <a:ext cx="4377690" cy="16281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1725"/>
                <a:gridCol w="1155064"/>
                <a:gridCol w="1132839"/>
                <a:gridCol w="974725"/>
              </a:tblGrid>
              <a:tr h="40474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in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a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400" spc="-95">
                          <a:latin typeface="Tahoma"/>
                          <a:cs typeface="Tahoma"/>
                        </a:rPr>
                        <a:t>...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404621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400" spc="-5">
                          <a:latin typeface="Tahoma"/>
                          <a:cs typeface="Tahoma"/>
                        </a:rPr>
                        <a:t>N</a:t>
                      </a:r>
                      <a:r>
                        <a:rPr dirty="0" sz="1400">
                          <a:latin typeface="Tahoma"/>
                          <a:cs typeface="Tahoma"/>
                        </a:rPr>
                        <a:t>N</a:t>
                      </a:r>
                      <a:r>
                        <a:rPr dirty="0" sz="1400" spc="-7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400">
                          <a:solidFill>
                            <a:srgbClr val="D9D9D9"/>
                          </a:solidFill>
                          <a:latin typeface="Tahoma"/>
                          <a:cs typeface="Tahoma"/>
                        </a:rPr>
                        <a:t>(</a:t>
                      </a:r>
                      <a:r>
                        <a:rPr dirty="0" sz="1400" spc="-10">
                          <a:solidFill>
                            <a:srgbClr val="D9D9D9"/>
                          </a:solidFill>
                          <a:latin typeface="Tahoma"/>
                          <a:cs typeface="Tahoma"/>
                        </a:rPr>
                        <a:t>n</a:t>
                      </a:r>
                      <a:r>
                        <a:rPr dirty="0" sz="1400">
                          <a:solidFill>
                            <a:srgbClr val="D9D9D9"/>
                          </a:solidFill>
                          <a:latin typeface="Tahoma"/>
                          <a:cs typeface="Tahoma"/>
                        </a:rPr>
                        <a:t>o</a:t>
                      </a:r>
                      <a:r>
                        <a:rPr dirty="0" sz="1400" spc="-10">
                          <a:solidFill>
                            <a:srgbClr val="D9D9D9"/>
                          </a:solidFill>
                          <a:latin typeface="Tahoma"/>
                          <a:cs typeface="Tahoma"/>
                        </a:rPr>
                        <a:t>u</a:t>
                      </a:r>
                      <a:r>
                        <a:rPr dirty="0" sz="1400">
                          <a:solidFill>
                            <a:srgbClr val="D9D9D9"/>
                          </a:solidFill>
                          <a:latin typeface="Tahoma"/>
                          <a:cs typeface="Tahoma"/>
                        </a:rPr>
                        <a:t>n)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890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1752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0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890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9466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400" spc="-95">
                          <a:solidFill>
                            <a:srgbClr val="B7B7B7"/>
                          </a:solidFill>
                          <a:latin typeface="Tahoma"/>
                          <a:cs typeface="Tahoma"/>
                        </a:rPr>
                        <a:t>...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890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1529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400" spc="-95">
                          <a:solidFill>
                            <a:srgbClr val="B7B7B7"/>
                          </a:solidFill>
                          <a:latin typeface="Tahoma"/>
                          <a:cs typeface="Tahoma"/>
                        </a:rPr>
                        <a:t>...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890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404622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VB</a:t>
                      </a:r>
                      <a:r>
                        <a:rPr dirty="0" sz="1400" spc="-9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400">
                          <a:solidFill>
                            <a:srgbClr val="D9D9D9"/>
                          </a:solidFill>
                          <a:latin typeface="Tahoma"/>
                          <a:cs typeface="Tahoma"/>
                        </a:rPr>
                        <a:t>(</a:t>
                      </a:r>
                      <a:r>
                        <a:rPr dirty="0" sz="1400" spc="-10">
                          <a:solidFill>
                            <a:srgbClr val="D9D9D9"/>
                          </a:solidFill>
                          <a:latin typeface="Tahoma"/>
                          <a:cs typeface="Tahoma"/>
                        </a:rPr>
                        <a:t>v</a:t>
                      </a:r>
                      <a:r>
                        <a:rPr dirty="0" sz="1400">
                          <a:solidFill>
                            <a:srgbClr val="D9D9D9"/>
                          </a:solidFill>
                          <a:latin typeface="Tahoma"/>
                          <a:cs typeface="Tahoma"/>
                        </a:rPr>
                        <a:t>e</a:t>
                      </a:r>
                      <a:r>
                        <a:rPr dirty="0" sz="1400" spc="5">
                          <a:solidFill>
                            <a:srgbClr val="D9D9D9"/>
                          </a:solidFill>
                          <a:latin typeface="Tahoma"/>
                          <a:cs typeface="Tahoma"/>
                        </a:rPr>
                        <a:t>r</a:t>
                      </a:r>
                      <a:r>
                        <a:rPr dirty="0" sz="1400">
                          <a:solidFill>
                            <a:srgbClr val="D9D9D9"/>
                          </a:solidFill>
                          <a:latin typeface="Tahoma"/>
                          <a:cs typeface="Tahoma"/>
                        </a:rPr>
                        <a:t>b</a:t>
                      </a:r>
                      <a:r>
                        <a:rPr dirty="0" sz="1400">
                          <a:solidFill>
                            <a:srgbClr val="D9D9D9"/>
                          </a:solidFill>
                          <a:latin typeface="Tahoma"/>
                          <a:cs typeface="Tahoma"/>
                        </a:rPr>
                        <a:t>)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17525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0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94665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400" spc="-95">
                          <a:solidFill>
                            <a:srgbClr val="B7B7B7"/>
                          </a:solidFill>
                          <a:latin typeface="Tahoma"/>
                          <a:cs typeface="Tahoma"/>
                        </a:rPr>
                        <a:t>...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15290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400" spc="-95">
                          <a:solidFill>
                            <a:srgbClr val="B7B7B7"/>
                          </a:solidFill>
                          <a:latin typeface="Tahoma"/>
                          <a:cs typeface="Tahoma"/>
                        </a:rPr>
                        <a:t>...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404621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400" spc="130">
                          <a:latin typeface="Tahoma"/>
                          <a:cs typeface="Tahoma"/>
                        </a:rPr>
                        <a:t>O</a:t>
                      </a:r>
                      <a:r>
                        <a:rPr dirty="0" sz="1400" spc="-10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400" spc="-40">
                          <a:solidFill>
                            <a:srgbClr val="D9D9D9"/>
                          </a:solidFill>
                          <a:latin typeface="Tahoma"/>
                          <a:cs typeface="Tahoma"/>
                        </a:rPr>
                        <a:t>(other)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B7B7B7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17525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2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9525">
                      <a:solidFill>
                        <a:srgbClr val="B7B7B7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94665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400" spc="-95">
                          <a:solidFill>
                            <a:srgbClr val="B7B7B7"/>
                          </a:solidFill>
                          <a:latin typeface="Tahoma"/>
                          <a:cs typeface="Tahoma"/>
                        </a:rPr>
                        <a:t>...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15290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dirty="0" sz="1400" spc="-95">
                          <a:solidFill>
                            <a:srgbClr val="B7B7B7"/>
                          </a:solidFill>
                          <a:latin typeface="Tahoma"/>
                          <a:cs typeface="Tahoma"/>
                        </a:rPr>
                        <a:t>...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953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7164" y="2476500"/>
            <a:ext cx="485775" cy="1905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530596" y="1740783"/>
            <a:ext cx="3429000" cy="1266068"/>
          </a:xfrm>
          <a:prstGeom prst="rect">
            <a:avLst/>
          </a:prstGeom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642103"/>
            <a:ext cx="9144000" cy="501650"/>
            <a:chOff x="0" y="4642103"/>
            <a:chExt cx="9144000" cy="5016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52494" y="4886505"/>
              <a:ext cx="1422388" cy="187986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4736591"/>
              <a:ext cx="9144000" cy="407034"/>
            </a:xfrm>
            <a:custGeom>
              <a:avLst/>
              <a:gdLst/>
              <a:ahLst/>
              <a:cxnLst/>
              <a:rect l="l" t="t" r="r" b="b"/>
              <a:pathLst>
                <a:path w="9144000" h="407035">
                  <a:moveTo>
                    <a:pt x="9143999" y="0"/>
                  </a:moveTo>
                  <a:lnTo>
                    <a:pt x="0" y="0"/>
                  </a:lnTo>
                  <a:lnTo>
                    <a:pt x="0" y="406907"/>
                  </a:lnTo>
                  <a:lnTo>
                    <a:pt x="9143999" y="406907"/>
                  </a:lnTo>
                  <a:lnTo>
                    <a:pt x="9143999" y="0"/>
                  </a:lnTo>
                  <a:close/>
                </a:path>
              </a:pathLst>
            </a:custGeom>
            <a:solidFill>
              <a:srgbClr val="2F2F2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4736591"/>
              <a:ext cx="9144000" cy="0"/>
            </a:xfrm>
            <a:custGeom>
              <a:avLst/>
              <a:gdLst/>
              <a:ahLst/>
              <a:cxnLst/>
              <a:rect l="l" t="t" r="r" b="b"/>
              <a:pathLst>
                <a:path w="9144000" h="0">
                  <a:moveTo>
                    <a:pt x="9143999" y="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2F2F2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642103"/>
              <a:ext cx="2308859" cy="501395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90550" y="519429"/>
            <a:ext cx="149034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25"/>
              <a:t>Summary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04850" y="1393316"/>
            <a:ext cx="4805680" cy="10325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54965" algn="l"/>
              </a:tabLst>
            </a:pPr>
            <a:r>
              <a:rPr dirty="0" sz="1800" spc="-30">
                <a:latin typeface="Tahoma"/>
                <a:cs typeface="Tahoma"/>
              </a:rPr>
              <a:t>1.</a:t>
            </a:r>
            <a:r>
              <a:rPr dirty="0" sz="1800" spc="-30">
                <a:latin typeface="Tahoma"/>
                <a:cs typeface="Tahoma"/>
              </a:rPr>
              <a:t>	</a:t>
            </a:r>
            <a:r>
              <a:rPr dirty="0" sz="2000" spc="15">
                <a:latin typeface="Tahoma"/>
                <a:cs typeface="Tahoma"/>
              </a:rPr>
              <a:t>Calculate</a:t>
            </a:r>
            <a:r>
              <a:rPr dirty="0" sz="2000" spc="-130">
                <a:latin typeface="Tahoma"/>
                <a:cs typeface="Tahoma"/>
              </a:rPr>
              <a:t> </a:t>
            </a:r>
            <a:r>
              <a:rPr dirty="0" sz="2000" spc="10">
                <a:latin typeface="Tahoma"/>
                <a:cs typeface="Tahoma"/>
              </a:rPr>
              <a:t>transition</a:t>
            </a:r>
            <a:r>
              <a:rPr dirty="0" sz="2000" spc="-160">
                <a:latin typeface="Tahoma"/>
                <a:cs typeface="Tahoma"/>
              </a:rPr>
              <a:t> </a:t>
            </a:r>
            <a:r>
              <a:rPr dirty="0" sz="2000" spc="-15">
                <a:latin typeface="Tahoma"/>
                <a:cs typeface="Tahoma"/>
              </a:rPr>
              <a:t>and</a:t>
            </a:r>
            <a:r>
              <a:rPr dirty="0" sz="2000" spc="-110">
                <a:latin typeface="Tahoma"/>
                <a:cs typeface="Tahoma"/>
              </a:rPr>
              <a:t> </a:t>
            </a:r>
            <a:r>
              <a:rPr dirty="0" sz="2000" spc="-10">
                <a:latin typeface="Tahoma"/>
                <a:cs typeface="Tahoma"/>
              </a:rPr>
              <a:t>e</a:t>
            </a:r>
            <a:r>
              <a:rPr dirty="0" sz="2000" spc="-30">
                <a:latin typeface="Tahoma"/>
                <a:cs typeface="Tahoma"/>
              </a:rPr>
              <a:t>m</a:t>
            </a:r>
            <a:r>
              <a:rPr dirty="0" sz="2000" spc="-10">
                <a:latin typeface="Tahoma"/>
                <a:cs typeface="Tahoma"/>
              </a:rPr>
              <a:t>is</a:t>
            </a:r>
            <a:r>
              <a:rPr dirty="0" sz="2000" spc="-25">
                <a:latin typeface="Tahoma"/>
                <a:cs typeface="Tahoma"/>
              </a:rPr>
              <a:t>s</a:t>
            </a:r>
            <a:r>
              <a:rPr dirty="0" sz="2000" spc="25">
                <a:latin typeface="Tahoma"/>
                <a:cs typeface="Tahoma"/>
              </a:rPr>
              <a:t>ion</a:t>
            </a:r>
            <a:r>
              <a:rPr dirty="0" sz="2000" spc="-135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matrix</a:t>
            </a:r>
            <a:endParaRPr sz="2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5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dirty="0" sz="1800" spc="-30">
                <a:latin typeface="Tahoma"/>
                <a:cs typeface="Tahoma"/>
              </a:rPr>
              <a:t>1.	</a:t>
            </a:r>
            <a:r>
              <a:rPr dirty="0" sz="2000" spc="105">
                <a:latin typeface="Tahoma"/>
                <a:cs typeface="Tahoma"/>
              </a:rPr>
              <a:t>How</a:t>
            </a:r>
            <a:r>
              <a:rPr dirty="0" sz="2000" spc="-135">
                <a:latin typeface="Tahoma"/>
                <a:cs typeface="Tahoma"/>
              </a:rPr>
              <a:t> </a:t>
            </a:r>
            <a:r>
              <a:rPr dirty="0" sz="2000" spc="50">
                <a:latin typeface="Tahoma"/>
                <a:cs typeface="Tahoma"/>
              </a:rPr>
              <a:t>to</a:t>
            </a:r>
            <a:r>
              <a:rPr dirty="0" sz="2000" spc="-135">
                <a:latin typeface="Tahoma"/>
                <a:cs typeface="Tahoma"/>
              </a:rPr>
              <a:t> </a:t>
            </a:r>
            <a:r>
              <a:rPr dirty="0" sz="2000" spc="5">
                <a:latin typeface="Tahoma"/>
                <a:cs typeface="Tahoma"/>
              </a:rPr>
              <a:t>apply</a:t>
            </a:r>
            <a:r>
              <a:rPr dirty="0" sz="2000" spc="-145">
                <a:latin typeface="Tahoma"/>
                <a:cs typeface="Tahoma"/>
              </a:rPr>
              <a:t> </a:t>
            </a:r>
            <a:r>
              <a:rPr dirty="0" sz="2000" spc="5">
                <a:latin typeface="Tahoma"/>
                <a:cs typeface="Tahoma"/>
              </a:rPr>
              <a:t>smoothing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02537" y="3226434"/>
            <a:ext cx="133921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45">
                <a:solidFill>
                  <a:srgbClr val="FFFFFF"/>
                </a:solidFill>
                <a:latin typeface="Microsoft Sans Serif"/>
                <a:cs typeface="Microsoft Sans Serif"/>
              </a:rPr>
              <a:t>deeplearning.ai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535673" y="3031998"/>
            <a:ext cx="646430" cy="0"/>
          </a:xfrm>
          <a:custGeom>
            <a:avLst/>
            <a:gdLst/>
            <a:ahLst/>
            <a:cxnLst/>
            <a:rect l="l" t="t" r="r" b="b"/>
            <a:pathLst>
              <a:path w="646429" h="0">
                <a:moveTo>
                  <a:pt x="645922" y="0"/>
                </a:moveTo>
                <a:lnTo>
                  <a:pt x="0" y="0"/>
                </a:lnTo>
              </a:path>
            </a:pathLst>
          </a:custGeom>
          <a:ln w="38100">
            <a:solidFill>
              <a:srgbClr val="FD4D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2282190" marR="5080" indent="-184785">
              <a:lnSpc>
                <a:spcPct val="100000"/>
              </a:lnSpc>
              <a:spcBef>
                <a:spcPts val="95"/>
              </a:spcBef>
            </a:pPr>
            <a:r>
              <a:rPr dirty="0" spc="15"/>
              <a:t>The</a:t>
            </a:r>
            <a:r>
              <a:rPr dirty="0" spc="-375"/>
              <a:t> </a:t>
            </a:r>
            <a:r>
              <a:rPr dirty="0" spc="100"/>
              <a:t>Viterbi </a:t>
            </a:r>
            <a:r>
              <a:rPr dirty="0" spc="-1610"/>
              <a:t> </a:t>
            </a:r>
            <a:r>
              <a:rPr dirty="0" spc="50"/>
              <a:t>Algorithm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2638044" y="1968315"/>
          <a:ext cx="3868420" cy="5981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7710"/>
                <a:gridCol w="628015"/>
                <a:gridCol w="824230"/>
                <a:gridCol w="1687195"/>
              </a:tblGrid>
              <a:tr h="359062">
                <a:tc>
                  <a:txBody>
                    <a:bodyPr/>
                    <a:lstStyle/>
                    <a:p>
                      <a:pPr marL="31750">
                        <a:lnSpc>
                          <a:spcPts val="2605"/>
                        </a:lnSpc>
                      </a:pPr>
                      <a:r>
                        <a:rPr dirty="0" sz="2200" spc="105">
                          <a:latin typeface="Tahoma"/>
                          <a:cs typeface="Tahoma"/>
                        </a:rPr>
                        <a:t>Why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06680">
                        <a:lnSpc>
                          <a:spcPts val="2605"/>
                        </a:lnSpc>
                      </a:pPr>
                      <a:r>
                        <a:rPr dirty="0" sz="2200" spc="30">
                          <a:latin typeface="Tahoma"/>
                          <a:cs typeface="Tahoma"/>
                        </a:rPr>
                        <a:t>not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05"/>
                        </a:lnSpc>
                      </a:pPr>
                      <a:r>
                        <a:rPr dirty="0" sz="2200" spc="-10">
                          <a:latin typeface="Tahoma"/>
                          <a:cs typeface="Tahoma"/>
                        </a:rPr>
                        <a:t>learn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06680">
                        <a:lnSpc>
                          <a:spcPts val="2605"/>
                        </a:lnSpc>
                        <a:tabLst>
                          <a:tab pos="1530350" algn="l"/>
                        </a:tabLst>
                      </a:pPr>
                      <a:r>
                        <a:rPr dirty="0" sz="2200" spc="-5">
                          <a:latin typeface="Tahoma"/>
                          <a:cs typeface="Tahoma"/>
                        </a:rPr>
                        <a:t>something	</a:t>
                      </a:r>
                      <a:r>
                        <a:rPr dirty="0" sz="2200" spc="-60">
                          <a:latin typeface="Tahoma"/>
                          <a:cs typeface="Tahoma"/>
                        </a:rPr>
                        <a:t>?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B="0" marT="0"/>
                </a:tc>
              </a:tr>
              <a:tr h="238727">
                <a:tc>
                  <a:txBody>
                    <a:bodyPr/>
                    <a:lstStyle/>
                    <a:p>
                      <a:pPr marL="147320">
                        <a:lnSpc>
                          <a:spcPts val="1600"/>
                        </a:lnSpc>
                        <a:spcBef>
                          <a:spcPts val="180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?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22860"/>
                </a:tc>
                <a:tc>
                  <a:txBody>
                    <a:bodyPr/>
                    <a:lstStyle/>
                    <a:p>
                      <a:pPr algn="ctr" marL="66675">
                        <a:lnSpc>
                          <a:spcPts val="1600"/>
                        </a:lnSpc>
                        <a:spcBef>
                          <a:spcPts val="180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?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22860"/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ts val="1600"/>
                        </a:lnSpc>
                        <a:spcBef>
                          <a:spcPts val="180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?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22860"/>
                </a:tc>
                <a:tc>
                  <a:txBody>
                    <a:bodyPr/>
                    <a:lstStyle/>
                    <a:p>
                      <a:pPr marL="693420">
                        <a:lnSpc>
                          <a:spcPts val="1600"/>
                        </a:lnSpc>
                        <a:spcBef>
                          <a:spcPts val="180"/>
                        </a:spcBef>
                        <a:tabLst>
                          <a:tab pos="1455420" algn="l"/>
                        </a:tabLst>
                      </a:pPr>
                      <a:r>
                        <a:rPr dirty="0" sz="1400" spc="-35">
                          <a:latin typeface="Tahoma"/>
                          <a:cs typeface="Tahoma"/>
                        </a:rPr>
                        <a:t>?	?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22860"/>
                </a:tc>
              </a:tr>
            </a:tbl>
          </a:graphicData>
        </a:graphic>
      </p:graphicFrame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642103"/>
            <a:ext cx="9144000" cy="501650"/>
            <a:chOff x="0" y="4642103"/>
            <a:chExt cx="9144000" cy="5016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52494" y="4886505"/>
              <a:ext cx="1422388" cy="187986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4736591"/>
              <a:ext cx="9144000" cy="407034"/>
            </a:xfrm>
            <a:custGeom>
              <a:avLst/>
              <a:gdLst/>
              <a:ahLst/>
              <a:cxnLst/>
              <a:rect l="l" t="t" r="r" b="b"/>
              <a:pathLst>
                <a:path w="9144000" h="407035">
                  <a:moveTo>
                    <a:pt x="9143999" y="0"/>
                  </a:moveTo>
                  <a:lnTo>
                    <a:pt x="0" y="0"/>
                  </a:lnTo>
                  <a:lnTo>
                    <a:pt x="0" y="406907"/>
                  </a:lnTo>
                  <a:lnTo>
                    <a:pt x="9143999" y="406907"/>
                  </a:lnTo>
                  <a:lnTo>
                    <a:pt x="9143999" y="0"/>
                  </a:lnTo>
                  <a:close/>
                </a:path>
              </a:pathLst>
            </a:custGeom>
            <a:solidFill>
              <a:srgbClr val="2F2F2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4736591"/>
              <a:ext cx="9144000" cy="0"/>
            </a:xfrm>
            <a:custGeom>
              <a:avLst/>
              <a:gdLst/>
              <a:ahLst/>
              <a:cxnLst/>
              <a:rect l="l" t="t" r="r" b="b"/>
              <a:pathLst>
                <a:path w="9144000" h="0">
                  <a:moveTo>
                    <a:pt x="9143999" y="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2F2F2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642103"/>
              <a:ext cx="2308859" cy="501395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90550" y="519429"/>
            <a:ext cx="576389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65"/>
              <a:t>Vite</a:t>
            </a:r>
            <a:r>
              <a:rPr dirty="0" spc="60"/>
              <a:t>r</a:t>
            </a:r>
            <a:r>
              <a:rPr dirty="0" spc="20"/>
              <a:t>bi</a:t>
            </a:r>
            <a:r>
              <a:rPr dirty="0" spc="-160"/>
              <a:t> </a:t>
            </a:r>
            <a:r>
              <a:rPr dirty="0" spc="-5"/>
              <a:t>algorithm</a:t>
            </a:r>
            <a:r>
              <a:rPr dirty="0" spc="-150"/>
              <a:t> </a:t>
            </a:r>
            <a:r>
              <a:rPr dirty="0" spc="90"/>
              <a:t>–</a:t>
            </a:r>
            <a:r>
              <a:rPr dirty="0" spc="-160"/>
              <a:t> </a:t>
            </a:r>
            <a:r>
              <a:rPr dirty="0" spc="-85"/>
              <a:t>a</a:t>
            </a:r>
            <a:r>
              <a:rPr dirty="0" spc="-160"/>
              <a:t> </a:t>
            </a:r>
            <a:r>
              <a:rPr dirty="0" spc="-30"/>
              <a:t>graph</a:t>
            </a:r>
            <a:r>
              <a:rPr dirty="0" spc="-160"/>
              <a:t> </a:t>
            </a:r>
            <a:r>
              <a:rPr dirty="0"/>
              <a:t>algori</a:t>
            </a:r>
            <a:r>
              <a:rPr dirty="0" spc="5"/>
              <a:t>t</a:t>
            </a:r>
            <a:r>
              <a:rPr dirty="0" spc="-30"/>
              <a:t>hm</a:t>
            </a:r>
          </a:p>
        </p:txBody>
      </p:sp>
      <p:sp>
        <p:nvSpPr>
          <p:cNvPr id="8" name="object 8"/>
          <p:cNvSpPr/>
          <p:nvPr/>
        </p:nvSpPr>
        <p:spPr>
          <a:xfrm>
            <a:off x="5859779" y="2156460"/>
            <a:ext cx="3028315" cy="783590"/>
          </a:xfrm>
          <a:custGeom>
            <a:avLst/>
            <a:gdLst/>
            <a:ahLst/>
            <a:cxnLst/>
            <a:rect l="l" t="t" r="r" b="b"/>
            <a:pathLst>
              <a:path w="3028315" h="783589">
                <a:moveTo>
                  <a:pt x="0" y="783336"/>
                </a:moveTo>
                <a:lnTo>
                  <a:pt x="3028187" y="783336"/>
                </a:lnTo>
                <a:lnTo>
                  <a:pt x="3028187" y="0"/>
                </a:lnTo>
                <a:lnTo>
                  <a:pt x="0" y="0"/>
                </a:lnTo>
                <a:lnTo>
                  <a:pt x="0" y="783336"/>
                </a:lnTo>
                <a:close/>
              </a:path>
            </a:pathLst>
          </a:custGeom>
          <a:ln w="9525">
            <a:solidFill>
              <a:srgbClr val="CCCC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5952109" y="2232152"/>
            <a:ext cx="29781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400" spc="-114">
                <a:latin typeface="Tahoma"/>
                <a:cs typeface="Tahoma"/>
              </a:rPr>
              <a:t>&lt;s</a:t>
            </a:r>
            <a:r>
              <a:rPr dirty="0" sz="1400" spc="-204">
                <a:latin typeface="Tahoma"/>
                <a:cs typeface="Tahoma"/>
              </a:rPr>
              <a:t>&gt;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866508" y="2232152"/>
            <a:ext cx="178435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400" spc="-130">
                <a:latin typeface="Tahoma"/>
                <a:cs typeface="Tahoma"/>
              </a:rPr>
              <a:t>I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dirty="0" sz="1400" spc="35">
                <a:latin typeface="Tahoma"/>
                <a:cs typeface="Tahoma"/>
              </a:rPr>
              <a:t>to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780908" y="2232152"/>
            <a:ext cx="403225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R="5080">
              <a:lnSpc>
                <a:spcPct val="100000"/>
              </a:lnSpc>
              <a:spcBef>
                <a:spcPts val="100"/>
              </a:spcBef>
            </a:pPr>
            <a:r>
              <a:rPr dirty="0" sz="1400" spc="15">
                <a:latin typeface="Tahoma"/>
                <a:cs typeface="Tahoma"/>
              </a:rPr>
              <a:t>love </a:t>
            </a:r>
            <a:r>
              <a:rPr dirty="0" sz="1400" spc="-425">
                <a:latin typeface="Tahoma"/>
                <a:cs typeface="Tahoma"/>
              </a:rPr>
              <a:t> </a:t>
            </a:r>
            <a:r>
              <a:rPr dirty="0" sz="1400" spc="10">
                <a:latin typeface="Tahoma"/>
                <a:cs typeface="Tahoma"/>
              </a:rPr>
              <a:t>l</a:t>
            </a:r>
            <a:r>
              <a:rPr dirty="0" sz="1400" spc="-10">
                <a:latin typeface="Tahoma"/>
                <a:cs typeface="Tahoma"/>
              </a:rPr>
              <a:t>ear</a:t>
            </a:r>
            <a:r>
              <a:rPr dirty="0" sz="1400">
                <a:latin typeface="Tahoma"/>
                <a:cs typeface="Tahoma"/>
              </a:rPr>
              <a:t>n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7345" y="1145857"/>
            <a:ext cx="5293233" cy="3008756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1431163" y="1840230"/>
            <a:ext cx="29718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130">
                <a:latin typeface="Tahoma"/>
                <a:cs typeface="Tahoma"/>
              </a:rPr>
              <a:t>NN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730244" y="1840230"/>
            <a:ext cx="260985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90">
                <a:latin typeface="Tahoma"/>
                <a:cs typeface="Tahoma"/>
              </a:rPr>
              <a:t>VB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581148" y="3074924"/>
            <a:ext cx="16827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130">
                <a:latin typeface="Tahoma"/>
                <a:cs typeface="Tahoma"/>
              </a:rPr>
              <a:t>O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31724" y="1179957"/>
            <a:ext cx="35433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10">
                <a:latin typeface="Tahoma"/>
                <a:cs typeface="Tahoma"/>
              </a:rPr>
              <a:t>l</a:t>
            </a:r>
            <a:r>
              <a:rPr dirty="0" sz="1400" spc="30">
                <a:latin typeface="Tahoma"/>
                <a:cs typeface="Tahoma"/>
              </a:rPr>
              <a:t>o</a:t>
            </a:r>
            <a:r>
              <a:rPr dirty="0" sz="1400" spc="20">
                <a:latin typeface="Tahoma"/>
                <a:cs typeface="Tahoma"/>
              </a:rPr>
              <a:t>v</a:t>
            </a:r>
            <a:r>
              <a:rPr dirty="0" sz="1400">
                <a:latin typeface="Tahoma"/>
                <a:cs typeface="Tahoma"/>
              </a:rPr>
              <a:t>e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99720" y="1741119"/>
            <a:ext cx="418465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15">
                <a:latin typeface="Tahoma"/>
                <a:cs typeface="Tahoma"/>
              </a:rPr>
              <a:t>po</a:t>
            </a:r>
            <a:r>
              <a:rPr dirty="0" sz="1400" spc="5">
                <a:latin typeface="Tahoma"/>
                <a:cs typeface="Tahoma"/>
              </a:rPr>
              <a:t>n</a:t>
            </a:r>
            <a:r>
              <a:rPr dirty="0" sz="1400" spc="25">
                <a:latin typeface="Tahoma"/>
                <a:cs typeface="Tahoma"/>
              </a:rPr>
              <a:t>y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21995" y="2214499"/>
            <a:ext cx="57340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20">
                <a:latin typeface="Tahoma"/>
                <a:cs typeface="Tahoma"/>
              </a:rPr>
              <a:t>sw</a:t>
            </a:r>
            <a:r>
              <a:rPr dirty="0" sz="1400">
                <a:latin typeface="Tahoma"/>
                <a:cs typeface="Tahoma"/>
              </a:rPr>
              <a:t>ee</a:t>
            </a:r>
            <a:r>
              <a:rPr dirty="0" sz="1400" spc="5">
                <a:latin typeface="Tahoma"/>
                <a:cs typeface="Tahoma"/>
              </a:rPr>
              <a:t>ts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682242" y="3877462"/>
            <a:ext cx="7556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30">
                <a:latin typeface="Tahoma"/>
                <a:cs typeface="Tahoma"/>
              </a:rPr>
              <a:t>I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565907" y="3877462"/>
            <a:ext cx="19113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35">
                <a:latin typeface="Tahoma"/>
                <a:cs typeface="Tahoma"/>
              </a:rPr>
              <a:t>to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431540" y="3877462"/>
            <a:ext cx="31686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15">
                <a:latin typeface="Tahoma"/>
                <a:cs typeface="Tahoma"/>
              </a:rPr>
              <a:t>you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595752" y="2025777"/>
            <a:ext cx="13144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Cambria Math"/>
                <a:cs typeface="Cambria Math"/>
              </a:rPr>
              <a:t>𝜋</a:t>
            </a:r>
            <a:endParaRPr sz="1400">
              <a:latin typeface="Cambria Math"/>
              <a:cs typeface="Cambria Math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802504" y="1238757"/>
            <a:ext cx="35433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10">
                <a:latin typeface="Tahoma"/>
                <a:cs typeface="Tahoma"/>
              </a:rPr>
              <a:t>l</a:t>
            </a:r>
            <a:r>
              <a:rPr dirty="0" sz="1400" spc="30">
                <a:latin typeface="Tahoma"/>
                <a:cs typeface="Tahoma"/>
              </a:rPr>
              <a:t>o</a:t>
            </a:r>
            <a:r>
              <a:rPr dirty="0" sz="1400" spc="20">
                <a:latin typeface="Tahoma"/>
                <a:cs typeface="Tahoma"/>
              </a:rPr>
              <a:t>v</a:t>
            </a:r>
            <a:r>
              <a:rPr dirty="0" sz="1400">
                <a:latin typeface="Tahoma"/>
                <a:cs typeface="Tahoma"/>
              </a:rPr>
              <a:t>e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843653" y="1732915"/>
            <a:ext cx="272415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latin typeface="Tahoma"/>
                <a:cs typeface="Tahoma"/>
              </a:rPr>
              <a:t>eat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772025" y="2227326"/>
            <a:ext cx="41592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10">
                <a:latin typeface="Tahoma"/>
                <a:cs typeface="Tahoma"/>
              </a:rPr>
              <a:t>l</a:t>
            </a:r>
            <a:r>
              <a:rPr dirty="0" sz="1400" spc="-10">
                <a:latin typeface="Tahoma"/>
                <a:cs typeface="Tahoma"/>
              </a:rPr>
              <a:t>ear</a:t>
            </a:r>
            <a:r>
              <a:rPr dirty="0" sz="1400">
                <a:latin typeface="Tahoma"/>
                <a:cs typeface="Tahoma"/>
              </a:rPr>
              <a:t>n</a:t>
            </a:r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642103"/>
            <a:ext cx="9144000" cy="501650"/>
            <a:chOff x="0" y="4642103"/>
            <a:chExt cx="9144000" cy="5016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52494" y="4886505"/>
              <a:ext cx="1422388" cy="187986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4736591"/>
              <a:ext cx="9144000" cy="407034"/>
            </a:xfrm>
            <a:custGeom>
              <a:avLst/>
              <a:gdLst/>
              <a:ahLst/>
              <a:cxnLst/>
              <a:rect l="l" t="t" r="r" b="b"/>
              <a:pathLst>
                <a:path w="9144000" h="407035">
                  <a:moveTo>
                    <a:pt x="9143999" y="0"/>
                  </a:moveTo>
                  <a:lnTo>
                    <a:pt x="0" y="0"/>
                  </a:lnTo>
                  <a:lnTo>
                    <a:pt x="0" y="406907"/>
                  </a:lnTo>
                  <a:lnTo>
                    <a:pt x="9143999" y="406907"/>
                  </a:lnTo>
                  <a:lnTo>
                    <a:pt x="9143999" y="0"/>
                  </a:lnTo>
                  <a:close/>
                </a:path>
              </a:pathLst>
            </a:custGeom>
            <a:solidFill>
              <a:srgbClr val="2F2F2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4736591"/>
              <a:ext cx="9144000" cy="0"/>
            </a:xfrm>
            <a:custGeom>
              <a:avLst/>
              <a:gdLst/>
              <a:ahLst/>
              <a:cxnLst/>
              <a:rect l="l" t="t" r="r" b="b"/>
              <a:pathLst>
                <a:path w="9144000" h="0">
                  <a:moveTo>
                    <a:pt x="9143999" y="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2F2F2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642103"/>
              <a:ext cx="2308859" cy="501395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90550" y="519429"/>
            <a:ext cx="576389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65"/>
              <a:t>Vite</a:t>
            </a:r>
            <a:r>
              <a:rPr dirty="0" spc="60"/>
              <a:t>r</a:t>
            </a:r>
            <a:r>
              <a:rPr dirty="0" spc="20"/>
              <a:t>bi</a:t>
            </a:r>
            <a:r>
              <a:rPr dirty="0" spc="-160"/>
              <a:t> </a:t>
            </a:r>
            <a:r>
              <a:rPr dirty="0" spc="-5"/>
              <a:t>algorithm</a:t>
            </a:r>
            <a:r>
              <a:rPr dirty="0" spc="-150"/>
              <a:t> </a:t>
            </a:r>
            <a:r>
              <a:rPr dirty="0" spc="90"/>
              <a:t>–</a:t>
            </a:r>
            <a:r>
              <a:rPr dirty="0" spc="-160"/>
              <a:t> </a:t>
            </a:r>
            <a:r>
              <a:rPr dirty="0" spc="-85"/>
              <a:t>a</a:t>
            </a:r>
            <a:r>
              <a:rPr dirty="0" spc="-160"/>
              <a:t> </a:t>
            </a:r>
            <a:r>
              <a:rPr dirty="0" spc="-30"/>
              <a:t>graph</a:t>
            </a:r>
            <a:r>
              <a:rPr dirty="0" spc="-160"/>
              <a:t> </a:t>
            </a:r>
            <a:r>
              <a:rPr dirty="0"/>
              <a:t>algori</a:t>
            </a:r>
            <a:r>
              <a:rPr dirty="0" spc="5"/>
              <a:t>t</a:t>
            </a:r>
            <a:r>
              <a:rPr dirty="0" spc="-30"/>
              <a:t>hm</a:t>
            </a: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7345" y="1145857"/>
            <a:ext cx="4474400" cy="3008756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431163" y="1840230"/>
            <a:ext cx="29718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130">
                <a:latin typeface="Tahoma"/>
                <a:cs typeface="Tahoma"/>
              </a:rPr>
              <a:t>NN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730244" y="1840230"/>
            <a:ext cx="260985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90">
                <a:latin typeface="Tahoma"/>
                <a:cs typeface="Tahoma"/>
              </a:rPr>
              <a:t>VB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581148" y="3074924"/>
            <a:ext cx="16827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130">
                <a:latin typeface="Tahoma"/>
                <a:cs typeface="Tahoma"/>
              </a:rPr>
              <a:t>O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31724" y="1179957"/>
            <a:ext cx="35433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10">
                <a:latin typeface="Tahoma"/>
                <a:cs typeface="Tahoma"/>
              </a:rPr>
              <a:t>l</a:t>
            </a:r>
            <a:r>
              <a:rPr dirty="0" sz="1400" spc="30">
                <a:latin typeface="Tahoma"/>
                <a:cs typeface="Tahoma"/>
              </a:rPr>
              <a:t>o</a:t>
            </a:r>
            <a:r>
              <a:rPr dirty="0" sz="1400" spc="20">
                <a:latin typeface="Tahoma"/>
                <a:cs typeface="Tahoma"/>
              </a:rPr>
              <a:t>v</a:t>
            </a:r>
            <a:r>
              <a:rPr dirty="0" sz="1400">
                <a:latin typeface="Tahoma"/>
                <a:cs typeface="Tahoma"/>
              </a:rPr>
              <a:t>e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99720" y="1741119"/>
            <a:ext cx="418465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15">
                <a:latin typeface="Tahoma"/>
                <a:cs typeface="Tahoma"/>
              </a:rPr>
              <a:t>po</a:t>
            </a:r>
            <a:r>
              <a:rPr dirty="0" sz="1400" spc="5">
                <a:latin typeface="Tahoma"/>
                <a:cs typeface="Tahoma"/>
              </a:rPr>
              <a:t>n</a:t>
            </a:r>
            <a:r>
              <a:rPr dirty="0" sz="1400" spc="25">
                <a:latin typeface="Tahoma"/>
                <a:cs typeface="Tahoma"/>
              </a:rPr>
              <a:t>y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21995" y="2214499"/>
            <a:ext cx="57340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20">
                <a:latin typeface="Tahoma"/>
                <a:cs typeface="Tahoma"/>
              </a:rPr>
              <a:t>sw</a:t>
            </a:r>
            <a:r>
              <a:rPr dirty="0" sz="1400">
                <a:latin typeface="Tahoma"/>
                <a:cs typeface="Tahoma"/>
              </a:rPr>
              <a:t>ee</a:t>
            </a:r>
            <a:r>
              <a:rPr dirty="0" sz="1400" spc="5">
                <a:latin typeface="Tahoma"/>
                <a:cs typeface="Tahoma"/>
              </a:rPr>
              <a:t>ts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682242" y="3877462"/>
            <a:ext cx="7556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30">
                <a:latin typeface="Tahoma"/>
                <a:cs typeface="Tahoma"/>
              </a:rPr>
              <a:t>I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565907" y="3877462"/>
            <a:ext cx="19113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35">
                <a:latin typeface="Tahoma"/>
                <a:cs typeface="Tahoma"/>
              </a:rPr>
              <a:t>to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431540" y="3877462"/>
            <a:ext cx="31686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15">
                <a:latin typeface="Tahoma"/>
                <a:cs typeface="Tahoma"/>
              </a:rPr>
              <a:t>you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595752" y="2025777"/>
            <a:ext cx="13144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Cambria Math"/>
                <a:cs typeface="Cambria Math"/>
              </a:rPr>
              <a:t>𝜋</a:t>
            </a:r>
            <a:endParaRPr sz="1400">
              <a:latin typeface="Cambria Math"/>
              <a:cs typeface="Cambria Math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859779" y="2156460"/>
            <a:ext cx="3028315" cy="1430020"/>
          </a:xfrm>
          <a:custGeom>
            <a:avLst/>
            <a:gdLst/>
            <a:ahLst/>
            <a:cxnLst/>
            <a:rect l="l" t="t" r="r" b="b"/>
            <a:pathLst>
              <a:path w="3028315" h="1430020">
                <a:moveTo>
                  <a:pt x="0" y="1429511"/>
                </a:moveTo>
                <a:lnTo>
                  <a:pt x="3028187" y="1429511"/>
                </a:lnTo>
                <a:lnTo>
                  <a:pt x="3028187" y="0"/>
                </a:lnTo>
                <a:lnTo>
                  <a:pt x="0" y="0"/>
                </a:lnTo>
                <a:lnTo>
                  <a:pt x="0" y="1429511"/>
                </a:lnTo>
                <a:close/>
              </a:path>
            </a:pathLst>
          </a:custGeom>
          <a:ln w="9525">
            <a:solidFill>
              <a:srgbClr val="CCCC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5952109" y="2232152"/>
            <a:ext cx="29781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400" spc="-114">
                <a:latin typeface="Tahoma"/>
                <a:cs typeface="Tahoma"/>
              </a:rPr>
              <a:t>&lt;s</a:t>
            </a:r>
            <a:r>
              <a:rPr dirty="0" sz="1400" spc="-204">
                <a:latin typeface="Tahoma"/>
                <a:cs typeface="Tahoma"/>
              </a:rPr>
              <a:t>&gt;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866508" y="2232152"/>
            <a:ext cx="178435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5720">
              <a:lnSpc>
                <a:spcPct val="100000"/>
              </a:lnSpc>
              <a:spcBef>
                <a:spcPts val="100"/>
              </a:spcBef>
            </a:pPr>
            <a:r>
              <a:rPr dirty="0" sz="1400" spc="-130">
                <a:latin typeface="Tahoma"/>
                <a:cs typeface="Tahoma"/>
              </a:rPr>
              <a:t>I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dirty="0" sz="1400" spc="35">
                <a:latin typeface="Tahoma"/>
                <a:cs typeface="Tahoma"/>
              </a:rPr>
              <a:t>to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780908" y="2232152"/>
            <a:ext cx="403225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R="5080">
              <a:lnSpc>
                <a:spcPct val="100000"/>
              </a:lnSpc>
              <a:spcBef>
                <a:spcPts val="100"/>
              </a:spcBef>
            </a:pPr>
            <a:r>
              <a:rPr dirty="0" sz="1400" spc="15">
                <a:latin typeface="Tahoma"/>
                <a:cs typeface="Tahoma"/>
              </a:rPr>
              <a:t>love </a:t>
            </a:r>
            <a:r>
              <a:rPr dirty="0" sz="1400" spc="-425">
                <a:latin typeface="Tahoma"/>
                <a:cs typeface="Tahoma"/>
              </a:rPr>
              <a:t> </a:t>
            </a:r>
            <a:r>
              <a:rPr dirty="0" sz="1400" spc="10">
                <a:latin typeface="Tahoma"/>
                <a:cs typeface="Tahoma"/>
              </a:rPr>
              <a:t>l</a:t>
            </a:r>
            <a:r>
              <a:rPr dirty="0" sz="1400" spc="-10">
                <a:latin typeface="Tahoma"/>
                <a:cs typeface="Tahoma"/>
              </a:rPr>
              <a:t>ear</a:t>
            </a:r>
            <a:r>
              <a:rPr dirty="0" sz="1400">
                <a:latin typeface="Tahoma"/>
                <a:cs typeface="Tahoma"/>
              </a:rPr>
              <a:t>n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952109" y="2870403"/>
            <a:ext cx="118745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1400" spc="5">
                <a:latin typeface="Cambria Math"/>
                <a:cs typeface="Cambria Math"/>
              </a:rPr>
              <a:t>𝜋</a:t>
            </a:r>
            <a:endParaRPr sz="1400">
              <a:latin typeface="Cambria Math"/>
              <a:cs typeface="Cambria Math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866508" y="2870403"/>
            <a:ext cx="156210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1400" spc="135">
                <a:latin typeface="Tahoma"/>
                <a:cs typeface="Tahoma"/>
              </a:rPr>
              <a:t>O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866508" y="3299205"/>
            <a:ext cx="36576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400" spc="-30">
                <a:latin typeface="Tahoma"/>
                <a:cs typeface="Tahoma"/>
              </a:rPr>
              <a:t>0</a:t>
            </a:r>
            <a:r>
              <a:rPr dirty="0" sz="1400" spc="-15">
                <a:latin typeface="Tahoma"/>
                <a:cs typeface="Tahoma"/>
              </a:rPr>
              <a:t>.</a:t>
            </a:r>
            <a:r>
              <a:rPr dirty="0" sz="1400" spc="50">
                <a:latin typeface="Tahoma"/>
                <a:cs typeface="Tahoma"/>
              </a:rPr>
              <a:t>15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572000" y="1210055"/>
            <a:ext cx="814069" cy="302260"/>
          </a:xfrm>
          <a:prstGeom prst="rect">
            <a:avLst/>
          </a:prstGeom>
          <a:solidFill>
            <a:srgbClr val="9FC5E8"/>
          </a:solidFill>
          <a:ln w="9525">
            <a:solidFill>
              <a:srgbClr val="666666"/>
            </a:solidFill>
          </a:ln>
        </p:spPr>
        <p:txBody>
          <a:bodyPr wrap="square" lIns="0" tIns="41910" rIns="0" bIns="0" rtlCol="0" vert="horz">
            <a:spAutoFit/>
          </a:bodyPr>
          <a:lstStyle/>
          <a:p>
            <a:pPr marL="242570">
              <a:lnSpc>
                <a:spcPct val="100000"/>
              </a:lnSpc>
              <a:spcBef>
                <a:spcPts val="330"/>
              </a:spcBef>
            </a:pPr>
            <a:r>
              <a:rPr dirty="0" sz="1400" spc="15">
                <a:latin typeface="Tahoma"/>
                <a:cs typeface="Tahoma"/>
              </a:rPr>
              <a:t>love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572000" y="1703832"/>
            <a:ext cx="814069" cy="302260"/>
          </a:xfrm>
          <a:prstGeom prst="rect">
            <a:avLst/>
          </a:prstGeom>
          <a:solidFill>
            <a:srgbClr val="9FC5E8"/>
          </a:solidFill>
          <a:ln w="9525">
            <a:solidFill>
              <a:srgbClr val="666666"/>
            </a:solidFill>
          </a:ln>
        </p:spPr>
        <p:txBody>
          <a:bodyPr wrap="square" lIns="0" tIns="41910" rIns="0" bIns="0" rtlCol="0" vert="horz">
            <a:spAutoFit/>
          </a:bodyPr>
          <a:lstStyle/>
          <a:p>
            <a:pPr algn="ctr" marL="1270">
              <a:lnSpc>
                <a:spcPct val="100000"/>
              </a:lnSpc>
              <a:spcBef>
                <a:spcPts val="330"/>
              </a:spcBef>
            </a:pPr>
            <a:r>
              <a:rPr dirty="0" sz="1400">
                <a:latin typeface="Tahoma"/>
                <a:cs typeface="Tahoma"/>
              </a:rPr>
              <a:t>eat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572000" y="2197607"/>
            <a:ext cx="814069" cy="302260"/>
          </a:xfrm>
          <a:prstGeom prst="rect">
            <a:avLst/>
          </a:prstGeom>
          <a:solidFill>
            <a:srgbClr val="9FC5E8"/>
          </a:solidFill>
          <a:ln w="9525">
            <a:solidFill>
              <a:srgbClr val="666666"/>
            </a:solidFill>
          </a:ln>
        </p:spPr>
        <p:txBody>
          <a:bodyPr wrap="square" lIns="0" tIns="42545" rIns="0" bIns="0" rtlCol="0" vert="horz">
            <a:spAutoFit/>
          </a:bodyPr>
          <a:lstStyle/>
          <a:p>
            <a:pPr marL="212725">
              <a:lnSpc>
                <a:spcPct val="100000"/>
              </a:lnSpc>
              <a:spcBef>
                <a:spcPts val="335"/>
              </a:spcBef>
            </a:pPr>
            <a:r>
              <a:rPr dirty="0" sz="1400" spc="-5">
                <a:latin typeface="Tahoma"/>
                <a:cs typeface="Tahoma"/>
              </a:rPr>
              <a:t>learn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6153150" y="2477261"/>
            <a:ext cx="352425" cy="352425"/>
            <a:chOff x="6153150" y="2477261"/>
            <a:chExt cx="352425" cy="352425"/>
          </a:xfrm>
        </p:grpSpPr>
        <p:pic>
          <p:nvPicPr>
            <p:cNvPr id="30" name="object 3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153150" y="2753105"/>
              <a:ext cx="170052" cy="76200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428993" y="2477261"/>
              <a:ext cx="76200" cy="170052"/>
            </a:xfrm>
            <a:prstGeom prst="rect">
              <a:avLst/>
            </a:prstGeom>
          </p:spPr>
        </p:pic>
      </p:grpSp>
      <p:sp>
        <p:nvSpPr>
          <p:cNvPr id="32" name="object 32"/>
          <p:cNvSpPr txBox="1"/>
          <p:nvPr/>
        </p:nvSpPr>
        <p:spPr>
          <a:xfrm>
            <a:off x="2344292" y="2504059"/>
            <a:ext cx="27559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30">
                <a:latin typeface="Tahoma"/>
                <a:cs typeface="Tahoma"/>
              </a:rPr>
              <a:t>0</a:t>
            </a:r>
            <a:r>
              <a:rPr dirty="0" sz="1400" spc="-15">
                <a:latin typeface="Tahoma"/>
                <a:cs typeface="Tahoma"/>
              </a:rPr>
              <a:t>.</a:t>
            </a:r>
            <a:r>
              <a:rPr dirty="0" sz="1400" spc="50">
                <a:latin typeface="Tahoma"/>
                <a:cs typeface="Tahoma"/>
              </a:rPr>
              <a:t>3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807845" y="3487039"/>
            <a:ext cx="27622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Tahoma"/>
                <a:cs typeface="Tahoma"/>
              </a:rPr>
              <a:t>0.5</a:t>
            </a:r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82692" y="2574417"/>
            <a:ext cx="511809" cy="6661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400" spc="-95" b="1">
                <a:latin typeface="Tahoma"/>
                <a:cs typeface="Tahoma"/>
              </a:rPr>
              <a:t>verb? </a:t>
            </a:r>
            <a:r>
              <a:rPr dirty="0" sz="1400" spc="-400" b="1">
                <a:latin typeface="Tahoma"/>
                <a:cs typeface="Tahoma"/>
              </a:rPr>
              <a:t> </a:t>
            </a:r>
            <a:r>
              <a:rPr dirty="0" sz="1400" spc="-105" b="1">
                <a:latin typeface="Tahoma"/>
                <a:cs typeface="Tahoma"/>
              </a:rPr>
              <a:t>noun?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400" spc="-320" b="1">
                <a:latin typeface="Tahoma"/>
                <a:cs typeface="Tahoma"/>
              </a:rPr>
              <a:t>…</a:t>
            </a:r>
            <a:r>
              <a:rPr dirty="0" sz="1400" spc="-80" b="1">
                <a:latin typeface="Tahoma"/>
                <a:cs typeface="Tahoma"/>
              </a:rPr>
              <a:t> </a:t>
            </a:r>
            <a:r>
              <a:rPr dirty="0" sz="1400" spc="-150" b="1">
                <a:latin typeface="Tahoma"/>
                <a:cs typeface="Tahoma"/>
              </a:rPr>
              <a:t>?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821935" y="2151888"/>
            <a:ext cx="143510" cy="304800"/>
          </a:xfrm>
          <a:custGeom>
            <a:avLst/>
            <a:gdLst/>
            <a:ahLst/>
            <a:cxnLst/>
            <a:rect l="l" t="t" r="r" b="b"/>
            <a:pathLst>
              <a:path w="143510" h="304800">
                <a:moveTo>
                  <a:pt x="143255" y="0"/>
                </a:moveTo>
                <a:lnTo>
                  <a:pt x="0" y="0"/>
                </a:lnTo>
                <a:lnTo>
                  <a:pt x="0" y="304800"/>
                </a:lnTo>
                <a:lnTo>
                  <a:pt x="143255" y="304800"/>
                </a:lnTo>
                <a:lnTo>
                  <a:pt x="143255" y="0"/>
                </a:lnTo>
                <a:close/>
              </a:path>
            </a:pathLst>
          </a:custGeom>
          <a:solidFill>
            <a:srgbClr val="B7B7B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90550" y="519429"/>
            <a:ext cx="134874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20"/>
              <a:t>Exa</a:t>
            </a:r>
            <a:r>
              <a:rPr dirty="0" spc="-25"/>
              <a:t>m</a:t>
            </a:r>
            <a:r>
              <a:rPr dirty="0" spc="10"/>
              <a:t>ple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940557" y="2143125"/>
            <a:ext cx="225234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42315" algn="l"/>
                <a:tab pos="1315720" algn="l"/>
                <a:tab pos="2059939" algn="l"/>
              </a:tabLst>
            </a:pPr>
            <a:r>
              <a:rPr dirty="0" sz="2000" spc="75">
                <a:latin typeface="Tahoma"/>
                <a:cs typeface="Tahoma"/>
              </a:rPr>
              <a:t>Why</a:t>
            </a:r>
            <a:r>
              <a:rPr dirty="0" sz="2000" spc="75">
                <a:latin typeface="Tahoma"/>
                <a:cs typeface="Tahoma"/>
              </a:rPr>
              <a:t>	</a:t>
            </a:r>
            <a:r>
              <a:rPr dirty="0" sz="2000" spc="10">
                <a:latin typeface="Tahoma"/>
                <a:cs typeface="Tahoma"/>
              </a:rPr>
              <a:t>not</a:t>
            </a:r>
            <a:r>
              <a:rPr dirty="0" sz="2000" spc="10">
                <a:latin typeface="Tahoma"/>
                <a:cs typeface="Tahoma"/>
              </a:rPr>
              <a:t>	</a:t>
            </a:r>
            <a:r>
              <a:rPr dirty="0" sz="2000" spc="-10">
                <a:latin typeface="Tahoma"/>
                <a:cs typeface="Tahoma"/>
              </a:rPr>
              <a:t>l</a:t>
            </a:r>
            <a:r>
              <a:rPr dirty="0" sz="2000" spc="-30">
                <a:latin typeface="Tahoma"/>
                <a:cs typeface="Tahoma"/>
              </a:rPr>
              <a:t>e</a:t>
            </a:r>
            <a:r>
              <a:rPr dirty="0" sz="2000" spc="-40">
                <a:latin typeface="Tahoma"/>
                <a:cs typeface="Tahoma"/>
              </a:rPr>
              <a:t>arn</a:t>
            </a:r>
            <a:r>
              <a:rPr dirty="0" sz="2000">
                <a:latin typeface="Tahoma"/>
                <a:cs typeface="Tahoma"/>
              </a:rPr>
              <a:t>	</a:t>
            </a:r>
            <a:r>
              <a:rPr dirty="0" sz="2000" spc="-140">
                <a:latin typeface="Tahoma"/>
                <a:cs typeface="Tahoma"/>
              </a:rPr>
              <a:t>...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23765" y="2574417"/>
            <a:ext cx="38290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85" b="1">
                <a:latin typeface="Tahoma"/>
                <a:cs typeface="Tahoma"/>
              </a:rPr>
              <a:t>verb</a:t>
            </a:r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642103"/>
            <a:ext cx="9144000" cy="501650"/>
            <a:chOff x="0" y="4642103"/>
            <a:chExt cx="9144000" cy="5016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52494" y="4886505"/>
              <a:ext cx="1422388" cy="187986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4736591"/>
              <a:ext cx="9144000" cy="407034"/>
            </a:xfrm>
            <a:custGeom>
              <a:avLst/>
              <a:gdLst/>
              <a:ahLst/>
              <a:cxnLst/>
              <a:rect l="l" t="t" r="r" b="b"/>
              <a:pathLst>
                <a:path w="9144000" h="407035">
                  <a:moveTo>
                    <a:pt x="9143999" y="0"/>
                  </a:moveTo>
                  <a:lnTo>
                    <a:pt x="0" y="0"/>
                  </a:lnTo>
                  <a:lnTo>
                    <a:pt x="0" y="406907"/>
                  </a:lnTo>
                  <a:lnTo>
                    <a:pt x="9143999" y="406907"/>
                  </a:lnTo>
                  <a:lnTo>
                    <a:pt x="9143999" y="0"/>
                  </a:lnTo>
                  <a:close/>
                </a:path>
              </a:pathLst>
            </a:custGeom>
            <a:solidFill>
              <a:srgbClr val="2F2F2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4736591"/>
              <a:ext cx="9144000" cy="0"/>
            </a:xfrm>
            <a:custGeom>
              <a:avLst/>
              <a:gdLst/>
              <a:ahLst/>
              <a:cxnLst/>
              <a:rect l="l" t="t" r="r" b="b"/>
              <a:pathLst>
                <a:path w="9144000" h="0">
                  <a:moveTo>
                    <a:pt x="9143999" y="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2F2F2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642103"/>
              <a:ext cx="2308859" cy="501395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90550" y="519429"/>
            <a:ext cx="576389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65"/>
              <a:t>Vite</a:t>
            </a:r>
            <a:r>
              <a:rPr dirty="0" spc="60"/>
              <a:t>r</a:t>
            </a:r>
            <a:r>
              <a:rPr dirty="0" spc="20"/>
              <a:t>bi</a:t>
            </a:r>
            <a:r>
              <a:rPr dirty="0" spc="-160"/>
              <a:t> </a:t>
            </a:r>
            <a:r>
              <a:rPr dirty="0" spc="-5"/>
              <a:t>algorithm</a:t>
            </a:r>
            <a:r>
              <a:rPr dirty="0" spc="-150"/>
              <a:t> </a:t>
            </a:r>
            <a:r>
              <a:rPr dirty="0" spc="90"/>
              <a:t>–</a:t>
            </a:r>
            <a:r>
              <a:rPr dirty="0" spc="-160"/>
              <a:t> </a:t>
            </a:r>
            <a:r>
              <a:rPr dirty="0" spc="-85"/>
              <a:t>a</a:t>
            </a:r>
            <a:r>
              <a:rPr dirty="0" spc="-160"/>
              <a:t> </a:t>
            </a:r>
            <a:r>
              <a:rPr dirty="0" spc="-30"/>
              <a:t>graph</a:t>
            </a:r>
            <a:r>
              <a:rPr dirty="0" spc="-160"/>
              <a:t> </a:t>
            </a:r>
            <a:r>
              <a:rPr dirty="0"/>
              <a:t>algori</a:t>
            </a:r>
            <a:r>
              <a:rPr dirty="0" spc="5"/>
              <a:t>t</a:t>
            </a:r>
            <a:r>
              <a:rPr dirty="0" spc="-30"/>
              <a:t>hm</a:t>
            </a: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7345" y="1145857"/>
            <a:ext cx="4475162" cy="3008756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431163" y="1840230"/>
            <a:ext cx="29718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130">
                <a:latin typeface="Tahoma"/>
                <a:cs typeface="Tahoma"/>
              </a:rPr>
              <a:t>NN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730244" y="1840230"/>
            <a:ext cx="260985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90">
                <a:latin typeface="Tahoma"/>
                <a:cs typeface="Tahoma"/>
              </a:rPr>
              <a:t>VB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581148" y="3074924"/>
            <a:ext cx="16827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130">
                <a:latin typeface="Tahoma"/>
                <a:cs typeface="Tahoma"/>
              </a:rPr>
              <a:t>O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31724" y="1179957"/>
            <a:ext cx="35433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10">
                <a:latin typeface="Tahoma"/>
                <a:cs typeface="Tahoma"/>
              </a:rPr>
              <a:t>l</a:t>
            </a:r>
            <a:r>
              <a:rPr dirty="0" sz="1400" spc="30">
                <a:latin typeface="Tahoma"/>
                <a:cs typeface="Tahoma"/>
              </a:rPr>
              <a:t>o</a:t>
            </a:r>
            <a:r>
              <a:rPr dirty="0" sz="1400" spc="20">
                <a:latin typeface="Tahoma"/>
                <a:cs typeface="Tahoma"/>
              </a:rPr>
              <a:t>v</a:t>
            </a:r>
            <a:r>
              <a:rPr dirty="0" sz="1400">
                <a:latin typeface="Tahoma"/>
                <a:cs typeface="Tahoma"/>
              </a:rPr>
              <a:t>e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99720" y="1741119"/>
            <a:ext cx="418465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15">
                <a:latin typeface="Tahoma"/>
                <a:cs typeface="Tahoma"/>
              </a:rPr>
              <a:t>po</a:t>
            </a:r>
            <a:r>
              <a:rPr dirty="0" sz="1400" spc="5">
                <a:latin typeface="Tahoma"/>
                <a:cs typeface="Tahoma"/>
              </a:rPr>
              <a:t>n</a:t>
            </a:r>
            <a:r>
              <a:rPr dirty="0" sz="1400" spc="25">
                <a:latin typeface="Tahoma"/>
                <a:cs typeface="Tahoma"/>
              </a:rPr>
              <a:t>y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21995" y="2214499"/>
            <a:ext cx="57340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20">
                <a:latin typeface="Tahoma"/>
                <a:cs typeface="Tahoma"/>
              </a:rPr>
              <a:t>sw</a:t>
            </a:r>
            <a:r>
              <a:rPr dirty="0" sz="1400">
                <a:latin typeface="Tahoma"/>
                <a:cs typeface="Tahoma"/>
              </a:rPr>
              <a:t>ee</a:t>
            </a:r>
            <a:r>
              <a:rPr dirty="0" sz="1400" spc="5">
                <a:latin typeface="Tahoma"/>
                <a:cs typeface="Tahoma"/>
              </a:rPr>
              <a:t>ts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682242" y="3877462"/>
            <a:ext cx="7556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30">
                <a:latin typeface="Tahoma"/>
                <a:cs typeface="Tahoma"/>
              </a:rPr>
              <a:t>I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565907" y="3877462"/>
            <a:ext cx="19113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35">
                <a:latin typeface="Tahoma"/>
                <a:cs typeface="Tahoma"/>
              </a:rPr>
              <a:t>to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431540" y="3877462"/>
            <a:ext cx="31686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15">
                <a:latin typeface="Tahoma"/>
                <a:cs typeface="Tahoma"/>
              </a:rPr>
              <a:t>you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595752" y="2025777"/>
            <a:ext cx="13144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Cambria Math"/>
                <a:cs typeface="Cambria Math"/>
              </a:rPr>
              <a:t>𝜋</a:t>
            </a:r>
            <a:endParaRPr sz="1400">
              <a:latin typeface="Cambria Math"/>
              <a:cs typeface="Cambria Math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859779" y="2156460"/>
            <a:ext cx="3028315" cy="1430020"/>
          </a:xfrm>
          <a:custGeom>
            <a:avLst/>
            <a:gdLst/>
            <a:ahLst/>
            <a:cxnLst/>
            <a:rect l="l" t="t" r="r" b="b"/>
            <a:pathLst>
              <a:path w="3028315" h="1430020">
                <a:moveTo>
                  <a:pt x="0" y="1429511"/>
                </a:moveTo>
                <a:lnTo>
                  <a:pt x="3028187" y="1429511"/>
                </a:lnTo>
                <a:lnTo>
                  <a:pt x="3028187" y="0"/>
                </a:lnTo>
                <a:lnTo>
                  <a:pt x="0" y="0"/>
                </a:lnTo>
                <a:lnTo>
                  <a:pt x="0" y="1429511"/>
                </a:lnTo>
                <a:close/>
              </a:path>
            </a:pathLst>
          </a:custGeom>
          <a:ln w="9525">
            <a:solidFill>
              <a:srgbClr val="CCCC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5952109" y="2232152"/>
            <a:ext cx="29781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400" spc="-114">
                <a:latin typeface="Tahoma"/>
                <a:cs typeface="Tahoma"/>
              </a:rPr>
              <a:t>&lt;s</a:t>
            </a:r>
            <a:r>
              <a:rPr dirty="0" sz="1400" spc="-204">
                <a:latin typeface="Tahoma"/>
                <a:cs typeface="Tahoma"/>
              </a:rPr>
              <a:t>&gt;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866508" y="2232152"/>
            <a:ext cx="178435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5720">
              <a:lnSpc>
                <a:spcPct val="100000"/>
              </a:lnSpc>
              <a:spcBef>
                <a:spcPts val="100"/>
              </a:spcBef>
            </a:pPr>
            <a:r>
              <a:rPr dirty="0" sz="1400" spc="-130">
                <a:latin typeface="Tahoma"/>
                <a:cs typeface="Tahoma"/>
              </a:rPr>
              <a:t>I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dirty="0" sz="1400" spc="35">
                <a:latin typeface="Tahoma"/>
                <a:cs typeface="Tahoma"/>
              </a:rPr>
              <a:t>to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780908" y="2232152"/>
            <a:ext cx="403225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R="5080">
              <a:lnSpc>
                <a:spcPct val="100000"/>
              </a:lnSpc>
              <a:spcBef>
                <a:spcPts val="100"/>
              </a:spcBef>
            </a:pPr>
            <a:r>
              <a:rPr dirty="0" sz="1400" spc="15">
                <a:latin typeface="Tahoma"/>
                <a:cs typeface="Tahoma"/>
              </a:rPr>
              <a:t>love </a:t>
            </a:r>
            <a:r>
              <a:rPr dirty="0" sz="1400" spc="-425">
                <a:latin typeface="Tahoma"/>
                <a:cs typeface="Tahoma"/>
              </a:rPr>
              <a:t> </a:t>
            </a:r>
            <a:r>
              <a:rPr dirty="0" sz="1400" spc="10">
                <a:latin typeface="Tahoma"/>
                <a:cs typeface="Tahoma"/>
              </a:rPr>
              <a:t>l</a:t>
            </a:r>
            <a:r>
              <a:rPr dirty="0" sz="1400" spc="-10">
                <a:latin typeface="Tahoma"/>
                <a:cs typeface="Tahoma"/>
              </a:rPr>
              <a:t>ear</a:t>
            </a:r>
            <a:r>
              <a:rPr dirty="0" sz="1400">
                <a:latin typeface="Tahoma"/>
                <a:cs typeface="Tahoma"/>
              </a:rPr>
              <a:t>n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952109" y="2870403"/>
            <a:ext cx="118745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1400" spc="5">
                <a:latin typeface="Cambria Math"/>
                <a:cs typeface="Cambria Math"/>
              </a:rPr>
              <a:t>𝜋</a:t>
            </a:r>
            <a:endParaRPr sz="1400">
              <a:latin typeface="Cambria Math"/>
              <a:cs typeface="Cambria Math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866508" y="2870403"/>
            <a:ext cx="156210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1400" spc="135">
                <a:latin typeface="Tahoma"/>
                <a:cs typeface="Tahoma"/>
              </a:rPr>
              <a:t>O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866508" y="3299205"/>
            <a:ext cx="36576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400" spc="-30">
                <a:latin typeface="Tahoma"/>
                <a:cs typeface="Tahoma"/>
              </a:rPr>
              <a:t>0</a:t>
            </a:r>
            <a:r>
              <a:rPr dirty="0" sz="1400" spc="-15">
                <a:latin typeface="Tahoma"/>
                <a:cs typeface="Tahoma"/>
              </a:rPr>
              <a:t>.</a:t>
            </a:r>
            <a:r>
              <a:rPr dirty="0" sz="1400" spc="50">
                <a:latin typeface="Tahoma"/>
                <a:cs typeface="Tahoma"/>
              </a:rPr>
              <a:t>15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572000" y="1210055"/>
            <a:ext cx="814069" cy="302260"/>
          </a:xfrm>
          <a:prstGeom prst="rect">
            <a:avLst/>
          </a:prstGeom>
          <a:solidFill>
            <a:srgbClr val="9FC5E8"/>
          </a:solidFill>
          <a:ln w="9525">
            <a:solidFill>
              <a:srgbClr val="666666"/>
            </a:solidFill>
          </a:ln>
        </p:spPr>
        <p:txBody>
          <a:bodyPr wrap="square" lIns="0" tIns="41910" rIns="0" bIns="0" rtlCol="0" vert="horz">
            <a:spAutoFit/>
          </a:bodyPr>
          <a:lstStyle/>
          <a:p>
            <a:pPr marL="242570">
              <a:lnSpc>
                <a:spcPct val="100000"/>
              </a:lnSpc>
              <a:spcBef>
                <a:spcPts val="330"/>
              </a:spcBef>
            </a:pPr>
            <a:r>
              <a:rPr dirty="0" sz="1400" spc="15">
                <a:latin typeface="Tahoma"/>
                <a:cs typeface="Tahoma"/>
              </a:rPr>
              <a:t>love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572000" y="1703832"/>
            <a:ext cx="814069" cy="302260"/>
          </a:xfrm>
          <a:prstGeom prst="rect">
            <a:avLst/>
          </a:prstGeom>
          <a:solidFill>
            <a:srgbClr val="9FC5E8"/>
          </a:solidFill>
          <a:ln w="9525">
            <a:solidFill>
              <a:srgbClr val="666666"/>
            </a:solidFill>
          </a:ln>
        </p:spPr>
        <p:txBody>
          <a:bodyPr wrap="square" lIns="0" tIns="41910" rIns="0" bIns="0" rtlCol="0" vert="horz">
            <a:spAutoFit/>
          </a:bodyPr>
          <a:lstStyle/>
          <a:p>
            <a:pPr algn="ctr" marL="1270">
              <a:lnSpc>
                <a:spcPct val="100000"/>
              </a:lnSpc>
              <a:spcBef>
                <a:spcPts val="330"/>
              </a:spcBef>
            </a:pPr>
            <a:r>
              <a:rPr dirty="0" sz="1400">
                <a:latin typeface="Tahoma"/>
                <a:cs typeface="Tahoma"/>
              </a:rPr>
              <a:t>eat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572000" y="2197607"/>
            <a:ext cx="814069" cy="302260"/>
          </a:xfrm>
          <a:prstGeom prst="rect">
            <a:avLst/>
          </a:prstGeom>
          <a:solidFill>
            <a:srgbClr val="9FC5E8"/>
          </a:solidFill>
          <a:ln w="9525">
            <a:solidFill>
              <a:srgbClr val="666666"/>
            </a:solidFill>
          </a:ln>
        </p:spPr>
        <p:txBody>
          <a:bodyPr wrap="square" lIns="0" tIns="42545" rIns="0" bIns="0" rtlCol="0" vert="horz">
            <a:spAutoFit/>
          </a:bodyPr>
          <a:lstStyle/>
          <a:p>
            <a:pPr marL="212725">
              <a:lnSpc>
                <a:spcPct val="100000"/>
              </a:lnSpc>
              <a:spcBef>
                <a:spcPts val="335"/>
              </a:spcBef>
            </a:pPr>
            <a:r>
              <a:rPr dirty="0" sz="1400" spc="-5">
                <a:latin typeface="Tahoma"/>
                <a:cs typeface="Tahoma"/>
              </a:rPr>
              <a:t>learn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6153150" y="2477261"/>
            <a:ext cx="352425" cy="352425"/>
            <a:chOff x="6153150" y="2477261"/>
            <a:chExt cx="352425" cy="352425"/>
          </a:xfrm>
        </p:grpSpPr>
        <p:pic>
          <p:nvPicPr>
            <p:cNvPr id="30" name="object 3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153150" y="2753105"/>
              <a:ext cx="170052" cy="76200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428993" y="2477261"/>
              <a:ext cx="76200" cy="170052"/>
            </a:xfrm>
            <a:prstGeom prst="rect">
              <a:avLst/>
            </a:prstGeom>
          </p:spPr>
        </p:pic>
      </p:grpSp>
      <p:sp>
        <p:nvSpPr>
          <p:cNvPr id="32" name="object 32"/>
          <p:cNvSpPr txBox="1"/>
          <p:nvPr/>
        </p:nvSpPr>
        <p:spPr>
          <a:xfrm>
            <a:off x="1734439" y="2504059"/>
            <a:ext cx="27622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Tahoma"/>
                <a:cs typeface="Tahoma"/>
              </a:rPr>
              <a:t>0.5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954526" y="2795727"/>
            <a:ext cx="275590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25">
                <a:latin typeface="Tahoma"/>
                <a:cs typeface="Tahoma"/>
              </a:rPr>
              <a:t>0.</a:t>
            </a:r>
            <a:r>
              <a:rPr dirty="0" sz="1400" spc="50">
                <a:latin typeface="Tahoma"/>
                <a:cs typeface="Tahoma"/>
              </a:rPr>
              <a:t>5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017524" y="1218945"/>
            <a:ext cx="27559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30">
                <a:latin typeface="Tahoma"/>
                <a:cs typeface="Tahoma"/>
              </a:rPr>
              <a:t>0</a:t>
            </a:r>
            <a:r>
              <a:rPr dirty="0" sz="1400" spc="-15">
                <a:latin typeface="Tahoma"/>
                <a:cs typeface="Tahoma"/>
              </a:rPr>
              <a:t>.</a:t>
            </a:r>
            <a:r>
              <a:rPr dirty="0" sz="1400" spc="50">
                <a:latin typeface="Tahoma"/>
                <a:cs typeface="Tahoma"/>
              </a:rPr>
              <a:t>1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204461" y="1235456"/>
            <a:ext cx="27559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30">
                <a:latin typeface="Tahoma"/>
                <a:cs typeface="Tahoma"/>
              </a:rPr>
              <a:t>0</a:t>
            </a:r>
            <a:r>
              <a:rPr dirty="0" sz="1400" spc="-15">
                <a:latin typeface="Tahoma"/>
                <a:cs typeface="Tahoma"/>
              </a:rPr>
              <a:t>.</a:t>
            </a:r>
            <a:r>
              <a:rPr dirty="0" sz="1400" spc="50">
                <a:latin typeface="Tahoma"/>
                <a:cs typeface="Tahoma"/>
              </a:rPr>
              <a:t>5</a:t>
            </a:r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642103"/>
            <a:ext cx="9144000" cy="501650"/>
            <a:chOff x="0" y="4642103"/>
            <a:chExt cx="9144000" cy="5016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52494" y="4886505"/>
              <a:ext cx="1422388" cy="187986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4736591"/>
              <a:ext cx="9144000" cy="407034"/>
            </a:xfrm>
            <a:custGeom>
              <a:avLst/>
              <a:gdLst/>
              <a:ahLst/>
              <a:cxnLst/>
              <a:rect l="l" t="t" r="r" b="b"/>
              <a:pathLst>
                <a:path w="9144000" h="407035">
                  <a:moveTo>
                    <a:pt x="9143999" y="0"/>
                  </a:moveTo>
                  <a:lnTo>
                    <a:pt x="0" y="0"/>
                  </a:lnTo>
                  <a:lnTo>
                    <a:pt x="0" y="406907"/>
                  </a:lnTo>
                  <a:lnTo>
                    <a:pt x="9143999" y="406907"/>
                  </a:lnTo>
                  <a:lnTo>
                    <a:pt x="9143999" y="0"/>
                  </a:lnTo>
                  <a:close/>
                </a:path>
              </a:pathLst>
            </a:custGeom>
            <a:solidFill>
              <a:srgbClr val="2F2F2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4736591"/>
              <a:ext cx="9144000" cy="0"/>
            </a:xfrm>
            <a:custGeom>
              <a:avLst/>
              <a:gdLst/>
              <a:ahLst/>
              <a:cxnLst/>
              <a:rect l="l" t="t" r="r" b="b"/>
              <a:pathLst>
                <a:path w="9144000" h="0">
                  <a:moveTo>
                    <a:pt x="9143999" y="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2F2F2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642103"/>
              <a:ext cx="2308859" cy="501395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90550" y="519429"/>
            <a:ext cx="576389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65"/>
              <a:t>Vite</a:t>
            </a:r>
            <a:r>
              <a:rPr dirty="0" spc="60"/>
              <a:t>r</a:t>
            </a:r>
            <a:r>
              <a:rPr dirty="0" spc="20"/>
              <a:t>bi</a:t>
            </a:r>
            <a:r>
              <a:rPr dirty="0" spc="-160"/>
              <a:t> </a:t>
            </a:r>
            <a:r>
              <a:rPr dirty="0" spc="-5"/>
              <a:t>algorithm</a:t>
            </a:r>
            <a:r>
              <a:rPr dirty="0" spc="-150"/>
              <a:t> </a:t>
            </a:r>
            <a:r>
              <a:rPr dirty="0" spc="90"/>
              <a:t>–</a:t>
            </a:r>
            <a:r>
              <a:rPr dirty="0" spc="-160"/>
              <a:t> </a:t>
            </a:r>
            <a:r>
              <a:rPr dirty="0" spc="-85"/>
              <a:t>a</a:t>
            </a:r>
            <a:r>
              <a:rPr dirty="0" spc="-160"/>
              <a:t> </a:t>
            </a:r>
            <a:r>
              <a:rPr dirty="0" spc="-30"/>
              <a:t>graph</a:t>
            </a:r>
            <a:r>
              <a:rPr dirty="0" spc="-160"/>
              <a:t> </a:t>
            </a:r>
            <a:r>
              <a:rPr dirty="0"/>
              <a:t>algori</a:t>
            </a:r>
            <a:r>
              <a:rPr dirty="0" spc="5"/>
              <a:t>t</a:t>
            </a:r>
            <a:r>
              <a:rPr dirty="0" spc="-30"/>
              <a:t>hm</a:t>
            </a: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7345" y="1145857"/>
            <a:ext cx="4475162" cy="3008756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431163" y="1840230"/>
            <a:ext cx="29718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130">
                <a:latin typeface="Tahoma"/>
                <a:cs typeface="Tahoma"/>
              </a:rPr>
              <a:t>NN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730244" y="1840230"/>
            <a:ext cx="260985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90">
                <a:latin typeface="Tahoma"/>
                <a:cs typeface="Tahoma"/>
              </a:rPr>
              <a:t>VB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581148" y="3074924"/>
            <a:ext cx="16827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130">
                <a:latin typeface="Tahoma"/>
                <a:cs typeface="Tahoma"/>
              </a:rPr>
              <a:t>O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31724" y="1179957"/>
            <a:ext cx="35433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10">
                <a:latin typeface="Tahoma"/>
                <a:cs typeface="Tahoma"/>
              </a:rPr>
              <a:t>l</a:t>
            </a:r>
            <a:r>
              <a:rPr dirty="0" sz="1400" spc="30">
                <a:latin typeface="Tahoma"/>
                <a:cs typeface="Tahoma"/>
              </a:rPr>
              <a:t>o</a:t>
            </a:r>
            <a:r>
              <a:rPr dirty="0" sz="1400" spc="20">
                <a:latin typeface="Tahoma"/>
                <a:cs typeface="Tahoma"/>
              </a:rPr>
              <a:t>v</a:t>
            </a:r>
            <a:r>
              <a:rPr dirty="0" sz="1400">
                <a:latin typeface="Tahoma"/>
                <a:cs typeface="Tahoma"/>
              </a:rPr>
              <a:t>e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99720" y="1741119"/>
            <a:ext cx="418465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15">
                <a:latin typeface="Tahoma"/>
                <a:cs typeface="Tahoma"/>
              </a:rPr>
              <a:t>po</a:t>
            </a:r>
            <a:r>
              <a:rPr dirty="0" sz="1400" spc="5">
                <a:latin typeface="Tahoma"/>
                <a:cs typeface="Tahoma"/>
              </a:rPr>
              <a:t>n</a:t>
            </a:r>
            <a:r>
              <a:rPr dirty="0" sz="1400" spc="25">
                <a:latin typeface="Tahoma"/>
                <a:cs typeface="Tahoma"/>
              </a:rPr>
              <a:t>y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21995" y="2214499"/>
            <a:ext cx="57340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20">
                <a:latin typeface="Tahoma"/>
                <a:cs typeface="Tahoma"/>
              </a:rPr>
              <a:t>sw</a:t>
            </a:r>
            <a:r>
              <a:rPr dirty="0" sz="1400">
                <a:latin typeface="Tahoma"/>
                <a:cs typeface="Tahoma"/>
              </a:rPr>
              <a:t>ee</a:t>
            </a:r>
            <a:r>
              <a:rPr dirty="0" sz="1400" spc="5">
                <a:latin typeface="Tahoma"/>
                <a:cs typeface="Tahoma"/>
              </a:rPr>
              <a:t>ts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682242" y="3877462"/>
            <a:ext cx="7556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30">
                <a:latin typeface="Tahoma"/>
                <a:cs typeface="Tahoma"/>
              </a:rPr>
              <a:t>I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565907" y="3877462"/>
            <a:ext cx="19113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35">
                <a:latin typeface="Tahoma"/>
                <a:cs typeface="Tahoma"/>
              </a:rPr>
              <a:t>to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431540" y="3877462"/>
            <a:ext cx="31686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15">
                <a:latin typeface="Tahoma"/>
                <a:cs typeface="Tahoma"/>
              </a:rPr>
              <a:t>you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595752" y="2025777"/>
            <a:ext cx="13144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Cambria Math"/>
                <a:cs typeface="Cambria Math"/>
              </a:rPr>
              <a:t>𝜋</a:t>
            </a:r>
            <a:endParaRPr sz="1400">
              <a:latin typeface="Cambria Math"/>
              <a:cs typeface="Cambria Math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4567237" y="1205293"/>
            <a:ext cx="823594" cy="311785"/>
            <a:chOff x="4567237" y="1205293"/>
            <a:chExt cx="823594" cy="311785"/>
          </a:xfrm>
        </p:grpSpPr>
        <p:sp>
          <p:nvSpPr>
            <p:cNvPr id="20" name="object 20"/>
            <p:cNvSpPr/>
            <p:nvPr/>
          </p:nvSpPr>
          <p:spPr>
            <a:xfrm>
              <a:off x="4572000" y="1210055"/>
              <a:ext cx="814069" cy="302260"/>
            </a:xfrm>
            <a:custGeom>
              <a:avLst/>
              <a:gdLst/>
              <a:ahLst/>
              <a:cxnLst/>
              <a:rect l="l" t="t" r="r" b="b"/>
              <a:pathLst>
                <a:path w="814070" h="302259">
                  <a:moveTo>
                    <a:pt x="813815" y="0"/>
                  </a:moveTo>
                  <a:lnTo>
                    <a:pt x="0" y="0"/>
                  </a:lnTo>
                  <a:lnTo>
                    <a:pt x="0" y="301751"/>
                  </a:lnTo>
                  <a:lnTo>
                    <a:pt x="813815" y="301751"/>
                  </a:lnTo>
                  <a:lnTo>
                    <a:pt x="813815" y="0"/>
                  </a:lnTo>
                  <a:close/>
                </a:path>
              </a:pathLst>
            </a:custGeom>
            <a:solidFill>
              <a:srgbClr val="9FC5E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4572000" y="1210055"/>
              <a:ext cx="814069" cy="302260"/>
            </a:xfrm>
            <a:custGeom>
              <a:avLst/>
              <a:gdLst/>
              <a:ahLst/>
              <a:cxnLst/>
              <a:rect l="l" t="t" r="r" b="b"/>
              <a:pathLst>
                <a:path w="814070" h="302259">
                  <a:moveTo>
                    <a:pt x="0" y="301751"/>
                  </a:moveTo>
                  <a:lnTo>
                    <a:pt x="813815" y="301751"/>
                  </a:lnTo>
                  <a:lnTo>
                    <a:pt x="813815" y="0"/>
                  </a:lnTo>
                  <a:lnTo>
                    <a:pt x="0" y="0"/>
                  </a:lnTo>
                  <a:lnTo>
                    <a:pt x="0" y="301751"/>
                  </a:lnTo>
                  <a:close/>
                </a:path>
              </a:pathLst>
            </a:custGeom>
            <a:ln w="9525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2" name="object 22"/>
          <p:cNvGrpSpPr/>
          <p:nvPr/>
        </p:nvGrpSpPr>
        <p:grpSpPr>
          <a:xfrm>
            <a:off x="4567237" y="1699069"/>
            <a:ext cx="823594" cy="311785"/>
            <a:chOff x="4567237" y="1699069"/>
            <a:chExt cx="823594" cy="311785"/>
          </a:xfrm>
        </p:grpSpPr>
        <p:sp>
          <p:nvSpPr>
            <p:cNvPr id="23" name="object 23"/>
            <p:cNvSpPr/>
            <p:nvPr/>
          </p:nvSpPr>
          <p:spPr>
            <a:xfrm>
              <a:off x="4572000" y="1703832"/>
              <a:ext cx="814069" cy="302260"/>
            </a:xfrm>
            <a:custGeom>
              <a:avLst/>
              <a:gdLst/>
              <a:ahLst/>
              <a:cxnLst/>
              <a:rect l="l" t="t" r="r" b="b"/>
              <a:pathLst>
                <a:path w="814070" h="302260">
                  <a:moveTo>
                    <a:pt x="813815" y="0"/>
                  </a:moveTo>
                  <a:lnTo>
                    <a:pt x="0" y="0"/>
                  </a:lnTo>
                  <a:lnTo>
                    <a:pt x="0" y="301752"/>
                  </a:lnTo>
                  <a:lnTo>
                    <a:pt x="813815" y="301752"/>
                  </a:lnTo>
                  <a:lnTo>
                    <a:pt x="813815" y="0"/>
                  </a:lnTo>
                  <a:close/>
                </a:path>
              </a:pathLst>
            </a:custGeom>
            <a:solidFill>
              <a:srgbClr val="9FC5E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4572000" y="1703832"/>
              <a:ext cx="814069" cy="302260"/>
            </a:xfrm>
            <a:custGeom>
              <a:avLst/>
              <a:gdLst/>
              <a:ahLst/>
              <a:cxnLst/>
              <a:rect l="l" t="t" r="r" b="b"/>
              <a:pathLst>
                <a:path w="814070" h="302260">
                  <a:moveTo>
                    <a:pt x="0" y="301752"/>
                  </a:moveTo>
                  <a:lnTo>
                    <a:pt x="813815" y="301752"/>
                  </a:lnTo>
                  <a:lnTo>
                    <a:pt x="813815" y="0"/>
                  </a:lnTo>
                  <a:lnTo>
                    <a:pt x="0" y="0"/>
                  </a:lnTo>
                  <a:lnTo>
                    <a:pt x="0" y="301752"/>
                  </a:lnTo>
                  <a:close/>
                </a:path>
              </a:pathLst>
            </a:custGeom>
            <a:ln w="9525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5" name="object 25"/>
          <p:cNvGrpSpPr/>
          <p:nvPr/>
        </p:nvGrpSpPr>
        <p:grpSpPr>
          <a:xfrm>
            <a:off x="4567237" y="2192845"/>
            <a:ext cx="823594" cy="311785"/>
            <a:chOff x="4567237" y="2192845"/>
            <a:chExt cx="823594" cy="311785"/>
          </a:xfrm>
        </p:grpSpPr>
        <p:sp>
          <p:nvSpPr>
            <p:cNvPr id="26" name="object 26"/>
            <p:cNvSpPr/>
            <p:nvPr/>
          </p:nvSpPr>
          <p:spPr>
            <a:xfrm>
              <a:off x="4572000" y="2197607"/>
              <a:ext cx="814069" cy="302260"/>
            </a:xfrm>
            <a:custGeom>
              <a:avLst/>
              <a:gdLst/>
              <a:ahLst/>
              <a:cxnLst/>
              <a:rect l="l" t="t" r="r" b="b"/>
              <a:pathLst>
                <a:path w="814070" h="302260">
                  <a:moveTo>
                    <a:pt x="813815" y="0"/>
                  </a:moveTo>
                  <a:lnTo>
                    <a:pt x="0" y="0"/>
                  </a:lnTo>
                  <a:lnTo>
                    <a:pt x="0" y="301751"/>
                  </a:lnTo>
                  <a:lnTo>
                    <a:pt x="813815" y="301751"/>
                  </a:lnTo>
                  <a:lnTo>
                    <a:pt x="813815" y="0"/>
                  </a:lnTo>
                  <a:close/>
                </a:path>
              </a:pathLst>
            </a:custGeom>
            <a:solidFill>
              <a:srgbClr val="9FC5E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4572000" y="2197607"/>
              <a:ext cx="814069" cy="302260"/>
            </a:xfrm>
            <a:custGeom>
              <a:avLst/>
              <a:gdLst/>
              <a:ahLst/>
              <a:cxnLst/>
              <a:rect l="l" t="t" r="r" b="b"/>
              <a:pathLst>
                <a:path w="814070" h="302260">
                  <a:moveTo>
                    <a:pt x="0" y="301751"/>
                  </a:moveTo>
                  <a:lnTo>
                    <a:pt x="813815" y="301751"/>
                  </a:lnTo>
                  <a:lnTo>
                    <a:pt x="813815" y="0"/>
                  </a:lnTo>
                  <a:lnTo>
                    <a:pt x="0" y="0"/>
                  </a:lnTo>
                  <a:lnTo>
                    <a:pt x="0" y="301751"/>
                  </a:lnTo>
                  <a:close/>
                </a:path>
              </a:pathLst>
            </a:custGeom>
            <a:ln w="9525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28" name="object 2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153150" y="2753105"/>
            <a:ext cx="170052" cy="76200"/>
          </a:xfrm>
          <a:prstGeom prst="rect">
            <a:avLst/>
          </a:prstGeom>
        </p:spPr>
      </p:pic>
      <p:pic>
        <p:nvPicPr>
          <p:cNvPr id="29" name="object 2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428994" y="2477261"/>
            <a:ext cx="76200" cy="170052"/>
          </a:xfrm>
          <a:prstGeom prst="rect">
            <a:avLst/>
          </a:prstGeom>
        </p:spPr>
      </p:pic>
      <p:pic>
        <p:nvPicPr>
          <p:cNvPr id="30" name="object 3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686550" y="2753105"/>
            <a:ext cx="170052" cy="76200"/>
          </a:xfrm>
          <a:prstGeom prst="rect">
            <a:avLst/>
          </a:prstGeom>
        </p:spPr>
      </p:pic>
      <p:pic>
        <p:nvPicPr>
          <p:cNvPr id="31" name="object 3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962393" y="2477261"/>
            <a:ext cx="76200" cy="170052"/>
          </a:xfrm>
          <a:prstGeom prst="rect">
            <a:avLst/>
          </a:prstGeom>
        </p:spPr>
      </p:pic>
      <p:sp>
        <p:nvSpPr>
          <p:cNvPr id="32" name="object 32"/>
          <p:cNvSpPr txBox="1"/>
          <p:nvPr/>
        </p:nvSpPr>
        <p:spPr>
          <a:xfrm>
            <a:off x="3954526" y="2795727"/>
            <a:ext cx="275590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25">
                <a:latin typeface="Tahoma"/>
                <a:cs typeface="Tahoma"/>
              </a:rPr>
              <a:t>0.</a:t>
            </a:r>
            <a:r>
              <a:rPr dirty="0" sz="1400" spc="50">
                <a:latin typeface="Tahoma"/>
                <a:cs typeface="Tahoma"/>
              </a:rPr>
              <a:t>5</a:t>
            </a:r>
            <a:endParaRPr sz="1400">
              <a:latin typeface="Tahoma"/>
              <a:cs typeface="Tahoma"/>
            </a:endParaRPr>
          </a:p>
        </p:txBody>
      </p:sp>
      <p:graphicFrame>
        <p:nvGraphicFramePr>
          <p:cNvPr id="33" name="object 33"/>
          <p:cNvGraphicFramePr>
            <a:graphicFrameLocks noGrp="1"/>
          </p:cNvGraphicFramePr>
          <p:nvPr/>
        </p:nvGraphicFramePr>
        <p:xfrm>
          <a:off x="4185411" y="1210055"/>
          <a:ext cx="4707890" cy="23837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00150"/>
                <a:gridCol w="473710"/>
                <a:gridCol w="691514"/>
                <a:gridCol w="854710"/>
                <a:gridCol w="1481455"/>
              </a:tblGrid>
              <a:tr h="301751">
                <a:tc>
                  <a:txBody>
                    <a:bodyPr/>
                    <a:lstStyle/>
                    <a:p>
                      <a:pPr algn="r" marR="234315">
                        <a:lnSpc>
                          <a:spcPct val="100000"/>
                        </a:lnSpc>
                        <a:spcBef>
                          <a:spcPts val="330"/>
                        </a:spcBef>
                        <a:tabLst>
                          <a:tab pos="597535" algn="l"/>
                        </a:tabLst>
                      </a:pPr>
                      <a:r>
                        <a:rPr dirty="0" baseline="1984" sz="2100">
                          <a:latin typeface="Tahoma"/>
                          <a:cs typeface="Tahoma"/>
                        </a:rPr>
                        <a:t>0.5	</a:t>
                      </a:r>
                      <a:r>
                        <a:rPr dirty="0" sz="1400" spc="15">
                          <a:latin typeface="Tahoma"/>
                          <a:cs typeface="Tahoma"/>
                        </a:rPr>
                        <a:t>love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41910"/>
                </a:tc>
                <a:tc gridSpan="4"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rowSpan="4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4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4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9202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4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01752">
                <a:tc>
                  <a:txBody>
                    <a:bodyPr/>
                    <a:lstStyle/>
                    <a:p>
                      <a:pPr algn="r" marR="27495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eat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41910"/>
                </a:tc>
                <a:tc gridSpan="4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5087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4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114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CCCCCC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CCCCCC"/>
                      </a:solidFill>
                      <a:prstDash val="solid"/>
                    </a:lnL>
                    <a:lnT w="9525">
                      <a:solidFill>
                        <a:srgbClr val="CCCCCC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CCCCCC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</a:tcPr>
                </a:tc>
              </a:tr>
              <a:tr h="582354">
                <a:tc>
                  <a:txBody>
                    <a:bodyPr/>
                    <a:lstStyle/>
                    <a:p>
                      <a:pPr algn="r" marR="20320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400" spc="-5">
                          <a:latin typeface="Tahoma"/>
                          <a:cs typeface="Tahoma"/>
                        </a:rPr>
                        <a:t>learn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4254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CCCCCC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dirty="0" sz="1400" spc="-145">
                          <a:latin typeface="Tahoma"/>
                          <a:cs typeface="Tahoma"/>
                        </a:rPr>
                        <a:t>&lt;s&gt;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47625">
                    <a:lnL w="9525">
                      <a:solidFill>
                        <a:srgbClr val="CCCCCC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ctr" marR="75565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I</a:t>
                      </a:r>
                      <a:endParaRPr sz="1400">
                        <a:latin typeface="Tahoma"/>
                        <a:cs typeface="Tahoma"/>
                      </a:endParaRPr>
                    </a:p>
                    <a:p>
                      <a:pPr algn="ctr" marR="52069">
                        <a:lnSpc>
                          <a:spcPct val="100000"/>
                        </a:lnSpc>
                      </a:pPr>
                      <a:r>
                        <a:rPr dirty="0" sz="1400" spc="35">
                          <a:latin typeface="Tahoma"/>
                          <a:cs typeface="Tahoma"/>
                        </a:rPr>
                        <a:t>to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47625"/>
                </a:tc>
                <a:tc>
                  <a:txBody>
                    <a:bodyPr/>
                    <a:lstStyle/>
                    <a:p>
                      <a:pPr marL="374015" marR="709295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dirty="0" sz="1400" spc="15">
                          <a:latin typeface="Tahoma"/>
                          <a:cs typeface="Tahoma"/>
                        </a:rPr>
                        <a:t>love </a:t>
                      </a:r>
                      <a:r>
                        <a:rPr dirty="0" sz="1400" spc="-42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400">
                          <a:latin typeface="Tahoma"/>
                          <a:cs typeface="Tahoma"/>
                        </a:rPr>
                        <a:t>l</a:t>
                      </a:r>
                      <a:r>
                        <a:rPr dirty="0" sz="1400">
                          <a:latin typeface="Tahoma"/>
                          <a:cs typeface="Tahoma"/>
                        </a:rPr>
                        <a:t>ear</a:t>
                      </a:r>
                      <a:r>
                        <a:rPr dirty="0" sz="1400">
                          <a:latin typeface="Tahoma"/>
                          <a:cs typeface="Tahoma"/>
                        </a:rPr>
                        <a:t>n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47625">
                    <a:lnR w="9525">
                      <a:solidFill>
                        <a:srgbClr val="CCCCCC"/>
                      </a:solidFill>
                      <a:prstDash val="solid"/>
                    </a:lnR>
                  </a:tcPr>
                </a:tc>
              </a:tr>
              <a:tr h="529105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CCCCCC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815"/>
                        </a:spcBef>
                      </a:pPr>
                      <a:r>
                        <a:rPr dirty="0" sz="1400">
                          <a:latin typeface="Cambria Math"/>
                          <a:cs typeface="Cambria Math"/>
                        </a:rPr>
                        <a:t>𝜋</a:t>
                      </a:r>
                      <a:endParaRPr sz="1400">
                        <a:latin typeface="Cambria Math"/>
                        <a:cs typeface="Cambria Math"/>
                      </a:endParaRPr>
                    </a:p>
                  </a:txBody>
                  <a:tcPr marL="0" marR="0" marB="0" marT="103505">
                    <a:lnL w="9525">
                      <a:solidFill>
                        <a:srgbClr val="CCCCCC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ctr" marR="73660">
                        <a:lnSpc>
                          <a:spcPct val="100000"/>
                        </a:lnSpc>
                        <a:spcBef>
                          <a:spcPts val="815"/>
                        </a:spcBef>
                      </a:pPr>
                      <a:r>
                        <a:rPr dirty="0" sz="1400">
                          <a:latin typeface="Tahoma"/>
                          <a:cs typeface="Tahoma"/>
                        </a:rPr>
                        <a:t>O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103505"/>
                </a:tc>
                <a:tc>
                  <a:txBody>
                    <a:bodyPr/>
                    <a:lstStyle/>
                    <a:p>
                      <a:pPr marL="419734">
                        <a:lnSpc>
                          <a:spcPct val="100000"/>
                        </a:lnSpc>
                        <a:spcBef>
                          <a:spcPts val="815"/>
                        </a:spcBef>
                      </a:pPr>
                      <a:r>
                        <a:rPr dirty="0" sz="1400" spc="95">
                          <a:latin typeface="Tahoma"/>
                          <a:cs typeface="Tahoma"/>
                        </a:rPr>
                        <a:t>VB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103505">
                    <a:lnR w="9525">
                      <a:solidFill>
                        <a:srgbClr val="CCCCCC"/>
                      </a:solidFill>
                      <a:prstDash val="solid"/>
                    </a:lnR>
                  </a:tcPr>
                </a:tc>
              </a:tr>
              <a:tr h="2845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4">
                  <a:txBody>
                    <a:bodyPr/>
                    <a:lstStyle/>
                    <a:p>
                      <a:pPr marL="102298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1400" spc="15">
                          <a:latin typeface="Tahoma"/>
                          <a:cs typeface="Tahoma"/>
                        </a:rPr>
                        <a:t>0.15</a:t>
                      </a:r>
                      <a:r>
                        <a:rPr dirty="0" sz="1400" spc="32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400" spc="15">
                          <a:latin typeface="Tahoma"/>
                          <a:cs typeface="Tahoma"/>
                        </a:rPr>
                        <a:t>0.25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3175">
                    <a:lnR w="9525">
                      <a:solidFill>
                        <a:srgbClr val="CCCCCC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642103"/>
            <a:ext cx="9144000" cy="501650"/>
            <a:chOff x="0" y="4642103"/>
            <a:chExt cx="9144000" cy="5016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52494" y="4886505"/>
              <a:ext cx="1422388" cy="187986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4736591"/>
              <a:ext cx="9144000" cy="407034"/>
            </a:xfrm>
            <a:custGeom>
              <a:avLst/>
              <a:gdLst/>
              <a:ahLst/>
              <a:cxnLst/>
              <a:rect l="l" t="t" r="r" b="b"/>
              <a:pathLst>
                <a:path w="9144000" h="407035">
                  <a:moveTo>
                    <a:pt x="9143999" y="0"/>
                  </a:moveTo>
                  <a:lnTo>
                    <a:pt x="0" y="0"/>
                  </a:lnTo>
                  <a:lnTo>
                    <a:pt x="0" y="406907"/>
                  </a:lnTo>
                  <a:lnTo>
                    <a:pt x="9143999" y="406907"/>
                  </a:lnTo>
                  <a:lnTo>
                    <a:pt x="9143999" y="0"/>
                  </a:lnTo>
                  <a:close/>
                </a:path>
              </a:pathLst>
            </a:custGeom>
            <a:solidFill>
              <a:srgbClr val="2F2F2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4736591"/>
              <a:ext cx="9144000" cy="0"/>
            </a:xfrm>
            <a:custGeom>
              <a:avLst/>
              <a:gdLst/>
              <a:ahLst/>
              <a:cxnLst/>
              <a:rect l="l" t="t" r="r" b="b"/>
              <a:pathLst>
                <a:path w="9144000" h="0">
                  <a:moveTo>
                    <a:pt x="9143999" y="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2F2F2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642103"/>
              <a:ext cx="2308859" cy="501395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90550" y="519429"/>
            <a:ext cx="576389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65"/>
              <a:t>Vite</a:t>
            </a:r>
            <a:r>
              <a:rPr dirty="0" spc="60"/>
              <a:t>r</a:t>
            </a:r>
            <a:r>
              <a:rPr dirty="0" spc="20"/>
              <a:t>bi</a:t>
            </a:r>
            <a:r>
              <a:rPr dirty="0" spc="-160"/>
              <a:t> </a:t>
            </a:r>
            <a:r>
              <a:rPr dirty="0" spc="-5"/>
              <a:t>algorithm</a:t>
            </a:r>
            <a:r>
              <a:rPr dirty="0" spc="-150"/>
              <a:t> </a:t>
            </a:r>
            <a:r>
              <a:rPr dirty="0" spc="90"/>
              <a:t>–</a:t>
            </a:r>
            <a:r>
              <a:rPr dirty="0" spc="-160"/>
              <a:t> </a:t>
            </a:r>
            <a:r>
              <a:rPr dirty="0" spc="-85"/>
              <a:t>a</a:t>
            </a:r>
            <a:r>
              <a:rPr dirty="0" spc="-160"/>
              <a:t> </a:t>
            </a:r>
            <a:r>
              <a:rPr dirty="0" spc="-30"/>
              <a:t>graph</a:t>
            </a:r>
            <a:r>
              <a:rPr dirty="0" spc="-160"/>
              <a:t> </a:t>
            </a:r>
            <a:r>
              <a:rPr dirty="0"/>
              <a:t>algori</a:t>
            </a:r>
            <a:r>
              <a:rPr dirty="0" spc="5"/>
              <a:t>t</a:t>
            </a:r>
            <a:r>
              <a:rPr dirty="0" spc="-30"/>
              <a:t>hm</a:t>
            </a: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7345" y="1145857"/>
            <a:ext cx="4475162" cy="3008756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431163" y="1840230"/>
            <a:ext cx="29718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130">
                <a:latin typeface="Tahoma"/>
                <a:cs typeface="Tahoma"/>
              </a:rPr>
              <a:t>NN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730244" y="1840230"/>
            <a:ext cx="260985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90">
                <a:latin typeface="Tahoma"/>
                <a:cs typeface="Tahoma"/>
              </a:rPr>
              <a:t>VB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581148" y="3074924"/>
            <a:ext cx="16827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130">
                <a:latin typeface="Tahoma"/>
                <a:cs typeface="Tahoma"/>
              </a:rPr>
              <a:t>O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31724" y="1179957"/>
            <a:ext cx="35433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10">
                <a:latin typeface="Tahoma"/>
                <a:cs typeface="Tahoma"/>
              </a:rPr>
              <a:t>l</a:t>
            </a:r>
            <a:r>
              <a:rPr dirty="0" sz="1400" spc="30">
                <a:latin typeface="Tahoma"/>
                <a:cs typeface="Tahoma"/>
              </a:rPr>
              <a:t>o</a:t>
            </a:r>
            <a:r>
              <a:rPr dirty="0" sz="1400" spc="20">
                <a:latin typeface="Tahoma"/>
                <a:cs typeface="Tahoma"/>
              </a:rPr>
              <a:t>v</a:t>
            </a:r>
            <a:r>
              <a:rPr dirty="0" sz="1400">
                <a:latin typeface="Tahoma"/>
                <a:cs typeface="Tahoma"/>
              </a:rPr>
              <a:t>e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99720" y="1741119"/>
            <a:ext cx="418465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15">
                <a:latin typeface="Tahoma"/>
                <a:cs typeface="Tahoma"/>
              </a:rPr>
              <a:t>po</a:t>
            </a:r>
            <a:r>
              <a:rPr dirty="0" sz="1400" spc="5">
                <a:latin typeface="Tahoma"/>
                <a:cs typeface="Tahoma"/>
              </a:rPr>
              <a:t>n</a:t>
            </a:r>
            <a:r>
              <a:rPr dirty="0" sz="1400" spc="25">
                <a:latin typeface="Tahoma"/>
                <a:cs typeface="Tahoma"/>
              </a:rPr>
              <a:t>y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21995" y="2214499"/>
            <a:ext cx="57340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20">
                <a:latin typeface="Tahoma"/>
                <a:cs typeface="Tahoma"/>
              </a:rPr>
              <a:t>sw</a:t>
            </a:r>
            <a:r>
              <a:rPr dirty="0" sz="1400">
                <a:latin typeface="Tahoma"/>
                <a:cs typeface="Tahoma"/>
              </a:rPr>
              <a:t>ee</a:t>
            </a:r>
            <a:r>
              <a:rPr dirty="0" sz="1400" spc="5">
                <a:latin typeface="Tahoma"/>
                <a:cs typeface="Tahoma"/>
              </a:rPr>
              <a:t>ts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682242" y="3877462"/>
            <a:ext cx="7556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30">
                <a:latin typeface="Tahoma"/>
                <a:cs typeface="Tahoma"/>
              </a:rPr>
              <a:t>I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565907" y="3877462"/>
            <a:ext cx="19113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35">
                <a:latin typeface="Tahoma"/>
                <a:cs typeface="Tahoma"/>
              </a:rPr>
              <a:t>to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431540" y="3877462"/>
            <a:ext cx="31686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15">
                <a:latin typeface="Tahoma"/>
                <a:cs typeface="Tahoma"/>
              </a:rPr>
              <a:t>you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595752" y="2025777"/>
            <a:ext cx="13144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Cambria Math"/>
                <a:cs typeface="Cambria Math"/>
              </a:rPr>
              <a:t>𝜋</a:t>
            </a:r>
            <a:endParaRPr sz="1400">
              <a:latin typeface="Cambria Math"/>
              <a:cs typeface="Cambria Math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859779" y="2156460"/>
            <a:ext cx="3028315" cy="1437640"/>
          </a:xfrm>
          <a:custGeom>
            <a:avLst/>
            <a:gdLst/>
            <a:ahLst/>
            <a:cxnLst/>
            <a:rect l="l" t="t" r="r" b="b"/>
            <a:pathLst>
              <a:path w="3028315" h="1437639">
                <a:moveTo>
                  <a:pt x="0" y="1437131"/>
                </a:moveTo>
                <a:lnTo>
                  <a:pt x="3028187" y="1437131"/>
                </a:lnTo>
                <a:lnTo>
                  <a:pt x="3028187" y="0"/>
                </a:lnTo>
                <a:lnTo>
                  <a:pt x="0" y="0"/>
                </a:lnTo>
                <a:lnTo>
                  <a:pt x="0" y="1437131"/>
                </a:lnTo>
                <a:close/>
              </a:path>
            </a:pathLst>
          </a:custGeom>
          <a:ln w="9525">
            <a:solidFill>
              <a:srgbClr val="CCCC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7780908" y="2232152"/>
            <a:ext cx="34163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400" spc="10">
                <a:latin typeface="Tahoma"/>
                <a:cs typeface="Tahoma"/>
              </a:rPr>
              <a:t>l</a:t>
            </a:r>
            <a:r>
              <a:rPr dirty="0" sz="1400" spc="30">
                <a:latin typeface="Tahoma"/>
                <a:cs typeface="Tahoma"/>
              </a:rPr>
              <a:t>o</a:t>
            </a:r>
            <a:r>
              <a:rPr dirty="0" sz="1400" spc="20">
                <a:latin typeface="Tahoma"/>
                <a:cs typeface="Tahoma"/>
              </a:rPr>
              <a:t>v</a:t>
            </a:r>
            <a:r>
              <a:rPr dirty="0" sz="1400">
                <a:latin typeface="Tahoma"/>
                <a:cs typeface="Tahoma"/>
              </a:rPr>
              <a:t>e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952109" y="2232152"/>
            <a:ext cx="297815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R="5080">
              <a:lnSpc>
                <a:spcPct val="100000"/>
              </a:lnSpc>
              <a:spcBef>
                <a:spcPts val="100"/>
              </a:spcBef>
            </a:pPr>
            <a:r>
              <a:rPr dirty="0" sz="1400" spc="-114">
                <a:latin typeface="Tahoma"/>
                <a:cs typeface="Tahoma"/>
              </a:rPr>
              <a:t>&lt;s</a:t>
            </a:r>
            <a:r>
              <a:rPr dirty="0" sz="1400" spc="-130">
                <a:latin typeface="Tahoma"/>
                <a:cs typeface="Tahoma"/>
              </a:rPr>
              <a:t>&gt;  </a:t>
            </a:r>
            <a:r>
              <a:rPr dirty="0" sz="1400" spc="35">
                <a:latin typeface="Tahoma"/>
                <a:cs typeface="Tahoma"/>
              </a:rPr>
              <a:t>to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866508" y="2232152"/>
            <a:ext cx="403225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5720">
              <a:lnSpc>
                <a:spcPct val="100000"/>
              </a:lnSpc>
              <a:spcBef>
                <a:spcPts val="100"/>
              </a:spcBef>
            </a:pPr>
            <a:r>
              <a:rPr dirty="0" sz="1400" spc="-130">
                <a:latin typeface="Tahoma"/>
                <a:cs typeface="Tahoma"/>
              </a:rPr>
              <a:t>I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dirty="0" sz="1400" spc="10">
                <a:latin typeface="Tahoma"/>
                <a:cs typeface="Tahoma"/>
              </a:rPr>
              <a:t>l</a:t>
            </a:r>
            <a:r>
              <a:rPr dirty="0" sz="1400" spc="-10">
                <a:latin typeface="Tahoma"/>
                <a:cs typeface="Tahoma"/>
              </a:rPr>
              <a:t>ear</a:t>
            </a:r>
            <a:r>
              <a:rPr dirty="0" sz="1400">
                <a:latin typeface="Tahoma"/>
                <a:cs typeface="Tahoma"/>
              </a:rPr>
              <a:t>n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866508" y="2870403"/>
            <a:ext cx="156210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1400" spc="135">
                <a:latin typeface="Tahoma"/>
                <a:cs typeface="Tahoma"/>
              </a:rPr>
              <a:t>O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826629" y="2870403"/>
            <a:ext cx="248920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1400" spc="95">
                <a:latin typeface="Tahoma"/>
                <a:cs typeface="Tahoma"/>
              </a:rPr>
              <a:t>VB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952109" y="2870403"/>
            <a:ext cx="155575" cy="4552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latin typeface="Cambria Math"/>
                <a:cs typeface="Cambria Math"/>
              </a:rPr>
              <a:t>𝜋</a:t>
            </a:r>
            <a:endParaRPr sz="14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r>
              <a:rPr dirty="0" sz="1400" spc="130">
                <a:latin typeface="Tahoma"/>
                <a:cs typeface="Tahoma"/>
              </a:rPr>
              <a:t>O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396609" y="3512566"/>
            <a:ext cx="83566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15">
                <a:latin typeface="Tahoma"/>
                <a:cs typeface="Tahoma"/>
              </a:rPr>
              <a:t>0.15</a:t>
            </a:r>
            <a:r>
              <a:rPr dirty="0" sz="1400" spc="295">
                <a:latin typeface="Tahoma"/>
                <a:cs typeface="Tahoma"/>
              </a:rPr>
              <a:t> </a:t>
            </a:r>
            <a:r>
              <a:rPr dirty="0" sz="1400" spc="15">
                <a:latin typeface="Tahoma"/>
                <a:cs typeface="Tahoma"/>
              </a:rPr>
              <a:t>0.25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906893" y="3512566"/>
            <a:ext cx="38036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10">
                <a:latin typeface="Tahoma"/>
                <a:cs typeface="Tahoma"/>
              </a:rPr>
              <a:t>0.08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572000" y="1210055"/>
            <a:ext cx="814069" cy="302260"/>
          </a:xfrm>
          <a:prstGeom prst="rect">
            <a:avLst/>
          </a:prstGeom>
          <a:solidFill>
            <a:srgbClr val="9FC5E8"/>
          </a:solidFill>
          <a:ln w="9525">
            <a:solidFill>
              <a:srgbClr val="666666"/>
            </a:solidFill>
          </a:ln>
        </p:spPr>
        <p:txBody>
          <a:bodyPr wrap="square" lIns="0" tIns="41910" rIns="0" bIns="0" rtlCol="0" vert="horz">
            <a:spAutoFit/>
          </a:bodyPr>
          <a:lstStyle/>
          <a:p>
            <a:pPr marL="242570">
              <a:lnSpc>
                <a:spcPct val="100000"/>
              </a:lnSpc>
              <a:spcBef>
                <a:spcPts val="330"/>
              </a:spcBef>
            </a:pPr>
            <a:r>
              <a:rPr dirty="0" sz="1400" spc="15">
                <a:latin typeface="Tahoma"/>
                <a:cs typeface="Tahoma"/>
              </a:rPr>
              <a:t>love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572000" y="1703832"/>
            <a:ext cx="814069" cy="302260"/>
          </a:xfrm>
          <a:prstGeom prst="rect">
            <a:avLst/>
          </a:prstGeom>
          <a:solidFill>
            <a:srgbClr val="9FC5E8"/>
          </a:solidFill>
          <a:ln w="9525">
            <a:solidFill>
              <a:srgbClr val="666666"/>
            </a:solidFill>
          </a:ln>
        </p:spPr>
        <p:txBody>
          <a:bodyPr wrap="square" lIns="0" tIns="41910" rIns="0" bIns="0" rtlCol="0" vert="horz">
            <a:spAutoFit/>
          </a:bodyPr>
          <a:lstStyle/>
          <a:p>
            <a:pPr algn="ctr" marL="1270">
              <a:lnSpc>
                <a:spcPct val="100000"/>
              </a:lnSpc>
              <a:spcBef>
                <a:spcPts val="330"/>
              </a:spcBef>
            </a:pPr>
            <a:r>
              <a:rPr dirty="0" sz="1400">
                <a:latin typeface="Tahoma"/>
                <a:cs typeface="Tahoma"/>
              </a:rPr>
              <a:t>eat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572000" y="2197607"/>
            <a:ext cx="814069" cy="302260"/>
          </a:xfrm>
          <a:prstGeom prst="rect">
            <a:avLst/>
          </a:prstGeom>
          <a:solidFill>
            <a:srgbClr val="9FC5E8"/>
          </a:solidFill>
          <a:ln w="9525">
            <a:solidFill>
              <a:srgbClr val="666666"/>
            </a:solidFill>
          </a:ln>
        </p:spPr>
        <p:txBody>
          <a:bodyPr wrap="square" lIns="0" tIns="42545" rIns="0" bIns="0" rtlCol="0" vert="horz">
            <a:spAutoFit/>
          </a:bodyPr>
          <a:lstStyle/>
          <a:p>
            <a:pPr marL="212725">
              <a:lnSpc>
                <a:spcPct val="100000"/>
              </a:lnSpc>
              <a:spcBef>
                <a:spcPts val="335"/>
              </a:spcBef>
            </a:pPr>
            <a:r>
              <a:rPr dirty="0" sz="1400" spc="-5">
                <a:latin typeface="Tahoma"/>
                <a:cs typeface="Tahoma"/>
              </a:rPr>
              <a:t>learn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6153150" y="2477261"/>
            <a:ext cx="1419225" cy="352425"/>
            <a:chOff x="6153150" y="2477261"/>
            <a:chExt cx="1419225" cy="352425"/>
          </a:xfrm>
        </p:grpSpPr>
        <p:pic>
          <p:nvPicPr>
            <p:cNvPr id="32" name="object 3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153150" y="2753105"/>
              <a:ext cx="170052" cy="76200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428993" y="2477261"/>
              <a:ext cx="76200" cy="170052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686550" y="2753105"/>
              <a:ext cx="170052" cy="76200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962394" y="2477261"/>
              <a:ext cx="76200" cy="170052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219950" y="2753105"/>
              <a:ext cx="170052" cy="76200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495794" y="2477261"/>
              <a:ext cx="76200" cy="170052"/>
            </a:xfrm>
            <a:prstGeom prst="rect">
              <a:avLst/>
            </a:prstGeom>
          </p:spPr>
        </p:pic>
      </p:grpSp>
      <p:sp>
        <p:nvSpPr>
          <p:cNvPr id="38" name="object 38"/>
          <p:cNvSpPr txBox="1"/>
          <p:nvPr/>
        </p:nvSpPr>
        <p:spPr>
          <a:xfrm>
            <a:off x="3389121" y="2576576"/>
            <a:ext cx="27559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30">
                <a:latin typeface="Tahoma"/>
                <a:cs typeface="Tahoma"/>
              </a:rPr>
              <a:t>0</a:t>
            </a:r>
            <a:r>
              <a:rPr dirty="0" sz="1400" spc="-15">
                <a:latin typeface="Tahoma"/>
                <a:cs typeface="Tahoma"/>
              </a:rPr>
              <a:t>.</a:t>
            </a:r>
            <a:r>
              <a:rPr dirty="0" sz="1400" spc="50">
                <a:latin typeface="Tahoma"/>
                <a:cs typeface="Tahoma"/>
              </a:rPr>
              <a:t>2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737866" y="3600703"/>
            <a:ext cx="27559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30">
                <a:latin typeface="Tahoma"/>
                <a:cs typeface="Tahoma"/>
              </a:rPr>
              <a:t>0</a:t>
            </a:r>
            <a:r>
              <a:rPr dirty="0" sz="1400" spc="-15">
                <a:latin typeface="Tahoma"/>
                <a:cs typeface="Tahoma"/>
              </a:rPr>
              <a:t>.</a:t>
            </a:r>
            <a:r>
              <a:rPr dirty="0" sz="1400" spc="50">
                <a:latin typeface="Tahoma"/>
                <a:cs typeface="Tahoma"/>
              </a:rPr>
              <a:t>4</a:t>
            </a:r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642103"/>
            <a:ext cx="9144000" cy="501650"/>
            <a:chOff x="0" y="4642103"/>
            <a:chExt cx="9144000" cy="5016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52494" y="4886505"/>
              <a:ext cx="1422388" cy="187986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4736591"/>
              <a:ext cx="9144000" cy="407034"/>
            </a:xfrm>
            <a:custGeom>
              <a:avLst/>
              <a:gdLst/>
              <a:ahLst/>
              <a:cxnLst/>
              <a:rect l="l" t="t" r="r" b="b"/>
              <a:pathLst>
                <a:path w="9144000" h="407035">
                  <a:moveTo>
                    <a:pt x="9143999" y="0"/>
                  </a:moveTo>
                  <a:lnTo>
                    <a:pt x="0" y="0"/>
                  </a:lnTo>
                  <a:lnTo>
                    <a:pt x="0" y="406907"/>
                  </a:lnTo>
                  <a:lnTo>
                    <a:pt x="9143999" y="406907"/>
                  </a:lnTo>
                  <a:lnTo>
                    <a:pt x="9143999" y="0"/>
                  </a:lnTo>
                  <a:close/>
                </a:path>
              </a:pathLst>
            </a:custGeom>
            <a:solidFill>
              <a:srgbClr val="2F2F2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4736591"/>
              <a:ext cx="9144000" cy="0"/>
            </a:xfrm>
            <a:custGeom>
              <a:avLst/>
              <a:gdLst/>
              <a:ahLst/>
              <a:cxnLst/>
              <a:rect l="l" t="t" r="r" b="b"/>
              <a:pathLst>
                <a:path w="9144000" h="0">
                  <a:moveTo>
                    <a:pt x="9143999" y="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2F2F2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642103"/>
              <a:ext cx="2308859" cy="501395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90550" y="519429"/>
            <a:ext cx="576389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65"/>
              <a:t>Vite</a:t>
            </a:r>
            <a:r>
              <a:rPr dirty="0" spc="60"/>
              <a:t>r</a:t>
            </a:r>
            <a:r>
              <a:rPr dirty="0" spc="20"/>
              <a:t>bi</a:t>
            </a:r>
            <a:r>
              <a:rPr dirty="0" spc="-160"/>
              <a:t> </a:t>
            </a:r>
            <a:r>
              <a:rPr dirty="0" spc="-5"/>
              <a:t>algorithm</a:t>
            </a:r>
            <a:r>
              <a:rPr dirty="0" spc="-150"/>
              <a:t> </a:t>
            </a:r>
            <a:r>
              <a:rPr dirty="0" spc="90"/>
              <a:t>–</a:t>
            </a:r>
            <a:r>
              <a:rPr dirty="0" spc="-160"/>
              <a:t> </a:t>
            </a:r>
            <a:r>
              <a:rPr dirty="0" spc="-85"/>
              <a:t>a</a:t>
            </a:r>
            <a:r>
              <a:rPr dirty="0" spc="-160"/>
              <a:t> </a:t>
            </a:r>
            <a:r>
              <a:rPr dirty="0" spc="-30"/>
              <a:t>graph</a:t>
            </a:r>
            <a:r>
              <a:rPr dirty="0" spc="-160"/>
              <a:t> </a:t>
            </a:r>
            <a:r>
              <a:rPr dirty="0"/>
              <a:t>algori</a:t>
            </a:r>
            <a:r>
              <a:rPr dirty="0" spc="5"/>
              <a:t>t</a:t>
            </a:r>
            <a:r>
              <a:rPr dirty="0" spc="-30"/>
              <a:t>hm</a:t>
            </a: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7345" y="1145857"/>
            <a:ext cx="4475162" cy="3008756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431163" y="1840230"/>
            <a:ext cx="29718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130">
                <a:latin typeface="Tahoma"/>
                <a:cs typeface="Tahoma"/>
              </a:rPr>
              <a:t>NN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730244" y="1840230"/>
            <a:ext cx="260985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90">
                <a:latin typeface="Tahoma"/>
                <a:cs typeface="Tahoma"/>
              </a:rPr>
              <a:t>VB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581148" y="3074924"/>
            <a:ext cx="16827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130">
                <a:latin typeface="Tahoma"/>
                <a:cs typeface="Tahoma"/>
              </a:rPr>
              <a:t>O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31724" y="1179957"/>
            <a:ext cx="35433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10">
                <a:latin typeface="Tahoma"/>
                <a:cs typeface="Tahoma"/>
              </a:rPr>
              <a:t>l</a:t>
            </a:r>
            <a:r>
              <a:rPr dirty="0" sz="1400" spc="30">
                <a:latin typeface="Tahoma"/>
                <a:cs typeface="Tahoma"/>
              </a:rPr>
              <a:t>o</a:t>
            </a:r>
            <a:r>
              <a:rPr dirty="0" sz="1400" spc="20">
                <a:latin typeface="Tahoma"/>
                <a:cs typeface="Tahoma"/>
              </a:rPr>
              <a:t>v</a:t>
            </a:r>
            <a:r>
              <a:rPr dirty="0" sz="1400">
                <a:latin typeface="Tahoma"/>
                <a:cs typeface="Tahoma"/>
              </a:rPr>
              <a:t>e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99720" y="1741119"/>
            <a:ext cx="418465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15">
                <a:latin typeface="Tahoma"/>
                <a:cs typeface="Tahoma"/>
              </a:rPr>
              <a:t>po</a:t>
            </a:r>
            <a:r>
              <a:rPr dirty="0" sz="1400" spc="5">
                <a:latin typeface="Tahoma"/>
                <a:cs typeface="Tahoma"/>
              </a:rPr>
              <a:t>n</a:t>
            </a:r>
            <a:r>
              <a:rPr dirty="0" sz="1400" spc="25">
                <a:latin typeface="Tahoma"/>
                <a:cs typeface="Tahoma"/>
              </a:rPr>
              <a:t>y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21995" y="2214499"/>
            <a:ext cx="57340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20">
                <a:latin typeface="Tahoma"/>
                <a:cs typeface="Tahoma"/>
              </a:rPr>
              <a:t>sw</a:t>
            </a:r>
            <a:r>
              <a:rPr dirty="0" sz="1400">
                <a:latin typeface="Tahoma"/>
                <a:cs typeface="Tahoma"/>
              </a:rPr>
              <a:t>ee</a:t>
            </a:r>
            <a:r>
              <a:rPr dirty="0" sz="1400" spc="5">
                <a:latin typeface="Tahoma"/>
                <a:cs typeface="Tahoma"/>
              </a:rPr>
              <a:t>ts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682242" y="3877462"/>
            <a:ext cx="7556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30">
                <a:latin typeface="Tahoma"/>
                <a:cs typeface="Tahoma"/>
              </a:rPr>
              <a:t>I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565907" y="3877462"/>
            <a:ext cx="19113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35">
                <a:latin typeface="Tahoma"/>
                <a:cs typeface="Tahoma"/>
              </a:rPr>
              <a:t>to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431540" y="3877462"/>
            <a:ext cx="31686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15">
                <a:latin typeface="Tahoma"/>
                <a:cs typeface="Tahoma"/>
              </a:rPr>
              <a:t>you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595752" y="2025777"/>
            <a:ext cx="13144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Cambria Math"/>
                <a:cs typeface="Cambria Math"/>
              </a:rPr>
              <a:t>𝜋</a:t>
            </a:r>
            <a:endParaRPr sz="1400">
              <a:latin typeface="Cambria Math"/>
              <a:cs typeface="Cambria Math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859779" y="2156460"/>
            <a:ext cx="3028315" cy="1437640"/>
          </a:xfrm>
          <a:custGeom>
            <a:avLst/>
            <a:gdLst/>
            <a:ahLst/>
            <a:cxnLst/>
            <a:rect l="l" t="t" r="r" b="b"/>
            <a:pathLst>
              <a:path w="3028315" h="1437639">
                <a:moveTo>
                  <a:pt x="0" y="1437131"/>
                </a:moveTo>
                <a:lnTo>
                  <a:pt x="3028187" y="1437131"/>
                </a:lnTo>
                <a:lnTo>
                  <a:pt x="3028187" y="0"/>
                </a:lnTo>
                <a:lnTo>
                  <a:pt x="0" y="0"/>
                </a:lnTo>
                <a:lnTo>
                  <a:pt x="0" y="1437131"/>
                </a:lnTo>
                <a:close/>
              </a:path>
            </a:pathLst>
          </a:custGeom>
          <a:ln w="9525">
            <a:solidFill>
              <a:srgbClr val="CCCC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7780908" y="2232152"/>
            <a:ext cx="34163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400" spc="10">
                <a:latin typeface="Tahoma"/>
                <a:cs typeface="Tahoma"/>
              </a:rPr>
              <a:t>l</a:t>
            </a:r>
            <a:r>
              <a:rPr dirty="0" sz="1400" spc="30">
                <a:latin typeface="Tahoma"/>
                <a:cs typeface="Tahoma"/>
              </a:rPr>
              <a:t>o</a:t>
            </a:r>
            <a:r>
              <a:rPr dirty="0" sz="1400" spc="20">
                <a:latin typeface="Tahoma"/>
                <a:cs typeface="Tahoma"/>
              </a:rPr>
              <a:t>v</a:t>
            </a:r>
            <a:r>
              <a:rPr dirty="0" sz="1400">
                <a:latin typeface="Tahoma"/>
                <a:cs typeface="Tahoma"/>
              </a:rPr>
              <a:t>e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952109" y="2232152"/>
            <a:ext cx="297815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R="5080">
              <a:lnSpc>
                <a:spcPct val="100000"/>
              </a:lnSpc>
              <a:spcBef>
                <a:spcPts val="100"/>
              </a:spcBef>
            </a:pPr>
            <a:r>
              <a:rPr dirty="0" sz="1400" spc="-114">
                <a:latin typeface="Tahoma"/>
                <a:cs typeface="Tahoma"/>
              </a:rPr>
              <a:t>&lt;s</a:t>
            </a:r>
            <a:r>
              <a:rPr dirty="0" sz="1400" spc="-130">
                <a:latin typeface="Tahoma"/>
                <a:cs typeface="Tahoma"/>
              </a:rPr>
              <a:t>&gt;  </a:t>
            </a:r>
            <a:r>
              <a:rPr dirty="0" sz="1400" spc="35">
                <a:latin typeface="Tahoma"/>
                <a:cs typeface="Tahoma"/>
              </a:rPr>
              <a:t>to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866508" y="2232152"/>
            <a:ext cx="403225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5720">
              <a:lnSpc>
                <a:spcPct val="100000"/>
              </a:lnSpc>
              <a:spcBef>
                <a:spcPts val="100"/>
              </a:spcBef>
            </a:pPr>
            <a:r>
              <a:rPr dirty="0" sz="1400" spc="-130">
                <a:latin typeface="Tahoma"/>
                <a:cs typeface="Tahoma"/>
              </a:rPr>
              <a:t>I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dirty="0" sz="1400" spc="10">
                <a:latin typeface="Tahoma"/>
                <a:cs typeface="Tahoma"/>
              </a:rPr>
              <a:t>l</a:t>
            </a:r>
            <a:r>
              <a:rPr dirty="0" sz="1400" spc="-10">
                <a:latin typeface="Tahoma"/>
                <a:cs typeface="Tahoma"/>
              </a:rPr>
              <a:t>ear</a:t>
            </a:r>
            <a:r>
              <a:rPr dirty="0" sz="1400">
                <a:latin typeface="Tahoma"/>
                <a:cs typeface="Tahoma"/>
              </a:rPr>
              <a:t>n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826629" y="2870403"/>
            <a:ext cx="248920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1400" spc="95">
                <a:latin typeface="Tahoma"/>
                <a:cs typeface="Tahoma"/>
              </a:rPr>
              <a:t>VB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952109" y="2870403"/>
            <a:ext cx="155575" cy="4552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latin typeface="Cambria Math"/>
                <a:cs typeface="Cambria Math"/>
              </a:rPr>
              <a:t>𝜋</a:t>
            </a:r>
            <a:endParaRPr sz="14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r>
              <a:rPr dirty="0" sz="1400" spc="130">
                <a:latin typeface="Tahoma"/>
                <a:cs typeface="Tahoma"/>
              </a:rPr>
              <a:t>O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866508" y="2870403"/>
            <a:ext cx="387350" cy="4552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1400" spc="135">
                <a:latin typeface="Tahoma"/>
                <a:cs typeface="Tahoma"/>
              </a:rPr>
              <a:t>O</a:t>
            </a:r>
            <a:endParaRPr sz="1400">
              <a:latin typeface="Tahoma"/>
              <a:cs typeface="Tahoma"/>
            </a:endParaRPr>
          </a:p>
          <a:p>
            <a:pPr marL="138430">
              <a:lnSpc>
                <a:spcPct val="100000"/>
              </a:lnSpc>
              <a:spcBef>
                <a:spcPts val="15"/>
              </a:spcBef>
            </a:pPr>
            <a:r>
              <a:rPr dirty="0" sz="1400" spc="90">
                <a:latin typeface="Tahoma"/>
                <a:cs typeface="Tahoma"/>
              </a:rPr>
              <a:t>VB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396609" y="3512566"/>
            <a:ext cx="83566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15">
                <a:latin typeface="Tahoma"/>
                <a:cs typeface="Tahoma"/>
              </a:rPr>
              <a:t>0.15</a:t>
            </a:r>
            <a:r>
              <a:rPr dirty="0" sz="1400" spc="295">
                <a:latin typeface="Tahoma"/>
                <a:cs typeface="Tahoma"/>
              </a:rPr>
              <a:t> </a:t>
            </a:r>
            <a:r>
              <a:rPr dirty="0" sz="1400" spc="15">
                <a:latin typeface="Tahoma"/>
                <a:cs typeface="Tahoma"/>
              </a:rPr>
              <a:t>0.25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906893" y="3512566"/>
            <a:ext cx="38036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10">
                <a:latin typeface="Tahoma"/>
                <a:cs typeface="Tahoma"/>
              </a:rPr>
              <a:t>0.08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939409" y="3725976"/>
            <a:ext cx="27559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30">
                <a:latin typeface="Tahoma"/>
                <a:cs typeface="Tahoma"/>
              </a:rPr>
              <a:t>0</a:t>
            </a:r>
            <a:r>
              <a:rPr dirty="0" sz="1400" spc="-15">
                <a:latin typeface="Tahoma"/>
                <a:cs typeface="Tahoma"/>
              </a:rPr>
              <a:t>.</a:t>
            </a:r>
            <a:r>
              <a:rPr dirty="0" sz="1400" spc="50">
                <a:latin typeface="Tahoma"/>
                <a:cs typeface="Tahoma"/>
              </a:rPr>
              <a:t>1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572000" y="1210055"/>
            <a:ext cx="814069" cy="302260"/>
          </a:xfrm>
          <a:prstGeom prst="rect">
            <a:avLst/>
          </a:prstGeom>
          <a:solidFill>
            <a:srgbClr val="9FC5E8"/>
          </a:solidFill>
          <a:ln w="9525">
            <a:solidFill>
              <a:srgbClr val="666666"/>
            </a:solidFill>
          </a:ln>
        </p:spPr>
        <p:txBody>
          <a:bodyPr wrap="square" lIns="0" tIns="41910" rIns="0" bIns="0" rtlCol="0" vert="horz">
            <a:spAutoFit/>
          </a:bodyPr>
          <a:lstStyle/>
          <a:p>
            <a:pPr marL="242570">
              <a:lnSpc>
                <a:spcPct val="100000"/>
              </a:lnSpc>
              <a:spcBef>
                <a:spcPts val="330"/>
              </a:spcBef>
            </a:pPr>
            <a:r>
              <a:rPr dirty="0" sz="1400" spc="15">
                <a:latin typeface="Tahoma"/>
                <a:cs typeface="Tahoma"/>
              </a:rPr>
              <a:t>love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572000" y="1703832"/>
            <a:ext cx="814069" cy="302260"/>
          </a:xfrm>
          <a:prstGeom prst="rect">
            <a:avLst/>
          </a:prstGeom>
          <a:solidFill>
            <a:srgbClr val="9FC5E8"/>
          </a:solidFill>
          <a:ln w="9525">
            <a:solidFill>
              <a:srgbClr val="666666"/>
            </a:solidFill>
          </a:ln>
        </p:spPr>
        <p:txBody>
          <a:bodyPr wrap="square" lIns="0" tIns="41910" rIns="0" bIns="0" rtlCol="0" vert="horz">
            <a:spAutoFit/>
          </a:bodyPr>
          <a:lstStyle/>
          <a:p>
            <a:pPr algn="ctr" marL="1270">
              <a:lnSpc>
                <a:spcPct val="100000"/>
              </a:lnSpc>
              <a:spcBef>
                <a:spcPts val="330"/>
              </a:spcBef>
            </a:pPr>
            <a:r>
              <a:rPr dirty="0" sz="1400">
                <a:latin typeface="Tahoma"/>
                <a:cs typeface="Tahoma"/>
              </a:rPr>
              <a:t>eat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572000" y="2197607"/>
            <a:ext cx="814069" cy="302260"/>
          </a:xfrm>
          <a:prstGeom prst="rect">
            <a:avLst/>
          </a:prstGeom>
          <a:solidFill>
            <a:srgbClr val="9FC5E8"/>
          </a:solidFill>
          <a:ln w="9525">
            <a:solidFill>
              <a:srgbClr val="666666"/>
            </a:solidFill>
          </a:ln>
        </p:spPr>
        <p:txBody>
          <a:bodyPr wrap="square" lIns="0" tIns="42545" rIns="0" bIns="0" rtlCol="0" vert="horz">
            <a:spAutoFit/>
          </a:bodyPr>
          <a:lstStyle/>
          <a:p>
            <a:pPr marL="212725">
              <a:lnSpc>
                <a:spcPct val="100000"/>
              </a:lnSpc>
              <a:spcBef>
                <a:spcPts val="335"/>
              </a:spcBef>
            </a:pPr>
            <a:r>
              <a:rPr dirty="0" sz="1400" spc="-5">
                <a:latin typeface="Tahoma"/>
                <a:cs typeface="Tahoma"/>
              </a:rPr>
              <a:t>learn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6153150" y="2477261"/>
            <a:ext cx="1876425" cy="352425"/>
            <a:chOff x="6153150" y="2477261"/>
            <a:chExt cx="1876425" cy="352425"/>
          </a:xfrm>
        </p:grpSpPr>
        <p:pic>
          <p:nvPicPr>
            <p:cNvPr id="33" name="object 3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153150" y="2753105"/>
              <a:ext cx="170052" cy="76200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428993" y="2477261"/>
              <a:ext cx="76200" cy="170052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962394" y="2477261"/>
              <a:ext cx="76200" cy="170052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686550" y="2753105"/>
              <a:ext cx="170052" cy="76200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219950" y="2753105"/>
              <a:ext cx="170052" cy="76200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495794" y="2477261"/>
              <a:ext cx="76200" cy="170052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677150" y="2753105"/>
              <a:ext cx="170052" cy="76200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952994" y="2477261"/>
              <a:ext cx="76200" cy="170052"/>
            </a:xfrm>
            <a:prstGeom prst="rect">
              <a:avLst/>
            </a:prstGeom>
          </p:spPr>
        </p:pic>
      </p:grpSp>
      <p:sp>
        <p:nvSpPr>
          <p:cNvPr id="41" name="object 41"/>
          <p:cNvSpPr txBox="1"/>
          <p:nvPr/>
        </p:nvSpPr>
        <p:spPr>
          <a:xfrm>
            <a:off x="3954526" y="2795727"/>
            <a:ext cx="275590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25">
                <a:latin typeface="Tahoma"/>
                <a:cs typeface="Tahoma"/>
              </a:rPr>
              <a:t>0.</a:t>
            </a:r>
            <a:r>
              <a:rPr dirty="0" sz="1400" spc="50">
                <a:latin typeface="Tahoma"/>
                <a:cs typeface="Tahoma"/>
              </a:rPr>
              <a:t>5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4172839" y="2237613"/>
            <a:ext cx="27559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30">
                <a:latin typeface="Tahoma"/>
                <a:cs typeface="Tahoma"/>
              </a:rPr>
              <a:t>0</a:t>
            </a:r>
            <a:r>
              <a:rPr dirty="0" sz="1400" spc="-15">
                <a:latin typeface="Tahoma"/>
                <a:cs typeface="Tahoma"/>
              </a:rPr>
              <a:t>.</a:t>
            </a:r>
            <a:r>
              <a:rPr dirty="0" sz="1400" spc="50">
                <a:latin typeface="Tahoma"/>
                <a:cs typeface="Tahoma"/>
              </a:rPr>
              <a:t>2</a:t>
            </a:r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642103"/>
            <a:ext cx="9144000" cy="501650"/>
            <a:chOff x="0" y="4642103"/>
            <a:chExt cx="9144000" cy="5016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52494" y="4886505"/>
              <a:ext cx="1422388" cy="187986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4736591"/>
              <a:ext cx="9144000" cy="407034"/>
            </a:xfrm>
            <a:custGeom>
              <a:avLst/>
              <a:gdLst/>
              <a:ahLst/>
              <a:cxnLst/>
              <a:rect l="l" t="t" r="r" b="b"/>
              <a:pathLst>
                <a:path w="9144000" h="407035">
                  <a:moveTo>
                    <a:pt x="9143999" y="0"/>
                  </a:moveTo>
                  <a:lnTo>
                    <a:pt x="0" y="0"/>
                  </a:lnTo>
                  <a:lnTo>
                    <a:pt x="0" y="406907"/>
                  </a:lnTo>
                  <a:lnTo>
                    <a:pt x="9143999" y="406907"/>
                  </a:lnTo>
                  <a:lnTo>
                    <a:pt x="9143999" y="0"/>
                  </a:lnTo>
                  <a:close/>
                </a:path>
              </a:pathLst>
            </a:custGeom>
            <a:solidFill>
              <a:srgbClr val="2F2F2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4736591"/>
              <a:ext cx="9144000" cy="0"/>
            </a:xfrm>
            <a:custGeom>
              <a:avLst/>
              <a:gdLst/>
              <a:ahLst/>
              <a:cxnLst/>
              <a:rect l="l" t="t" r="r" b="b"/>
              <a:pathLst>
                <a:path w="9144000" h="0">
                  <a:moveTo>
                    <a:pt x="9143999" y="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2F2F2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642103"/>
              <a:ext cx="2308859" cy="501395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90550" y="519429"/>
            <a:ext cx="576389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65"/>
              <a:t>Vite</a:t>
            </a:r>
            <a:r>
              <a:rPr dirty="0" spc="60"/>
              <a:t>r</a:t>
            </a:r>
            <a:r>
              <a:rPr dirty="0" spc="20"/>
              <a:t>bi</a:t>
            </a:r>
            <a:r>
              <a:rPr dirty="0" spc="-160"/>
              <a:t> </a:t>
            </a:r>
            <a:r>
              <a:rPr dirty="0" spc="-5"/>
              <a:t>algorithm</a:t>
            </a:r>
            <a:r>
              <a:rPr dirty="0" spc="-150"/>
              <a:t> </a:t>
            </a:r>
            <a:r>
              <a:rPr dirty="0" spc="90"/>
              <a:t>–</a:t>
            </a:r>
            <a:r>
              <a:rPr dirty="0" spc="-160"/>
              <a:t> </a:t>
            </a:r>
            <a:r>
              <a:rPr dirty="0" spc="-85"/>
              <a:t>a</a:t>
            </a:r>
            <a:r>
              <a:rPr dirty="0" spc="-160"/>
              <a:t> </a:t>
            </a:r>
            <a:r>
              <a:rPr dirty="0" spc="-30"/>
              <a:t>graph</a:t>
            </a:r>
            <a:r>
              <a:rPr dirty="0" spc="-160"/>
              <a:t> </a:t>
            </a:r>
            <a:r>
              <a:rPr dirty="0"/>
              <a:t>algori</a:t>
            </a:r>
            <a:r>
              <a:rPr dirty="0" spc="5"/>
              <a:t>t</a:t>
            </a:r>
            <a:r>
              <a:rPr dirty="0" spc="-30"/>
              <a:t>hm</a:t>
            </a: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7345" y="1145857"/>
            <a:ext cx="4475162" cy="3008756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431163" y="1840230"/>
            <a:ext cx="29718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130">
                <a:latin typeface="Tahoma"/>
                <a:cs typeface="Tahoma"/>
              </a:rPr>
              <a:t>NN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730244" y="1840230"/>
            <a:ext cx="260985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90">
                <a:latin typeface="Tahoma"/>
                <a:cs typeface="Tahoma"/>
              </a:rPr>
              <a:t>VB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581148" y="3074924"/>
            <a:ext cx="16827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130">
                <a:latin typeface="Tahoma"/>
                <a:cs typeface="Tahoma"/>
              </a:rPr>
              <a:t>O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31724" y="1179957"/>
            <a:ext cx="35433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10">
                <a:latin typeface="Tahoma"/>
                <a:cs typeface="Tahoma"/>
              </a:rPr>
              <a:t>l</a:t>
            </a:r>
            <a:r>
              <a:rPr dirty="0" sz="1400" spc="30">
                <a:latin typeface="Tahoma"/>
                <a:cs typeface="Tahoma"/>
              </a:rPr>
              <a:t>o</a:t>
            </a:r>
            <a:r>
              <a:rPr dirty="0" sz="1400" spc="20">
                <a:latin typeface="Tahoma"/>
                <a:cs typeface="Tahoma"/>
              </a:rPr>
              <a:t>v</a:t>
            </a:r>
            <a:r>
              <a:rPr dirty="0" sz="1400">
                <a:latin typeface="Tahoma"/>
                <a:cs typeface="Tahoma"/>
              </a:rPr>
              <a:t>e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99720" y="1741119"/>
            <a:ext cx="418465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15">
                <a:latin typeface="Tahoma"/>
                <a:cs typeface="Tahoma"/>
              </a:rPr>
              <a:t>po</a:t>
            </a:r>
            <a:r>
              <a:rPr dirty="0" sz="1400" spc="5">
                <a:latin typeface="Tahoma"/>
                <a:cs typeface="Tahoma"/>
              </a:rPr>
              <a:t>n</a:t>
            </a:r>
            <a:r>
              <a:rPr dirty="0" sz="1400" spc="25">
                <a:latin typeface="Tahoma"/>
                <a:cs typeface="Tahoma"/>
              </a:rPr>
              <a:t>y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21995" y="2214499"/>
            <a:ext cx="57340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20">
                <a:latin typeface="Tahoma"/>
                <a:cs typeface="Tahoma"/>
              </a:rPr>
              <a:t>sw</a:t>
            </a:r>
            <a:r>
              <a:rPr dirty="0" sz="1400">
                <a:latin typeface="Tahoma"/>
                <a:cs typeface="Tahoma"/>
              </a:rPr>
              <a:t>ee</a:t>
            </a:r>
            <a:r>
              <a:rPr dirty="0" sz="1400" spc="5">
                <a:latin typeface="Tahoma"/>
                <a:cs typeface="Tahoma"/>
              </a:rPr>
              <a:t>ts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682242" y="3877462"/>
            <a:ext cx="7556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30">
                <a:latin typeface="Tahoma"/>
                <a:cs typeface="Tahoma"/>
              </a:rPr>
              <a:t>I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565907" y="3877462"/>
            <a:ext cx="19113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35">
                <a:latin typeface="Tahoma"/>
                <a:cs typeface="Tahoma"/>
              </a:rPr>
              <a:t>to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431540" y="3877462"/>
            <a:ext cx="31686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15">
                <a:latin typeface="Tahoma"/>
                <a:cs typeface="Tahoma"/>
              </a:rPr>
              <a:t>you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595752" y="2025777"/>
            <a:ext cx="13144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Cambria Math"/>
                <a:cs typeface="Cambria Math"/>
              </a:rPr>
              <a:t>𝜋</a:t>
            </a:r>
            <a:endParaRPr sz="1400">
              <a:latin typeface="Cambria Math"/>
              <a:cs typeface="Cambria Math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859779" y="2156460"/>
            <a:ext cx="3028315" cy="1437640"/>
          </a:xfrm>
          <a:custGeom>
            <a:avLst/>
            <a:gdLst/>
            <a:ahLst/>
            <a:cxnLst/>
            <a:rect l="l" t="t" r="r" b="b"/>
            <a:pathLst>
              <a:path w="3028315" h="1437639">
                <a:moveTo>
                  <a:pt x="0" y="1437131"/>
                </a:moveTo>
                <a:lnTo>
                  <a:pt x="3028187" y="1437131"/>
                </a:lnTo>
                <a:lnTo>
                  <a:pt x="3028187" y="0"/>
                </a:lnTo>
                <a:lnTo>
                  <a:pt x="0" y="0"/>
                </a:lnTo>
                <a:lnTo>
                  <a:pt x="0" y="1437131"/>
                </a:lnTo>
                <a:close/>
              </a:path>
            </a:pathLst>
          </a:custGeom>
          <a:ln w="9525">
            <a:solidFill>
              <a:srgbClr val="CCCC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7780908" y="2232152"/>
            <a:ext cx="34163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400" spc="10">
                <a:latin typeface="Tahoma"/>
                <a:cs typeface="Tahoma"/>
              </a:rPr>
              <a:t>l</a:t>
            </a:r>
            <a:r>
              <a:rPr dirty="0" sz="1400" spc="30">
                <a:latin typeface="Tahoma"/>
                <a:cs typeface="Tahoma"/>
              </a:rPr>
              <a:t>o</a:t>
            </a:r>
            <a:r>
              <a:rPr dirty="0" sz="1400" spc="20">
                <a:latin typeface="Tahoma"/>
                <a:cs typeface="Tahoma"/>
              </a:rPr>
              <a:t>v</a:t>
            </a:r>
            <a:r>
              <a:rPr dirty="0" sz="1400">
                <a:latin typeface="Tahoma"/>
                <a:cs typeface="Tahoma"/>
              </a:rPr>
              <a:t>e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952109" y="2232152"/>
            <a:ext cx="297815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R="5080">
              <a:lnSpc>
                <a:spcPct val="100000"/>
              </a:lnSpc>
              <a:spcBef>
                <a:spcPts val="100"/>
              </a:spcBef>
            </a:pPr>
            <a:r>
              <a:rPr dirty="0" sz="1400" spc="-114">
                <a:latin typeface="Tahoma"/>
                <a:cs typeface="Tahoma"/>
              </a:rPr>
              <a:t>&lt;s</a:t>
            </a:r>
            <a:r>
              <a:rPr dirty="0" sz="1400" spc="-130">
                <a:latin typeface="Tahoma"/>
                <a:cs typeface="Tahoma"/>
              </a:rPr>
              <a:t>&gt;  </a:t>
            </a:r>
            <a:r>
              <a:rPr dirty="0" sz="1400" spc="35">
                <a:latin typeface="Tahoma"/>
                <a:cs typeface="Tahoma"/>
              </a:rPr>
              <a:t>to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866508" y="2232152"/>
            <a:ext cx="403225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5720">
              <a:lnSpc>
                <a:spcPct val="100000"/>
              </a:lnSpc>
              <a:spcBef>
                <a:spcPts val="100"/>
              </a:spcBef>
            </a:pPr>
            <a:r>
              <a:rPr dirty="0" sz="1400" spc="-130">
                <a:latin typeface="Tahoma"/>
                <a:cs typeface="Tahoma"/>
              </a:rPr>
              <a:t>I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dirty="0" sz="1400" spc="10">
                <a:latin typeface="Tahoma"/>
                <a:cs typeface="Tahoma"/>
              </a:rPr>
              <a:t>l</a:t>
            </a:r>
            <a:r>
              <a:rPr dirty="0" sz="1400" spc="-10">
                <a:latin typeface="Tahoma"/>
                <a:cs typeface="Tahoma"/>
              </a:rPr>
              <a:t>ear</a:t>
            </a:r>
            <a:r>
              <a:rPr dirty="0" sz="1400">
                <a:latin typeface="Tahoma"/>
                <a:cs typeface="Tahoma"/>
              </a:rPr>
              <a:t>n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826629" y="2870403"/>
            <a:ext cx="248920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1400" spc="95">
                <a:latin typeface="Tahoma"/>
                <a:cs typeface="Tahoma"/>
              </a:rPr>
              <a:t>VB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952109" y="2870403"/>
            <a:ext cx="155575" cy="4552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latin typeface="Cambria Math"/>
                <a:cs typeface="Cambria Math"/>
              </a:rPr>
              <a:t>𝜋</a:t>
            </a:r>
            <a:endParaRPr sz="14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r>
              <a:rPr dirty="0" sz="1400" spc="130">
                <a:latin typeface="Tahoma"/>
                <a:cs typeface="Tahoma"/>
              </a:rPr>
              <a:t>O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866508" y="2870403"/>
            <a:ext cx="387350" cy="4552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1400" spc="135">
                <a:latin typeface="Tahoma"/>
                <a:cs typeface="Tahoma"/>
              </a:rPr>
              <a:t>O</a:t>
            </a:r>
            <a:endParaRPr sz="1400">
              <a:latin typeface="Tahoma"/>
              <a:cs typeface="Tahoma"/>
            </a:endParaRPr>
          </a:p>
          <a:p>
            <a:pPr marL="138430">
              <a:lnSpc>
                <a:spcPct val="100000"/>
              </a:lnSpc>
              <a:spcBef>
                <a:spcPts val="15"/>
              </a:spcBef>
            </a:pPr>
            <a:r>
              <a:rPr dirty="0" sz="1400" spc="90">
                <a:latin typeface="Tahoma"/>
                <a:cs typeface="Tahoma"/>
              </a:rPr>
              <a:t>VB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572000" y="1210055"/>
            <a:ext cx="814069" cy="302260"/>
          </a:xfrm>
          <a:prstGeom prst="rect">
            <a:avLst/>
          </a:prstGeom>
          <a:solidFill>
            <a:srgbClr val="9FC5E8"/>
          </a:solidFill>
          <a:ln w="9525">
            <a:solidFill>
              <a:srgbClr val="666666"/>
            </a:solidFill>
          </a:ln>
        </p:spPr>
        <p:txBody>
          <a:bodyPr wrap="square" lIns="0" tIns="41910" rIns="0" bIns="0" rtlCol="0" vert="horz">
            <a:spAutoFit/>
          </a:bodyPr>
          <a:lstStyle/>
          <a:p>
            <a:pPr marL="242570">
              <a:lnSpc>
                <a:spcPct val="100000"/>
              </a:lnSpc>
              <a:spcBef>
                <a:spcPts val="330"/>
              </a:spcBef>
            </a:pPr>
            <a:r>
              <a:rPr dirty="0" sz="1400" spc="15">
                <a:latin typeface="Tahoma"/>
                <a:cs typeface="Tahoma"/>
              </a:rPr>
              <a:t>love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572000" y="1703832"/>
            <a:ext cx="814069" cy="302260"/>
          </a:xfrm>
          <a:prstGeom prst="rect">
            <a:avLst/>
          </a:prstGeom>
          <a:solidFill>
            <a:srgbClr val="9FC5E8"/>
          </a:solidFill>
          <a:ln w="9525">
            <a:solidFill>
              <a:srgbClr val="666666"/>
            </a:solidFill>
          </a:ln>
        </p:spPr>
        <p:txBody>
          <a:bodyPr wrap="square" lIns="0" tIns="41910" rIns="0" bIns="0" rtlCol="0" vert="horz">
            <a:spAutoFit/>
          </a:bodyPr>
          <a:lstStyle/>
          <a:p>
            <a:pPr algn="ctr" marL="1270">
              <a:lnSpc>
                <a:spcPct val="100000"/>
              </a:lnSpc>
              <a:spcBef>
                <a:spcPts val="330"/>
              </a:spcBef>
            </a:pPr>
            <a:r>
              <a:rPr dirty="0" sz="1400">
                <a:latin typeface="Tahoma"/>
                <a:cs typeface="Tahoma"/>
              </a:rPr>
              <a:t>eat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572000" y="2197607"/>
            <a:ext cx="814069" cy="302260"/>
          </a:xfrm>
          <a:prstGeom prst="rect">
            <a:avLst/>
          </a:prstGeom>
          <a:solidFill>
            <a:srgbClr val="9FC5E8"/>
          </a:solidFill>
          <a:ln w="9525">
            <a:solidFill>
              <a:srgbClr val="666666"/>
            </a:solidFill>
          </a:ln>
        </p:spPr>
        <p:txBody>
          <a:bodyPr wrap="square" lIns="0" tIns="42545" rIns="0" bIns="0" rtlCol="0" vert="horz">
            <a:spAutoFit/>
          </a:bodyPr>
          <a:lstStyle/>
          <a:p>
            <a:pPr marL="212725">
              <a:lnSpc>
                <a:spcPct val="100000"/>
              </a:lnSpc>
              <a:spcBef>
                <a:spcPts val="335"/>
              </a:spcBef>
            </a:pPr>
            <a:r>
              <a:rPr dirty="0" sz="1400" spc="-5">
                <a:latin typeface="Tahoma"/>
                <a:cs typeface="Tahoma"/>
              </a:rPr>
              <a:t>learn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6153150" y="2477261"/>
            <a:ext cx="1876425" cy="352425"/>
            <a:chOff x="6153150" y="2477261"/>
            <a:chExt cx="1876425" cy="352425"/>
          </a:xfrm>
        </p:grpSpPr>
        <p:pic>
          <p:nvPicPr>
            <p:cNvPr id="30" name="object 3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153150" y="2753105"/>
              <a:ext cx="170052" cy="76200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428993" y="2477261"/>
              <a:ext cx="76200" cy="170052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686550" y="2753105"/>
              <a:ext cx="170052" cy="76200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962394" y="2477261"/>
              <a:ext cx="76200" cy="170052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219950" y="2753105"/>
              <a:ext cx="170052" cy="76200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495794" y="2477261"/>
              <a:ext cx="76200" cy="170052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952994" y="2477261"/>
              <a:ext cx="76200" cy="170052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677150" y="2753105"/>
              <a:ext cx="170052" cy="76200"/>
            </a:xfrm>
            <a:prstGeom prst="rect">
              <a:avLst/>
            </a:prstGeom>
          </p:spPr>
        </p:pic>
      </p:grpSp>
      <p:sp>
        <p:nvSpPr>
          <p:cNvPr id="38" name="object 38"/>
          <p:cNvSpPr txBox="1"/>
          <p:nvPr/>
        </p:nvSpPr>
        <p:spPr>
          <a:xfrm>
            <a:off x="5932170" y="3512566"/>
            <a:ext cx="2797810" cy="6108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76884">
              <a:lnSpc>
                <a:spcPts val="1460"/>
              </a:lnSpc>
              <a:spcBef>
                <a:spcPts val="100"/>
              </a:spcBef>
              <a:tabLst>
                <a:tab pos="1848485" algn="l"/>
              </a:tabLst>
            </a:pPr>
            <a:r>
              <a:rPr dirty="0" sz="1400" spc="-30">
                <a:latin typeface="Tahoma"/>
                <a:cs typeface="Tahoma"/>
              </a:rPr>
              <a:t>0</a:t>
            </a:r>
            <a:r>
              <a:rPr dirty="0" sz="1400" spc="-15">
                <a:latin typeface="Tahoma"/>
                <a:cs typeface="Tahoma"/>
              </a:rPr>
              <a:t>.</a:t>
            </a:r>
            <a:r>
              <a:rPr dirty="0" sz="1400" spc="50">
                <a:latin typeface="Tahoma"/>
                <a:cs typeface="Tahoma"/>
              </a:rPr>
              <a:t>15</a:t>
            </a:r>
            <a:r>
              <a:rPr dirty="0" sz="1400" spc="-100">
                <a:latin typeface="Tahoma"/>
                <a:cs typeface="Tahoma"/>
              </a:rPr>
              <a:t> </a:t>
            </a:r>
            <a:r>
              <a:rPr dirty="0" sz="1400" spc="-170">
                <a:latin typeface="Tahoma"/>
                <a:cs typeface="Tahoma"/>
              </a:rPr>
              <a:t>*</a:t>
            </a:r>
            <a:r>
              <a:rPr dirty="0" sz="1400" spc="-65">
                <a:latin typeface="Tahoma"/>
                <a:cs typeface="Tahoma"/>
              </a:rPr>
              <a:t> </a:t>
            </a:r>
            <a:r>
              <a:rPr dirty="0" sz="1400" spc="-30">
                <a:latin typeface="Tahoma"/>
                <a:cs typeface="Tahoma"/>
              </a:rPr>
              <a:t>0</a:t>
            </a:r>
            <a:r>
              <a:rPr dirty="0" sz="1400" spc="-15">
                <a:latin typeface="Tahoma"/>
                <a:cs typeface="Tahoma"/>
              </a:rPr>
              <a:t>.</a:t>
            </a:r>
            <a:r>
              <a:rPr dirty="0" sz="1400" spc="50">
                <a:latin typeface="Tahoma"/>
                <a:cs typeface="Tahoma"/>
              </a:rPr>
              <a:t>25</a:t>
            </a:r>
            <a:r>
              <a:rPr dirty="0" sz="1400">
                <a:latin typeface="Tahoma"/>
                <a:cs typeface="Tahoma"/>
              </a:rPr>
              <a:t>	</a:t>
            </a:r>
            <a:r>
              <a:rPr dirty="0" sz="1400" spc="-170">
                <a:latin typeface="Tahoma"/>
                <a:cs typeface="Tahoma"/>
              </a:rPr>
              <a:t>*</a:t>
            </a:r>
            <a:r>
              <a:rPr dirty="0" sz="1400">
                <a:latin typeface="Tahoma"/>
                <a:cs typeface="Tahoma"/>
              </a:rPr>
              <a:t> </a:t>
            </a:r>
            <a:r>
              <a:rPr dirty="0" sz="1400" spc="-155">
                <a:latin typeface="Tahoma"/>
                <a:cs typeface="Tahoma"/>
              </a:rPr>
              <a:t> </a:t>
            </a:r>
            <a:r>
              <a:rPr dirty="0" sz="1400" spc="-30">
                <a:latin typeface="Tahoma"/>
                <a:cs typeface="Tahoma"/>
              </a:rPr>
              <a:t>0</a:t>
            </a:r>
            <a:r>
              <a:rPr dirty="0" sz="1400" spc="-15">
                <a:latin typeface="Tahoma"/>
                <a:cs typeface="Tahoma"/>
              </a:rPr>
              <a:t>.</a:t>
            </a:r>
            <a:r>
              <a:rPr dirty="0" sz="1400" spc="50">
                <a:latin typeface="Tahoma"/>
                <a:cs typeface="Tahoma"/>
              </a:rPr>
              <a:t>08</a:t>
            </a:r>
            <a:r>
              <a:rPr dirty="0" sz="1400" spc="-90">
                <a:latin typeface="Tahoma"/>
                <a:cs typeface="Tahoma"/>
              </a:rPr>
              <a:t> </a:t>
            </a:r>
            <a:r>
              <a:rPr dirty="0" sz="1400" spc="-170">
                <a:latin typeface="Tahoma"/>
                <a:cs typeface="Tahoma"/>
              </a:rPr>
              <a:t>*</a:t>
            </a:r>
            <a:r>
              <a:rPr dirty="0" sz="1400" spc="-80">
                <a:latin typeface="Tahoma"/>
                <a:cs typeface="Tahoma"/>
              </a:rPr>
              <a:t> </a:t>
            </a:r>
            <a:r>
              <a:rPr dirty="0" sz="1400" spc="50">
                <a:latin typeface="Tahoma"/>
                <a:cs typeface="Tahoma"/>
              </a:rPr>
              <a:t>0</a:t>
            </a:r>
            <a:r>
              <a:rPr dirty="0" sz="1400" spc="-95">
                <a:latin typeface="Tahoma"/>
                <a:cs typeface="Tahoma"/>
              </a:rPr>
              <a:t>.</a:t>
            </a:r>
            <a:r>
              <a:rPr dirty="0" sz="1400" spc="50">
                <a:latin typeface="Tahoma"/>
                <a:cs typeface="Tahoma"/>
              </a:rPr>
              <a:t>1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ts val="1460"/>
              </a:lnSpc>
            </a:pPr>
            <a:r>
              <a:rPr dirty="0" sz="1400" spc="15">
                <a:latin typeface="Tahoma"/>
                <a:cs typeface="Tahoma"/>
              </a:rPr>
              <a:t>Probability</a:t>
            </a:r>
            <a:r>
              <a:rPr dirty="0" sz="1400" spc="-95">
                <a:latin typeface="Tahoma"/>
                <a:cs typeface="Tahoma"/>
              </a:rPr>
              <a:t> </a:t>
            </a:r>
            <a:r>
              <a:rPr dirty="0" sz="1400" spc="25">
                <a:latin typeface="Tahoma"/>
                <a:cs typeface="Tahoma"/>
              </a:rPr>
              <a:t>for</a:t>
            </a:r>
            <a:r>
              <a:rPr dirty="0" sz="1400" spc="-65">
                <a:latin typeface="Tahoma"/>
                <a:cs typeface="Tahoma"/>
              </a:rPr>
              <a:t> </a:t>
            </a:r>
            <a:r>
              <a:rPr dirty="0" sz="1400" spc="5">
                <a:latin typeface="Tahoma"/>
                <a:cs typeface="Tahoma"/>
              </a:rPr>
              <a:t>this</a:t>
            </a:r>
            <a:r>
              <a:rPr dirty="0" sz="1400" spc="-100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sequence</a:t>
            </a:r>
            <a:r>
              <a:rPr dirty="0" sz="1400" spc="-114">
                <a:latin typeface="Tahoma"/>
                <a:cs typeface="Tahoma"/>
              </a:rPr>
              <a:t> </a:t>
            </a:r>
            <a:r>
              <a:rPr dirty="0" sz="1400" spc="40">
                <a:latin typeface="Tahoma"/>
                <a:cs typeface="Tahoma"/>
              </a:rPr>
              <a:t>of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400" spc="10">
                <a:latin typeface="Tahoma"/>
                <a:cs typeface="Tahoma"/>
              </a:rPr>
              <a:t>h</a:t>
            </a:r>
            <a:r>
              <a:rPr dirty="0" sz="1400">
                <a:latin typeface="Tahoma"/>
                <a:cs typeface="Tahoma"/>
              </a:rPr>
              <a:t>i</a:t>
            </a:r>
            <a:r>
              <a:rPr dirty="0" sz="1400" spc="10">
                <a:latin typeface="Tahoma"/>
                <a:cs typeface="Tahoma"/>
              </a:rPr>
              <a:t>dd</a:t>
            </a:r>
            <a:r>
              <a:rPr dirty="0" sz="1400">
                <a:latin typeface="Tahoma"/>
                <a:cs typeface="Tahoma"/>
              </a:rPr>
              <a:t>en</a:t>
            </a:r>
            <a:r>
              <a:rPr dirty="0" sz="1400" spc="-105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state</a:t>
            </a:r>
            <a:r>
              <a:rPr dirty="0" sz="1400" spc="-85">
                <a:latin typeface="Tahoma"/>
                <a:cs typeface="Tahoma"/>
              </a:rPr>
              <a:t>s:</a:t>
            </a:r>
            <a:r>
              <a:rPr dirty="0" sz="1400" spc="-105">
                <a:latin typeface="Tahoma"/>
                <a:cs typeface="Tahoma"/>
              </a:rPr>
              <a:t> </a:t>
            </a:r>
            <a:r>
              <a:rPr dirty="0" sz="1400" spc="-30">
                <a:latin typeface="Tahoma"/>
                <a:cs typeface="Tahoma"/>
              </a:rPr>
              <a:t>0</a:t>
            </a:r>
            <a:r>
              <a:rPr dirty="0" sz="1400" spc="-15">
                <a:latin typeface="Tahoma"/>
                <a:cs typeface="Tahoma"/>
              </a:rPr>
              <a:t>.</a:t>
            </a:r>
            <a:r>
              <a:rPr dirty="0" sz="1400" spc="50">
                <a:latin typeface="Tahoma"/>
                <a:cs typeface="Tahoma"/>
              </a:rPr>
              <a:t>0003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954526" y="2795727"/>
            <a:ext cx="275590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25">
                <a:latin typeface="Tahoma"/>
                <a:cs typeface="Tahoma"/>
              </a:rPr>
              <a:t>0.</a:t>
            </a:r>
            <a:r>
              <a:rPr dirty="0" sz="1400" spc="50">
                <a:latin typeface="Tahoma"/>
                <a:cs typeface="Tahoma"/>
              </a:rPr>
              <a:t>5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172839" y="2237613"/>
            <a:ext cx="27559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30">
                <a:latin typeface="Tahoma"/>
                <a:cs typeface="Tahoma"/>
              </a:rPr>
              <a:t>0</a:t>
            </a:r>
            <a:r>
              <a:rPr dirty="0" sz="1400" spc="-15">
                <a:latin typeface="Tahoma"/>
                <a:cs typeface="Tahoma"/>
              </a:rPr>
              <a:t>.</a:t>
            </a:r>
            <a:r>
              <a:rPr dirty="0" sz="1400" spc="50">
                <a:latin typeface="Tahoma"/>
                <a:cs typeface="Tahoma"/>
              </a:rPr>
              <a:t>2</a:t>
            </a:r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642103"/>
            <a:ext cx="9144000" cy="501650"/>
            <a:chOff x="0" y="4642103"/>
            <a:chExt cx="9144000" cy="5016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52494" y="4886505"/>
              <a:ext cx="1422388" cy="187986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4736591"/>
              <a:ext cx="9144000" cy="407034"/>
            </a:xfrm>
            <a:custGeom>
              <a:avLst/>
              <a:gdLst/>
              <a:ahLst/>
              <a:cxnLst/>
              <a:rect l="l" t="t" r="r" b="b"/>
              <a:pathLst>
                <a:path w="9144000" h="407035">
                  <a:moveTo>
                    <a:pt x="9143999" y="0"/>
                  </a:moveTo>
                  <a:lnTo>
                    <a:pt x="0" y="0"/>
                  </a:lnTo>
                  <a:lnTo>
                    <a:pt x="0" y="406907"/>
                  </a:lnTo>
                  <a:lnTo>
                    <a:pt x="9143999" y="406907"/>
                  </a:lnTo>
                  <a:lnTo>
                    <a:pt x="9143999" y="0"/>
                  </a:lnTo>
                  <a:close/>
                </a:path>
              </a:pathLst>
            </a:custGeom>
            <a:solidFill>
              <a:srgbClr val="2F2F2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4736591"/>
              <a:ext cx="9144000" cy="0"/>
            </a:xfrm>
            <a:custGeom>
              <a:avLst/>
              <a:gdLst/>
              <a:ahLst/>
              <a:cxnLst/>
              <a:rect l="l" t="t" r="r" b="b"/>
              <a:pathLst>
                <a:path w="9144000" h="0">
                  <a:moveTo>
                    <a:pt x="9143999" y="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2F2F2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642103"/>
              <a:ext cx="2308859" cy="501395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90550" y="519429"/>
            <a:ext cx="390017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55"/>
              <a:t>Viterbi</a:t>
            </a:r>
            <a:r>
              <a:rPr dirty="0" spc="-190"/>
              <a:t> </a:t>
            </a:r>
            <a:r>
              <a:rPr dirty="0" spc="-5"/>
              <a:t>algorithm</a:t>
            </a:r>
            <a:r>
              <a:rPr dirty="0" spc="-175"/>
              <a:t> </a:t>
            </a:r>
            <a:r>
              <a:rPr dirty="0" spc="90"/>
              <a:t>–</a:t>
            </a:r>
            <a:r>
              <a:rPr dirty="0" spc="-185"/>
              <a:t> </a:t>
            </a:r>
            <a:r>
              <a:rPr dirty="0"/>
              <a:t>Steps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04850" y="1903787"/>
            <a:ext cx="2260600" cy="1078230"/>
          </a:xfrm>
          <a:prstGeom prst="rect">
            <a:avLst/>
          </a:prstGeom>
        </p:spPr>
        <p:txBody>
          <a:bodyPr wrap="square" lIns="0" tIns="59054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64"/>
              </a:spcBef>
              <a:buSzPct val="90000"/>
              <a:buAutoNum type="arabicPeriod"/>
              <a:tabLst>
                <a:tab pos="354965" algn="l"/>
                <a:tab pos="355600" algn="l"/>
              </a:tabLst>
            </a:pPr>
            <a:r>
              <a:rPr dirty="0" sz="2000" spc="-20">
                <a:latin typeface="Tahoma"/>
                <a:cs typeface="Tahoma"/>
              </a:rPr>
              <a:t>Initia</a:t>
            </a:r>
            <a:r>
              <a:rPr dirty="0" sz="2000" spc="-30">
                <a:latin typeface="Tahoma"/>
                <a:cs typeface="Tahoma"/>
              </a:rPr>
              <a:t>l</a:t>
            </a:r>
            <a:r>
              <a:rPr dirty="0" sz="2000" spc="10">
                <a:latin typeface="Tahoma"/>
                <a:cs typeface="Tahoma"/>
              </a:rPr>
              <a:t>i</a:t>
            </a:r>
            <a:r>
              <a:rPr dirty="0" sz="2000" spc="15">
                <a:latin typeface="Tahoma"/>
                <a:cs typeface="Tahoma"/>
              </a:rPr>
              <a:t>z</a:t>
            </a:r>
            <a:r>
              <a:rPr dirty="0" sz="2000" spc="15">
                <a:latin typeface="Tahoma"/>
                <a:cs typeface="Tahoma"/>
              </a:rPr>
              <a:t>ation</a:t>
            </a:r>
            <a:r>
              <a:rPr dirty="0" sz="2000" spc="-150">
                <a:latin typeface="Tahoma"/>
                <a:cs typeface="Tahoma"/>
              </a:rPr>
              <a:t> </a:t>
            </a:r>
            <a:r>
              <a:rPr dirty="0" sz="2000" spc="5">
                <a:latin typeface="Tahoma"/>
                <a:cs typeface="Tahoma"/>
              </a:rPr>
              <a:t>st</a:t>
            </a:r>
            <a:r>
              <a:rPr dirty="0" sz="2000">
                <a:latin typeface="Tahoma"/>
                <a:cs typeface="Tahoma"/>
              </a:rPr>
              <a:t>e</a:t>
            </a:r>
            <a:r>
              <a:rPr dirty="0" sz="2000" spc="15">
                <a:latin typeface="Tahoma"/>
                <a:cs typeface="Tahoma"/>
              </a:rPr>
              <a:t>p</a:t>
            </a:r>
            <a:endParaRPr sz="20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360"/>
              </a:spcBef>
              <a:buSzPct val="90000"/>
              <a:buAutoNum type="arabicPeriod"/>
              <a:tabLst>
                <a:tab pos="354965" algn="l"/>
                <a:tab pos="355600" algn="l"/>
              </a:tabLst>
            </a:pPr>
            <a:r>
              <a:rPr dirty="0" sz="2000" spc="25">
                <a:latin typeface="Tahoma"/>
                <a:cs typeface="Tahoma"/>
              </a:rPr>
              <a:t>Forward</a:t>
            </a:r>
            <a:r>
              <a:rPr dirty="0" sz="2000" spc="-155">
                <a:latin typeface="Tahoma"/>
                <a:cs typeface="Tahoma"/>
              </a:rPr>
              <a:t> </a:t>
            </a:r>
            <a:r>
              <a:rPr dirty="0" sz="2000" spc="-25">
                <a:latin typeface="Tahoma"/>
                <a:cs typeface="Tahoma"/>
              </a:rPr>
              <a:t>pass</a:t>
            </a:r>
            <a:endParaRPr sz="20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360"/>
              </a:spcBef>
              <a:buSzPct val="90000"/>
              <a:buAutoNum type="arabicPeriod"/>
              <a:tabLst>
                <a:tab pos="354965" algn="l"/>
                <a:tab pos="355600" algn="l"/>
              </a:tabLst>
            </a:pPr>
            <a:r>
              <a:rPr dirty="0" sz="2000" spc="20">
                <a:latin typeface="Tahoma"/>
                <a:cs typeface="Tahoma"/>
              </a:rPr>
              <a:t>Backward</a:t>
            </a:r>
            <a:r>
              <a:rPr dirty="0" sz="2000" spc="-155">
                <a:latin typeface="Tahoma"/>
                <a:cs typeface="Tahoma"/>
              </a:rPr>
              <a:t> </a:t>
            </a:r>
            <a:r>
              <a:rPr dirty="0" sz="2000" spc="-25">
                <a:latin typeface="Tahoma"/>
                <a:cs typeface="Tahoma"/>
              </a:rPr>
              <a:t>pass</a:t>
            </a:r>
            <a:endParaRPr sz="2000">
              <a:latin typeface="Tahoma"/>
              <a:cs typeface="Tahoma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5601525" y="989647"/>
          <a:ext cx="3390900" cy="15944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5005"/>
                <a:gridCol w="675005"/>
                <a:gridCol w="675004"/>
                <a:gridCol w="675005"/>
                <a:gridCol w="675005"/>
              </a:tblGrid>
              <a:tr h="3962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w</a:t>
                      </a:r>
                      <a:r>
                        <a:rPr dirty="0" baseline="-21604" sz="1350">
                          <a:latin typeface="Arial MT"/>
                          <a:cs typeface="Arial MT"/>
                        </a:rPr>
                        <a:t>1</a:t>
                      </a:r>
                      <a:endParaRPr baseline="-21604" sz="1350">
                        <a:latin typeface="Arial MT"/>
                        <a:cs typeface="Arial MT"/>
                      </a:endParaRPr>
                    </a:p>
                  </a:txBody>
                  <a:tcPr marL="0" marR="0" marB="0" marT="8636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w</a:t>
                      </a:r>
                      <a:r>
                        <a:rPr dirty="0" baseline="-21604" sz="1350">
                          <a:latin typeface="Arial MT"/>
                          <a:cs typeface="Arial MT"/>
                        </a:rPr>
                        <a:t>2</a:t>
                      </a:r>
                      <a:endParaRPr baseline="-21604" sz="1350">
                        <a:latin typeface="Arial MT"/>
                        <a:cs typeface="Arial MT"/>
                      </a:endParaRPr>
                    </a:p>
                  </a:txBody>
                  <a:tcPr marL="0" marR="0" marB="0" marT="8636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dirty="0" sz="1400" spc="5">
                          <a:latin typeface="Arial MT"/>
                          <a:cs typeface="Arial MT"/>
                        </a:rPr>
                        <a:t>...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8636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w</a:t>
                      </a:r>
                      <a:r>
                        <a:rPr dirty="0" baseline="-21604" sz="1350">
                          <a:latin typeface="Arial MT"/>
                          <a:cs typeface="Arial MT"/>
                        </a:rPr>
                        <a:t>K</a:t>
                      </a:r>
                      <a:endParaRPr baseline="-21604" sz="1350">
                        <a:latin typeface="Arial MT"/>
                        <a:cs typeface="Arial MT"/>
                      </a:endParaRPr>
                    </a:p>
                  </a:txBody>
                  <a:tcPr marL="0" marR="0" marB="0" marT="8636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396113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dirty="0" sz="1400" spc="10">
                          <a:latin typeface="Arial MT"/>
                          <a:cs typeface="Arial MT"/>
                        </a:rPr>
                        <a:t>t</a:t>
                      </a:r>
                      <a:r>
                        <a:rPr dirty="0" baseline="-21604" sz="1350" spc="15">
                          <a:latin typeface="Arial MT"/>
                          <a:cs typeface="Arial MT"/>
                        </a:rPr>
                        <a:t>1</a:t>
                      </a:r>
                      <a:endParaRPr baseline="-21604" sz="1350">
                        <a:latin typeface="Arial MT"/>
                        <a:cs typeface="Arial MT"/>
                      </a:endParaRPr>
                    </a:p>
                  </a:txBody>
                  <a:tcPr marL="0" marR="0" marB="0" marT="8636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39623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dirty="0" sz="1400" spc="5">
                          <a:latin typeface="Arial MT"/>
                          <a:cs typeface="Arial MT"/>
                        </a:rPr>
                        <a:t>...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8636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dirty="0" sz="1400" spc="15">
                          <a:latin typeface="Arial MT"/>
                          <a:cs typeface="Arial MT"/>
                        </a:rPr>
                        <a:t>t</a:t>
                      </a:r>
                      <a:r>
                        <a:rPr dirty="0" baseline="-21604" sz="1350" spc="22">
                          <a:latin typeface="Arial MT"/>
                          <a:cs typeface="Arial MT"/>
                        </a:rPr>
                        <a:t>N</a:t>
                      </a:r>
                      <a:endParaRPr baseline="-21604" sz="1350">
                        <a:latin typeface="Arial MT"/>
                        <a:cs typeface="Arial MT"/>
                      </a:endParaRPr>
                    </a:p>
                  </a:txBody>
                  <a:tcPr marL="0" marR="0" marB="0" marT="8636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5601525" y="2666047"/>
          <a:ext cx="3390900" cy="15944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5005"/>
                <a:gridCol w="675005"/>
                <a:gridCol w="675004"/>
                <a:gridCol w="675005"/>
                <a:gridCol w="675005"/>
              </a:tblGrid>
              <a:tr h="3962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w</a:t>
                      </a:r>
                      <a:r>
                        <a:rPr dirty="0" baseline="-21604" sz="1350">
                          <a:latin typeface="Arial MT"/>
                          <a:cs typeface="Arial MT"/>
                        </a:rPr>
                        <a:t>1</a:t>
                      </a:r>
                      <a:endParaRPr baseline="-21604" sz="1350">
                        <a:latin typeface="Arial MT"/>
                        <a:cs typeface="Arial MT"/>
                      </a:endParaRPr>
                    </a:p>
                  </a:txBody>
                  <a:tcPr marL="0" marR="0" marB="0" marT="8636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w</a:t>
                      </a:r>
                      <a:r>
                        <a:rPr dirty="0" baseline="-21604" sz="1350">
                          <a:latin typeface="Arial MT"/>
                          <a:cs typeface="Arial MT"/>
                        </a:rPr>
                        <a:t>2</a:t>
                      </a:r>
                      <a:endParaRPr baseline="-21604" sz="1350">
                        <a:latin typeface="Arial MT"/>
                        <a:cs typeface="Arial MT"/>
                      </a:endParaRPr>
                    </a:p>
                  </a:txBody>
                  <a:tcPr marL="0" marR="0" marB="0" marT="8636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dirty="0" sz="1400" spc="5">
                          <a:latin typeface="Arial MT"/>
                          <a:cs typeface="Arial MT"/>
                        </a:rPr>
                        <a:t>...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8636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w</a:t>
                      </a:r>
                      <a:r>
                        <a:rPr dirty="0" baseline="-21604" sz="1350">
                          <a:latin typeface="Arial MT"/>
                          <a:cs typeface="Arial MT"/>
                        </a:rPr>
                        <a:t>K</a:t>
                      </a:r>
                      <a:endParaRPr baseline="-21604" sz="1350">
                        <a:latin typeface="Arial MT"/>
                        <a:cs typeface="Arial MT"/>
                      </a:endParaRPr>
                    </a:p>
                  </a:txBody>
                  <a:tcPr marL="0" marR="0" marB="0" marT="8636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396113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dirty="0" sz="1400" spc="10">
                          <a:latin typeface="Arial MT"/>
                          <a:cs typeface="Arial MT"/>
                        </a:rPr>
                        <a:t>t</a:t>
                      </a:r>
                      <a:r>
                        <a:rPr dirty="0" baseline="-21604" sz="1350" spc="15">
                          <a:latin typeface="Arial MT"/>
                          <a:cs typeface="Arial MT"/>
                        </a:rPr>
                        <a:t>1</a:t>
                      </a:r>
                      <a:endParaRPr baseline="-21604" sz="1350">
                        <a:latin typeface="Arial MT"/>
                        <a:cs typeface="Arial MT"/>
                      </a:endParaRPr>
                    </a:p>
                  </a:txBody>
                  <a:tcPr marL="0" marR="0" marB="0" marT="8636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dirty="0" sz="1400" spc="5">
                          <a:latin typeface="Arial MT"/>
                          <a:cs typeface="Arial MT"/>
                        </a:rPr>
                        <a:t>...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8699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396227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dirty="0" sz="1400" spc="15">
                          <a:latin typeface="Arial MT"/>
                          <a:cs typeface="Arial MT"/>
                        </a:rPr>
                        <a:t>t</a:t>
                      </a:r>
                      <a:r>
                        <a:rPr dirty="0" baseline="-21604" sz="1350" spc="22">
                          <a:latin typeface="Arial MT"/>
                          <a:cs typeface="Arial MT"/>
                        </a:rPr>
                        <a:t>N</a:t>
                      </a:r>
                      <a:endParaRPr baseline="-21604" sz="1350">
                        <a:latin typeface="Arial MT"/>
                        <a:cs typeface="Arial MT"/>
                      </a:endParaRPr>
                    </a:p>
                  </a:txBody>
                  <a:tcPr marL="0" marR="0" marB="0" marT="8699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998720" y="1689007"/>
            <a:ext cx="465978" cy="200752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989576" y="3368040"/>
            <a:ext cx="495300" cy="190500"/>
          </a:xfrm>
          <a:prstGeom prst="rect">
            <a:avLst/>
          </a:prstGeom>
        </p:spPr>
      </p:pic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02537" y="3226434"/>
            <a:ext cx="133921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45">
                <a:solidFill>
                  <a:srgbClr val="FFFFFF"/>
                </a:solidFill>
                <a:latin typeface="Microsoft Sans Serif"/>
                <a:cs typeface="Microsoft Sans Serif"/>
              </a:rPr>
              <a:t>deeplearning.ai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535673" y="3031998"/>
            <a:ext cx="646430" cy="0"/>
          </a:xfrm>
          <a:custGeom>
            <a:avLst/>
            <a:gdLst/>
            <a:ahLst/>
            <a:cxnLst/>
            <a:rect l="l" t="t" r="r" b="b"/>
            <a:pathLst>
              <a:path w="646429" h="0">
                <a:moveTo>
                  <a:pt x="645922" y="0"/>
                </a:moveTo>
                <a:lnTo>
                  <a:pt x="0" y="0"/>
                </a:lnTo>
              </a:path>
            </a:pathLst>
          </a:custGeom>
          <a:ln w="38100">
            <a:solidFill>
              <a:srgbClr val="FD4D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5089652" y="1334515"/>
            <a:ext cx="3537585" cy="16103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 indent="694690">
              <a:lnSpc>
                <a:spcPct val="100000"/>
              </a:lnSpc>
              <a:spcBef>
                <a:spcPts val="95"/>
              </a:spcBef>
            </a:pPr>
            <a:r>
              <a:rPr dirty="0" sz="5200" spc="20">
                <a:latin typeface="Tahoma"/>
                <a:cs typeface="Tahoma"/>
              </a:rPr>
              <a:t>Viterbi: </a:t>
            </a:r>
            <a:r>
              <a:rPr dirty="0" sz="5200" spc="25">
                <a:latin typeface="Tahoma"/>
                <a:cs typeface="Tahoma"/>
              </a:rPr>
              <a:t> </a:t>
            </a:r>
            <a:r>
              <a:rPr dirty="0" sz="5200" spc="-10">
                <a:latin typeface="Tahoma"/>
                <a:cs typeface="Tahoma"/>
              </a:rPr>
              <a:t>Initialization</a:t>
            </a:r>
            <a:endParaRPr sz="5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642103"/>
            <a:ext cx="9144000" cy="501650"/>
            <a:chOff x="0" y="4642103"/>
            <a:chExt cx="9144000" cy="5016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52494" y="4886505"/>
              <a:ext cx="1422388" cy="187986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4736591"/>
              <a:ext cx="9144000" cy="407034"/>
            </a:xfrm>
            <a:custGeom>
              <a:avLst/>
              <a:gdLst/>
              <a:ahLst/>
              <a:cxnLst/>
              <a:rect l="l" t="t" r="r" b="b"/>
              <a:pathLst>
                <a:path w="9144000" h="407035">
                  <a:moveTo>
                    <a:pt x="9143999" y="0"/>
                  </a:moveTo>
                  <a:lnTo>
                    <a:pt x="0" y="0"/>
                  </a:lnTo>
                  <a:lnTo>
                    <a:pt x="0" y="406907"/>
                  </a:lnTo>
                  <a:lnTo>
                    <a:pt x="9143999" y="406907"/>
                  </a:lnTo>
                  <a:lnTo>
                    <a:pt x="9143999" y="0"/>
                  </a:lnTo>
                  <a:close/>
                </a:path>
              </a:pathLst>
            </a:custGeom>
            <a:solidFill>
              <a:srgbClr val="2F2F2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4736591"/>
              <a:ext cx="9144000" cy="0"/>
            </a:xfrm>
            <a:custGeom>
              <a:avLst/>
              <a:gdLst/>
              <a:ahLst/>
              <a:cxnLst/>
              <a:rect l="l" t="t" r="r" b="b"/>
              <a:pathLst>
                <a:path w="9144000" h="0">
                  <a:moveTo>
                    <a:pt x="9143999" y="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2F2F2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642103"/>
              <a:ext cx="2308859" cy="501395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390550" y="519429"/>
            <a:ext cx="390017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55">
                <a:latin typeface="Tahoma"/>
                <a:cs typeface="Tahoma"/>
              </a:rPr>
              <a:t>Viterbi</a:t>
            </a:r>
            <a:r>
              <a:rPr dirty="0" sz="2800" spc="-190">
                <a:latin typeface="Tahoma"/>
                <a:cs typeface="Tahoma"/>
              </a:rPr>
              <a:t> </a:t>
            </a:r>
            <a:r>
              <a:rPr dirty="0" sz="2800" spc="-5">
                <a:latin typeface="Tahoma"/>
                <a:cs typeface="Tahoma"/>
              </a:rPr>
              <a:t>algorithm</a:t>
            </a:r>
            <a:r>
              <a:rPr dirty="0" sz="2800" spc="-175">
                <a:latin typeface="Tahoma"/>
                <a:cs typeface="Tahoma"/>
              </a:rPr>
              <a:t> </a:t>
            </a:r>
            <a:r>
              <a:rPr dirty="0" sz="2800" spc="90">
                <a:latin typeface="Tahoma"/>
                <a:cs typeface="Tahoma"/>
              </a:rPr>
              <a:t>–</a:t>
            </a:r>
            <a:r>
              <a:rPr dirty="0" sz="2800" spc="-185">
                <a:latin typeface="Tahoma"/>
                <a:cs typeface="Tahoma"/>
              </a:rPr>
              <a:t> </a:t>
            </a:r>
            <a:r>
              <a:rPr dirty="0" sz="2800">
                <a:latin typeface="Tahoma"/>
                <a:cs typeface="Tahoma"/>
              </a:rPr>
              <a:t>Steps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4850" y="1949272"/>
            <a:ext cx="226060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54965" algn="l"/>
              </a:tabLst>
            </a:pPr>
            <a:r>
              <a:rPr dirty="0" sz="1800" spc="-45">
                <a:latin typeface="Tahoma"/>
                <a:cs typeface="Tahoma"/>
              </a:rPr>
              <a:t>1</a:t>
            </a:r>
            <a:r>
              <a:rPr dirty="0" sz="1800" spc="-25">
                <a:latin typeface="Tahoma"/>
                <a:cs typeface="Tahoma"/>
              </a:rPr>
              <a:t>.</a:t>
            </a:r>
            <a:r>
              <a:rPr dirty="0" sz="1800">
                <a:latin typeface="Tahoma"/>
                <a:cs typeface="Tahoma"/>
              </a:rPr>
              <a:t>	</a:t>
            </a:r>
            <a:r>
              <a:rPr dirty="0" sz="2000" spc="-20">
                <a:latin typeface="Tahoma"/>
                <a:cs typeface="Tahoma"/>
              </a:rPr>
              <a:t>Initia</a:t>
            </a:r>
            <a:r>
              <a:rPr dirty="0" sz="2000" spc="-30">
                <a:latin typeface="Tahoma"/>
                <a:cs typeface="Tahoma"/>
              </a:rPr>
              <a:t>l</a:t>
            </a:r>
            <a:r>
              <a:rPr dirty="0" sz="2000" spc="10">
                <a:latin typeface="Tahoma"/>
                <a:cs typeface="Tahoma"/>
              </a:rPr>
              <a:t>i</a:t>
            </a:r>
            <a:r>
              <a:rPr dirty="0" sz="2000" spc="15">
                <a:latin typeface="Tahoma"/>
                <a:cs typeface="Tahoma"/>
              </a:rPr>
              <a:t>z</a:t>
            </a:r>
            <a:r>
              <a:rPr dirty="0" sz="2000" spc="15">
                <a:latin typeface="Tahoma"/>
                <a:cs typeface="Tahoma"/>
              </a:rPr>
              <a:t>ation</a:t>
            </a:r>
            <a:r>
              <a:rPr dirty="0" sz="2000" spc="-150">
                <a:latin typeface="Tahoma"/>
                <a:cs typeface="Tahoma"/>
              </a:rPr>
              <a:t> </a:t>
            </a:r>
            <a:r>
              <a:rPr dirty="0" sz="2000" spc="5">
                <a:latin typeface="Tahoma"/>
                <a:cs typeface="Tahoma"/>
              </a:rPr>
              <a:t>st</a:t>
            </a:r>
            <a:r>
              <a:rPr dirty="0" sz="2000">
                <a:latin typeface="Tahoma"/>
                <a:cs typeface="Tahoma"/>
              </a:rPr>
              <a:t>e</a:t>
            </a:r>
            <a:r>
              <a:rPr dirty="0" sz="2000" spc="15">
                <a:latin typeface="Tahoma"/>
                <a:cs typeface="Tahoma"/>
              </a:rPr>
              <a:t>p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642103"/>
            <a:ext cx="9144000" cy="501650"/>
            <a:chOff x="0" y="4642103"/>
            <a:chExt cx="9144000" cy="5016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52494" y="4886505"/>
              <a:ext cx="1422388" cy="187986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4736591"/>
              <a:ext cx="9144000" cy="407034"/>
            </a:xfrm>
            <a:custGeom>
              <a:avLst/>
              <a:gdLst/>
              <a:ahLst/>
              <a:cxnLst/>
              <a:rect l="l" t="t" r="r" b="b"/>
              <a:pathLst>
                <a:path w="9144000" h="407035">
                  <a:moveTo>
                    <a:pt x="9143999" y="0"/>
                  </a:moveTo>
                  <a:lnTo>
                    <a:pt x="0" y="0"/>
                  </a:lnTo>
                  <a:lnTo>
                    <a:pt x="0" y="406907"/>
                  </a:lnTo>
                  <a:lnTo>
                    <a:pt x="9143999" y="406907"/>
                  </a:lnTo>
                  <a:lnTo>
                    <a:pt x="9143999" y="0"/>
                  </a:lnTo>
                  <a:close/>
                </a:path>
              </a:pathLst>
            </a:custGeom>
            <a:solidFill>
              <a:srgbClr val="2F2F2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4736591"/>
              <a:ext cx="9144000" cy="0"/>
            </a:xfrm>
            <a:custGeom>
              <a:avLst/>
              <a:gdLst/>
              <a:ahLst/>
              <a:cxnLst/>
              <a:rect l="l" t="t" r="r" b="b"/>
              <a:pathLst>
                <a:path w="9144000" h="0">
                  <a:moveTo>
                    <a:pt x="9143999" y="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2F2F2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642103"/>
              <a:ext cx="2308859" cy="501395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90550" y="519429"/>
            <a:ext cx="267525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5"/>
              <a:t>Initializa</a:t>
            </a:r>
            <a:r>
              <a:rPr dirty="0" spc="-10"/>
              <a:t>t</a:t>
            </a:r>
            <a:r>
              <a:rPr dirty="0" spc="30"/>
              <a:t>ion</a:t>
            </a:r>
            <a:r>
              <a:rPr dirty="0" spc="-160"/>
              <a:t> </a:t>
            </a:r>
            <a:r>
              <a:rPr dirty="0" spc="15"/>
              <a:t>s</a:t>
            </a:r>
            <a:r>
              <a:rPr dirty="0" spc="15"/>
              <a:t>t</a:t>
            </a:r>
            <a:r>
              <a:rPr dirty="0" spc="10"/>
              <a:t>ep</a:t>
            </a: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5821" y="1145857"/>
            <a:ext cx="4523613" cy="3008756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094841" y="1840230"/>
            <a:ext cx="20955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sz="1400" spc="40">
                <a:latin typeface="Tahoma"/>
                <a:cs typeface="Tahoma"/>
              </a:rPr>
              <a:t>t</a:t>
            </a:r>
            <a:r>
              <a:rPr dirty="0" baseline="-21604" sz="1350" spc="60">
                <a:latin typeface="Tahoma"/>
                <a:cs typeface="Tahoma"/>
              </a:rPr>
              <a:t>2</a:t>
            </a:r>
            <a:endParaRPr baseline="-21604" sz="135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375659" y="1840230"/>
            <a:ext cx="20955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sz="1400" spc="40">
                <a:latin typeface="Tahoma"/>
                <a:cs typeface="Tahoma"/>
              </a:rPr>
              <a:t>t</a:t>
            </a:r>
            <a:r>
              <a:rPr dirty="0" baseline="-21604" sz="1350" spc="60">
                <a:latin typeface="Tahoma"/>
                <a:cs typeface="Tahoma"/>
              </a:rPr>
              <a:t>1</a:t>
            </a:r>
            <a:endParaRPr baseline="-21604" sz="135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180844" y="3074924"/>
            <a:ext cx="20955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400" spc="40">
                <a:latin typeface="Tahoma"/>
                <a:cs typeface="Tahoma"/>
              </a:rPr>
              <a:t>t</a:t>
            </a:r>
            <a:r>
              <a:rPr dirty="0" baseline="-21604" sz="1350" spc="60">
                <a:latin typeface="Tahoma"/>
                <a:cs typeface="Tahoma"/>
              </a:rPr>
              <a:t>3</a:t>
            </a:r>
            <a:endParaRPr baseline="-21604" sz="135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255008" y="1224533"/>
            <a:ext cx="28575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sz="1400" spc="55">
                <a:latin typeface="Tahoma"/>
                <a:cs typeface="Tahoma"/>
              </a:rPr>
              <a:t>w</a:t>
            </a:r>
            <a:r>
              <a:rPr dirty="0" baseline="-21604" sz="1350" spc="82">
                <a:latin typeface="Tahoma"/>
                <a:cs typeface="Tahoma"/>
              </a:rPr>
              <a:t>1</a:t>
            </a:r>
            <a:endParaRPr baseline="-21604" sz="135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255008" y="1732229"/>
            <a:ext cx="285750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sz="1400" spc="55">
                <a:latin typeface="Tahoma"/>
                <a:cs typeface="Tahoma"/>
              </a:rPr>
              <a:t>w</a:t>
            </a:r>
            <a:r>
              <a:rPr dirty="0" baseline="-21604" sz="1350" spc="82">
                <a:latin typeface="Tahoma"/>
                <a:cs typeface="Tahoma"/>
              </a:rPr>
              <a:t>2</a:t>
            </a:r>
            <a:endParaRPr baseline="-21604" sz="135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255008" y="2258695"/>
            <a:ext cx="28575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400" spc="55">
                <a:latin typeface="Tahoma"/>
                <a:cs typeface="Tahoma"/>
              </a:rPr>
              <a:t>w</a:t>
            </a:r>
            <a:r>
              <a:rPr dirty="0" baseline="-21604" sz="1350" spc="82">
                <a:latin typeface="Tahoma"/>
                <a:cs typeface="Tahoma"/>
              </a:rPr>
              <a:t>3</a:t>
            </a:r>
            <a:endParaRPr baseline="-21604" sz="135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87350" y="1179957"/>
            <a:ext cx="26035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r>
              <a:rPr dirty="0" sz="1400" spc="55">
                <a:latin typeface="Tahoma"/>
                <a:cs typeface="Tahoma"/>
              </a:rPr>
              <a:t>w</a:t>
            </a:r>
            <a:r>
              <a:rPr dirty="0" baseline="-21604" sz="1350" spc="82">
                <a:latin typeface="Tahoma"/>
                <a:cs typeface="Tahoma"/>
              </a:rPr>
              <a:t>1</a:t>
            </a:r>
            <a:endParaRPr baseline="-21604" sz="135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74650" y="1741119"/>
            <a:ext cx="285750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sz="1400" spc="55">
                <a:latin typeface="Tahoma"/>
                <a:cs typeface="Tahoma"/>
              </a:rPr>
              <a:t>w</a:t>
            </a:r>
            <a:r>
              <a:rPr dirty="0" baseline="-21604" sz="1350" spc="82">
                <a:latin typeface="Tahoma"/>
                <a:cs typeface="Tahoma"/>
              </a:rPr>
              <a:t>2</a:t>
            </a:r>
            <a:endParaRPr baseline="-21604" sz="135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74650" y="2290699"/>
            <a:ext cx="28575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400" spc="55">
                <a:latin typeface="Tahoma"/>
                <a:cs typeface="Tahoma"/>
              </a:rPr>
              <a:t>w</a:t>
            </a:r>
            <a:r>
              <a:rPr dirty="0" baseline="-21604" sz="1350" spc="82">
                <a:latin typeface="Tahoma"/>
                <a:cs typeface="Tahoma"/>
              </a:rPr>
              <a:t>3</a:t>
            </a:r>
            <a:endParaRPr baseline="-21604" sz="135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569847" y="3877462"/>
            <a:ext cx="143256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610870" algn="l"/>
                <a:tab pos="1159510" algn="l"/>
              </a:tabLst>
            </a:pPr>
            <a:r>
              <a:rPr dirty="0" sz="1400" spc="55">
                <a:latin typeface="Tahoma"/>
                <a:cs typeface="Tahoma"/>
              </a:rPr>
              <a:t>w</a:t>
            </a:r>
            <a:r>
              <a:rPr dirty="0" baseline="-21604" sz="1350" spc="82">
                <a:latin typeface="Tahoma"/>
                <a:cs typeface="Tahoma"/>
              </a:rPr>
              <a:t>1	</a:t>
            </a:r>
            <a:r>
              <a:rPr dirty="0" sz="1400" spc="55">
                <a:latin typeface="Tahoma"/>
                <a:cs typeface="Tahoma"/>
              </a:rPr>
              <a:t>w</a:t>
            </a:r>
            <a:r>
              <a:rPr dirty="0" baseline="-21604" sz="1350" spc="82">
                <a:latin typeface="Tahoma"/>
                <a:cs typeface="Tahoma"/>
              </a:rPr>
              <a:t>2	</a:t>
            </a:r>
            <a:r>
              <a:rPr dirty="0" sz="1400" spc="55">
                <a:latin typeface="Tahoma"/>
                <a:cs typeface="Tahoma"/>
              </a:rPr>
              <a:t>w</a:t>
            </a:r>
            <a:r>
              <a:rPr dirty="0" baseline="-21604" sz="1350" spc="82">
                <a:latin typeface="Tahoma"/>
                <a:cs typeface="Tahoma"/>
              </a:rPr>
              <a:t>3</a:t>
            </a:r>
            <a:endParaRPr baseline="-21604" sz="135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214752" y="2025777"/>
            <a:ext cx="13144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Cambria Math"/>
                <a:cs typeface="Cambria Math"/>
              </a:rPr>
              <a:t>𝜋</a:t>
            </a:r>
            <a:endParaRPr sz="1400">
              <a:latin typeface="Cambria Math"/>
              <a:cs typeface="Cambria Math"/>
            </a:endParaRPr>
          </a:p>
        </p:txBody>
      </p:sp>
      <p:pic>
        <p:nvPicPr>
          <p:cNvPr id="20" name="object 2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998720" y="1689007"/>
            <a:ext cx="465978" cy="200752"/>
          </a:xfrm>
          <a:prstGeom prst="rect">
            <a:avLst/>
          </a:prstGeom>
        </p:spPr>
      </p:pic>
      <p:grpSp>
        <p:nvGrpSpPr>
          <p:cNvPr id="21" name="object 21"/>
          <p:cNvGrpSpPr/>
          <p:nvPr/>
        </p:nvGrpSpPr>
        <p:grpSpPr>
          <a:xfrm>
            <a:off x="5804915" y="2845498"/>
            <a:ext cx="2667000" cy="754380"/>
            <a:chOff x="5804915" y="2845498"/>
            <a:chExt cx="2667000" cy="754380"/>
          </a:xfrm>
        </p:grpSpPr>
        <p:sp>
          <p:nvSpPr>
            <p:cNvPr id="22" name="object 22"/>
            <p:cNvSpPr/>
            <p:nvPr/>
          </p:nvSpPr>
          <p:spPr>
            <a:xfrm>
              <a:off x="6497573" y="2859785"/>
              <a:ext cx="304800" cy="375285"/>
            </a:xfrm>
            <a:custGeom>
              <a:avLst/>
              <a:gdLst/>
              <a:ahLst/>
              <a:cxnLst/>
              <a:rect l="l" t="t" r="r" b="b"/>
              <a:pathLst>
                <a:path w="304800" h="375285">
                  <a:moveTo>
                    <a:pt x="0" y="374904"/>
                  </a:moveTo>
                  <a:lnTo>
                    <a:pt x="304800" y="374904"/>
                  </a:lnTo>
                  <a:lnTo>
                    <a:pt x="304800" y="0"/>
                  </a:lnTo>
                  <a:lnTo>
                    <a:pt x="0" y="0"/>
                  </a:lnTo>
                  <a:lnTo>
                    <a:pt x="0" y="374904"/>
                  </a:lnTo>
                  <a:close/>
                </a:path>
              </a:pathLst>
            </a:custGeom>
            <a:ln w="28575">
              <a:solidFill>
                <a:srgbClr val="6AA84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6991349" y="2859785"/>
              <a:ext cx="1391920" cy="375285"/>
            </a:xfrm>
            <a:custGeom>
              <a:avLst/>
              <a:gdLst/>
              <a:ahLst/>
              <a:cxnLst/>
              <a:rect l="l" t="t" r="r" b="b"/>
              <a:pathLst>
                <a:path w="1391920" h="375285">
                  <a:moveTo>
                    <a:pt x="0" y="374904"/>
                  </a:moveTo>
                  <a:lnTo>
                    <a:pt x="1391411" y="374904"/>
                  </a:lnTo>
                  <a:lnTo>
                    <a:pt x="1391411" y="0"/>
                  </a:lnTo>
                  <a:lnTo>
                    <a:pt x="0" y="0"/>
                  </a:lnTo>
                  <a:lnTo>
                    <a:pt x="0" y="374904"/>
                  </a:lnTo>
                  <a:close/>
                </a:path>
              </a:pathLst>
            </a:custGeom>
            <a:ln w="28575">
              <a:solidFill>
                <a:srgbClr val="E69138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4" name="object 2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804915" y="2895599"/>
              <a:ext cx="2666999" cy="704088"/>
            </a:xfrm>
            <a:prstGeom prst="rect">
              <a:avLst/>
            </a:prstGeom>
          </p:spPr>
        </p:pic>
      </p:grpSp>
      <p:graphicFrame>
        <p:nvGraphicFramePr>
          <p:cNvPr id="25" name="object 25"/>
          <p:cNvGraphicFramePr>
            <a:graphicFrameLocks noGrp="1"/>
          </p:cNvGraphicFramePr>
          <p:nvPr/>
        </p:nvGraphicFramePr>
        <p:xfrm>
          <a:off x="5601525" y="989647"/>
          <a:ext cx="3390900" cy="15944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5005"/>
                <a:gridCol w="675005"/>
                <a:gridCol w="675004"/>
                <a:gridCol w="675005"/>
                <a:gridCol w="675005"/>
              </a:tblGrid>
              <a:tr h="3962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w</a:t>
                      </a:r>
                      <a:r>
                        <a:rPr dirty="0" baseline="-21604" sz="1350">
                          <a:latin typeface="Arial MT"/>
                          <a:cs typeface="Arial MT"/>
                        </a:rPr>
                        <a:t>1</a:t>
                      </a:r>
                      <a:endParaRPr baseline="-21604" sz="1350">
                        <a:latin typeface="Arial MT"/>
                        <a:cs typeface="Arial MT"/>
                      </a:endParaRPr>
                    </a:p>
                  </a:txBody>
                  <a:tcPr marL="0" marR="0" marB="0" marT="8636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w</a:t>
                      </a:r>
                      <a:r>
                        <a:rPr dirty="0" baseline="-21604" sz="1350">
                          <a:latin typeface="Arial MT"/>
                          <a:cs typeface="Arial MT"/>
                        </a:rPr>
                        <a:t>2</a:t>
                      </a:r>
                      <a:endParaRPr baseline="-21604" sz="1350">
                        <a:latin typeface="Arial MT"/>
                        <a:cs typeface="Arial MT"/>
                      </a:endParaRPr>
                    </a:p>
                  </a:txBody>
                  <a:tcPr marL="0" marR="0" marB="0" marT="8636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dirty="0" sz="1400" spc="5">
                          <a:latin typeface="Arial MT"/>
                          <a:cs typeface="Arial MT"/>
                        </a:rPr>
                        <a:t>...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8636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w</a:t>
                      </a:r>
                      <a:r>
                        <a:rPr dirty="0" baseline="-21604" sz="1350">
                          <a:latin typeface="Arial MT"/>
                          <a:cs typeface="Arial MT"/>
                        </a:rPr>
                        <a:t>K</a:t>
                      </a:r>
                      <a:endParaRPr baseline="-21604" sz="1350">
                        <a:latin typeface="Arial MT"/>
                        <a:cs typeface="Arial MT"/>
                      </a:endParaRPr>
                    </a:p>
                  </a:txBody>
                  <a:tcPr marL="0" marR="0" marB="0" marT="8636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396113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dirty="0" sz="1400" spc="10">
                          <a:latin typeface="Arial MT"/>
                          <a:cs typeface="Arial MT"/>
                        </a:rPr>
                        <a:t>t</a:t>
                      </a:r>
                      <a:r>
                        <a:rPr dirty="0" baseline="-21604" sz="1350" spc="15">
                          <a:latin typeface="Arial MT"/>
                          <a:cs typeface="Arial MT"/>
                        </a:rPr>
                        <a:t>1</a:t>
                      </a:r>
                      <a:endParaRPr baseline="-21604" sz="1350">
                        <a:latin typeface="Arial MT"/>
                        <a:cs typeface="Arial MT"/>
                      </a:endParaRPr>
                    </a:p>
                  </a:txBody>
                  <a:tcPr marL="0" marR="0" marB="0" marT="8636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1015"/>
                        </a:spcBef>
                      </a:pPr>
                      <a:r>
                        <a:rPr dirty="0" baseline="13888" sz="2100" spc="15">
                          <a:latin typeface="Arial MT"/>
                          <a:cs typeface="Arial MT"/>
                        </a:rPr>
                        <a:t>c</a:t>
                      </a:r>
                      <a:r>
                        <a:rPr dirty="0" sz="900" spc="10">
                          <a:latin typeface="Arial MT"/>
                          <a:cs typeface="Arial MT"/>
                        </a:rPr>
                        <a:t>1,1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B="0" marT="12890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39623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dirty="0" sz="1400" spc="5">
                          <a:latin typeface="Arial MT"/>
                          <a:cs typeface="Arial MT"/>
                        </a:rPr>
                        <a:t>...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8636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dirty="0" sz="1400" spc="15">
                          <a:latin typeface="Arial MT"/>
                          <a:cs typeface="Arial MT"/>
                        </a:rPr>
                        <a:t>t</a:t>
                      </a:r>
                      <a:r>
                        <a:rPr dirty="0" baseline="-21604" sz="1350" spc="22">
                          <a:latin typeface="Arial MT"/>
                          <a:cs typeface="Arial MT"/>
                        </a:rPr>
                        <a:t>N</a:t>
                      </a:r>
                      <a:endParaRPr baseline="-21604" sz="1350">
                        <a:latin typeface="Arial MT"/>
                        <a:cs typeface="Arial MT"/>
                      </a:endParaRPr>
                    </a:p>
                  </a:txBody>
                  <a:tcPr marL="0" marR="0" marB="0" marT="8636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015"/>
                        </a:spcBef>
                      </a:pPr>
                      <a:r>
                        <a:rPr dirty="0" baseline="13888" sz="2100" spc="15">
                          <a:latin typeface="Arial MT"/>
                          <a:cs typeface="Arial MT"/>
                        </a:rPr>
                        <a:t>c</a:t>
                      </a:r>
                      <a:r>
                        <a:rPr dirty="0" sz="900" spc="10">
                          <a:latin typeface="Arial MT"/>
                          <a:cs typeface="Arial MT"/>
                        </a:rPr>
                        <a:t>N,1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B="0" marT="12890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642103"/>
            <a:ext cx="9144000" cy="501650"/>
            <a:chOff x="0" y="4642103"/>
            <a:chExt cx="9144000" cy="5016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52494" y="4886505"/>
              <a:ext cx="1422388" cy="187986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4736591"/>
              <a:ext cx="9144000" cy="407034"/>
            </a:xfrm>
            <a:custGeom>
              <a:avLst/>
              <a:gdLst/>
              <a:ahLst/>
              <a:cxnLst/>
              <a:rect l="l" t="t" r="r" b="b"/>
              <a:pathLst>
                <a:path w="9144000" h="407035">
                  <a:moveTo>
                    <a:pt x="9143999" y="0"/>
                  </a:moveTo>
                  <a:lnTo>
                    <a:pt x="0" y="0"/>
                  </a:lnTo>
                  <a:lnTo>
                    <a:pt x="0" y="406907"/>
                  </a:lnTo>
                  <a:lnTo>
                    <a:pt x="9143999" y="406907"/>
                  </a:lnTo>
                  <a:lnTo>
                    <a:pt x="9143999" y="0"/>
                  </a:lnTo>
                  <a:close/>
                </a:path>
              </a:pathLst>
            </a:custGeom>
            <a:solidFill>
              <a:srgbClr val="2F2F2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4736591"/>
              <a:ext cx="9144000" cy="0"/>
            </a:xfrm>
            <a:custGeom>
              <a:avLst/>
              <a:gdLst/>
              <a:ahLst/>
              <a:cxnLst/>
              <a:rect l="l" t="t" r="r" b="b"/>
              <a:pathLst>
                <a:path w="9144000" h="0">
                  <a:moveTo>
                    <a:pt x="9143999" y="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2F2F2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642103"/>
              <a:ext cx="2308859" cy="501395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90550" y="519429"/>
            <a:ext cx="267525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5"/>
              <a:t>Initializa</a:t>
            </a:r>
            <a:r>
              <a:rPr dirty="0" spc="-10"/>
              <a:t>t</a:t>
            </a:r>
            <a:r>
              <a:rPr dirty="0" spc="30"/>
              <a:t>ion</a:t>
            </a:r>
            <a:r>
              <a:rPr dirty="0" spc="-160"/>
              <a:t> </a:t>
            </a:r>
            <a:r>
              <a:rPr dirty="0" spc="15"/>
              <a:t>s</a:t>
            </a:r>
            <a:r>
              <a:rPr dirty="0" spc="15"/>
              <a:t>t</a:t>
            </a:r>
            <a:r>
              <a:rPr dirty="0" spc="10"/>
              <a:t>ep</a:t>
            </a: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5821" y="1145857"/>
            <a:ext cx="4523613" cy="3008756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094841" y="1840230"/>
            <a:ext cx="20955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sz="1400" spc="40">
                <a:latin typeface="Tahoma"/>
                <a:cs typeface="Tahoma"/>
              </a:rPr>
              <a:t>t</a:t>
            </a:r>
            <a:r>
              <a:rPr dirty="0" baseline="-21604" sz="1350" spc="60">
                <a:latin typeface="Tahoma"/>
                <a:cs typeface="Tahoma"/>
              </a:rPr>
              <a:t>2</a:t>
            </a:r>
            <a:endParaRPr baseline="-21604" sz="135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375659" y="1840230"/>
            <a:ext cx="20955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sz="1400" spc="40">
                <a:latin typeface="Tahoma"/>
                <a:cs typeface="Tahoma"/>
              </a:rPr>
              <a:t>t</a:t>
            </a:r>
            <a:r>
              <a:rPr dirty="0" baseline="-21604" sz="1350" spc="60">
                <a:latin typeface="Tahoma"/>
                <a:cs typeface="Tahoma"/>
              </a:rPr>
              <a:t>1</a:t>
            </a:r>
            <a:endParaRPr baseline="-21604" sz="135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180844" y="3074924"/>
            <a:ext cx="20955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400" spc="40">
                <a:latin typeface="Tahoma"/>
                <a:cs typeface="Tahoma"/>
              </a:rPr>
              <a:t>t</a:t>
            </a:r>
            <a:r>
              <a:rPr dirty="0" baseline="-21604" sz="1350" spc="60">
                <a:latin typeface="Tahoma"/>
                <a:cs typeface="Tahoma"/>
              </a:rPr>
              <a:t>3</a:t>
            </a:r>
            <a:endParaRPr baseline="-21604" sz="135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255008" y="1224533"/>
            <a:ext cx="28575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sz="1400" spc="55">
                <a:latin typeface="Tahoma"/>
                <a:cs typeface="Tahoma"/>
              </a:rPr>
              <a:t>w</a:t>
            </a:r>
            <a:r>
              <a:rPr dirty="0" baseline="-21604" sz="1350" spc="82">
                <a:latin typeface="Tahoma"/>
                <a:cs typeface="Tahoma"/>
              </a:rPr>
              <a:t>1</a:t>
            </a:r>
            <a:endParaRPr baseline="-21604" sz="135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255008" y="1732229"/>
            <a:ext cx="285750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sz="1400" spc="55">
                <a:latin typeface="Tahoma"/>
                <a:cs typeface="Tahoma"/>
              </a:rPr>
              <a:t>w</a:t>
            </a:r>
            <a:r>
              <a:rPr dirty="0" baseline="-21604" sz="1350" spc="82">
                <a:latin typeface="Tahoma"/>
                <a:cs typeface="Tahoma"/>
              </a:rPr>
              <a:t>2</a:t>
            </a:r>
            <a:endParaRPr baseline="-21604" sz="135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255008" y="2258695"/>
            <a:ext cx="28575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400" spc="55">
                <a:latin typeface="Tahoma"/>
                <a:cs typeface="Tahoma"/>
              </a:rPr>
              <a:t>w</a:t>
            </a:r>
            <a:r>
              <a:rPr dirty="0" baseline="-21604" sz="1350" spc="82">
                <a:latin typeface="Tahoma"/>
                <a:cs typeface="Tahoma"/>
              </a:rPr>
              <a:t>3</a:t>
            </a:r>
            <a:endParaRPr baseline="-21604" sz="135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87350" y="1179957"/>
            <a:ext cx="26035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r>
              <a:rPr dirty="0" sz="1400" spc="55">
                <a:latin typeface="Tahoma"/>
                <a:cs typeface="Tahoma"/>
              </a:rPr>
              <a:t>w</a:t>
            </a:r>
            <a:r>
              <a:rPr dirty="0" baseline="-21604" sz="1350" spc="82">
                <a:latin typeface="Tahoma"/>
                <a:cs typeface="Tahoma"/>
              </a:rPr>
              <a:t>1</a:t>
            </a:r>
            <a:endParaRPr baseline="-21604" sz="135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74650" y="1741119"/>
            <a:ext cx="285750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sz="1400" spc="55">
                <a:latin typeface="Tahoma"/>
                <a:cs typeface="Tahoma"/>
              </a:rPr>
              <a:t>w</a:t>
            </a:r>
            <a:r>
              <a:rPr dirty="0" baseline="-21604" sz="1350" spc="82">
                <a:latin typeface="Tahoma"/>
                <a:cs typeface="Tahoma"/>
              </a:rPr>
              <a:t>2</a:t>
            </a:r>
            <a:endParaRPr baseline="-21604" sz="135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74650" y="2290699"/>
            <a:ext cx="28575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400" spc="55">
                <a:latin typeface="Tahoma"/>
                <a:cs typeface="Tahoma"/>
              </a:rPr>
              <a:t>w</a:t>
            </a:r>
            <a:r>
              <a:rPr dirty="0" baseline="-21604" sz="1350" spc="82">
                <a:latin typeface="Tahoma"/>
                <a:cs typeface="Tahoma"/>
              </a:rPr>
              <a:t>3</a:t>
            </a:r>
            <a:endParaRPr baseline="-21604" sz="135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569847" y="3877462"/>
            <a:ext cx="143256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610870" algn="l"/>
                <a:tab pos="1159510" algn="l"/>
              </a:tabLst>
            </a:pPr>
            <a:r>
              <a:rPr dirty="0" sz="1400" spc="55">
                <a:latin typeface="Tahoma"/>
                <a:cs typeface="Tahoma"/>
              </a:rPr>
              <a:t>w</a:t>
            </a:r>
            <a:r>
              <a:rPr dirty="0" baseline="-21604" sz="1350" spc="82">
                <a:latin typeface="Tahoma"/>
                <a:cs typeface="Tahoma"/>
              </a:rPr>
              <a:t>1	</a:t>
            </a:r>
            <a:r>
              <a:rPr dirty="0" sz="1400" spc="55">
                <a:latin typeface="Tahoma"/>
                <a:cs typeface="Tahoma"/>
              </a:rPr>
              <a:t>w</a:t>
            </a:r>
            <a:r>
              <a:rPr dirty="0" baseline="-21604" sz="1350" spc="82">
                <a:latin typeface="Tahoma"/>
                <a:cs typeface="Tahoma"/>
              </a:rPr>
              <a:t>2	</a:t>
            </a:r>
            <a:r>
              <a:rPr dirty="0" sz="1400" spc="55">
                <a:latin typeface="Tahoma"/>
                <a:cs typeface="Tahoma"/>
              </a:rPr>
              <a:t>w</a:t>
            </a:r>
            <a:r>
              <a:rPr dirty="0" baseline="-21604" sz="1350" spc="82">
                <a:latin typeface="Tahoma"/>
                <a:cs typeface="Tahoma"/>
              </a:rPr>
              <a:t>3</a:t>
            </a:r>
            <a:endParaRPr baseline="-21604" sz="135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214752" y="2025777"/>
            <a:ext cx="13144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Cambria Math"/>
                <a:cs typeface="Cambria Math"/>
              </a:rPr>
              <a:t>𝜋</a:t>
            </a:r>
            <a:endParaRPr sz="1400">
              <a:latin typeface="Cambria Math"/>
              <a:cs typeface="Cambria Math"/>
            </a:endParaRPr>
          </a:p>
        </p:txBody>
      </p:sp>
      <p:graphicFrame>
        <p:nvGraphicFramePr>
          <p:cNvPr id="20" name="object 20"/>
          <p:cNvGraphicFramePr>
            <a:graphicFrameLocks noGrp="1"/>
          </p:cNvGraphicFramePr>
          <p:nvPr/>
        </p:nvGraphicFramePr>
        <p:xfrm>
          <a:off x="5601525" y="989647"/>
          <a:ext cx="3390900" cy="15944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5005"/>
                <a:gridCol w="675005"/>
                <a:gridCol w="675004"/>
                <a:gridCol w="675005"/>
                <a:gridCol w="675005"/>
              </a:tblGrid>
              <a:tr h="3962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w</a:t>
                      </a:r>
                      <a:r>
                        <a:rPr dirty="0" baseline="-21604" sz="1350">
                          <a:latin typeface="Arial MT"/>
                          <a:cs typeface="Arial MT"/>
                        </a:rPr>
                        <a:t>1</a:t>
                      </a:r>
                      <a:endParaRPr baseline="-21604" sz="1350">
                        <a:latin typeface="Arial MT"/>
                        <a:cs typeface="Arial MT"/>
                      </a:endParaRPr>
                    </a:p>
                  </a:txBody>
                  <a:tcPr marL="0" marR="0" marB="0" marT="8636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w</a:t>
                      </a:r>
                      <a:r>
                        <a:rPr dirty="0" baseline="-21604" sz="1350">
                          <a:latin typeface="Arial MT"/>
                          <a:cs typeface="Arial MT"/>
                        </a:rPr>
                        <a:t>2</a:t>
                      </a:r>
                      <a:endParaRPr baseline="-21604" sz="1350">
                        <a:latin typeface="Arial MT"/>
                        <a:cs typeface="Arial MT"/>
                      </a:endParaRPr>
                    </a:p>
                  </a:txBody>
                  <a:tcPr marL="0" marR="0" marB="0" marT="8636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dirty="0" sz="1400" spc="5">
                          <a:latin typeface="Arial MT"/>
                          <a:cs typeface="Arial MT"/>
                        </a:rPr>
                        <a:t>...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8636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w</a:t>
                      </a:r>
                      <a:r>
                        <a:rPr dirty="0" baseline="-21604" sz="1350">
                          <a:latin typeface="Arial MT"/>
                          <a:cs typeface="Arial MT"/>
                        </a:rPr>
                        <a:t>K</a:t>
                      </a:r>
                      <a:endParaRPr baseline="-21604" sz="1350">
                        <a:latin typeface="Arial MT"/>
                        <a:cs typeface="Arial MT"/>
                      </a:endParaRPr>
                    </a:p>
                  </a:txBody>
                  <a:tcPr marL="0" marR="0" marB="0" marT="8636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396113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dirty="0" sz="1400" spc="10">
                          <a:latin typeface="Arial MT"/>
                          <a:cs typeface="Arial MT"/>
                        </a:rPr>
                        <a:t>t</a:t>
                      </a:r>
                      <a:r>
                        <a:rPr dirty="0" baseline="-21604" sz="1350" spc="15">
                          <a:latin typeface="Arial MT"/>
                          <a:cs typeface="Arial MT"/>
                        </a:rPr>
                        <a:t>1</a:t>
                      </a:r>
                      <a:endParaRPr baseline="-21604" sz="1350">
                        <a:latin typeface="Arial MT"/>
                        <a:cs typeface="Arial MT"/>
                      </a:endParaRPr>
                    </a:p>
                  </a:txBody>
                  <a:tcPr marL="0" marR="0" marB="0" marT="8636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96215">
                        <a:lnSpc>
                          <a:spcPct val="100000"/>
                        </a:lnSpc>
                        <a:spcBef>
                          <a:spcPts val="1040"/>
                        </a:spcBef>
                      </a:pPr>
                      <a:r>
                        <a:rPr dirty="0" baseline="13888" sz="2100" spc="15">
                          <a:latin typeface="Tahoma"/>
                          <a:cs typeface="Tahoma"/>
                        </a:rPr>
                        <a:t>d</a:t>
                      </a:r>
                      <a:r>
                        <a:rPr dirty="0" sz="900" spc="10">
                          <a:latin typeface="Tahoma"/>
                          <a:cs typeface="Tahoma"/>
                        </a:rPr>
                        <a:t>1,1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B="0" marT="13208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39623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dirty="0" sz="1400" spc="5">
                          <a:latin typeface="Arial MT"/>
                          <a:cs typeface="Arial MT"/>
                        </a:rPr>
                        <a:t>...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8636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dirty="0" sz="1400" spc="15">
                          <a:latin typeface="Arial MT"/>
                          <a:cs typeface="Arial MT"/>
                        </a:rPr>
                        <a:t>t</a:t>
                      </a:r>
                      <a:r>
                        <a:rPr dirty="0" baseline="-21604" sz="1350" spc="22">
                          <a:latin typeface="Arial MT"/>
                          <a:cs typeface="Arial MT"/>
                        </a:rPr>
                        <a:t>N</a:t>
                      </a:r>
                      <a:endParaRPr baseline="-21604" sz="1350">
                        <a:latin typeface="Arial MT"/>
                        <a:cs typeface="Arial MT"/>
                      </a:endParaRPr>
                    </a:p>
                  </a:txBody>
                  <a:tcPr marL="0" marR="0" marB="0" marT="8636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83515">
                        <a:lnSpc>
                          <a:spcPct val="100000"/>
                        </a:lnSpc>
                        <a:spcBef>
                          <a:spcPts val="1040"/>
                        </a:spcBef>
                      </a:pPr>
                      <a:r>
                        <a:rPr dirty="0" baseline="13888" sz="2100" spc="44">
                          <a:latin typeface="Tahoma"/>
                          <a:cs typeface="Tahoma"/>
                        </a:rPr>
                        <a:t>d</a:t>
                      </a:r>
                      <a:r>
                        <a:rPr dirty="0" sz="900" spc="30">
                          <a:latin typeface="Tahoma"/>
                          <a:cs typeface="Tahoma"/>
                        </a:rPr>
                        <a:t>N,1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B="0" marT="13208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pic>
        <p:nvPicPr>
          <p:cNvPr id="21" name="object 2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989576" y="1691639"/>
            <a:ext cx="495300" cy="190500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856476" y="3267455"/>
            <a:ext cx="876300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82692" y="2574417"/>
            <a:ext cx="718820" cy="757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95" b="1">
                <a:latin typeface="Tahoma"/>
                <a:cs typeface="Tahoma"/>
              </a:rPr>
              <a:t>verb?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000" spc="-135" b="1">
                <a:latin typeface="Tahoma"/>
                <a:cs typeface="Tahoma"/>
              </a:rPr>
              <a:t>nou</a:t>
            </a:r>
            <a:r>
              <a:rPr dirty="0" sz="2000" spc="-145" b="1">
                <a:latin typeface="Tahoma"/>
                <a:cs typeface="Tahoma"/>
              </a:rPr>
              <a:t>n</a:t>
            </a:r>
            <a:r>
              <a:rPr dirty="0" sz="2000" spc="-215" b="1">
                <a:latin typeface="Tahoma"/>
                <a:cs typeface="Tahoma"/>
              </a:rPr>
              <a:t>?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 sz="1400" spc="-320" b="1">
                <a:latin typeface="Tahoma"/>
                <a:cs typeface="Tahoma"/>
              </a:rPr>
              <a:t>…</a:t>
            </a:r>
            <a:r>
              <a:rPr dirty="0" sz="1400" spc="-80" b="1">
                <a:latin typeface="Tahoma"/>
                <a:cs typeface="Tahoma"/>
              </a:rPr>
              <a:t> </a:t>
            </a:r>
            <a:r>
              <a:rPr dirty="0" sz="1400" spc="-150" b="1">
                <a:latin typeface="Tahoma"/>
                <a:cs typeface="Tahoma"/>
              </a:rPr>
              <a:t>?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821935" y="2151888"/>
            <a:ext cx="143510" cy="304800"/>
          </a:xfrm>
          <a:custGeom>
            <a:avLst/>
            <a:gdLst/>
            <a:ahLst/>
            <a:cxnLst/>
            <a:rect l="l" t="t" r="r" b="b"/>
            <a:pathLst>
              <a:path w="143510" h="304800">
                <a:moveTo>
                  <a:pt x="143255" y="0"/>
                </a:moveTo>
                <a:lnTo>
                  <a:pt x="0" y="0"/>
                </a:lnTo>
                <a:lnTo>
                  <a:pt x="0" y="304800"/>
                </a:lnTo>
                <a:lnTo>
                  <a:pt x="143255" y="304800"/>
                </a:lnTo>
                <a:lnTo>
                  <a:pt x="143255" y="0"/>
                </a:lnTo>
                <a:close/>
              </a:path>
            </a:pathLst>
          </a:custGeom>
          <a:solidFill>
            <a:srgbClr val="B7B7B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90550" y="519429"/>
            <a:ext cx="463359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30"/>
              <a:t>Part</a:t>
            </a:r>
            <a:r>
              <a:rPr dirty="0" spc="-160"/>
              <a:t> </a:t>
            </a:r>
            <a:r>
              <a:rPr dirty="0" spc="70"/>
              <a:t>of</a:t>
            </a:r>
            <a:r>
              <a:rPr dirty="0" spc="-160"/>
              <a:t> </a:t>
            </a:r>
            <a:r>
              <a:rPr dirty="0"/>
              <a:t>Speech</a:t>
            </a:r>
            <a:r>
              <a:rPr dirty="0" spc="-135"/>
              <a:t> </a:t>
            </a:r>
            <a:r>
              <a:rPr dirty="0" spc="20"/>
              <a:t>Dependencies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940557" y="2143125"/>
            <a:ext cx="225234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42315" algn="l"/>
                <a:tab pos="1315720" algn="l"/>
                <a:tab pos="2059939" algn="l"/>
              </a:tabLst>
            </a:pPr>
            <a:r>
              <a:rPr dirty="0" sz="2000" spc="75">
                <a:latin typeface="Tahoma"/>
                <a:cs typeface="Tahoma"/>
              </a:rPr>
              <a:t>Why</a:t>
            </a:r>
            <a:r>
              <a:rPr dirty="0" sz="2000" spc="75">
                <a:latin typeface="Tahoma"/>
                <a:cs typeface="Tahoma"/>
              </a:rPr>
              <a:t>	</a:t>
            </a:r>
            <a:r>
              <a:rPr dirty="0" sz="2000" spc="10">
                <a:latin typeface="Tahoma"/>
                <a:cs typeface="Tahoma"/>
              </a:rPr>
              <a:t>not</a:t>
            </a:r>
            <a:r>
              <a:rPr dirty="0" sz="2000" spc="10">
                <a:latin typeface="Tahoma"/>
                <a:cs typeface="Tahoma"/>
              </a:rPr>
              <a:t>	</a:t>
            </a:r>
            <a:r>
              <a:rPr dirty="0" sz="2000" spc="-10">
                <a:latin typeface="Tahoma"/>
                <a:cs typeface="Tahoma"/>
              </a:rPr>
              <a:t>l</a:t>
            </a:r>
            <a:r>
              <a:rPr dirty="0" sz="2000" spc="-30">
                <a:latin typeface="Tahoma"/>
                <a:cs typeface="Tahoma"/>
              </a:rPr>
              <a:t>e</a:t>
            </a:r>
            <a:r>
              <a:rPr dirty="0" sz="2000" spc="-40">
                <a:latin typeface="Tahoma"/>
                <a:cs typeface="Tahoma"/>
              </a:rPr>
              <a:t>arn</a:t>
            </a:r>
            <a:r>
              <a:rPr dirty="0" sz="2000">
                <a:latin typeface="Tahoma"/>
                <a:cs typeface="Tahoma"/>
              </a:rPr>
              <a:t>	</a:t>
            </a:r>
            <a:r>
              <a:rPr dirty="0" sz="2000" spc="-140">
                <a:latin typeface="Tahoma"/>
                <a:cs typeface="Tahoma"/>
              </a:rPr>
              <a:t>...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23765" y="2574417"/>
            <a:ext cx="38290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85" b="1">
                <a:latin typeface="Tahoma"/>
                <a:cs typeface="Tahoma"/>
              </a:rPr>
              <a:t>verb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439792" y="2848482"/>
            <a:ext cx="264160" cy="161290"/>
          </a:xfrm>
          <a:custGeom>
            <a:avLst/>
            <a:gdLst/>
            <a:ahLst/>
            <a:cxnLst/>
            <a:rect l="l" t="t" r="r" b="b"/>
            <a:pathLst>
              <a:path w="264160" h="161289">
                <a:moveTo>
                  <a:pt x="186914" y="131474"/>
                </a:moveTo>
                <a:lnTo>
                  <a:pt x="184023" y="160781"/>
                </a:lnTo>
                <a:lnTo>
                  <a:pt x="255357" y="133477"/>
                </a:lnTo>
                <a:lnTo>
                  <a:pt x="198882" y="133477"/>
                </a:lnTo>
                <a:lnTo>
                  <a:pt x="186914" y="131474"/>
                </a:lnTo>
                <a:close/>
              </a:path>
              <a:path w="264160" h="161289">
                <a:moveTo>
                  <a:pt x="188781" y="112556"/>
                </a:moveTo>
                <a:lnTo>
                  <a:pt x="186914" y="131474"/>
                </a:lnTo>
                <a:lnTo>
                  <a:pt x="198882" y="133477"/>
                </a:lnTo>
                <a:lnTo>
                  <a:pt x="201930" y="114681"/>
                </a:lnTo>
                <a:lnTo>
                  <a:pt x="188781" y="112556"/>
                </a:lnTo>
                <a:close/>
              </a:path>
              <a:path w="264160" h="161289">
                <a:moveTo>
                  <a:pt x="191516" y="84836"/>
                </a:moveTo>
                <a:lnTo>
                  <a:pt x="188781" y="112556"/>
                </a:lnTo>
                <a:lnTo>
                  <a:pt x="201930" y="114681"/>
                </a:lnTo>
                <a:lnTo>
                  <a:pt x="198882" y="133477"/>
                </a:lnTo>
                <a:lnTo>
                  <a:pt x="255357" y="133477"/>
                </a:lnTo>
                <a:lnTo>
                  <a:pt x="263652" y="130302"/>
                </a:lnTo>
                <a:lnTo>
                  <a:pt x="191516" y="84836"/>
                </a:lnTo>
                <a:close/>
              </a:path>
              <a:path w="264160" h="161289">
                <a:moveTo>
                  <a:pt x="19050" y="0"/>
                </a:moveTo>
                <a:lnTo>
                  <a:pt x="0" y="1269"/>
                </a:lnTo>
                <a:lnTo>
                  <a:pt x="381" y="7366"/>
                </a:lnTo>
                <a:lnTo>
                  <a:pt x="1524" y="14478"/>
                </a:lnTo>
                <a:lnTo>
                  <a:pt x="24130" y="54483"/>
                </a:lnTo>
                <a:lnTo>
                  <a:pt x="66548" y="88265"/>
                </a:lnTo>
                <a:lnTo>
                  <a:pt x="103505" y="107061"/>
                </a:lnTo>
                <a:lnTo>
                  <a:pt x="145415" y="122300"/>
                </a:lnTo>
                <a:lnTo>
                  <a:pt x="186914" y="131474"/>
                </a:lnTo>
                <a:lnTo>
                  <a:pt x="188781" y="112556"/>
                </a:lnTo>
                <a:lnTo>
                  <a:pt x="172847" y="109981"/>
                </a:lnTo>
                <a:lnTo>
                  <a:pt x="151384" y="104140"/>
                </a:lnTo>
                <a:lnTo>
                  <a:pt x="111506" y="89789"/>
                </a:lnTo>
                <a:lnTo>
                  <a:pt x="77089" y="72262"/>
                </a:lnTo>
                <a:lnTo>
                  <a:pt x="38608" y="42037"/>
                </a:lnTo>
                <a:lnTo>
                  <a:pt x="19431" y="6096"/>
                </a:lnTo>
                <a:lnTo>
                  <a:pt x="19050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02537" y="3226434"/>
            <a:ext cx="133921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45">
                <a:solidFill>
                  <a:srgbClr val="FFFFFF"/>
                </a:solidFill>
                <a:latin typeface="Microsoft Sans Serif"/>
                <a:cs typeface="Microsoft Sans Serif"/>
              </a:rPr>
              <a:t>deeplearning.ai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535673" y="3031998"/>
            <a:ext cx="646430" cy="0"/>
          </a:xfrm>
          <a:custGeom>
            <a:avLst/>
            <a:gdLst/>
            <a:ahLst/>
            <a:cxnLst/>
            <a:rect l="l" t="t" r="r" b="b"/>
            <a:pathLst>
              <a:path w="646429" h="0">
                <a:moveTo>
                  <a:pt x="645922" y="0"/>
                </a:moveTo>
                <a:lnTo>
                  <a:pt x="0" y="0"/>
                </a:lnTo>
              </a:path>
            </a:pathLst>
          </a:custGeom>
          <a:ln w="38100">
            <a:solidFill>
              <a:srgbClr val="FD4D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761489" marR="5080" indent="892810">
              <a:lnSpc>
                <a:spcPct val="100000"/>
              </a:lnSpc>
              <a:spcBef>
                <a:spcPts val="95"/>
              </a:spcBef>
            </a:pPr>
            <a:r>
              <a:rPr dirty="0" spc="20"/>
              <a:t>Viterbi: </a:t>
            </a:r>
            <a:r>
              <a:rPr dirty="0" spc="25"/>
              <a:t> </a:t>
            </a:r>
            <a:r>
              <a:rPr dirty="0" spc="75"/>
              <a:t>Forward</a:t>
            </a:r>
            <a:r>
              <a:rPr dirty="0" spc="-385"/>
              <a:t> </a:t>
            </a:r>
            <a:r>
              <a:rPr dirty="0" spc="-10"/>
              <a:t>Pass</a:t>
            </a: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642103"/>
            <a:ext cx="9144000" cy="501650"/>
            <a:chOff x="0" y="4642103"/>
            <a:chExt cx="9144000" cy="5016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52494" y="4886505"/>
              <a:ext cx="1422388" cy="187986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4736591"/>
              <a:ext cx="9144000" cy="407034"/>
            </a:xfrm>
            <a:custGeom>
              <a:avLst/>
              <a:gdLst/>
              <a:ahLst/>
              <a:cxnLst/>
              <a:rect l="l" t="t" r="r" b="b"/>
              <a:pathLst>
                <a:path w="9144000" h="407035">
                  <a:moveTo>
                    <a:pt x="9143999" y="0"/>
                  </a:moveTo>
                  <a:lnTo>
                    <a:pt x="0" y="0"/>
                  </a:lnTo>
                  <a:lnTo>
                    <a:pt x="0" y="406907"/>
                  </a:lnTo>
                  <a:lnTo>
                    <a:pt x="9143999" y="406907"/>
                  </a:lnTo>
                  <a:lnTo>
                    <a:pt x="9143999" y="0"/>
                  </a:lnTo>
                  <a:close/>
                </a:path>
              </a:pathLst>
            </a:custGeom>
            <a:solidFill>
              <a:srgbClr val="2F2F2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4736591"/>
              <a:ext cx="9144000" cy="0"/>
            </a:xfrm>
            <a:custGeom>
              <a:avLst/>
              <a:gdLst/>
              <a:ahLst/>
              <a:cxnLst/>
              <a:rect l="l" t="t" r="r" b="b"/>
              <a:pathLst>
                <a:path w="9144000" h="0">
                  <a:moveTo>
                    <a:pt x="9143999" y="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2F2F2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642103"/>
              <a:ext cx="2308859" cy="501395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390550" y="519429"/>
            <a:ext cx="390017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55">
                <a:latin typeface="Tahoma"/>
                <a:cs typeface="Tahoma"/>
              </a:rPr>
              <a:t>Viterbi</a:t>
            </a:r>
            <a:r>
              <a:rPr dirty="0" sz="2800" spc="-190">
                <a:latin typeface="Tahoma"/>
                <a:cs typeface="Tahoma"/>
              </a:rPr>
              <a:t> </a:t>
            </a:r>
            <a:r>
              <a:rPr dirty="0" sz="2800" spc="-5">
                <a:latin typeface="Tahoma"/>
                <a:cs typeface="Tahoma"/>
              </a:rPr>
              <a:t>algorithm</a:t>
            </a:r>
            <a:r>
              <a:rPr dirty="0" sz="2800" spc="-175">
                <a:latin typeface="Tahoma"/>
                <a:cs typeface="Tahoma"/>
              </a:rPr>
              <a:t> </a:t>
            </a:r>
            <a:r>
              <a:rPr dirty="0" sz="2800" spc="90">
                <a:latin typeface="Tahoma"/>
                <a:cs typeface="Tahoma"/>
              </a:rPr>
              <a:t>–</a:t>
            </a:r>
            <a:r>
              <a:rPr dirty="0" sz="2800" spc="-185">
                <a:latin typeface="Tahoma"/>
                <a:cs typeface="Tahoma"/>
              </a:rPr>
              <a:t> </a:t>
            </a:r>
            <a:r>
              <a:rPr dirty="0" sz="2800">
                <a:latin typeface="Tahoma"/>
                <a:cs typeface="Tahoma"/>
              </a:rPr>
              <a:t>Steps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0550" y="1949272"/>
            <a:ext cx="205613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45465" algn="l"/>
              </a:tabLst>
            </a:pPr>
            <a:r>
              <a:rPr dirty="0" sz="2000" spc="-30">
                <a:latin typeface="Tahoma"/>
                <a:cs typeface="Tahoma"/>
              </a:rPr>
              <a:t>2.</a:t>
            </a:r>
            <a:r>
              <a:rPr dirty="0" sz="2000" spc="-30">
                <a:latin typeface="Tahoma"/>
                <a:cs typeface="Tahoma"/>
              </a:rPr>
              <a:t>	</a:t>
            </a:r>
            <a:r>
              <a:rPr dirty="0" sz="2000" spc="50">
                <a:latin typeface="Tahoma"/>
                <a:cs typeface="Tahoma"/>
              </a:rPr>
              <a:t>For</a:t>
            </a:r>
            <a:r>
              <a:rPr dirty="0" sz="2000" spc="75">
                <a:latin typeface="Tahoma"/>
                <a:cs typeface="Tahoma"/>
              </a:rPr>
              <a:t>w</a:t>
            </a:r>
            <a:r>
              <a:rPr dirty="0" sz="2000" spc="-10">
                <a:latin typeface="Tahoma"/>
                <a:cs typeface="Tahoma"/>
              </a:rPr>
              <a:t>ard</a:t>
            </a:r>
            <a:r>
              <a:rPr dirty="0" sz="2000" spc="-130">
                <a:latin typeface="Tahoma"/>
                <a:cs typeface="Tahoma"/>
              </a:rPr>
              <a:t> </a:t>
            </a:r>
            <a:r>
              <a:rPr dirty="0" sz="2000" spc="-25">
                <a:latin typeface="Tahoma"/>
                <a:cs typeface="Tahoma"/>
              </a:rPr>
              <a:t>pass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642103"/>
            <a:ext cx="9144000" cy="501650"/>
            <a:chOff x="0" y="4642103"/>
            <a:chExt cx="9144000" cy="5016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52494" y="4886505"/>
              <a:ext cx="1422388" cy="187986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4736591"/>
              <a:ext cx="9144000" cy="407034"/>
            </a:xfrm>
            <a:custGeom>
              <a:avLst/>
              <a:gdLst/>
              <a:ahLst/>
              <a:cxnLst/>
              <a:rect l="l" t="t" r="r" b="b"/>
              <a:pathLst>
                <a:path w="9144000" h="407035">
                  <a:moveTo>
                    <a:pt x="9143999" y="0"/>
                  </a:moveTo>
                  <a:lnTo>
                    <a:pt x="0" y="0"/>
                  </a:lnTo>
                  <a:lnTo>
                    <a:pt x="0" y="406907"/>
                  </a:lnTo>
                  <a:lnTo>
                    <a:pt x="9143999" y="406907"/>
                  </a:lnTo>
                  <a:lnTo>
                    <a:pt x="9143999" y="0"/>
                  </a:lnTo>
                  <a:close/>
                </a:path>
              </a:pathLst>
            </a:custGeom>
            <a:solidFill>
              <a:srgbClr val="2F2F2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4736591"/>
              <a:ext cx="9144000" cy="0"/>
            </a:xfrm>
            <a:custGeom>
              <a:avLst/>
              <a:gdLst/>
              <a:ahLst/>
              <a:cxnLst/>
              <a:rect l="l" t="t" r="r" b="b"/>
              <a:pathLst>
                <a:path w="9144000" h="0">
                  <a:moveTo>
                    <a:pt x="9143999" y="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2F2F2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642103"/>
              <a:ext cx="2308859" cy="501395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90550" y="519429"/>
            <a:ext cx="211963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35"/>
              <a:t>Forward</a:t>
            </a:r>
            <a:r>
              <a:rPr dirty="0" spc="-220"/>
              <a:t> </a:t>
            </a:r>
            <a:r>
              <a:rPr dirty="0" spc="-35"/>
              <a:t>pass</a:t>
            </a: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5821" y="1145857"/>
            <a:ext cx="4523613" cy="3008756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094841" y="1840230"/>
            <a:ext cx="20955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sz="1400" spc="40">
                <a:latin typeface="Tahoma"/>
                <a:cs typeface="Tahoma"/>
              </a:rPr>
              <a:t>t</a:t>
            </a:r>
            <a:r>
              <a:rPr dirty="0" baseline="-21604" sz="1350" spc="60">
                <a:latin typeface="Tahoma"/>
                <a:cs typeface="Tahoma"/>
              </a:rPr>
              <a:t>2</a:t>
            </a:r>
            <a:endParaRPr baseline="-21604" sz="135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375659" y="1840230"/>
            <a:ext cx="20955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sz="1400" spc="40">
                <a:latin typeface="Tahoma"/>
                <a:cs typeface="Tahoma"/>
              </a:rPr>
              <a:t>t</a:t>
            </a:r>
            <a:r>
              <a:rPr dirty="0" baseline="-21604" sz="1350" spc="60">
                <a:latin typeface="Tahoma"/>
                <a:cs typeface="Tahoma"/>
              </a:rPr>
              <a:t>1</a:t>
            </a:r>
            <a:endParaRPr baseline="-21604" sz="135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180844" y="3074924"/>
            <a:ext cx="20955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400" spc="40">
                <a:latin typeface="Tahoma"/>
                <a:cs typeface="Tahoma"/>
              </a:rPr>
              <a:t>t</a:t>
            </a:r>
            <a:r>
              <a:rPr dirty="0" baseline="-21604" sz="1350" spc="60">
                <a:latin typeface="Tahoma"/>
                <a:cs typeface="Tahoma"/>
              </a:rPr>
              <a:t>3</a:t>
            </a:r>
            <a:endParaRPr baseline="-21604" sz="135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255008" y="1224533"/>
            <a:ext cx="28575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sz="1400" spc="55">
                <a:latin typeface="Tahoma"/>
                <a:cs typeface="Tahoma"/>
              </a:rPr>
              <a:t>w</a:t>
            </a:r>
            <a:r>
              <a:rPr dirty="0" baseline="-21604" sz="1350" spc="82">
                <a:latin typeface="Tahoma"/>
                <a:cs typeface="Tahoma"/>
              </a:rPr>
              <a:t>1</a:t>
            </a:r>
            <a:endParaRPr baseline="-21604" sz="135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255008" y="1732229"/>
            <a:ext cx="285750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sz="1400" spc="55">
                <a:latin typeface="Tahoma"/>
                <a:cs typeface="Tahoma"/>
              </a:rPr>
              <a:t>w</a:t>
            </a:r>
            <a:r>
              <a:rPr dirty="0" baseline="-21604" sz="1350" spc="82">
                <a:latin typeface="Tahoma"/>
                <a:cs typeface="Tahoma"/>
              </a:rPr>
              <a:t>2</a:t>
            </a:r>
            <a:endParaRPr baseline="-21604" sz="135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255008" y="2258695"/>
            <a:ext cx="28575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400" spc="55">
                <a:latin typeface="Tahoma"/>
                <a:cs typeface="Tahoma"/>
              </a:rPr>
              <a:t>w</a:t>
            </a:r>
            <a:r>
              <a:rPr dirty="0" baseline="-21604" sz="1350" spc="82">
                <a:latin typeface="Tahoma"/>
                <a:cs typeface="Tahoma"/>
              </a:rPr>
              <a:t>3</a:t>
            </a:r>
            <a:endParaRPr baseline="-21604" sz="135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87350" y="1179957"/>
            <a:ext cx="26035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r>
              <a:rPr dirty="0" sz="1400" spc="55">
                <a:latin typeface="Tahoma"/>
                <a:cs typeface="Tahoma"/>
              </a:rPr>
              <a:t>w</a:t>
            </a:r>
            <a:r>
              <a:rPr dirty="0" baseline="-21604" sz="1350" spc="82">
                <a:latin typeface="Tahoma"/>
                <a:cs typeface="Tahoma"/>
              </a:rPr>
              <a:t>1</a:t>
            </a:r>
            <a:endParaRPr baseline="-21604" sz="135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74650" y="1741119"/>
            <a:ext cx="285750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sz="1400" spc="55">
                <a:latin typeface="Tahoma"/>
                <a:cs typeface="Tahoma"/>
              </a:rPr>
              <a:t>w</a:t>
            </a:r>
            <a:r>
              <a:rPr dirty="0" baseline="-21604" sz="1350" spc="82">
                <a:latin typeface="Tahoma"/>
                <a:cs typeface="Tahoma"/>
              </a:rPr>
              <a:t>2</a:t>
            </a:r>
            <a:endParaRPr baseline="-21604" sz="135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74650" y="2290699"/>
            <a:ext cx="28575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400" spc="55">
                <a:latin typeface="Tahoma"/>
                <a:cs typeface="Tahoma"/>
              </a:rPr>
              <a:t>w</a:t>
            </a:r>
            <a:r>
              <a:rPr dirty="0" baseline="-21604" sz="1350" spc="82">
                <a:latin typeface="Tahoma"/>
                <a:cs typeface="Tahoma"/>
              </a:rPr>
              <a:t>3</a:t>
            </a:r>
            <a:endParaRPr baseline="-21604" sz="135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569847" y="3877462"/>
            <a:ext cx="143256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610870" algn="l"/>
                <a:tab pos="1159510" algn="l"/>
              </a:tabLst>
            </a:pPr>
            <a:r>
              <a:rPr dirty="0" sz="1400" spc="55">
                <a:latin typeface="Tahoma"/>
                <a:cs typeface="Tahoma"/>
              </a:rPr>
              <a:t>w</a:t>
            </a:r>
            <a:r>
              <a:rPr dirty="0" baseline="-21604" sz="1350" spc="82">
                <a:latin typeface="Tahoma"/>
                <a:cs typeface="Tahoma"/>
              </a:rPr>
              <a:t>1	</a:t>
            </a:r>
            <a:r>
              <a:rPr dirty="0" sz="1400" spc="55">
                <a:latin typeface="Tahoma"/>
                <a:cs typeface="Tahoma"/>
              </a:rPr>
              <a:t>w</a:t>
            </a:r>
            <a:r>
              <a:rPr dirty="0" baseline="-21604" sz="1350" spc="82">
                <a:latin typeface="Tahoma"/>
                <a:cs typeface="Tahoma"/>
              </a:rPr>
              <a:t>2	</a:t>
            </a:r>
            <a:r>
              <a:rPr dirty="0" sz="1400" spc="55">
                <a:latin typeface="Tahoma"/>
                <a:cs typeface="Tahoma"/>
              </a:rPr>
              <a:t>w</a:t>
            </a:r>
            <a:r>
              <a:rPr dirty="0" baseline="-21604" sz="1350" spc="82">
                <a:latin typeface="Tahoma"/>
                <a:cs typeface="Tahoma"/>
              </a:rPr>
              <a:t>3</a:t>
            </a:r>
            <a:endParaRPr baseline="-21604" sz="135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214752" y="2025777"/>
            <a:ext cx="13144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Cambria Math"/>
                <a:cs typeface="Cambria Math"/>
              </a:rPr>
              <a:t>𝜋</a:t>
            </a:r>
            <a:endParaRPr sz="1400">
              <a:latin typeface="Cambria Math"/>
              <a:cs typeface="Cambria Math"/>
            </a:endParaRPr>
          </a:p>
        </p:txBody>
      </p:sp>
      <p:graphicFrame>
        <p:nvGraphicFramePr>
          <p:cNvPr id="20" name="object 20"/>
          <p:cNvGraphicFramePr>
            <a:graphicFrameLocks noGrp="1"/>
          </p:cNvGraphicFramePr>
          <p:nvPr/>
        </p:nvGraphicFramePr>
        <p:xfrm>
          <a:off x="5601525" y="989647"/>
          <a:ext cx="3390900" cy="15944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5005"/>
                <a:gridCol w="675005"/>
                <a:gridCol w="675004"/>
                <a:gridCol w="675005"/>
                <a:gridCol w="675005"/>
              </a:tblGrid>
              <a:tr h="3962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w</a:t>
                      </a:r>
                      <a:r>
                        <a:rPr dirty="0" baseline="-21604" sz="1350">
                          <a:latin typeface="Arial MT"/>
                          <a:cs typeface="Arial MT"/>
                        </a:rPr>
                        <a:t>1</a:t>
                      </a:r>
                      <a:endParaRPr baseline="-21604" sz="1350">
                        <a:latin typeface="Arial MT"/>
                        <a:cs typeface="Arial MT"/>
                      </a:endParaRPr>
                    </a:p>
                  </a:txBody>
                  <a:tcPr marL="0" marR="0" marB="0" marT="8636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w</a:t>
                      </a:r>
                      <a:r>
                        <a:rPr dirty="0" baseline="-21604" sz="1350">
                          <a:latin typeface="Arial MT"/>
                          <a:cs typeface="Arial MT"/>
                        </a:rPr>
                        <a:t>2</a:t>
                      </a:r>
                      <a:endParaRPr baseline="-21604" sz="1350">
                        <a:latin typeface="Arial MT"/>
                        <a:cs typeface="Arial MT"/>
                      </a:endParaRPr>
                    </a:p>
                  </a:txBody>
                  <a:tcPr marL="0" marR="0" marB="0" marT="8636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dirty="0" sz="1400" spc="5">
                          <a:latin typeface="Arial MT"/>
                          <a:cs typeface="Arial MT"/>
                        </a:rPr>
                        <a:t>...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8636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w</a:t>
                      </a:r>
                      <a:r>
                        <a:rPr dirty="0" baseline="-21604" sz="1350">
                          <a:latin typeface="Arial MT"/>
                          <a:cs typeface="Arial MT"/>
                        </a:rPr>
                        <a:t>K</a:t>
                      </a:r>
                      <a:endParaRPr baseline="-21604" sz="1350">
                        <a:latin typeface="Arial MT"/>
                        <a:cs typeface="Arial MT"/>
                      </a:endParaRPr>
                    </a:p>
                  </a:txBody>
                  <a:tcPr marL="0" marR="0" marB="0" marT="8636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396113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dirty="0" sz="1400" spc="10">
                          <a:latin typeface="Arial MT"/>
                          <a:cs typeface="Arial MT"/>
                        </a:rPr>
                        <a:t>t</a:t>
                      </a:r>
                      <a:r>
                        <a:rPr dirty="0" baseline="-21604" sz="1350" spc="15">
                          <a:latin typeface="Arial MT"/>
                          <a:cs typeface="Arial MT"/>
                        </a:rPr>
                        <a:t>1</a:t>
                      </a:r>
                      <a:endParaRPr baseline="-21604" sz="1350">
                        <a:latin typeface="Arial MT"/>
                        <a:cs typeface="Arial MT"/>
                      </a:endParaRPr>
                    </a:p>
                  </a:txBody>
                  <a:tcPr marL="0" marR="0" marB="0" marT="8636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040"/>
                        </a:spcBef>
                      </a:pPr>
                      <a:r>
                        <a:rPr dirty="0" baseline="13888" sz="2100" spc="22">
                          <a:latin typeface="Tahoma"/>
                          <a:cs typeface="Tahoma"/>
                        </a:rPr>
                        <a:t>c</a:t>
                      </a:r>
                      <a:r>
                        <a:rPr dirty="0" sz="900" spc="15">
                          <a:latin typeface="Tahoma"/>
                          <a:cs typeface="Tahoma"/>
                        </a:rPr>
                        <a:t>1,1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B="0" marT="13208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040"/>
                        </a:spcBef>
                      </a:pPr>
                      <a:r>
                        <a:rPr dirty="0" baseline="13888" sz="2100" spc="22">
                          <a:latin typeface="Tahoma"/>
                          <a:cs typeface="Tahoma"/>
                        </a:rPr>
                        <a:t>c</a:t>
                      </a:r>
                      <a:r>
                        <a:rPr dirty="0" sz="900" spc="15">
                          <a:latin typeface="Tahoma"/>
                          <a:cs typeface="Tahoma"/>
                        </a:rPr>
                        <a:t>1,2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B="0" marT="13208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94945">
                        <a:lnSpc>
                          <a:spcPct val="100000"/>
                        </a:lnSpc>
                        <a:spcBef>
                          <a:spcPts val="1015"/>
                        </a:spcBef>
                      </a:pPr>
                      <a:r>
                        <a:rPr dirty="0" baseline="13888" sz="2100" spc="15">
                          <a:latin typeface="Arial MT"/>
                          <a:cs typeface="Arial MT"/>
                        </a:rPr>
                        <a:t>c</a:t>
                      </a:r>
                      <a:r>
                        <a:rPr dirty="0" sz="900" spc="10">
                          <a:latin typeface="Arial MT"/>
                          <a:cs typeface="Arial MT"/>
                        </a:rPr>
                        <a:t>1,K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B="0" marT="12890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39623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dirty="0" sz="1400" spc="5">
                          <a:latin typeface="Arial MT"/>
                          <a:cs typeface="Arial MT"/>
                        </a:rPr>
                        <a:t>...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8636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dirty="0" sz="1400" spc="15">
                          <a:latin typeface="Arial MT"/>
                          <a:cs typeface="Arial MT"/>
                        </a:rPr>
                        <a:t>t</a:t>
                      </a:r>
                      <a:r>
                        <a:rPr dirty="0" baseline="-21604" sz="1350" spc="22">
                          <a:latin typeface="Arial MT"/>
                          <a:cs typeface="Arial MT"/>
                        </a:rPr>
                        <a:t>N</a:t>
                      </a:r>
                      <a:endParaRPr baseline="-21604" sz="1350">
                        <a:latin typeface="Arial MT"/>
                        <a:cs typeface="Arial MT"/>
                      </a:endParaRPr>
                    </a:p>
                  </a:txBody>
                  <a:tcPr marL="0" marR="0" marB="0" marT="8636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1040"/>
                        </a:spcBef>
                      </a:pPr>
                      <a:r>
                        <a:rPr dirty="0" baseline="13888" sz="2100" spc="44">
                          <a:latin typeface="Tahoma"/>
                          <a:cs typeface="Tahoma"/>
                        </a:rPr>
                        <a:t>c</a:t>
                      </a:r>
                      <a:r>
                        <a:rPr dirty="0" sz="900" spc="30">
                          <a:latin typeface="Tahoma"/>
                          <a:cs typeface="Tahoma"/>
                        </a:rPr>
                        <a:t>N,1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B="0" marT="13208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1040"/>
                        </a:spcBef>
                      </a:pPr>
                      <a:r>
                        <a:rPr dirty="0" baseline="13888" sz="2100" spc="44">
                          <a:latin typeface="Tahoma"/>
                          <a:cs typeface="Tahoma"/>
                        </a:rPr>
                        <a:t>c</a:t>
                      </a:r>
                      <a:r>
                        <a:rPr dirty="0" sz="900" spc="30">
                          <a:latin typeface="Tahoma"/>
                          <a:cs typeface="Tahoma"/>
                        </a:rPr>
                        <a:t>N,2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B="0" marT="13208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84150">
                        <a:lnSpc>
                          <a:spcPct val="100000"/>
                        </a:lnSpc>
                        <a:spcBef>
                          <a:spcPts val="1015"/>
                        </a:spcBef>
                      </a:pPr>
                      <a:r>
                        <a:rPr dirty="0" baseline="13888" sz="2100" spc="15">
                          <a:latin typeface="Arial MT"/>
                          <a:cs typeface="Arial MT"/>
                        </a:rPr>
                        <a:t>c</a:t>
                      </a:r>
                      <a:r>
                        <a:rPr dirty="0" sz="900" spc="10">
                          <a:latin typeface="Arial MT"/>
                          <a:cs typeface="Arial MT"/>
                        </a:rPr>
                        <a:t>N,K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B="0" marT="12890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pic>
        <p:nvPicPr>
          <p:cNvPr id="21" name="object 2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998720" y="1689007"/>
            <a:ext cx="465978" cy="200752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931664" y="3281171"/>
            <a:ext cx="4133088" cy="361188"/>
          </a:xfrm>
          <a:prstGeom prst="rect">
            <a:avLst/>
          </a:prstGeom>
        </p:spPr>
      </p:pic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642103"/>
            <a:ext cx="9144000" cy="501650"/>
            <a:chOff x="0" y="4642103"/>
            <a:chExt cx="9144000" cy="5016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52494" y="4886505"/>
              <a:ext cx="1422388" cy="187986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4736591"/>
              <a:ext cx="9144000" cy="407034"/>
            </a:xfrm>
            <a:custGeom>
              <a:avLst/>
              <a:gdLst/>
              <a:ahLst/>
              <a:cxnLst/>
              <a:rect l="l" t="t" r="r" b="b"/>
              <a:pathLst>
                <a:path w="9144000" h="407035">
                  <a:moveTo>
                    <a:pt x="9143999" y="0"/>
                  </a:moveTo>
                  <a:lnTo>
                    <a:pt x="0" y="0"/>
                  </a:lnTo>
                  <a:lnTo>
                    <a:pt x="0" y="406907"/>
                  </a:lnTo>
                  <a:lnTo>
                    <a:pt x="9143999" y="406907"/>
                  </a:lnTo>
                  <a:lnTo>
                    <a:pt x="9143999" y="0"/>
                  </a:lnTo>
                  <a:close/>
                </a:path>
              </a:pathLst>
            </a:custGeom>
            <a:solidFill>
              <a:srgbClr val="2F2F2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4736591"/>
              <a:ext cx="9144000" cy="0"/>
            </a:xfrm>
            <a:custGeom>
              <a:avLst/>
              <a:gdLst/>
              <a:ahLst/>
              <a:cxnLst/>
              <a:rect l="l" t="t" r="r" b="b"/>
              <a:pathLst>
                <a:path w="9144000" h="0">
                  <a:moveTo>
                    <a:pt x="9143999" y="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2F2F2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642103"/>
              <a:ext cx="2308859" cy="501395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90550" y="519429"/>
            <a:ext cx="211963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35"/>
              <a:t>Forward</a:t>
            </a:r>
            <a:r>
              <a:rPr dirty="0" spc="-220"/>
              <a:t> </a:t>
            </a:r>
            <a:r>
              <a:rPr dirty="0" spc="-35"/>
              <a:t>pass</a:t>
            </a: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5821" y="1145857"/>
            <a:ext cx="4523613" cy="3008756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094841" y="1840230"/>
            <a:ext cx="20955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sz="1400" spc="40">
                <a:latin typeface="Tahoma"/>
                <a:cs typeface="Tahoma"/>
              </a:rPr>
              <a:t>t</a:t>
            </a:r>
            <a:r>
              <a:rPr dirty="0" baseline="-21604" sz="1350" spc="60">
                <a:latin typeface="Tahoma"/>
                <a:cs typeface="Tahoma"/>
              </a:rPr>
              <a:t>2</a:t>
            </a:r>
            <a:endParaRPr baseline="-21604" sz="135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375659" y="1840230"/>
            <a:ext cx="20955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sz="1400" spc="40">
                <a:latin typeface="Tahoma"/>
                <a:cs typeface="Tahoma"/>
              </a:rPr>
              <a:t>t</a:t>
            </a:r>
            <a:r>
              <a:rPr dirty="0" baseline="-21604" sz="1350" spc="60">
                <a:latin typeface="Tahoma"/>
                <a:cs typeface="Tahoma"/>
              </a:rPr>
              <a:t>1</a:t>
            </a:r>
            <a:endParaRPr baseline="-21604" sz="135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180844" y="3074924"/>
            <a:ext cx="20955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400" spc="40">
                <a:latin typeface="Tahoma"/>
                <a:cs typeface="Tahoma"/>
              </a:rPr>
              <a:t>t</a:t>
            </a:r>
            <a:r>
              <a:rPr dirty="0" baseline="-21604" sz="1350" spc="60">
                <a:latin typeface="Tahoma"/>
                <a:cs typeface="Tahoma"/>
              </a:rPr>
              <a:t>3</a:t>
            </a:r>
            <a:endParaRPr baseline="-21604" sz="135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255008" y="1224533"/>
            <a:ext cx="28575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sz="1400" spc="55">
                <a:latin typeface="Tahoma"/>
                <a:cs typeface="Tahoma"/>
              </a:rPr>
              <a:t>w</a:t>
            </a:r>
            <a:r>
              <a:rPr dirty="0" baseline="-21604" sz="1350" spc="82">
                <a:latin typeface="Tahoma"/>
                <a:cs typeface="Tahoma"/>
              </a:rPr>
              <a:t>1</a:t>
            </a:r>
            <a:endParaRPr baseline="-21604" sz="135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255008" y="1732229"/>
            <a:ext cx="285750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sz="1400" spc="55">
                <a:latin typeface="Tahoma"/>
                <a:cs typeface="Tahoma"/>
              </a:rPr>
              <a:t>w</a:t>
            </a:r>
            <a:r>
              <a:rPr dirty="0" baseline="-21604" sz="1350" spc="82">
                <a:latin typeface="Tahoma"/>
                <a:cs typeface="Tahoma"/>
              </a:rPr>
              <a:t>2</a:t>
            </a:r>
            <a:endParaRPr baseline="-21604" sz="135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255008" y="2258695"/>
            <a:ext cx="28575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400" spc="55">
                <a:latin typeface="Tahoma"/>
                <a:cs typeface="Tahoma"/>
              </a:rPr>
              <a:t>w</a:t>
            </a:r>
            <a:r>
              <a:rPr dirty="0" baseline="-21604" sz="1350" spc="82">
                <a:latin typeface="Tahoma"/>
                <a:cs typeface="Tahoma"/>
              </a:rPr>
              <a:t>3</a:t>
            </a:r>
            <a:endParaRPr baseline="-21604" sz="135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87350" y="1179957"/>
            <a:ext cx="26035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r>
              <a:rPr dirty="0" sz="1400" spc="55">
                <a:latin typeface="Tahoma"/>
                <a:cs typeface="Tahoma"/>
              </a:rPr>
              <a:t>w</a:t>
            </a:r>
            <a:r>
              <a:rPr dirty="0" baseline="-21604" sz="1350" spc="82">
                <a:latin typeface="Tahoma"/>
                <a:cs typeface="Tahoma"/>
              </a:rPr>
              <a:t>1</a:t>
            </a:r>
            <a:endParaRPr baseline="-21604" sz="135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74650" y="1741119"/>
            <a:ext cx="285750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sz="1400" spc="55">
                <a:latin typeface="Tahoma"/>
                <a:cs typeface="Tahoma"/>
              </a:rPr>
              <a:t>w</a:t>
            </a:r>
            <a:r>
              <a:rPr dirty="0" baseline="-21604" sz="1350" spc="82">
                <a:latin typeface="Tahoma"/>
                <a:cs typeface="Tahoma"/>
              </a:rPr>
              <a:t>2</a:t>
            </a:r>
            <a:endParaRPr baseline="-21604" sz="135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74650" y="2290699"/>
            <a:ext cx="28575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400" spc="55">
                <a:latin typeface="Tahoma"/>
                <a:cs typeface="Tahoma"/>
              </a:rPr>
              <a:t>w</a:t>
            </a:r>
            <a:r>
              <a:rPr dirty="0" baseline="-21604" sz="1350" spc="82">
                <a:latin typeface="Tahoma"/>
                <a:cs typeface="Tahoma"/>
              </a:rPr>
              <a:t>3</a:t>
            </a:r>
            <a:endParaRPr baseline="-21604" sz="135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569847" y="3877462"/>
            <a:ext cx="143256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610870" algn="l"/>
                <a:tab pos="1159510" algn="l"/>
              </a:tabLst>
            </a:pPr>
            <a:r>
              <a:rPr dirty="0" sz="1400" spc="55">
                <a:latin typeface="Tahoma"/>
                <a:cs typeface="Tahoma"/>
              </a:rPr>
              <a:t>w</a:t>
            </a:r>
            <a:r>
              <a:rPr dirty="0" baseline="-21604" sz="1350" spc="82">
                <a:latin typeface="Tahoma"/>
                <a:cs typeface="Tahoma"/>
              </a:rPr>
              <a:t>1	</a:t>
            </a:r>
            <a:r>
              <a:rPr dirty="0" sz="1400" spc="55">
                <a:latin typeface="Tahoma"/>
                <a:cs typeface="Tahoma"/>
              </a:rPr>
              <a:t>w</a:t>
            </a:r>
            <a:r>
              <a:rPr dirty="0" baseline="-21604" sz="1350" spc="82">
                <a:latin typeface="Tahoma"/>
                <a:cs typeface="Tahoma"/>
              </a:rPr>
              <a:t>2	</a:t>
            </a:r>
            <a:r>
              <a:rPr dirty="0" sz="1400" spc="55">
                <a:latin typeface="Tahoma"/>
                <a:cs typeface="Tahoma"/>
              </a:rPr>
              <a:t>w</a:t>
            </a:r>
            <a:r>
              <a:rPr dirty="0" baseline="-21604" sz="1350" spc="82">
                <a:latin typeface="Tahoma"/>
                <a:cs typeface="Tahoma"/>
              </a:rPr>
              <a:t>3</a:t>
            </a:r>
            <a:endParaRPr baseline="-21604" sz="135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214752" y="2025777"/>
            <a:ext cx="13144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Cambria Math"/>
                <a:cs typeface="Cambria Math"/>
              </a:rPr>
              <a:t>𝜋</a:t>
            </a:r>
            <a:endParaRPr sz="1400">
              <a:latin typeface="Cambria Math"/>
              <a:cs typeface="Cambria Math"/>
            </a:endParaRPr>
          </a:p>
        </p:txBody>
      </p:sp>
      <p:graphicFrame>
        <p:nvGraphicFramePr>
          <p:cNvPr id="20" name="object 20"/>
          <p:cNvGraphicFramePr>
            <a:graphicFrameLocks noGrp="1"/>
          </p:cNvGraphicFramePr>
          <p:nvPr/>
        </p:nvGraphicFramePr>
        <p:xfrm>
          <a:off x="5601525" y="989647"/>
          <a:ext cx="3390900" cy="15944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5005"/>
                <a:gridCol w="675005"/>
                <a:gridCol w="675004"/>
                <a:gridCol w="675005"/>
                <a:gridCol w="675005"/>
              </a:tblGrid>
              <a:tr h="3962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w</a:t>
                      </a:r>
                      <a:r>
                        <a:rPr dirty="0" baseline="-21604" sz="1350">
                          <a:latin typeface="Arial MT"/>
                          <a:cs typeface="Arial MT"/>
                        </a:rPr>
                        <a:t>1</a:t>
                      </a:r>
                      <a:endParaRPr baseline="-21604" sz="1350">
                        <a:latin typeface="Arial MT"/>
                        <a:cs typeface="Arial MT"/>
                      </a:endParaRPr>
                    </a:p>
                  </a:txBody>
                  <a:tcPr marL="0" marR="0" marB="0" marT="8636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w</a:t>
                      </a:r>
                      <a:r>
                        <a:rPr dirty="0" baseline="-21604" sz="1350">
                          <a:latin typeface="Arial MT"/>
                          <a:cs typeface="Arial MT"/>
                        </a:rPr>
                        <a:t>2</a:t>
                      </a:r>
                      <a:endParaRPr baseline="-21604" sz="1350">
                        <a:latin typeface="Arial MT"/>
                        <a:cs typeface="Arial MT"/>
                      </a:endParaRPr>
                    </a:p>
                  </a:txBody>
                  <a:tcPr marL="0" marR="0" marB="0" marT="8636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dirty="0" sz="1400" spc="5">
                          <a:latin typeface="Arial MT"/>
                          <a:cs typeface="Arial MT"/>
                        </a:rPr>
                        <a:t>...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8636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w</a:t>
                      </a:r>
                      <a:r>
                        <a:rPr dirty="0" baseline="-21604" sz="1350">
                          <a:latin typeface="Arial MT"/>
                          <a:cs typeface="Arial MT"/>
                        </a:rPr>
                        <a:t>K</a:t>
                      </a:r>
                      <a:endParaRPr baseline="-21604" sz="1350">
                        <a:latin typeface="Arial MT"/>
                        <a:cs typeface="Arial MT"/>
                      </a:endParaRPr>
                    </a:p>
                  </a:txBody>
                  <a:tcPr marL="0" marR="0" marB="0" marT="8636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396113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dirty="0" sz="1400" spc="10">
                          <a:latin typeface="Arial MT"/>
                          <a:cs typeface="Arial MT"/>
                        </a:rPr>
                        <a:t>t</a:t>
                      </a:r>
                      <a:r>
                        <a:rPr dirty="0" baseline="-21604" sz="1350" spc="15">
                          <a:latin typeface="Arial MT"/>
                          <a:cs typeface="Arial MT"/>
                        </a:rPr>
                        <a:t>1</a:t>
                      </a:r>
                      <a:endParaRPr baseline="-21604" sz="1350">
                        <a:latin typeface="Arial MT"/>
                        <a:cs typeface="Arial MT"/>
                      </a:endParaRPr>
                    </a:p>
                  </a:txBody>
                  <a:tcPr marL="0" marR="0" marB="0" marT="8636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040"/>
                        </a:spcBef>
                      </a:pPr>
                      <a:r>
                        <a:rPr dirty="0" baseline="13888" sz="2100" spc="22">
                          <a:latin typeface="Tahoma"/>
                          <a:cs typeface="Tahoma"/>
                        </a:rPr>
                        <a:t>c</a:t>
                      </a:r>
                      <a:r>
                        <a:rPr dirty="0" sz="900" spc="15">
                          <a:latin typeface="Tahoma"/>
                          <a:cs typeface="Tahoma"/>
                        </a:rPr>
                        <a:t>1,1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B="0" marT="132080">
                    <a:lnL w="9525">
                      <a:solidFill>
                        <a:srgbClr val="9E9E9E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040"/>
                        </a:spcBef>
                      </a:pPr>
                      <a:r>
                        <a:rPr dirty="0" baseline="13888" sz="2100" spc="22">
                          <a:latin typeface="Tahoma"/>
                          <a:cs typeface="Tahoma"/>
                        </a:rPr>
                        <a:t>c</a:t>
                      </a:r>
                      <a:r>
                        <a:rPr dirty="0" sz="900" spc="15">
                          <a:latin typeface="Tahoma"/>
                          <a:cs typeface="Tahoma"/>
                        </a:rPr>
                        <a:t>1,2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B="0" marT="13208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94945">
                        <a:lnSpc>
                          <a:spcPct val="100000"/>
                        </a:lnSpc>
                        <a:spcBef>
                          <a:spcPts val="1015"/>
                        </a:spcBef>
                      </a:pPr>
                      <a:r>
                        <a:rPr dirty="0" baseline="13888" sz="2100" spc="15">
                          <a:latin typeface="Arial MT"/>
                          <a:cs typeface="Arial MT"/>
                        </a:rPr>
                        <a:t>c</a:t>
                      </a:r>
                      <a:r>
                        <a:rPr dirty="0" sz="900" spc="10">
                          <a:latin typeface="Arial MT"/>
                          <a:cs typeface="Arial MT"/>
                        </a:rPr>
                        <a:t>1,K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B="0" marT="12890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39623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dirty="0" sz="1400" spc="5">
                          <a:latin typeface="Arial MT"/>
                          <a:cs typeface="Arial MT"/>
                        </a:rPr>
                        <a:t>...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8636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dirty="0" sz="1400" spc="15">
                          <a:latin typeface="Arial MT"/>
                          <a:cs typeface="Arial MT"/>
                        </a:rPr>
                        <a:t>t</a:t>
                      </a:r>
                      <a:r>
                        <a:rPr dirty="0" baseline="-21604" sz="1350" spc="22">
                          <a:latin typeface="Arial MT"/>
                          <a:cs typeface="Arial MT"/>
                        </a:rPr>
                        <a:t>N</a:t>
                      </a:r>
                      <a:endParaRPr baseline="-21604" sz="1350">
                        <a:latin typeface="Arial MT"/>
                        <a:cs typeface="Arial MT"/>
                      </a:endParaRPr>
                    </a:p>
                  </a:txBody>
                  <a:tcPr marL="0" marR="0" marB="0" marT="8636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1040"/>
                        </a:spcBef>
                      </a:pPr>
                      <a:r>
                        <a:rPr dirty="0" baseline="13888" sz="2100" spc="44">
                          <a:latin typeface="Tahoma"/>
                          <a:cs typeface="Tahoma"/>
                        </a:rPr>
                        <a:t>c</a:t>
                      </a:r>
                      <a:r>
                        <a:rPr dirty="0" sz="900" spc="30">
                          <a:latin typeface="Tahoma"/>
                          <a:cs typeface="Tahoma"/>
                        </a:rPr>
                        <a:t>N,1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B="0" marT="13208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1040"/>
                        </a:spcBef>
                      </a:pPr>
                      <a:r>
                        <a:rPr dirty="0" baseline="13888" sz="2100" spc="44">
                          <a:latin typeface="Tahoma"/>
                          <a:cs typeface="Tahoma"/>
                        </a:rPr>
                        <a:t>c</a:t>
                      </a:r>
                      <a:r>
                        <a:rPr dirty="0" sz="900" spc="30">
                          <a:latin typeface="Tahoma"/>
                          <a:cs typeface="Tahoma"/>
                        </a:rPr>
                        <a:t>N,2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B="0" marT="13208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84150">
                        <a:lnSpc>
                          <a:spcPct val="100000"/>
                        </a:lnSpc>
                        <a:spcBef>
                          <a:spcPts val="1015"/>
                        </a:spcBef>
                      </a:pPr>
                      <a:r>
                        <a:rPr dirty="0" baseline="13888" sz="2100" spc="15">
                          <a:latin typeface="Arial MT"/>
                          <a:cs typeface="Arial MT"/>
                        </a:rPr>
                        <a:t>c</a:t>
                      </a:r>
                      <a:r>
                        <a:rPr dirty="0" sz="900" spc="10">
                          <a:latin typeface="Arial MT"/>
                          <a:cs typeface="Arial MT"/>
                        </a:rPr>
                        <a:t>N,K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B="0" marT="12890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pic>
        <p:nvPicPr>
          <p:cNvPr id="21" name="object 2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998720" y="1689007"/>
            <a:ext cx="465978" cy="200752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896611" y="3282696"/>
            <a:ext cx="3972685" cy="362711"/>
          </a:xfrm>
          <a:prstGeom prst="rect">
            <a:avLst/>
          </a:prstGeom>
        </p:spPr>
      </p:pic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642103"/>
            <a:ext cx="9144000" cy="501650"/>
            <a:chOff x="0" y="4642103"/>
            <a:chExt cx="9144000" cy="5016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52494" y="4886505"/>
              <a:ext cx="1422388" cy="187986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4736591"/>
              <a:ext cx="9144000" cy="407034"/>
            </a:xfrm>
            <a:custGeom>
              <a:avLst/>
              <a:gdLst/>
              <a:ahLst/>
              <a:cxnLst/>
              <a:rect l="l" t="t" r="r" b="b"/>
              <a:pathLst>
                <a:path w="9144000" h="407035">
                  <a:moveTo>
                    <a:pt x="9143999" y="0"/>
                  </a:moveTo>
                  <a:lnTo>
                    <a:pt x="0" y="0"/>
                  </a:lnTo>
                  <a:lnTo>
                    <a:pt x="0" y="406907"/>
                  </a:lnTo>
                  <a:lnTo>
                    <a:pt x="9143999" y="406907"/>
                  </a:lnTo>
                  <a:lnTo>
                    <a:pt x="9143999" y="0"/>
                  </a:lnTo>
                  <a:close/>
                </a:path>
              </a:pathLst>
            </a:custGeom>
            <a:solidFill>
              <a:srgbClr val="2F2F2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4736591"/>
              <a:ext cx="9144000" cy="0"/>
            </a:xfrm>
            <a:custGeom>
              <a:avLst/>
              <a:gdLst/>
              <a:ahLst/>
              <a:cxnLst/>
              <a:rect l="l" t="t" r="r" b="b"/>
              <a:pathLst>
                <a:path w="9144000" h="0">
                  <a:moveTo>
                    <a:pt x="9143999" y="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2F2F2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642103"/>
              <a:ext cx="2308859" cy="501395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90550" y="519429"/>
            <a:ext cx="211963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35"/>
              <a:t>Forward</a:t>
            </a:r>
            <a:r>
              <a:rPr dirty="0" spc="-220"/>
              <a:t> </a:t>
            </a:r>
            <a:r>
              <a:rPr dirty="0" spc="-35"/>
              <a:t>pass</a:t>
            </a: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5821" y="1145857"/>
            <a:ext cx="4523613" cy="3008756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094841" y="1840230"/>
            <a:ext cx="20955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sz="1400" spc="40">
                <a:latin typeface="Tahoma"/>
                <a:cs typeface="Tahoma"/>
              </a:rPr>
              <a:t>t</a:t>
            </a:r>
            <a:r>
              <a:rPr dirty="0" baseline="-21604" sz="1350" spc="60">
                <a:latin typeface="Tahoma"/>
                <a:cs typeface="Tahoma"/>
              </a:rPr>
              <a:t>2</a:t>
            </a:r>
            <a:endParaRPr baseline="-21604" sz="135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375659" y="1840230"/>
            <a:ext cx="20955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sz="1400" spc="40">
                <a:latin typeface="Tahoma"/>
                <a:cs typeface="Tahoma"/>
              </a:rPr>
              <a:t>t</a:t>
            </a:r>
            <a:r>
              <a:rPr dirty="0" baseline="-21604" sz="1350" spc="60">
                <a:latin typeface="Tahoma"/>
                <a:cs typeface="Tahoma"/>
              </a:rPr>
              <a:t>1</a:t>
            </a:r>
            <a:endParaRPr baseline="-21604" sz="135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180844" y="3074924"/>
            <a:ext cx="20955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400" spc="40">
                <a:latin typeface="Tahoma"/>
                <a:cs typeface="Tahoma"/>
              </a:rPr>
              <a:t>t</a:t>
            </a:r>
            <a:r>
              <a:rPr dirty="0" baseline="-21604" sz="1350" spc="60">
                <a:latin typeface="Tahoma"/>
                <a:cs typeface="Tahoma"/>
              </a:rPr>
              <a:t>3</a:t>
            </a:r>
            <a:endParaRPr baseline="-21604" sz="135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255008" y="1224533"/>
            <a:ext cx="28575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sz="1400" spc="55">
                <a:latin typeface="Tahoma"/>
                <a:cs typeface="Tahoma"/>
              </a:rPr>
              <a:t>w</a:t>
            </a:r>
            <a:r>
              <a:rPr dirty="0" baseline="-21604" sz="1350" spc="82">
                <a:latin typeface="Tahoma"/>
                <a:cs typeface="Tahoma"/>
              </a:rPr>
              <a:t>1</a:t>
            </a:r>
            <a:endParaRPr baseline="-21604" sz="135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255008" y="1732229"/>
            <a:ext cx="285750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sz="1400" spc="55">
                <a:latin typeface="Tahoma"/>
                <a:cs typeface="Tahoma"/>
              </a:rPr>
              <a:t>w</a:t>
            </a:r>
            <a:r>
              <a:rPr dirty="0" baseline="-21604" sz="1350" spc="82">
                <a:latin typeface="Tahoma"/>
                <a:cs typeface="Tahoma"/>
              </a:rPr>
              <a:t>2</a:t>
            </a:r>
            <a:endParaRPr baseline="-21604" sz="135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255008" y="2258695"/>
            <a:ext cx="28575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400" spc="55">
                <a:latin typeface="Tahoma"/>
                <a:cs typeface="Tahoma"/>
              </a:rPr>
              <a:t>w</a:t>
            </a:r>
            <a:r>
              <a:rPr dirty="0" baseline="-21604" sz="1350" spc="82">
                <a:latin typeface="Tahoma"/>
                <a:cs typeface="Tahoma"/>
              </a:rPr>
              <a:t>3</a:t>
            </a:r>
            <a:endParaRPr baseline="-21604" sz="135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87350" y="1179957"/>
            <a:ext cx="26035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r>
              <a:rPr dirty="0" sz="1400" spc="55">
                <a:latin typeface="Tahoma"/>
                <a:cs typeface="Tahoma"/>
              </a:rPr>
              <a:t>w</a:t>
            </a:r>
            <a:r>
              <a:rPr dirty="0" baseline="-21604" sz="1350" spc="82">
                <a:latin typeface="Tahoma"/>
                <a:cs typeface="Tahoma"/>
              </a:rPr>
              <a:t>1</a:t>
            </a:r>
            <a:endParaRPr baseline="-21604" sz="135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74650" y="1741119"/>
            <a:ext cx="285750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sz="1400" spc="55">
                <a:latin typeface="Tahoma"/>
                <a:cs typeface="Tahoma"/>
              </a:rPr>
              <a:t>w</a:t>
            </a:r>
            <a:r>
              <a:rPr dirty="0" baseline="-21604" sz="1350" spc="82">
                <a:latin typeface="Tahoma"/>
                <a:cs typeface="Tahoma"/>
              </a:rPr>
              <a:t>2</a:t>
            </a:r>
            <a:endParaRPr baseline="-21604" sz="135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74650" y="2290699"/>
            <a:ext cx="28575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400" spc="55">
                <a:latin typeface="Tahoma"/>
                <a:cs typeface="Tahoma"/>
              </a:rPr>
              <a:t>w</a:t>
            </a:r>
            <a:r>
              <a:rPr dirty="0" baseline="-21604" sz="1350" spc="82">
                <a:latin typeface="Tahoma"/>
                <a:cs typeface="Tahoma"/>
              </a:rPr>
              <a:t>3</a:t>
            </a:r>
            <a:endParaRPr baseline="-21604" sz="135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569847" y="3877462"/>
            <a:ext cx="143256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610870" algn="l"/>
                <a:tab pos="1159510" algn="l"/>
              </a:tabLst>
            </a:pPr>
            <a:r>
              <a:rPr dirty="0" sz="1400" spc="55">
                <a:latin typeface="Tahoma"/>
                <a:cs typeface="Tahoma"/>
              </a:rPr>
              <a:t>w</a:t>
            </a:r>
            <a:r>
              <a:rPr dirty="0" baseline="-21604" sz="1350" spc="82">
                <a:latin typeface="Tahoma"/>
                <a:cs typeface="Tahoma"/>
              </a:rPr>
              <a:t>1	</a:t>
            </a:r>
            <a:r>
              <a:rPr dirty="0" sz="1400" spc="55">
                <a:latin typeface="Tahoma"/>
                <a:cs typeface="Tahoma"/>
              </a:rPr>
              <a:t>w</a:t>
            </a:r>
            <a:r>
              <a:rPr dirty="0" baseline="-21604" sz="1350" spc="82">
                <a:latin typeface="Tahoma"/>
                <a:cs typeface="Tahoma"/>
              </a:rPr>
              <a:t>2	</a:t>
            </a:r>
            <a:r>
              <a:rPr dirty="0" sz="1400" spc="55">
                <a:latin typeface="Tahoma"/>
                <a:cs typeface="Tahoma"/>
              </a:rPr>
              <a:t>w</a:t>
            </a:r>
            <a:r>
              <a:rPr dirty="0" baseline="-21604" sz="1350" spc="82">
                <a:latin typeface="Tahoma"/>
                <a:cs typeface="Tahoma"/>
              </a:rPr>
              <a:t>3</a:t>
            </a:r>
            <a:endParaRPr baseline="-21604" sz="135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214752" y="2025777"/>
            <a:ext cx="13144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Cambria Math"/>
                <a:cs typeface="Cambria Math"/>
              </a:rPr>
              <a:t>𝜋</a:t>
            </a:r>
            <a:endParaRPr sz="1400">
              <a:latin typeface="Cambria Math"/>
              <a:cs typeface="Cambria Math"/>
            </a:endParaRPr>
          </a:p>
        </p:txBody>
      </p:sp>
      <p:graphicFrame>
        <p:nvGraphicFramePr>
          <p:cNvPr id="20" name="object 20"/>
          <p:cNvGraphicFramePr>
            <a:graphicFrameLocks noGrp="1"/>
          </p:cNvGraphicFramePr>
          <p:nvPr/>
        </p:nvGraphicFramePr>
        <p:xfrm>
          <a:off x="5601525" y="989647"/>
          <a:ext cx="3390900" cy="15944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5005"/>
                <a:gridCol w="675005"/>
                <a:gridCol w="675004"/>
                <a:gridCol w="675005"/>
                <a:gridCol w="675005"/>
              </a:tblGrid>
              <a:tr h="3962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w</a:t>
                      </a:r>
                      <a:r>
                        <a:rPr dirty="0" baseline="-21604" sz="1350">
                          <a:latin typeface="Arial MT"/>
                          <a:cs typeface="Arial MT"/>
                        </a:rPr>
                        <a:t>1</a:t>
                      </a:r>
                      <a:endParaRPr baseline="-21604" sz="1350">
                        <a:latin typeface="Arial MT"/>
                        <a:cs typeface="Arial MT"/>
                      </a:endParaRPr>
                    </a:p>
                  </a:txBody>
                  <a:tcPr marL="0" marR="0" marB="0" marT="8636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w</a:t>
                      </a:r>
                      <a:r>
                        <a:rPr dirty="0" baseline="-21604" sz="1350">
                          <a:latin typeface="Arial MT"/>
                          <a:cs typeface="Arial MT"/>
                        </a:rPr>
                        <a:t>2</a:t>
                      </a:r>
                      <a:endParaRPr baseline="-21604" sz="1350">
                        <a:latin typeface="Arial MT"/>
                        <a:cs typeface="Arial MT"/>
                      </a:endParaRPr>
                    </a:p>
                  </a:txBody>
                  <a:tcPr marL="0" marR="0" marB="0" marT="8636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dirty="0" sz="1400" spc="5">
                          <a:latin typeface="Arial MT"/>
                          <a:cs typeface="Arial MT"/>
                        </a:rPr>
                        <a:t>...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8636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w</a:t>
                      </a:r>
                      <a:r>
                        <a:rPr dirty="0" baseline="-21604" sz="1350">
                          <a:latin typeface="Arial MT"/>
                          <a:cs typeface="Arial MT"/>
                        </a:rPr>
                        <a:t>K</a:t>
                      </a:r>
                      <a:endParaRPr baseline="-21604" sz="1350">
                        <a:latin typeface="Arial MT"/>
                        <a:cs typeface="Arial MT"/>
                      </a:endParaRPr>
                    </a:p>
                  </a:txBody>
                  <a:tcPr marL="0" marR="0" marB="0" marT="8636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396113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dirty="0" sz="1400" spc="10">
                          <a:latin typeface="Arial MT"/>
                          <a:cs typeface="Arial MT"/>
                        </a:rPr>
                        <a:t>t</a:t>
                      </a:r>
                      <a:r>
                        <a:rPr dirty="0" baseline="-21604" sz="1350" spc="15">
                          <a:latin typeface="Arial MT"/>
                          <a:cs typeface="Arial MT"/>
                        </a:rPr>
                        <a:t>1</a:t>
                      </a:r>
                      <a:endParaRPr baseline="-21604" sz="1350">
                        <a:latin typeface="Arial MT"/>
                        <a:cs typeface="Arial MT"/>
                      </a:endParaRPr>
                    </a:p>
                  </a:txBody>
                  <a:tcPr marL="0" marR="0" marB="0" marT="8636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040"/>
                        </a:spcBef>
                      </a:pPr>
                      <a:r>
                        <a:rPr dirty="0" baseline="13888" sz="2100" spc="22">
                          <a:latin typeface="Tahoma"/>
                          <a:cs typeface="Tahoma"/>
                        </a:rPr>
                        <a:t>c</a:t>
                      </a:r>
                      <a:r>
                        <a:rPr dirty="0" sz="900" spc="15">
                          <a:latin typeface="Tahoma"/>
                          <a:cs typeface="Tahoma"/>
                        </a:rPr>
                        <a:t>1,1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B="0" marT="132080">
                    <a:lnL w="9525">
                      <a:solidFill>
                        <a:srgbClr val="9E9E9E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040"/>
                        </a:spcBef>
                      </a:pPr>
                      <a:r>
                        <a:rPr dirty="0" baseline="13888" sz="2100" spc="22">
                          <a:latin typeface="Tahoma"/>
                          <a:cs typeface="Tahoma"/>
                        </a:rPr>
                        <a:t>c</a:t>
                      </a:r>
                      <a:r>
                        <a:rPr dirty="0" sz="900" spc="15">
                          <a:latin typeface="Tahoma"/>
                          <a:cs typeface="Tahoma"/>
                        </a:rPr>
                        <a:t>1,2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B="0" marT="13208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94945">
                        <a:lnSpc>
                          <a:spcPct val="100000"/>
                        </a:lnSpc>
                        <a:spcBef>
                          <a:spcPts val="1015"/>
                        </a:spcBef>
                      </a:pPr>
                      <a:r>
                        <a:rPr dirty="0" baseline="13888" sz="2100" spc="15">
                          <a:latin typeface="Arial MT"/>
                          <a:cs typeface="Arial MT"/>
                        </a:rPr>
                        <a:t>c</a:t>
                      </a:r>
                      <a:r>
                        <a:rPr dirty="0" sz="900" spc="10">
                          <a:latin typeface="Arial MT"/>
                          <a:cs typeface="Arial MT"/>
                        </a:rPr>
                        <a:t>1,K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B="0" marT="12890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39623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dirty="0" sz="1400" spc="5">
                          <a:latin typeface="Arial MT"/>
                          <a:cs typeface="Arial MT"/>
                        </a:rPr>
                        <a:t>...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8636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dirty="0" sz="1400" spc="15">
                          <a:latin typeface="Arial MT"/>
                          <a:cs typeface="Arial MT"/>
                        </a:rPr>
                        <a:t>t</a:t>
                      </a:r>
                      <a:r>
                        <a:rPr dirty="0" baseline="-21604" sz="1350" spc="22">
                          <a:latin typeface="Arial MT"/>
                          <a:cs typeface="Arial MT"/>
                        </a:rPr>
                        <a:t>N</a:t>
                      </a:r>
                      <a:endParaRPr baseline="-21604" sz="1350">
                        <a:latin typeface="Arial MT"/>
                        <a:cs typeface="Arial MT"/>
                      </a:endParaRPr>
                    </a:p>
                  </a:txBody>
                  <a:tcPr marL="0" marR="0" marB="0" marT="8636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1040"/>
                        </a:spcBef>
                      </a:pPr>
                      <a:r>
                        <a:rPr dirty="0" baseline="13888" sz="2100" spc="44">
                          <a:latin typeface="Tahoma"/>
                          <a:cs typeface="Tahoma"/>
                        </a:rPr>
                        <a:t>c</a:t>
                      </a:r>
                      <a:r>
                        <a:rPr dirty="0" sz="900" spc="30">
                          <a:latin typeface="Tahoma"/>
                          <a:cs typeface="Tahoma"/>
                        </a:rPr>
                        <a:t>N,1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B="0" marT="13208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1040"/>
                        </a:spcBef>
                      </a:pPr>
                      <a:r>
                        <a:rPr dirty="0" baseline="13888" sz="2100" spc="44">
                          <a:latin typeface="Tahoma"/>
                          <a:cs typeface="Tahoma"/>
                        </a:rPr>
                        <a:t>c</a:t>
                      </a:r>
                      <a:r>
                        <a:rPr dirty="0" sz="900" spc="30">
                          <a:latin typeface="Tahoma"/>
                          <a:cs typeface="Tahoma"/>
                        </a:rPr>
                        <a:t>N,2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B="0" marT="13208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84150">
                        <a:lnSpc>
                          <a:spcPct val="100000"/>
                        </a:lnSpc>
                        <a:spcBef>
                          <a:spcPts val="1015"/>
                        </a:spcBef>
                      </a:pPr>
                      <a:r>
                        <a:rPr dirty="0" baseline="13888" sz="2100" spc="15">
                          <a:latin typeface="Arial MT"/>
                          <a:cs typeface="Arial MT"/>
                        </a:rPr>
                        <a:t>c</a:t>
                      </a:r>
                      <a:r>
                        <a:rPr dirty="0" sz="900" spc="10">
                          <a:latin typeface="Arial MT"/>
                          <a:cs typeface="Arial MT"/>
                        </a:rPr>
                        <a:t>N,K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B="0" marT="12890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pic>
        <p:nvPicPr>
          <p:cNvPr id="21" name="object 2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998720" y="1689007"/>
            <a:ext cx="465978" cy="200752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896611" y="3224974"/>
            <a:ext cx="4009453" cy="420433"/>
          </a:xfrm>
          <a:prstGeom prst="rect">
            <a:avLst/>
          </a:prstGeom>
        </p:spPr>
      </p:pic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642103"/>
            <a:ext cx="9144000" cy="501650"/>
            <a:chOff x="0" y="4642103"/>
            <a:chExt cx="9144000" cy="5016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52494" y="4886505"/>
              <a:ext cx="1422388" cy="187986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4736591"/>
              <a:ext cx="9144000" cy="407034"/>
            </a:xfrm>
            <a:custGeom>
              <a:avLst/>
              <a:gdLst/>
              <a:ahLst/>
              <a:cxnLst/>
              <a:rect l="l" t="t" r="r" b="b"/>
              <a:pathLst>
                <a:path w="9144000" h="407035">
                  <a:moveTo>
                    <a:pt x="9143999" y="0"/>
                  </a:moveTo>
                  <a:lnTo>
                    <a:pt x="0" y="0"/>
                  </a:lnTo>
                  <a:lnTo>
                    <a:pt x="0" y="406907"/>
                  </a:lnTo>
                  <a:lnTo>
                    <a:pt x="9143999" y="406907"/>
                  </a:lnTo>
                  <a:lnTo>
                    <a:pt x="9143999" y="0"/>
                  </a:lnTo>
                  <a:close/>
                </a:path>
              </a:pathLst>
            </a:custGeom>
            <a:solidFill>
              <a:srgbClr val="2F2F2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4736591"/>
              <a:ext cx="9144000" cy="0"/>
            </a:xfrm>
            <a:custGeom>
              <a:avLst/>
              <a:gdLst/>
              <a:ahLst/>
              <a:cxnLst/>
              <a:rect l="l" t="t" r="r" b="b"/>
              <a:pathLst>
                <a:path w="9144000" h="0">
                  <a:moveTo>
                    <a:pt x="9143999" y="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2F2F2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642103"/>
              <a:ext cx="2308859" cy="501395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90550" y="519429"/>
            <a:ext cx="211963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35"/>
              <a:t>Forward</a:t>
            </a:r>
            <a:r>
              <a:rPr dirty="0" spc="-220"/>
              <a:t> </a:t>
            </a:r>
            <a:r>
              <a:rPr dirty="0" spc="-35"/>
              <a:t>pass</a:t>
            </a: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5821" y="1145857"/>
            <a:ext cx="4523613" cy="3008756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094841" y="1840230"/>
            <a:ext cx="20955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sz="1400" spc="40">
                <a:latin typeface="Tahoma"/>
                <a:cs typeface="Tahoma"/>
              </a:rPr>
              <a:t>t</a:t>
            </a:r>
            <a:r>
              <a:rPr dirty="0" baseline="-21604" sz="1350" spc="60">
                <a:latin typeface="Tahoma"/>
                <a:cs typeface="Tahoma"/>
              </a:rPr>
              <a:t>2</a:t>
            </a:r>
            <a:endParaRPr baseline="-21604" sz="135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375659" y="1840230"/>
            <a:ext cx="20955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sz="1400" spc="40">
                <a:latin typeface="Tahoma"/>
                <a:cs typeface="Tahoma"/>
              </a:rPr>
              <a:t>t</a:t>
            </a:r>
            <a:r>
              <a:rPr dirty="0" baseline="-21604" sz="1350" spc="60">
                <a:latin typeface="Tahoma"/>
                <a:cs typeface="Tahoma"/>
              </a:rPr>
              <a:t>1</a:t>
            </a:r>
            <a:endParaRPr baseline="-21604" sz="135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180844" y="3074924"/>
            <a:ext cx="20955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400" spc="40">
                <a:latin typeface="Tahoma"/>
                <a:cs typeface="Tahoma"/>
              </a:rPr>
              <a:t>t</a:t>
            </a:r>
            <a:r>
              <a:rPr dirty="0" baseline="-21604" sz="1350" spc="60">
                <a:latin typeface="Tahoma"/>
                <a:cs typeface="Tahoma"/>
              </a:rPr>
              <a:t>3</a:t>
            </a:r>
            <a:endParaRPr baseline="-21604" sz="135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280408" y="1224533"/>
            <a:ext cx="165735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60">
                <a:latin typeface="Tahoma"/>
                <a:cs typeface="Tahoma"/>
              </a:rPr>
              <a:t>w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420615" y="1326642"/>
            <a:ext cx="94615" cy="1682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900" spc="50">
                <a:latin typeface="Tahoma"/>
                <a:cs typeface="Tahoma"/>
              </a:rPr>
              <a:t>1</a:t>
            </a:r>
            <a:endParaRPr sz="9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255008" y="1732229"/>
            <a:ext cx="285750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sz="1400" spc="55">
                <a:latin typeface="Tahoma"/>
                <a:cs typeface="Tahoma"/>
              </a:rPr>
              <a:t>w</a:t>
            </a:r>
            <a:r>
              <a:rPr dirty="0" baseline="-21604" sz="1350" spc="82">
                <a:latin typeface="Tahoma"/>
                <a:cs typeface="Tahoma"/>
              </a:rPr>
              <a:t>2</a:t>
            </a:r>
            <a:endParaRPr baseline="-21604" sz="135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255008" y="2258695"/>
            <a:ext cx="28575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400" spc="55">
                <a:latin typeface="Tahoma"/>
                <a:cs typeface="Tahoma"/>
              </a:rPr>
              <a:t>w</a:t>
            </a:r>
            <a:r>
              <a:rPr dirty="0" baseline="-21604" sz="1350" spc="82">
                <a:latin typeface="Tahoma"/>
                <a:cs typeface="Tahoma"/>
              </a:rPr>
              <a:t>3</a:t>
            </a:r>
            <a:endParaRPr baseline="-21604" sz="135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74650" y="1741119"/>
            <a:ext cx="285750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sz="1400" spc="55">
                <a:latin typeface="Tahoma"/>
                <a:cs typeface="Tahoma"/>
              </a:rPr>
              <a:t>w</a:t>
            </a:r>
            <a:r>
              <a:rPr dirty="0" baseline="-21604" sz="1350" spc="82">
                <a:latin typeface="Tahoma"/>
                <a:cs typeface="Tahoma"/>
              </a:rPr>
              <a:t>2</a:t>
            </a:r>
            <a:endParaRPr baseline="-21604" sz="135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74650" y="2290699"/>
            <a:ext cx="28575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400" spc="55">
                <a:latin typeface="Tahoma"/>
                <a:cs typeface="Tahoma"/>
              </a:rPr>
              <a:t>w</a:t>
            </a:r>
            <a:r>
              <a:rPr dirty="0" baseline="-21604" sz="1350" spc="82">
                <a:latin typeface="Tahoma"/>
                <a:cs typeface="Tahoma"/>
              </a:rPr>
              <a:t>3</a:t>
            </a:r>
            <a:endParaRPr baseline="-21604" sz="135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569847" y="3877462"/>
            <a:ext cx="143256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610870" algn="l"/>
                <a:tab pos="1159510" algn="l"/>
              </a:tabLst>
            </a:pPr>
            <a:r>
              <a:rPr dirty="0" sz="1400" spc="55">
                <a:latin typeface="Tahoma"/>
                <a:cs typeface="Tahoma"/>
              </a:rPr>
              <a:t>w</a:t>
            </a:r>
            <a:r>
              <a:rPr dirty="0" baseline="-21604" sz="1350" spc="82">
                <a:latin typeface="Tahoma"/>
                <a:cs typeface="Tahoma"/>
              </a:rPr>
              <a:t>1	</a:t>
            </a:r>
            <a:r>
              <a:rPr dirty="0" sz="1400" spc="55">
                <a:latin typeface="Tahoma"/>
                <a:cs typeface="Tahoma"/>
              </a:rPr>
              <a:t>w</a:t>
            </a:r>
            <a:r>
              <a:rPr dirty="0" baseline="-21604" sz="1350" spc="82">
                <a:latin typeface="Tahoma"/>
                <a:cs typeface="Tahoma"/>
              </a:rPr>
              <a:t>2	</a:t>
            </a:r>
            <a:r>
              <a:rPr dirty="0" sz="1400" spc="55">
                <a:latin typeface="Tahoma"/>
                <a:cs typeface="Tahoma"/>
              </a:rPr>
              <a:t>w</a:t>
            </a:r>
            <a:r>
              <a:rPr dirty="0" baseline="-21604" sz="1350" spc="82">
                <a:latin typeface="Tahoma"/>
                <a:cs typeface="Tahoma"/>
              </a:rPr>
              <a:t>3</a:t>
            </a:r>
            <a:endParaRPr baseline="-21604" sz="135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214752" y="2025777"/>
            <a:ext cx="13144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Cambria Math"/>
                <a:cs typeface="Cambria Math"/>
              </a:rPr>
              <a:t>𝜋</a:t>
            </a:r>
            <a:endParaRPr sz="1400">
              <a:latin typeface="Cambria Math"/>
              <a:cs typeface="Cambria Math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87350" y="1168064"/>
            <a:ext cx="2176145" cy="477520"/>
          </a:xfrm>
          <a:prstGeom prst="rect">
            <a:avLst/>
          </a:prstGeom>
        </p:spPr>
        <p:txBody>
          <a:bodyPr wrap="square" lIns="0" tIns="2476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95"/>
              </a:spcBef>
            </a:pPr>
            <a:r>
              <a:rPr dirty="0" sz="1400" spc="55">
                <a:latin typeface="Tahoma"/>
                <a:cs typeface="Tahoma"/>
              </a:rPr>
              <a:t>w</a:t>
            </a:r>
            <a:r>
              <a:rPr dirty="0" baseline="-21604" sz="1350" spc="82">
                <a:latin typeface="Tahoma"/>
                <a:cs typeface="Tahoma"/>
              </a:rPr>
              <a:t>1</a:t>
            </a:r>
            <a:endParaRPr baseline="-21604" sz="1350">
              <a:latin typeface="Tahoma"/>
              <a:cs typeface="Tahoma"/>
            </a:endParaRPr>
          </a:p>
          <a:p>
            <a:pPr marL="2070100">
              <a:lnSpc>
                <a:spcPct val="100000"/>
              </a:lnSpc>
              <a:spcBef>
                <a:spcPts val="100"/>
              </a:spcBef>
            </a:pPr>
            <a:r>
              <a:rPr dirty="0" sz="1400" spc="-35">
                <a:latin typeface="Tahoma"/>
                <a:cs typeface="Tahoma"/>
              </a:rPr>
              <a:t>?</a:t>
            </a:r>
            <a:endParaRPr sz="1400">
              <a:latin typeface="Tahoma"/>
              <a:cs typeface="Tahoma"/>
            </a:endParaRPr>
          </a:p>
        </p:txBody>
      </p:sp>
      <p:graphicFrame>
        <p:nvGraphicFramePr>
          <p:cNvPr id="21" name="object 21"/>
          <p:cNvGraphicFramePr>
            <a:graphicFrameLocks noGrp="1"/>
          </p:cNvGraphicFramePr>
          <p:nvPr/>
        </p:nvGraphicFramePr>
        <p:xfrm>
          <a:off x="5601525" y="989647"/>
          <a:ext cx="3390900" cy="15944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5005"/>
                <a:gridCol w="675005"/>
                <a:gridCol w="675004"/>
                <a:gridCol w="675005"/>
                <a:gridCol w="675005"/>
              </a:tblGrid>
              <a:tr h="3962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w</a:t>
                      </a:r>
                      <a:r>
                        <a:rPr dirty="0" baseline="-21604" sz="1350">
                          <a:latin typeface="Arial MT"/>
                          <a:cs typeface="Arial MT"/>
                        </a:rPr>
                        <a:t>1</a:t>
                      </a:r>
                      <a:endParaRPr baseline="-21604" sz="1350">
                        <a:latin typeface="Arial MT"/>
                        <a:cs typeface="Arial MT"/>
                      </a:endParaRPr>
                    </a:p>
                  </a:txBody>
                  <a:tcPr marL="0" marR="0" marB="0" marT="8636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w</a:t>
                      </a:r>
                      <a:r>
                        <a:rPr dirty="0" baseline="-21604" sz="1350">
                          <a:latin typeface="Arial MT"/>
                          <a:cs typeface="Arial MT"/>
                        </a:rPr>
                        <a:t>2</a:t>
                      </a:r>
                      <a:endParaRPr baseline="-21604" sz="1350">
                        <a:latin typeface="Arial MT"/>
                        <a:cs typeface="Arial MT"/>
                      </a:endParaRPr>
                    </a:p>
                  </a:txBody>
                  <a:tcPr marL="0" marR="0" marB="0" marT="8636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dirty="0" sz="1400" spc="5">
                          <a:latin typeface="Arial MT"/>
                          <a:cs typeface="Arial MT"/>
                        </a:rPr>
                        <a:t>...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8636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w</a:t>
                      </a:r>
                      <a:r>
                        <a:rPr dirty="0" baseline="-21604" sz="1350">
                          <a:latin typeface="Arial MT"/>
                          <a:cs typeface="Arial MT"/>
                        </a:rPr>
                        <a:t>K</a:t>
                      </a:r>
                      <a:endParaRPr baseline="-21604" sz="1350">
                        <a:latin typeface="Arial MT"/>
                        <a:cs typeface="Arial MT"/>
                      </a:endParaRPr>
                    </a:p>
                  </a:txBody>
                  <a:tcPr marL="0" marR="0" marB="0" marT="8636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396113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dirty="0" sz="1400" spc="10">
                          <a:latin typeface="Arial MT"/>
                          <a:cs typeface="Arial MT"/>
                        </a:rPr>
                        <a:t>t</a:t>
                      </a:r>
                      <a:r>
                        <a:rPr dirty="0" baseline="-21604" sz="1350" spc="15">
                          <a:latin typeface="Arial MT"/>
                          <a:cs typeface="Arial MT"/>
                        </a:rPr>
                        <a:t>1</a:t>
                      </a:r>
                      <a:endParaRPr baseline="-21604" sz="1350">
                        <a:latin typeface="Arial MT"/>
                        <a:cs typeface="Arial MT"/>
                      </a:endParaRPr>
                    </a:p>
                  </a:txBody>
                  <a:tcPr marL="0" marR="0" marB="0" marT="8636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040"/>
                        </a:spcBef>
                      </a:pPr>
                      <a:r>
                        <a:rPr dirty="0" baseline="13888" sz="2100" spc="22">
                          <a:latin typeface="Tahoma"/>
                          <a:cs typeface="Tahoma"/>
                        </a:rPr>
                        <a:t>c</a:t>
                      </a:r>
                      <a:r>
                        <a:rPr dirty="0" sz="900" spc="15">
                          <a:latin typeface="Tahoma"/>
                          <a:cs typeface="Tahoma"/>
                        </a:rPr>
                        <a:t>1,1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B="0" marT="132080">
                    <a:lnL w="9525">
                      <a:solidFill>
                        <a:srgbClr val="9E9E9E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040"/>
                        </a:spcBef>
                      </a:pPr>
                      <a:r>
                        <a:rPr dirty="0" baseline="13888" sz="2100" spc="22">
                          <a:latin typeface="Tahoma"/>
                          <a:cs typeface="Tahoma"/>
                        </a:rPr>
                        <a:t>c</a:t>
                      </a:r>
                      <a:r>
                        <a:rPr dirty="0" sz="900" spc="15">
                          <a:latin typeface="Tahoma"/>
                          <a:cs typeface="Tahoma"/>
                        </a:rPr>
                        <a:t>1,2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B="0" marT="13208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94945">
                        <a:lnSpc>
                          <a:spcPct val="100000"/>
                        </a:lnSpc>
                        <a:spcBef>
                          <a:spcPts val="1015"/>
                        </a:spcBef>
                      </a:pPr>
                      <a:r>
                        <a:rPr dirty="0" baseline="13888" sz="2100" spc="15">
                          <a:latin typeface="Arial MT"/>
                          <a:cs typeface="Arial MT"/>
                        </a:rPr>
                        <a:t>c</a:t>
                      </a:r>
                      <a:r>
                        <a:rPr dirty="0" sz="900" spc="10">
                          <a:latin typeface="Arial MT"/>
                          <a:cs typeface="Arial MT"/>
                        </a:rPr>
                        <a:t>1,K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B="0" marT="12890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39623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dirty="0" sz="1400" spc="5">
                          <a:latin typeface="Arial MT"/>
                          <a:cs typeface="Arial MT"/>
                        </a:rPr>
                        <a:t>...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8636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dirty="0" sz="1400" spc="15">
                          <a:latin typeface="Arial MT"/>
                          <a:cs typeface="Arial MT"/>
                        </a:rPr>
                        <a:t>t</a:t>
                      </a:r>
                      <a:r>
                        <a:rPr dirty="0" baseline="-21604" sz="1350" spc="22">
                          <a:latin typeface="Arial MT"/>
                          <a:cs typeface="Arial MT"/>
                        </a:rPr>
                        <a:t>N</a:t>
                      </a:r>
                      <a:endParaRPr baseline="-21604" sz="1350">
                        <a:latin typeface="Arial MT"/>
                        <a:cs typeface="Arial MT"/>
                      </a:endParaRPr>
                    </a:p>
                  </a:txBody>
                  <a:tcPr marL="0" marR="0" marB="0" marT="8636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1040"/>
                        </a:spcBef>
                      </a:pPr>
                      <a:r>
                        <a:rPr dirty="0" baseline="13888" sz="2100" spc="44">
                          <a:latin typeface="Tahoma"/>
                          <a:cs typeface="Tahoma"/>
                        </a:rPr>
                        <a:t>c</a:t>
                      </a:r>
                      <a:r>
                        <a:rPr dirty="0" sz="900" spc="30">
                          <a:latin typeface="Tahoma"/>
                          <a:cs typeface="Tahoma"/>
                        </a:rPr>
                        <a:t>N,1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B="0" marT="13208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1040"/>
                        </a:spcBef>
                      </a:pPr>
                      <a:r>
                        <a:rPr dirty="0" baseline="13888" sz="2100" spc="44">
                          <a:latin typeface="Tahoma"/>
                          <a:cs typeface="Tahoma"/>
                        </a:rPr>
                        <a:t>c</a:t>
                      </a:r>
                      <a:r>
                        <a:rPr dirty="0" sz="900" spc="30">
                          <a:latin typeface="Tahoma"/>
                          <a:cs typeface="Tahoma"/>
                        </a:rPr>
                        <a:t>N,2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B="0" marT="13208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84150">
                        <a:lnSpc>
                          <a:spcPct val="100000"/>
                        </a:lnSpc>
                        <a:spcBef>
                          <a:spcPts val="1015"/>
                        </a:spcBef>
                      </a:pPr>
                      <a:r>
                        <a:rPr dirty="0" baseline="13888" sz="2100" spc="15">
                          <a:latin typeface="Arial MT"/>
                          <a:cs typeface="Arial MT"/>
                        </a:rPr>
                        <a:t>c</a:t>
                      </a:r>
                      <a:r>
                        <a:rPr dirty="0" sz="900" spc="10">
                          <a:latin typeface="Arial MT"/>
                          <a:cs typeface="Arial MT"/>
                        </a:rPr>
                        <a:t>N,K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B="0" marT="12890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pic>
        <p:nvPicPr>
          <p:cNvPr id="22" name="object 2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998720" y="1689007"/>
            <a:ext cx="465978" cy="200752"/>
          </a:xfrm>
          <a:prstGeom prst="rect">
            <a:avLst/>
          </a:prstGeom>
        </p:spPr>
      </p:pic>
      <p:sp>
        <p:nvSpPr>
          <p:cNvPr id="23" name="object 23"/>
          <p:cNvSpPr txBox="1"/>
          <p:nvPr/>
        </p:nvSpPr>
        <p:spPr>
          <a:xfrm>
            <a:off x="3677539" y="1159256"/>
            <a:ext cx="10541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35">
                <a:latin typeface="Tahoma"/>
                <a:cs typeface="Tahoma"/>
              </a:rPr>
              <a:t>?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536441" y="3041142"/>
            <a:ext cx="10541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35">
                <a:latin typeface="Tahoma"/>
                <a:cs typeface="Tahoma"/>
              </a:rPr>
              <a:t>?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25" name="object 2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896611" y="3224974"/>
            <a:ext cx="4001833" cy="420433"/>
          </a:xfrm>
          <a:prstGeom prst="rect">
            <a:avLst/>
          </a:prstGeom>
        </p:spPr>
      </p:pic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642103"/>
            <a:ext cx="9144000" cy="501650"/>
            <a:chOff x="0" y="4642103"/>
            <a:chExt cx="9144000" cy="5016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52494" y="4886505"/>
              <a:ext cx="1422388" cy="187986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4736591"/>
              <a:ext cx="9144000" cy="407034"/>
            </a:xfrm>
            <a:custGeom>
              <a:avLst/>
              <a:gdLst/>
              <a:ahLst/>
              <a:cxnLst/>
              <a:rect l="l" t="t" r="r" b="b"/>
              <a:pathLst>
                <a:path w="9144000" h="407035">
                  <a:moveTo>
                    <a:pt x="9143999" y="0"/>
                  </a:moveTo>
                  <a:lnTo>
                    <a:pt x="0" y="0"/>
                  </a:lnTo>
                  <a:lnTo>
                    <a:pt x="0" y="406907"/>
                  </a:lnTo>
                  <a:lnTo>
                    <a:pt x="9143999" y="406907"/>
                  </a:lnTo>
                  <a:lnTo>
                    <a:pt x="9143999" y="0"/>
                  </a:lnTo>
                  <a:close/>
                </a:path>
              </a:pathLst>
            </a:custGeom>
            <a:solidFill>
              <a:srgbClr val="2F2F2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4736591"/>
              <a:ext cx="9144000" cy="0"/>
            </a:xfrm>
            <a:custGeom>
              <a:avLst/>
              <a:gdLst/>
              <a:ahLst/>
              <a:cxnLst/>
              <a:rect l="l" t="t" r="r" b="b"/>
              <a:pathLst>
                <a:path w="9144000" h="0">
                  <a:moveTo>
                    <a:pt x="9143999" y="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2F2F2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642103"/>
              <a:ext cx="2308859" cy="501395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90550" y="519429"/>
            <a:ext cx="211963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35"/>
              <a:t>Forward</a:t>
            </a:r>
            <a:r>
              <a:rPr dirty="0" spc="-220"/>
              <a:t> </a:t>
            </a:r>
            <a:r>
              <a:rPr dirty="0" spc="-35"/>
              <a:t>pass</a:t>
            </a: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5821" y="1145857"/>
            <a:ext cx="4523613" cy="3008756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094841" y="1840230"/>
            <a:ext cx="20955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sz="1400" spc="40">
                <a:latin typeface="Tahoma"/>
                <a:cs typeface="Tahoma"/>
              </a:rPr>
              <a:t>t</a:t>
            </a:r>
            <a:r>
              <a:rPr dirty="0" baseline="-21604" sz="1350" spc="60">
                <a:latin typeface="Tahoma"/>
                <a:cs typeface="Tahoma"/>
              </a:rPr>
              <a:t>2</a:t>
            </a:r>
            <a:endParaRPr baseline="-21604" sz="135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375659" y="1840230"/>
            <a:ext cx="20955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sz="1400" spc="40">
                <a:latin typeface="Tahoma"/>
                <a:cs typeface="Tahoma"/>
              </a:rPr>
              <a:t>t</a:t>
            </a:r>
            <a:r>
              <a:rPr dirty="0" baseline="-21604" sz="1350" spc="60">
                <a:latin typeface="Tahoma"/>
                <a:cs typeface="Tahoma"/>
              </a:rPr>
              <a:t>1</a:t>
            </a:r>
            <a:endParaRPr baseline="-21604" sz="135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180844" y="3074924"/>
            <a:ext cx="20955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400" spc="40">
                <a:latin typeface="Tahoma"/>
                <a:cs typeface="Tahoma"/>
              </a:rPr>
              <a:t>t</a:t>
            </a:r>
            <a:r>
              <a:rPr dirty="0" baseline="-21604" sz="1350" spc="60">
                <a:latin typeface="Tahoma"/>
                <a:cs typeface="Tahoma"/>
              </a:rPr>
              <a:t>3</a:t>
            </a:r>
            <a:endParaRPr baseline="-21604" sz="135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280408" y="1224533"/>
            <a:ext cx="165735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60">
                <a:latin typeface="Tahoma"/>
                <a:cs typeface="Tahoma"/>
              </a:rPr>
              <a:t>w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420615" y="1326642"/>
            <a:ext cx="94615" cy="1682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900" spc="50">
                <a:latin typeface="Tahoma"/>
                <a:cs typeface="Tahoma"/>
              </a:rPr>
              <a:t>1</a:t>
            </a:r>
            <a:endParaRPr sz="9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255008" y="1732229"/>
            <a:ext cx="285750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sz="1400" spc="55">
                <a:latin typeface="Tahoma"/>
                <a:cs typeface="Tahoma"/>
              </a:rPr>
              <a:t>w</a:t>
            </a:r>
            <a:r>
              <a:rPr dirty="0" baseline="-21604" sz="1350" spc="82">
                <a:latin typeface="Tahoma"/>
                <a:cs typeface="Tahoma"/>
              </a:rPr>
              <a:t>2</a:t>
            </a:r>
            <a:endParaRPr baseline="-21604" sz="135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255008" y="2258695"/>
            <a:ext cx="28575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400" spc="55">
                <a:latin typeface="Tahoma"/>
                <a:cs typeface="Tahoma"/>
              </a:rPr>
              <a:t>w</a:t>
            </a:r>
            <a:r>
              <a:rPr dirty="0" baseline="-21604" sz="1350" spc="82">
                <a:latin typeface="Tahoma"/>
                <a:cs typeface="Tahoma"/>
              </a:rPr>
              <a:t>3</a:t>
            </a:r>
            <a:endParaRPr baseline="-21604" sz="135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74650" y="1741119"/>
            <a:ext cx="285750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sz="1400" spc="55">
                <a:latin typeface="Tahoma"/>
                <a:cs typeface="Tahoma"/>
              </a:rPr>
              <a:t>w</a:t>
            </a:r>
            <a:r>
              <a:rPr dirty="0" baseline="-21604" sz="1350" spc="82">
                <a:latin typeface="Tahoma"/>
                <a:cs typeface="Tahoma"/>
              </a:rPr>
              <a:t>2</a:t>
            </a:r>
            <a:endParaRPr baseline="-21604" sz="135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74650" y="2290699"/>
            <a:ext cx="28575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400" spc="55">
                <a:latin typeface="Tahoma"/>
                <a:cs typeface="Tahoma"/>
              </a:rPr>
              <a:t>w</a:t>
            </a:r>
            <a:r>
              <a:rPr dirty="0" baseline="-21604" sz="1350" spc="82">
                <a:latin typeface="Tahoma"/>
                <a:cs typeface="Tahoma"/>
              </a:rPr>
              <a:t>3</a:t>
            </a:r>
            <a:endParaRPr baseline="-21604" sz="135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569847" y="3877462"/>
            <a:ext cx="143256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610870" algn="l"/>
                <a:tab pos="1159510" algn="l"/>
              </a:tabLst>
            </a:pPr>
            <a:r>
              <a:rPr dirty="0" sz="1400" spc="55">
                <a:latin typeface="Tahoma"/>
                <a:cs typeface="Tahoma"/>
              </a:rPr>
              <a:t>w</a:t>
            </a:r>
            <a:r>
              <a:rPr dirty="0" baseline="-21604" sz="1350" spc="82">
                <a:latin typeface="Tahoma"/>
                <a:cs typeface="Tahoma"/>
              </a:rPr>
              <a:t>1	</a:t>
            </a:r>
            <a:r>
              <a:rPr dirty="0" sz="1400" spc="55">
                <a:latin typeface="Tahoma"/>
                <a:cs typeface="Tahoma"/>
              </a:rPr>
              <a:t>w</a:t>
            </a:r>
            <a:r>
              <a:rPr dirty="0" baseline="-21604" sz="1350" spc="82">
                <a:latin typeface="Tahoma"/>
                <a:cs typeface="Tahoma"/>
              </a:rPr>
              <a:t>2	</a:t>
            </a:r>
            <a:r>
              <a:rPr dirty="0" sz="1400" spc="55">
                <a:latin typeface="Tahoma"/>
                <a:cs typeface="Tahoma"/>
              </a:rPr>
              <a:t>w</a:t>
            </a:r>
            <a:r>
              <a:rPr dirty="0" baseline="-21604" sz="1350" spc="82">
                <a:latin typeface="Tahoma"/>
                <a:cs typeface="Tahoma"/>
              </a:rPr>
              <a:t>3</a:t>
            </a:r>
            <a:endParaRPr baseline="-21604" sz="135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214752" y="2025777"/>
            <a:ext cx="13144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Cambria Math"/>
                <a:cs typeface="Cambria Math"/>
              </a:rPr>
              <a:t>𝜋</a:t>
            </a:r>
            <a:endParaRPr sz="1400">
              <a:latin typeface="Cambria Math"/>
              <a:cs typeface="Cambria Math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87350" y="1168064"/>
            <a:ext cx="2176145" cy="477520"/>
          </a:xfrm>
          <a:prstGeom prst="rect">
            <a:avLst/>
          </a:prstGeom>
        </p:spPr>
        <p:txBody>
          <a:bodyPr wrap="square" lIns="0" tIns="2476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95"/>
              </a:spcBef>
            </a:pPr>
            <a:r>
              <a:rPr dirty="0" sz="1400" spc="55">
                <a:latin typeface="Tahoma"/>
                <a:cs typeface="Tahoma"/>
              </a:rPr>
              <a:t>w</a:t>
            </a:r>
            <a:r>
              <a:rPr dirty="0" baseline="-21604" sz="1350" spc="82">
                <a:latin typeface="Tahoma"/>
                <a:cs typeface="Tahoma"/>
              </a:rPr>
              <a:t>1</a:t>
            </a:r>
            <a:endParaRPr baseline="-21604" sz="1350">
              <a:latin typeface="Tahoma"/>
              <a:cs typeface="Tahoma"/>
            </a:endParaRPr>
          </a:p>
          <a:p>
            <a:pPr marL="2070100">
              <a:lnSpc>
                <a:spcPct val="100000"/>
              </a:lnSpc>
              <a:spcBef>
                <a:spcPts val="100"/>
              </a:spcBef>
            </a:pPr>
            <a:r>
              <a:rPr dirty="0" sz="1400" spc="-35">
                <a:latin typeface="Tahoma"/>
                <a:cs typeface="Tahoma"/>
              </a:rPr>
              <a:t>?</a:t>
            </a:r>
            <a:endParaRPr sz="1400">
              <a:latin typeface="Tahoma"/>
              <a:cs typeface="Tahoma"/>
            </a:endParaRPr>
          </a:p>
        </p:txBody>
      </p:sp>
      <p:graphicFrame>
        <p:nvGraphicFramePr>
          <p:cNvPr id="21" name="object 21"/>
          <p:cNvGraphicFramePr>
            <a:graphicFrameLocks noGrp="1"/>
          </p:cNvGraphicFramePr>
          <p:nvPr/>
        </p:nvGraphicFramePr>
        <p:xfrm>
          <a:off x="5601525" y="989647"/>
          <a:ext cx="3390900" cy="15944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5005"/>
                <a:gridCol w="675005"/>
                <a:gridCol w="675004"/>
                <a:gridCol w="675005"/>
                <a:gridCol w="675005"/>
              </a:tblGrid>
              <a:tr h="3962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w</a:t>
                      </a:r>
                      <a:r>
                        <a:rPr dirty="0" baseline="-21604" sz="1350">
                          <a:latin typeface="Arial MT"/>
                          <a:cs typeface="Arial MT"/>
                        </a:rPr>
                        <a:t>1</a:t>
                      </a:r>
                      <a:endParaRPr baseline="-21604" sz="1350">
                        <a:latin typeface="Arial MT"/>
                        <a:cs typeface="Arial MT"/>
                      </a:endParaRPr>
                    </a:p>
                  </a:txBody>
                  <a:tcPr marL="0" marR="0" marB="0" marT="8636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w</a:t>
                      </a:r>
                      <a:r>
                        <a:rPr dirty="0" baseline="-21604" sz="1350">
                          <a:latin typeface="Arial MT"/>
                          <a:cs typeface="Arial MT"/>
                        </a:rPr>
                        <a:t>2</a:t>
                      </a:r>
                      <a:endParaRPr baseline="-21604" sz="1350">
                        <a:latin typeface="Arial MT"/>
                        <a:cs typeface="Arial MT"/>
                      </a:endParaRPr>
                    </a:p>
                  </a:txBody>
                  <a:tcPr marL="0" marR="0" marB="0" marT="8636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dirty="0" sz="1400" spc="5">
                          <a:latin typeface="Arial MT"/>
                          <a:cs typeface="Arial MT"/>
                        </a:rPr>
                        <a:t>...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8636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w</a:t>
                      </a:r>
                      <a:r>
                        <a:rPr dirty="0" baseline="-21604" sz="1350">
                          <a:latin typeface="Arial MT"/>
                          <a:cs typeface="Arial MT"/>
                        </a:rPr>
                        <a:t>K</a:t>
                      </a:r>
                      <a:endParaRPr baseline="-21604" sz="1350">
                        <a:latin typeface="Arial MT"/>
                        <a:cs typeface="Arial MT"/>
                      </a:endParaRPr>
                    </a:p>
                  </a:txBody>
                  <a:tcPr marL="0" marR="0" marB="0" marT="8636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396113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dirty="0" sz="1400" spc="10">
                          <a:latin typeface="Arial MT"/>
                          <a:cs typeface="Arial MT"/>
                        </a:rPr>
                        <a:t>t</a:t>
                      </a:r>
                      <a:r>
                        <a:rPr dirty="0" baseline="-21604" sz="1350" spc="15">
                          <a:latin typeface="Arial MT"/>
                          <a:cs typeface="Arial MT"/>
                        </a:rPr>
                        <a:t>1</a:t>
                      </a:r>
                      <a:endParaRPr baseline="-21604" sz="1350">
                        <a:latin typeface="Arial MT"/>
                        <a:cs typeface="Arial MT"/>
                      </a:endParaRPr>
                    </a:p>
                  </a:txBody>
                  <a:tcPr marL="0" marR="0" marB="0" marT="8636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040"/>
                        </a:spcBef>
                      </a:pPr>
                      <a:r>
                        <a:rPr dirty="0" baseline="13888" sz="2100" spc="-82" b="1">
                          <a:solidFill>
                            <a:srgbClr val="3C85C5"/>
                          </a:solidFill>
                          <a:latin typeface="Tahoma"/>
                          <a:cs typeface="Tahoma"/>
                        </a:rPr>
                        <a:t>c</a:t>
                      </a:r>
                      <a:r>
                        <a:rPr dirty="0" sz="900" spc="-55" b="1">
                          <a:solidFill>
                            <a:srgbClr val="3C85C5"/>
                          </a:solidFill>
                          <a:latin typeface="Tahoma"/>
                          <a:cs typeface="Tahoma"/>
                        </a:rPr>
                        <a:t>1,1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B="0" marT="132080">
                    <a:lnL w="9525">
                      <a:solidFill>
                        <a:srgbClr val="9E9E9E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040"/>
                        </a:spcBef>
                      </a:pPr>
                      <a:r>
                        <a:rPr dirty="0" baseline="13888" sz="2100" spc="22">
                          <a:latin typeface="Tahoma"/>
                          <a:cs typeface="Tahoma"/>
                        </a:rPr>
                        <a:t>c</a:t>
                      </a:r>
                      <a:r>
                        <a:rPr dirty="0" sz="900" spc="15">
                          <a:latin typeface="Tahoma"/>
                          <a:cs typeface="Tahoma"/>
                        </a:rPr>
                        <a:t>1,2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B="0" marT="13208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94945">
                        <a:lnSpc>
                          <a:spcPct val="100000"/>
                        </a:lnSpc>
                        <a:spcBef>
                          <a:spcPts val="1015"/>
                        </a:spcBef>
                      </a:pPr>
                      <a:r>
                        <a:rPr dirty="0" baseline="13888" sz="2100" spc="15">
                          <a:latin typeface="Arial MT"/>
                          <a:cs typeface="Arial MT"/>
                        </a:rPr>
                        <a:t>c</a:t>
                      </a:r>
                      <a:r>
                        <a:rPr dirty="0" sz="900" spc="10">
                          <a:latin typeface="Arial MT"/>
                          <a:cs typeface="Arial MT"/>
                        </a:rPr>
                        <a:t>1,K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B="0" marT="12890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39623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dirty="0" sz="1400" spc="5">
                          <a:latin typeface="Arial MT"/>
                          <a:cs typeface="Arial MT"/>
                        </a:rPr>
                        <a:t>...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8636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dirty="0" sz="1400" spc="15">
                          <a:latin typeface="Arial MT"/>
                          <a:cs typeface="Arial MT"/>
                        </a:rPr>
                        <a:t>t</a:t>
                      </a:r>
                      <a:r>
                        <a:rPr dirty="0" baseline="-21604" sz="1350" spc="22">
                          <a:latin typeface="Arial MT"/>
                          <a:cs typeface="Arial MT"/>
                        </a:rPr>
                        <a:t>N</a:t>
                      </a:r>
                      <a:endParaRPr baseline="-21604" sz="1350">
                        <a:latin typeface="Arial MT"/>
                        <a:cs typeface="Arial MT"/>
                      </a:endParaRPr>
                    </a:p>
                  </a:txBody>
                  <a:tcPr marL="0" marR="0" marB="0" marT="8636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1040"/>
                        </a:spcBef>
                      </a:pPr>
                      <a:r>
                        <a:rPr dirty="0" baseline="13888" sz="2100" spc="-60" b="1">
                          <a:solidFill>
                            <a:srgbClr val="3C85C5"/>
                          </a:solidFill>
                          <a:latin typeface="Tahoma"/>
                          <a:cs typeface="Tahoma"/>
                        </a:rPr>
                        <a:t>c</a:t>
                      </a:r>
                      <a:r>
                        <a:rPr dirty="0" sz="900" spc="-40" b="1">
                          <a:solidFill>
                            <a:srgbClr val="3C85C5"/>
                          </a:solidFill>
                          <a:latin typeface="Tahoma"/>
                          <a:cs typeface="Tahoma"/>
                        </a:rPr>
                        <a:t>N,1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B="0" marT="13208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1040"/>
                        </a:spcBef>
                      </a:pPr>
                      <a:r>
                        <a:rPr dirty="0" baseline="13888" sz="2100" spc="44">
                          <a:latin typeface="Tahoma"/>
                          <a:cs typeface="Tahoma"/>
                        </a:rPr>
                        <a:t>c</a:t>
                      </a:r>
                      <a:r>
                        <a:rPr dirty="0" sz="900" spc="30">
                          <a:latin typeface="Tahoma"/>
                          <a:cs typeface="Tahoma"/>
                        </a:rPr>
                        <a:t>N,2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B="0" marT="13208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84150">
                        <a:lnSpc>
                          <a:spcPct val="100000"/>
                        </a:lnSpc>
                        <a:spcBef>
                          <a:spcPts val="1015"/>
                        </a:spcBef>
                      </a:pPr>
                      <a:r>
                        <a:rPr dirty="0" baseline="13888" sz="2100" spc="15">
                          <a:latin typeface="Arial MT"/>
                          <a:cs typeface="Arial MT"/>
                        </a:rPr>
                        <a:t>c</a:t>
                      </a:r>
                      <a:r>
                        <a:rPr dirty="0" sz="900" spc="10">
                          <a:latin typeface="Arial MT"/>
                          <a:cs typeface="Arial MT"/>
                        </a:rPr>
                        <a:t>N,K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B="0" marT="12890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pic>
        <p:nvPicPr>
          <p:cNvPr id="22" name="object 2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998720" y="1689007"/>
            <a:ext cx="465978" cy="200752"/>
          </a:xfrm>
          <a:prstGeom prst="rect">
            <a:avLst/>
          </a:prstGeom>
        </p:spPr>
      </p:pic>
      <p:sp>
        <p:nvSpPr>
          <p:cNvPr id="23" name="object 23"/>
          <p:cNvSpPr txBox="1"/>
          <p:nvPr/>
        </p:nvSpPr>
        <p:spPr>
          <a:xfrm>
            <a:off x="3677539" y="1159256"/>
            <a:ext cx="10541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35">
                <a:latin typeface="Tahoma"/>
                <a:cs typeface="Tahoma"/>
              </a:rPr>
              <a:t>?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536441" y="3041142"/>
            <a:ext cx="10541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35">
                <a:latin typeface="Tahoma"/>
                <a:cs typeface="Tahoma"/>
              </a:rPr>
              <a:t>?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25" name="object 2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896611" y="3224974"/>
            <a:ext cx="4001833" cy="420433"/>
          </a:xfrm>
          <a:prstGeom prst="rect">
            <a:avLst/>
          </a:prstGeom>
        </p:spPr>
      </p:pic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642103"/>
            <a:ext cx="9144000" cy="501650"/>
            <a:chOff x="0" y="4642103"/>
            <a:chExt cx="9144000" cy="5016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52494" y="4886505"/>
              <a:ext cx="1422388" cy="187986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4736591"/>
              <a:ext cx="9144000" cy="407034"/>
            </a:xfrm>
            <a:custGeom>
              <a:avLst/>
              <a:gdLst/>
              <a:ahLst/>
              <a:cxnLst/>
              <a:rect l="l" t="t" r="r" b="b"/>
              <a:pathLst>
                <a:path w="9144000" h="407035">
                  <a:moveTo>
                    <a:pt x="9143999" y="0"/>
                  </a:moveTo>
                  <a:lnTo>
                    <a:pt x="0" y="0"/>
                  </a:lnTo>
                  <a:lnTo>
                    <a:pt x="0" y="406907"/>
                  </a:lnTo>
                  <a:lnTo>
                    <a:pt x="9143999" y="406907"/>
                  </a:lnTo>
                  <a:lnTo>
                    <a:pt x="9143999" y="0"/>
                  </a:lnTo>
                  <a:close/>
                </a:path>
              </a:pathLst>
            </a:custGeom>
            <a:solidFill>
              <a:srgbClr val="2F2F2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4736591"/>
              <a:ext cx="9144000" cy="0"/>
            </a:xfrm>
            <a:custGeom>
              <a:avLst/>
              <a:gdLst/>
              <a:ahLst/>
              <a:cxnLst/>
              <a:rect l="l" t="t" r="r" b="b"/>
              <a:pathLst>
                <a:path w="9144000" h="0">
                  <a:moveTo>
                    <a:pt x="9143999" y="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2F2F2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642103"/>
              <a:ext cx="2308859" cy="501395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90550" y="519429"/>
            <a:ext cx="211963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35"/>
              <a:t>Forward</a:t>
            </a:r>
            <a:r>
              <a:rPr dirty="0" spc="-220"/>
              <a:t> </a:t>
            </a:r>
            <a:r>
              <a:rPr dirty="0" spc="-35"/>
              <a:t>pass</a:t>
            </a: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5821" y="1145857"/>
            <a:ext cx="4523613" cy="3008756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094841" y="1840230"/>
            <a:ext cx="20955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sz="1400" spc="40">
                <a:latin typeface="Tahoma"/>
                <a:cs typeface="Tahoma"/>
              </a:rPr>
              <a:t>t</a:t>
            </a:r>
            <a:r>
              <a:rPr dirty="0" baseline="-21604" sz="1350" spc="60">
                <a:latin typeface="Tahoma"/>
                <a:cs typeface="Tahoma"/>
              </a:rPr>
              <a:t>2</a:t>
            </a:r>
            <a:endParaRPr baseline="-21604" sz="135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375659" y="1840230"/>
            <a:ext cx="20955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sz="1400" spc="40">
                <a:latin typeface="Tahoma"/>
                <a:cs typeface="Tahoma"/>
              </a:rPr>
              <a:t>t</a:t>
            </a:r>
            <a:r>
              <a:rPr dirty="0" baseline="-21604" sz="1350" spc="60">
                <a:latin typeface="Tahoma"/>
                <a:cs typeface="Tahoma"/>
              </a:rPr>
              <a:t>1</a:t>
            </a:r>
            <a:endParaRPr baseline="-21604" sz="135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180844" y="3074924"/>
            <a:ext cx="20955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400" spc="40">
                <a:latin typeface="Tahoma"/>
                <a:cs typeface="Tahoma"/>
              </a:rPr>
              <a:t>t</a:t>
            </a:r>
            <a:r>
              <a:rPr dirty="0" baseline="-21604" sz="1350" spc="60">
                <a:latin typeface="Tahoma"/>
                <a:cs typeface="Tahoma"/>
              </a:rPr>
              <a:t>3</a:t>
            </a:r>
            <a:endParaRPr baseline="-21604" sz="135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255008" y="1224533"/>
            <a:ext cx="28575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sz="1400" spc="55">
                <a:latin typeface="Tahoma"/>
                <a:cs typeface="Tahoma"/>
              </a:rPr>
              <a:t>w</a:t>
            </a:r>
            <a:r>
              <a:rPr dirty="0" baseline="-21604" sz="1350" spc="82">
                <a:latin typeface="Tahoma"/>
                <a:cs typeface="Tahoma"/>
              </a:rPr>
              <a:t>1</a:t>
            </a:r>
            <a:endParaRPr baseline="-21604" sz="135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255008" y="1732229"/>
            <a:ext cx="285750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sz="1400" spc="55">
                <a:latin typeface="Tahoma"/>
                <a:cs typeface="Tahoma"/>
              </a:rPr>
              <a:t>w</a:t>
            </a:r>
            <a:r>
              <a:rPr dirty="0" baseline="-21604" sz="1350" spc="82">
                <a:latin typeface="Tahoma"/>
                <a:cs typeface="Tahoma"/>
              </a:rPr>
              <a:t>2</a:t>
            </a:r>
            <a:endParaRPr baseline="-21604" sz="135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255008" y="2258695"/>
            <a:ext cx="28575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400" spc="55">
                <a:latin typeface="Tahoma"/>
                <a:cs typeface="Tahoma"/>
              </a:rPr>
              <a:t>w</a:t>
            </a:r>
            <a:r>
              <a:rPr dirty="0" baseline="-21604" sz="1350" spc="82">
                <a:latin typeface="Tahoma"/>
                <a:cs typeface="Tahoma"/>
              </a:rPr>
              <a:t>3</a:t>
            </a:r>
            <a:endParaRPr baseline="-21604" sz="135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87350" y="1179957"/>
            <a:ext cx="26035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r>
              <a:rPr dirty="0" sz="1400" spc="55">
                <a:latin typeface="Tahoma"/>
                <a:cs typeface="Tahoma"/>
              </a:rPr>
              <a:t>w</a:t>
            </a:r>
            <a:r>
              <a:rPr dirty="0" baseline="-21604" sz="1350" spc="82">
                <a:latin typeface="Tahoma"/>
                <a:cs typeface="Tahoma"/>
              </a:rPr>
              <a:t>1</a:t>
            </a:r>
            <a:endParaRPr baseline="-21604" sz="135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74650" y="1741119"/>
            <a:ext cx="285750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sz="1400" spc="55">
                <a:latin typeface="Tahoma"/>
                <a:cs typeface="Tahoma"/>
              </a:rPr>
              <a:t>w</a:t>
            </a:r>
            <a:r>
              <a:rPr dirty="0" baseline="-21604" sz="1350" spc="82">
                <a:latin typeface="Tahoma"/>
                <a:cs typeface="Tahoma"/>
              </a:rPr>
              <a:t>2</a:t>
            </a:r>
            <a:endParaRPr baseline="-21604" sz="135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74650" y="2290699"/>
            <a:ext cx="28575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400" spc="55">
                <a:latin typeface="Tahoma"/>
                <a:cs typeface="Tahoma"/>
              </a:rPr>
              <a:t>w</a:t>
            </a:r>
            <a:r>
              <a:rPr dirty="0" baseline="-21604" sz="1350" spc="82">
                <a:latin typeface="Tahoma"/>
                <a:cs typeface="Tahoma"/>
              </a:rPr>
              <a:t>3</a:t>
            </a:r>
            <a:endParaRPr baseline="-21604" sz="135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569847" y="3877462"/>
            <a:ext cx="143256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610870" algn="l"/>
                <a:tab pos="1159510" algn="l"/>
              </a:tabLst>
            </a:pPr>
            <a:r>
              <a:rPr dirty="0" sz="1400" spc="55">
                <a:latin typeface="Tahoma"/>
                <a:cs typeface="Tahoma"/>
              </a:rPr>
              <a:t>w</a:t>
            </a:r>
            <a:r>
              <a:rPr dirty="0" baseline="-21604" sz="1350" spc="82">
                <a:latin typeface="Tahoma"/>
                <a:cs typeface="Tahoma"/>
              </a:rPr>
              <a:t>1	</a:t>
            </a:r>
            <a:r>
              <a:rPr dirty="0" sz="1400" spc="55">
                <a:latin typeface="Tahoma"/>
                <a:cs typeface="Tahoma"/>
              </a:rPr>
              <a:t>w</a:t>
            </a:r>
            <a:r>
              <a:rPr dirty="0" baseline="-21604" sz="1350" spc="82">
                <a:latin typeface="Tahoma"/>
                <a:cs typeface="Tahoma"/>
              </a:rPr>
              <a:t>2	</a:t>
            </a:r>
            <a:r>
              <a:rPr dirty="0" sz="1400" spc="55">
                <a:latin typeface="Tahoma"/>
                <a:cs typeface="Tahoma"/>
              </a:rPr>
              <a:t>w</a:t>
            </a:r>
            <a:r>
              <a:rPr dirty="0" baseline="-21604" sz="1350" spc="82">
                <a:latin typeface="Tahoma"/>
                <a:cs typeface="Tahoma"/>
              </a:rPr>
              <a:t>3</a:t>
            </a:r>
            <a:endParaRPr baseline="-21604" sz="135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214752" y="2025777"/>
            <a:ext cx="13144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Cambria Math"/>
                <a:cs typeface="Cambria Math"/>
              </a:rPr>
              <a:t>𝜋</a:t>
            </a:r>
            <a:endParaRPr sz="1400">
              <a:latin typeface="Cambria Math"/>
              <a:cs typeface="Cambria Math"/>
            </a:endParaRPr>
          </a:p>
        </p:txBody>
      </p:sp>
      <p:graphicFrame>
        <p:nvGraphicFramePr>
          <p:cNvPr id="20" name="object 20"/>
          <p:cNvGraphicFramePr>
            <a:graphicFrameLocks noGrp="1"/>
          </p:cNvGraphicFramePr>
          <p:nvPr/>
        </p:nvGraphicFramePr>
        <p:xfrm>
          <a:off x="5601525" y="989647"/>
          <a:ext cx="3390900" cy="15944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5005"/>
                <a:gridCol w="675005"/>
                <a:gridCol w="675004"/>
                <a:gridCol w="675005"/>
                <a:gridCol w="675005"/>
              </a:tblGrid>
              <a:tr h="3962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w</a:t>
                      </a:r>
                      <a:r>
                        <a:rPr dirty="0" baseline="-21604" sz="1350">
                          <a:latin typeface="Arial MT"/>
                          <a:cs typeface="Arial MT"/>
                        </a:rPr>
                        <a:t>1</a:t>
                      </a:r>
                      <a:endParaRPr baseline="-21604" sz="1350">
                        <a:latin typeface="Arial MT"/>
                        <a:cs typeface="Arial MT"/>
                      </a:endParaRPr>
                    </a:p>
                  </a:txBody>
                  <a:tcPr marL="0" marR="0" marB="0" marT="8636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w</a:t>
                      </a:r>
                      <a:r>
                        <a:rPr dirty="0" baseline="-21604" sz="1350">
                          <a:latin typeface="Arial MT"/>
                          <a:cs typeface="Arial MT"/>
                        </a:rPr>
                        <a:t>2</a:t>
                      </a:r>
                      <a:endParaRPr baseline="-21604" sz="1350">
                        <a:latin typeface="Arial MT"/>
                        <a:cs typeface="Arial MT"/>
                      </a:endParaRPr>
                    </a:p>
                  </a:txBody>
                  <a:tcPr marL="0" marR="0" marB="0" marT="8636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dirty="0" sz="1400" spc="5">
                          <a:latin typeface="Arial MT"/>
                          <a:cs typeface="Arial MT"/>
                        </a:rPr>
                        <a:t>...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8636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w</a:t>
                      </a:r>
                      <a:r>
                        <a:rPr dirty="0" baseline="-21604" sz="1350">
                          <a:latin typeface="Arial MT"/>
                          <a:cs typeface="Arial MT"/>
                        </a:rPr>
                        <a:t>K</a:t>
                      </a:r>
                      <a:endParaRPr baseline="-21604" sz="1350">
                        <a:latin typeface="Arial MT"/>
                        <a:cs typeface="Arial MT"/>
                      </a:endParaRPr>
                    </a:p>
                  </a:txBody>
                  <a:tcPr marL="0" marR="0" marB="0" marT="8636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396113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dirty="0" sz="1400" spc="10">
                          <a:latin typeface="Arial MT"/>
                          <a:cs typeface="Arial MT"/>
                        </a:rPr>
                        <a:t>t</a:t>
                      </a:r>
                      <a:r>
                        <a:rPr dirty="0" baseline="-21604" sz="1350" spc="15">
                          <a:latin typeface="Arial MT"/>
                          <a:cs typeface="Arial MT"/>
                        </a:rPr>
                        <a:t>1</a:t>
                      </a:r>
                      <a:endParaRPr baseline="-21604" sz="1350">
                        <a:latin typeface="Arial MT"/>
                        <a:cs typeface="Arial MT"/>
                      </a:endParaRPr>
                    </a:p>
                  </a:txBody>
                  <a:tcPr marL="0" marR="0" marB="0" marT="8636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96215">
                        <a:lnSpc>
                          <a:spcPct val="100000"/>
                        </a:lnSpc>
                        <a:spcBef>
                          <a:spcPts val="1040"/>
                        </a:spcBef>
                      </a:pPr>
                      <a:r>
                        <a:rPr dirty="0" baseline="13888" sz="2100" spc="15">
                          <a:latin typeface="Tahoma"/>
                          <a:cs typeface="Tahoma"/>
                        </a:rPr>
                        <a:t>d</a:t>
                      </a:r>
                      <a:r>
                        <a:rPr dirty="0" sz="900" spc="10">
                          <a:latin typeface="Tahoma"/>
                          <a:cs typeface="Tahoma"/>
                        </a:rPr>
                        <a:t>1,1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B="0" marT="13208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040"/>
                        </a:spcBef>
                      </a:pPr>
                      <a:r>
                        <a:rPr dirty="0" baseline="13888" sz="2100" spc="15">
                          <a:latin typeface="Tahoma"/>
                          <a:cs typeface="Tahoma"/>
                        </a:rPr>
                        <a:t>d</a:t>
                      </a:r>
                      <a:r>
                        <a:rPr dirty="0" sz="900" spc="10">
                          <a:latin typeface="Tahoma"/>
                          <a:cs typeface="Tahoma"/>
                        </a:rPr>
                        <a:t>1,2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B="0" marT="13208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1015"/>
                        </a:spcBef>
                      </a:pPr>
                      <a:r>
                        <a:rPr dirty="0" baseline="13888" sz="2100" spc="15">
                          <a:latin typeface="Arial MT"/>
                          <a:cs typeface="Arial MT"/>
                        </a:rPr>
                        <a:t>d</a:t>
                      </a:r>
                      <a:r>
                        <a:rPr dirty="0" sz="900" spc="10">
                          <a:latin typeface="Arial MT"/>
                          <a:cs typeface="Arial MT"/>
                        </a:rPr>
                        <a:t>1,K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B="0" marT="12890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39623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dirty="0" sz="1400" spc="5">
                          <a:latin typeface="Arial MT"/>
                          <a:cs typeface="Arial MT"/>
                        </a:rPr>
                        <a:t>...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8636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dirty="0" sz="1400" spc="15">
                          <a:latin typeface="Arial MT"/>
                          <a:cs typeface="Arial MT"/>
                        </a:rPr>
                        <a:t>t</a:t>
                      </a:r>
                      <a:r>
                        <a:rPr dirty="0" baseline="-21604" sz="1350" spc="22">
                          <a:latin typeface="Arial MT"/>
                          <a:cs typeface="Arial MT"/>
                        </a:rPr>
                        <a:t>N</a:t>
                      </a:r>
                      <a:endParaRPr baseline="-21604" sz="1350">
                        <a:latin typeface="Arial MT"/>
                        <a:cs typeface="Arial MT"/>
                      </a:endParaRPr>
                    </a:p>
                  </a:txBody>
                  <a:tcPr marL="0" marR="0" marB="0" marT="8636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83515">
                        <a:lnSpc>
                          <a:spcPct val="100000"/>
                        </a:lnSpc>
                        <a:spcBef>
                          <a:spcPts val="1040"/>
                        </a:spcBef>
                      </a:pPr>
                      <a:r>
                        <a:rPr dirty="0" baseline="13888" sz="2100" spc="44">
                          <a:latin typeface="Tahoma"/>
                          <a:cs typeface="Tahoma"/>
                        </a:rPr>
                        <a:t>d</a:t>
                      </a:r>
                      <a:r>
                        <a:rPr dirty="0" sz="900" spc="30">
                          <a:latin typeface="Tahoma"/>
                          <a:cs typeface="Tahoma"/>
                        </a:rPr>
                        <a:t>N,1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B="0" marT="13208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1040"/>
                        </a:spcBef>
                      </a:pPr>
                      <a:r>
                        <a:rPr dirty="0" baseline="13888" sz="2100" spc="44">
                          <a:latin typeface="Tahoma"/>
                          <a:cs typeface="Tahoma"/>
                        </a:rPr>
                        <a:t>d</a:t>
                      </a:r>
                      <a:r>
                        <a:rPr dirty="0" sz="900" spc="30">
                          <a:latin typeface="Tahoma"/>
                          <a:cs typeface="Tahoma"/>
                        </a:rPr>
                        <a:t>N,2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B="0" marT="13208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1015"/>
                        </a:spcBef>
                      </a:pPr>
                      <a:r>
                        <a:rPr dirty="0" baseline="13888" sz="2100" spc="15">
                          <a:latin typeface="Arial MT"/>
                          <a:cs typeface="Arial MT"/>
                        </a:rPr>
                        <a:t>d</a:t>
                      </a:r>
                      <a:r>
                        <a:rPr dirty="0" sz="900" spc="10">
                          <a:latin typeface="Arial MT"/>
                          <a:cs typeface="Arial MT"/>
                        </a:rPr>
                        <a:t>N,K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B="0" marT="12890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pic>
        <p:nvPicPr>
          <p:cNvPr id="21" name="object 2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989576" y="1691639"/>
            <a:ext cx="495300" cy="190500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931664" y="3281171"/>
            <a:ext cx="4133088" cy="361188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530852" y="3759708"/>
            <a:ext cx="4533900" cy="362712"/>
          </a:xfrm>
          <a:prstGeom prst="rect">
            <a:avLst/>
          </a:prstGeom>
        </p:spPr>
      </p:pic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02537" y="3226434"/>
            <a:ext cx="133921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45">
                <a:solidFill>
                  <a:srgbClr val="FFFFFF"/>
                </a:solidFill>
                <a:latin typeface="Microsoft Sans Serif"/>
                <a:cs typeface="Microsoft Sans Serif"/>
              </a:rPr>
              <a:t>deeplearning.ai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535673" y="3031998"/>
            <a:ext cx="646430" cy="0"/>
          </a:xfrm>
          <a:custGeom>
            <a:avLst/>
            <a:gdLst/>
            <a:ahLst/>
            <a:cxnLst/>
            <a:rect l="l" t="t" r="r" b="b"/>
            <a:pathLst>
              <a:path w="646429" h="0">
                <a:moveTo>
                  <a:pt x="645922" y="0"/>
                </a:moveTo>
                <a:lnTo>
                  <a:pt x="0" y="0"/>
                </a:lnTo>
              </a:path>
            </a:pathLst>
          </a:custGeom>
          <a:ln w="38100">
            <a:solidFill>
              <a:srgbClr val="FD4D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552575" marR="5080" indent="1101725">
              <a:lnSpc>
                <a:spcPct val="100000"/>
              </a:lnSpc>
              <a:spcBef>
                <a:spcPts val="95"/>
              </a:spcBef>
            </a:pPr>
            <a:r>
              <a:rPr dirty="0" spc="20"/>
              <a:t>Viterbi: </a:t>
            </a:r>
            <a:r>
              <a:rPr dirty="0" spc="25"/>
              <a:t> </a:t>
            </a:r>
            <a:r>
              <a:rPr dirty="0" spc="55"/>
              <a:t>Backward</a:t>
            </a:r>
            <a:r>
              <a:rPr dirty="0" spc="-385"/>
              <a:t> </a:t>
            </a:r>
            <a:r>
              <a:rPr dirty="0" spc="-10"/>
              <a:t>Pass</a:t>
            </a: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642103"/>
            <a:ext cx="9144000" cy="501650"/>
            <a:chOff x="0" y="4642103"/>
            <a:chExt cx="9144000" cy="5016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52494" y="4886505"/>
              <a:ext cx="1422388" cy="187986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4736591"/>
              <a:ext cx="9144000" cy="407034"/>
            </a:xfrm>
            <a:custGeom>
              <a:avLst/>
              <a:gdLst/>
              <a:ahLst/>
              <a:cxnLst/>
              <a:rect l="l" t="t" r="r" b="b"/>
              <a:pathLst>
                <a:path w="9144000" h="407035">
                  <a:moveTo>
                    <a:pt x="9143999" y="0"/>
                  </a:moveTo>
                  <a:lnTo>
                    <a:pt x="0" y="0"/>
                  </a:lnTo>
                  <a:lnTo>
                    <a:pt x="0" y="406907"/>
                  </a:lnTo>
                  <a:lnTo>
                    <a:pt x="9143999" y="406907"/>
                  </a:lnTo>
                  <a:lnTo>
                    <a:pt x="9143999" y="0"/>
                  </a:lnTo>
                  <a:close/>
                </a:path>
              </a:pathLst>
            </a:custGeom>
            <a:solidFill>
              <a:srgbClr val="2F2F2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4736591"/>
              <a:ext cx="9144000" cy="0"/>
            </a:xfrm>
            <a:custGeom>
              <a:avLst/>
              <a:gdLst/>
              <a:ahLst/>
              <a:cxnLst/>
              <a:rect l="l" t="t" r="r" b="b"/>
              <a:pathLst>
                <a:path w="9144000" h="0">
                  <a:moveTo>
                    <a:pt x="9143999" y="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2F2F2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642103"/>
              <a:ext cx="2308859" cy="501395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390550" y="519429"/>
            <a:ext cx="390017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55">
                <a:latin typeface="Tahoma"/>
                <a:cs typeface="Tahoma"/>
              </a:rPr>
              <a:t>Viterbi</a:t>
            </a:r>
            <a:r>
              <a:rPr dirty="0" sz="2800" spc="-190">
                <a:latin typeface="Tahoma"/>
                <a:cs typeface="Tahoma"/>
              </a:rPr>
              <a:t> </a:t>
            </a:r>
            <a:r>
              <a:rPr dirty="0" sz="2800" spc="-5">
                <a:latin typeface="Tahoma"/>
                <a:cs typeface="Tahoma"/>
              </a:rPr>
              <a:t>algorithm</a:t>
            </a:r>
            <a:r>
              <a:rPr dirty="0" sz="2800" spc="-175">
                <a:latin typeface="Tahoma"/>
                <a:cs typeface="Tahoma"/>
              </a:rPr>
              <a:t> </a:t>
            </a:r>
            <a:r>
              <a:rPr dirty="0" sz="2800" spc="90">
                <a:latin typeface="Tahoma"/>
                <a:cs typeface="Tahoma"/>
              </a:rPr>
              <a:t>–</a:t>
            </a:r>
            <a:r>
              <a:rPr dirty="0" sz="2800" spc="-185">
                <a:latin typeface="Tahoma"/>
                <a:cs typeface="Tahoma"/>
              </a:rPr>
              <a:t> </a:t>
            </a:r>
            <a:r>
              <a:rPr dirty="0" sz="2800">
                <a:latin typeface="Tahoma"/>
                <a:cs typeface="Tahoma"/>
              </a:rPr>
              <a:t>Steps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0550" y="1949272"/>
            <a:ext cx="215201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80059" algn="l"/>
              </a:tabLst>
            </a:pPr>
            <a:r>
              <a:rPr dirty="0" sz="2000" spc="-30">
                <a:latin typeface="Tahoma"/>
                <a:cs typeface="Tahoma"/>
              </a:rPr>
              <a:t>3.</a:t>
            </a:r>
            <a:r>
              <a:rPr dirty="0" sz="2000" spc="-30">
                <a:latin typeface="Tahoma"/>
                <a:cs typeface="Tahoma"/>
              </a:rPr>
              <a:t>	</a:t>
            </a:r>
            <a:r>
              <a:rPr dirty="0" sz="2000" spc="35">
                <a:latin typeface="Tahoma"/>
                <a:cs typeface="Tahoma"/>
              </a:rPr>
              <a:t>Back</a:t>
            </a:r>
            <a:r>
              <a:rPr dirty="0" sz="2000" spc="50">
                <a:latin typeface="Tahoma"/>
                <a:cs typeface="Tahoma"/>
              </a:rPr>
              <a:t>w</a:t>
            </a:r>
            <a:r>
              <a:rPr dirty="0" sz="2000" spc="-10">
                <a:latin typeface="Tahoma"/>
                <a:cs typeface="Tahoma"/>
              </a:rPr>
              <a:t>ard</a:t>
            </a:r>
            <a:r>
              <a:rPr dirty="0" sz="2000" spc="-130">
                <a:latin typeface="Tahoma"/>
                <a:cs typeface="Tahoma"/>
              </a:rPr>
              <a:t> </a:t>
            </a:r>
            <a:r>
              <a:rPr dirty="0" sz="2000" spc="-25">
                <a:latin typeface="Tahoma"/>
                <a:cs typeface="Tahoma"/>
              </a:rPr>
              <a:t>pass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terms:created xsi:type="dcterms:W3CDTF">2024-09-24T08:49:54Z</dcterms:created>
  <dcterms:modified xsi:type="dcterms:W3CDTF">2024-09-24T08:49:54Z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2021-09-01T00:00:00Z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2024-09-24T00:00:00Z</vt:filetime>
  </property>
</Properties>
</file>