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9" r:id="rId3"/>
    <p:sldId id="310" r:id="rId4"/>
    <p:sldId id="479" r:id="rId5"/>
    <p:sldId id="257" r:id="rId6"/>
    <p:sldId id="480" r:id="rId7"/>
    <p:sldId id="481" r:id="rId8"/>
    <p:sldId id="464" r:id="rId9"/>
    <p:sldId id="482" r:id="rId10"/>
    <p:sldId id="477" r:id="rId11"/>
    <p:sldId id="504" r:id="rId12"/>
    <p:sldId id="505" r:id="rId13"/>
    <p:sldId id="506" r:id="rId14"/>
    <p:sldId id="258" r:id="rId15"/>
    <p:sldId id="314" r:id="rId16"/>
    <p:sldId id="315" r:id="rId17"/>
    <p:sldId id="316" r:id="rId18"/>
    <p:sldId id="510" r:id="rId19"/>
    <p:sldId id="509" r:id="rId20"/>
    <p:sldId id="508" r:id="rId21"/>
    <p:sldId id="263" r:id="rId22"/>
    <p:sldId id="264" r:id="rId23"/>
    <p:sldId id="265" r:id="rId24"/>
    <p:sldId id="266" r:id="rId25"/>
    <p:sldId id="267" r:id="rId26"/>
    <p:sldId id="268" r:id="rId27"/>
    <p:sldId id="303" r:id="rId28"/>
    <p:sldId id="304" r:id="rId29"/>
    <p:sldId id="305" r:id="rId30"/>
    <p:sldId id="307" r:id="rId31"/>
    <p:sldId id="308" r:id="rId32"/>
    <p:sldId id="285" r:id="rId33"/>
    <p:sldId id="286" r:id="rId34"/>
    <p:sldId id="287" r:id="rId35"/>
    <p:sldId id="288" r:id="rId36"/>
    <p:sldId id="30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7"/>
  <c:chart>
    <c:autoTitleDeleted val="1"/>
    <c:plotArea>
      <c:layout/>
      <c:scatterChart>
        <c:scatterStyle val="lineMarker"/>
        <c:ser>
          <c:idx val="0"/>
          <c:order val="0"/>
          <c:tx>
            <c:strRef>
              <c:f>Sheet1!$B$1</c:f>
              <c:strCache>
                <c:ptCount val="1"/>
                <c:pt idx="0">
                  <c:v>A2</c:v>
                </c:pt>
              </c:strCache>
            </c:strRef>
          </c:tx>
          <c:spPr>
            <a:ln w="66675">
              <a:noFill/>
            </a:ln>
          </c:spPr>
          <c:xVal>
            <c:numRef>
              <c:f>Sheet1!$A$2:$A$17</c:f>
              <c:numCache>
                <c:formatCode>General</c:formatCode>
                <c:ptCount val="16"/>
                <c:pt idx="0">
                  <c:v>6.8</c:v>
                </c:pt>
                <c:pt idx="1">
                  <c:v>0.8</c:v>
                </c:pt>
                <c:pt idx="2">
                  <c:v>1.2</c:v>
                </c:pt>
                <c:pt idx="3">
                  <c:v>2.8</c:v>
                </c:pt>
                <c:pt idx="4">
                  <c:v>3.8</c:v>
                </c:pt>
                <c:pt idx="5">
                  <c:v>4.4000000000000004</c:v>
                </c:pt>
                <c:pt idx="6">
                  <c:v>4.8</c:v>
                </c:pt>
                <c:pt idx="7">
                  <c:v>6</c:v>
                </c:pt>
                <c:pt idx="8">
                  <c:v>6.2</c:v>
                </c:pt>
                <c:pt idx="9">
                  <c:v>7.6</c:v>
                </c:pt>
                <c:pt idx="10">
                  <c:v>7.8</c:v>
                </c:pt>
                <c:pt idx="11">
                  <c:v>6.6</c:v>
                </c:pt>
                <c:pt idx="12">
                  <c:v>8.2000000000000011</c:v>
                </c:pt>
                <c:pt idx="13">
                  <c:v>8.4</c:v>
                </c:pt>
                <c:pt idx="14">
                  <c:v>9</c:v>
                </c:pt>
                <c:pt idx="15">
                  <c:v>9.6</c:v>
                </c:pt>
              </c:numCache>
            </c:numRef>
          </c:xVal>
          <c:yVal>
            <c:numRef>
              <c:f>Sheet1!$B$2:$B$17</c:f>
              <c:numCache>
                <c:formatCode>General</c:formatCode>
                <c:ptCount val="16"/>
                <c:pt idx="0">
                  <c:v>12.6</c:v>
                </c:pt>
                <c:pt idx="1">
                  <c:v>9.8000000000000007</c:v>
                </c:pt>
                <c:pt idx="2">
                  <c:v>11.6</c:v>
                </c:pt>
                <c:pt idx="3">
                  <c:v>9.6</c:v>
                </c:pt>
                <c:pt idx="4">
                  <c:v>9.9</c:v>
                </c:pt>
                <c:pt idx="5">
                  <c:v>6.5</c:v>
                </c:pt>
                <c:pt idx="6">
                  <c:v>1.1000000000000001</c:v>
                </c:pt>
                <c:pt idx="7">
                  <c:v>19.899999999999999</c:v>
                </c:pt>
                <c:pt idx="8">
                  <c:v>18.5</c:v>
                </c:pt>
                <c:pt idx="9">
                  <c:v>17.399999999999999</c:v>
                </c:pt>
                <c:pt idx="10">
                  <c:v>12.2</c:v>
                </c:pt>
                <c:pt idx="11">
                  <c:v>7.7</c:v>
                </c:pt>
                <c:pt idx="12">
                  <c:v>4.5</c:v>
                </c:pt>
                <c:pt idx="13">
                  <c:v>6.9</c:v>
                </c:pt>
                <c:pt idx="14">
                  <c:v>3.4</c:v>
                </c:pt>
                <c:pt idx="15">
                  <c:v>11.1</c:v>
                </c:pt>
              </c:numCache>
            </c:numRef>
          </c:yVal>
          <c:extLst xmlns:c16r2="http://schemas.microsoft.com/office/drawing/2015/06/chart">
            <c:ext xmlns:c16="http://schemas.microsoft.com/office/drawing/2014/chart" uri="{C3380CC4-5D6E-409C-BE32-E72D297353CC}">
              <c16:uniqueId val="{00000000-12A8-45D4-BE28-17CE21C02CE3}"/>
            </c:ext>
          </c:extLst>
        </c:ser>
        <c:axId val="110033920"/>
        <c:axId val="119407744"/>
      </c:scatterChart>
      <c:valAx>
        <c:axId val="110033920"/>
        <c:scaling>
          <c:orientation val="minMax"/>
        </c:scaling>
        <c:axPos val="b"/>
        <c:title>
          <c:tx>
            <c:rich>
              <a:bodyPr/>
              <a:lstStyle/>
              <a:p>
                <a:pPr>
                  <a:defRPr lang="en-IN"/>
                </a:pPr>
                <a:r>
                  <a:rPr lang="en-IN" sz="1600" dirty="0"/>
                  <a:t>A1</a:t>
                </a:r>
              </a:p>
            </c:rich>
          </c:tx>
          <c:layout/>
        </c:title>
        <c:numFmt formatCode="General" sourceLinked="1"/>
        <c:majorTickMark val="none"/>
        <c:tickLblPos val="nextTo"/>
        <c:txPr>
          <a:bodyPr/>
          <a:lstStyle/>
          <a:p>
            <a:pPr>
              <a:defRPr lang="en-IN">
                <a:latin typeface="Cambria Math" pitchFamily="18" charset="0"/>
                <a:ea typeface="Cambria Math" pitchFamily="18" charset="0"/>
              </a:defRPr>
            </a:pPr>
            <a:endParaRPr lang="en-US"/>
          </a:p>
        </c:txPr>
        <c:crossAx val="119407744"/>
        <c:crosses val="autoZero"/>
        <c:crossBetween val="midCat"/>
      </c:valAx>
      <c:valAx>
        <c:axId val="119407744"/>
        <c:scaling>
          <c:orientation val="minMax"/>
        </c:scaling>
        <c:axPos val="l"/>
        <c:title>
          <c:tx>
            <c:rich>
              <a:bodyPr/>
              <a:lstStyle/>
              <a:p>
                <a:pPr>
                  <a:defRPr lang="en-IN"/>
                </a:pPr>
                <a:r>
                  <a:rPr lang="en-US" sz="1600" dirty="0"/>
                  <a:t>A2</a:t>
                </a:r>
              </a:p>
            </c:rich>
          </c:tx>
          <c:layout>
            <c:manualLayout>
              <c:xMode val="edge"/>
              <c:yMode val="edge"/>
              <c:x val="1.1968880909634971E-2"/>
              <c:y val="0.40131546570650806"/>
            </c:manualLayout>
          </c:layout>
        </c:title>
        <c:numFmt formatCode="General" sourceLinked="1"/>
        <c:majorTickMark val="none"/>
        <c:tickLblPos val="nextTo"/>
        <c:txPr>
          <a:bodyPr/>
          <a:lstStyle/>
          <a:p>
            <a:pPr>
              <a:defRPr lang="en-IN">
                <a:latin typeface="Cambria Math" pitchFamily="18" charset="0"/>
                <a:ea typeface="Cambria Math" pitchFamily="18" charset="0"/>
              </a:defRPr>
            </a:pPr>
            <a:endParaRPr lang="en-US"/>
          </a:p>
        </c:txPr>
        <c:crossAx val="110033920"/>
        <c:crosses val="autoZero"/>
        <c:crossBetween val="midCat"/>
      </c:valAx>
      <c:spPr>
        <a:ln w="25400" cmpd="sng">
          <a:solidFill>
            <a:schemeClr val="tx1"/>
          </a:solidFill>
        </a:ln>
      </c:spPr>
    </c:plotArea>
    <c:plotVisOnly val="1"/>
    <c:dispBlanksAs val="gap"/>
  </c:chart>
  <c:txPr>
    <a:bodyPr/>
    <a:lstStyle/>
    <a:p>
      <a:pPr>
        <a:defRPr sz="1200" b="1"/>
      </a:pPr>
      <a:endParaRPr lang="en-US"/>
    </a:p>
  </c:txPr>
  <c:externalData r:id="rId1"/>
  <c:userShapes r:id="rId2"/>
</c:chartSpace>
</file>

<file path=ppt/drawings/drawing1.xml><?xml version="1.0" encoding="utf-8"?>
<c:userShapes xmlns:c="http://schemas.openxmlformats.org/drawingml/2006/chart">
  <cdr:relSizeAnchor xmlns:cdr="http://schemas.openxmlformats.org/drawingml/2006/chartDrawing">
    <cdr:from>
      <cdr:x>0.37769</cdr:x>
      <cdr:y>0.47704</cdr:y>
    </cdr:from>
    <cdr:to>
      <cdr:x>0.41681</cdr:x>
      <cdr:y>0.54681</cdr:y>
    </cdr:to>
    <cdr:sp macro="" textlink="">
      <cdr:nvSpPr>
        <cdr:cNvPr id="2" name="Oval 1"/>
        <cdr:cNvSpPr/>
      </cdr:nvSpPr>
      <cdr:spPr>
        <a:xfrm xmlns:a="http://schemas.openxmlformats.org/drawingml/2006/main">
          <a:off x="2003805" y="1890232"/>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IN"/>
        </a:p>
      </cdr:txBody>
    </cdr:sp>
  </cdr:relSizeAnchor>
  <cdr:relSizeAnchor xmlns:cdr="http://schemas.openxmlformats.org/drawingml/2006/chartDrawing">
    <cdr:from>
      <cdr:x>0.6518</cdr:x>
      <cdr:y>0.404</cdr:y>
    </cdr:from>
    <cdr:to>
      <cdr:x>0.69092</cdr:x>
      <cdr:y>0.47376</cdr:y>
    </cdr:to>
    <cdr:sp macro="" textlink="">
      <cdr:nvSpPr>
        <cdr:cNvPr id="3" name="Oval 2"/>
        <cdr:cNvSpPr/>
      </cdr:nvSpPr>
      <cdr:spPr>
        <a:xfrm xmlns:a="http://schemas.openxmlformats.org/drawingml/2006/main">
          <a:off x="3458102" y="1600790"/>
          <a:ext cx="207546" cy="276446"/>
        </a:xfrm>
        <a:prstGeom xmlns:a="http://schemas.openxmlformats.org/drawingml/2006/main" prst="ellipse">
          <a:avLst/>
        </a:prstGeom>
        <a:noFill xmlns:a="http://schemas.openxmlformats.org/drawingml/2006/main"/>
        <a:ln xmlns:a="http://schemas.openxmlformats.org/drawingml/2006/main" w="31750">
          <a:solidFill>
            <a:srgbClr val="FF0000"/>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ctr"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ctr"/>
          <a:endParaRPr lang="en-IN"/>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225329B-95E0-4110-8FCC-248CC27001BB}" type="datetimeFigureOut">
              <a:rPr lang="en-IN" smtClean="0"/>
              <a:pPr/>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D472D-5B51-460B-BADC-1EE37362FE64}" type="slidenum">
              <a:rPr lang="en-IN" smtClean="0"/>
              <a:pPr/>
              <a:t>‹#›</a:t>
            </a:fld>
            <a:endParaRPr lang="en-IN"/>
          </a:p>
        </p:txBody>
      </p:sp>
    </p:spTree>
    <p:extLst>
      <p:ext uri="{BB962C8B-B14F-4D97-AF65-F5344CB8AC3E}">
        <p14:creationId xmlns:p14="http://schemas.microsoft.com/office/powerpoint/2010/main" xmlns="" val="47556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225329B-95E0-4110-8FCC-248CC27001BB}" type="datetimeFigureOut">
              <a:rPr lang="en-IN" smtClean="0"/>
              <a:pPr/>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D472D-5B51-460B-BADC-1EE37362FE64}" type="slidenum">
              <a:rPr lang="en-IN" smtClean="0"/>
              <a:pPr/>
              <a:t>‹#›</a:t>
            </a:fld>
            <a:endParaRPr lang="en-IN"/>
          </a:p>
        </p:txBody>
      </p:sp>
    </p:spTree>
    <p:extLst>
      <p:ext uri="{BB962C8B-B14F-4D97-AF65-F5344CB8AC3E}">
        <p14:creationId xmlns:p14="http://schemas.microsoft.com/office/powerpoint/2010/main" xmlns="" val="983280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225329B-95E0-4110-8FCC-248CC27001BB}" type="datetimeFigureOut">
              <a:rPr lang="en-IN" smtClean="0"/>
              <a:pPr/>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D472D-5B51-460B-BADC-1EE37362FE64}" type="slidenum">
              <a:rPr lang="en-IN" smtClean="0"/>
              <a:pPr/>
              <a:t>‹#›</a:t>
            </a:fld>
            <a:endParaRPr lang="en-IN"/>
          </a:p>
        </p:txBody>
      </p:sp>
    </p:spTree>
    <p:extLst>
      <p:ext uri="{BB962C8B-B14F-4D97-AF65-F5344CB8AC3E}">
        <p14:creationId xmlns:p14="http://schemas.microsoft.com/office/powerpoint/2010/main" xmlns="" val="354396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225329B-95E0-4110-8FCC-248CC27001BB}" type="datetimeFigureOut">
              <a:rPr lang="en-IN" smtClean="0"/>
              <a:pPr/>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D472D-5B51-460B-BADC-1EE37362FE64}" type="slidenum">
              <a:rPr lang="en-IN" smtClean="0"/>
              <a:pPr/>
              <a:t>‹#›</a:t>
            </a:fld>
            <a:endParaRPr lang="en-IN"/>
          </a:p>
        </p:txBody>
      </p:sp>
    </p:spTree>
    <p:extLst>
      <p:ext uri="{BB962C8B-B14F-4D97-AF65-F5344CB8AC3E}">
        <p14:creationId xmlns:p14="http://schemas.microsoft.com/office/powerpoint/2010/main" xmlns="" val="1414950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25329B-95E0-4110-8FCC-248CC27001BB}" type="datetimeFigureOut">
              <a:rPr lang="en-IN" smtClean="0"/>
              <a:pPr/>
              <a:t>26-08-2024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8D472D-5B51-460B-BADC-1EE37362FE64}" type="slidenum">
              <a:rPr lang="en-IN" smtClean="0"/>
              <a:pPr/>
              <a:t>‹#›</a:t>
            </a:fld>
            <a:endParaRPr lang="en-IN"/>
          </a:p>
        </p:txBody>
      </p:sp>
    </p:spTree>
    <p:extLst>
      <p:ext uri="{BB962C8B-B14F-4D97-AF65-F5344CB8AC3E}">
        <p14:creationId xmlns:p14="http://schemas.microsoft.com/office/powerpoint/2010/main" xmlns="" val="2357496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225329B-95E0-4110-8FCC-248CC27001BB}" type="datetimeFigureOut">
              <a:rPr lang="en-IN" smtClean="0"/>
              <a:pPr/>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D472D-5B51-460B-BADC-1EE37362FE64}" type="slidenum">
              <a:rPr lang="en-IN" smtClean="0"/>
              <a:pPr/>
              <a:t>‹#›</a:t>
            </a:fld>
            <a:endParaRPr lang="en-IN"/>
          </a:p>
        </p:txBody>
      </p:sp>
    </p:spTree>
    <p:extLst>
      <p:ext uri="{BB962C8B-B14F-4D97-AF65-F5344CB8AC3E}">
        <p14:creationId xmlns:p14="http://schemas.microsoft.com/office/powerpoint/2010/main" xmlns="" val="972214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225329B-95E0-4110-8FCC-248CC27001BB}" type="datetimeFigureOut">
              <a:rPr lang="en-IN" smtClean="0"/>
              <a:pPr/>
              <a:t>26-08-2024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8D472D-5B51-460B-BADC-1EE37362FE64}" type="slidenum">
              <a:rPr lang="en-IN" smtClean="0"/>
              <a:pPr/>
              <a:t>‹#›</a:t>
            </a:fld>
            <a:endParaRPr lang="en-IN"/>
          </a:p>
        </p:txBody>
      </p:sp>
    </p:spTree>
    <p:extLst>
      <p:ext uri="{BB962C8B-B14F-4D97-AF65-F5344CB8AC3E}">
        <p14:creationId xmlns:p14="http://schemas.microsoft.com/office/powerpoint/2010/main" xmlns="" val="42837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225329B-95E0-4110-8FCC-248CC27001BB}" type="datetimeFigureOut">
              <a:rPr lang="en-IN" smtClean="0"/>
              <a:pPr/>
              <a:t>26-08-2024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8D472D-5B51-460B-BADC-1EE37362FE64}" type="slidenum">
              <a:rPr lang="en-IN" smtClean="0"/>
              <a:pPr/>
              <a:t>‹#›</a:t>
            </a:fld>
            <a:endParaRPr lang="en-IN"/>
          </a:p>
        </p:txBody>
      </p:sp>
    </p:spTree>
    <p:extLst>
      <p:ext uri="{BB962C8B-B14F-4D97-AF65-F5344CB8AC3E}">
        <p14:creationId xmlns:p14="http://schemas.microsoft.com/office/powerpoint/2010/main" xmlns="" val="119674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25329B-95E0-4110-8FCC-248CC27001BB}" type="datetimeFigureOut">
              <a:rPr lang="en-IN" smtClean="0"/>
              <a:pPr/>
              <a:t>26-08-2024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8D472D-5B51-460B-BADC-1EE37362FE64}" type="slidenum">
              <a:rPr lang="en-IN" smtClean="0"/>
              <a:pPr/>
              <a:t>‹#›</a:t>
            </a:fld>
            <a:endParaRPr lang="en-IN"/>
          </a:p>
        </p:txBody>
      </p:sp>
    </p:spTree>
    <p:extLst>
      <p:ext uri="{BB962C8B-B14F-4D97-AF65-F5344CB8AC3E}">
        <p14:creationId xmlns:p14="http://schemas.microsoft.com/office/powerpoint/2010/main" xmlns="" val="159984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25329B-95E0-4110-8FCC-248CC27001BB}" type="datetimeFigureOut">
              <a:rPr lang="en-IN" smtClean="0"/>
              <a:pPr/>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D472D-5B51-460B-BADC-1EE37362FE64}" type="slidenum">
              <a:rPr lang="en-IN" smtClean="0"/>
              <a:pPr/>
              <a:t>‹#›</a:t>
            </a:fld>
            <a:endParaRPr lang="en-IN"/>
          </a:p>
        </p:txBody>
      </p:sp>
    </p:spTree>
    <p:extLst>
      <p:ext uri="{BB962C8B-B14F-4D97-AF65-F5344CB8AC3E}">
        <p14:creationId xmlns:p14="http://schemas.microsoft.com/office/powerpoint/2010/main" xmlns="" val="3941005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25329B-95E0-4110-8FCC-248CC27001BB}" type="datetimeFigureOut">
              <a:rPr lang="en-IN" smtClean="0"/>
              <a:pPr/>
              <a:t>26-08-2024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8D472D-5B51-460B-BADC-1EE37362FE64}" type="slidenum">
              <a:rPr lang="en-IN" smtClean="0"/>
              <a:pPr/>
              <a:t>‹#›</a:t>
            </a:fld>
            <a:endParaRPr lang="en-IN"/>
          </a:p>
        </p:txBody>
      </p:sp>
    </p:spTree>
    <p:extLst>
      <p:ext uri="{BB962C8B-B14F-4D97-AF65-F5344CB8AC3E}">
        <p14:creationId xmlns:p14="http://schemas.microsoft.com/office/powerpoint/2010/main" xmlns="" val="3064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25329B-95E0-4110-8FCC-248CC27001BB}" type="datetimeFigureOut">
              <a:rPr lang="en-IN" smtClean="0"/>
              <a:pPr/>
              <a:t>26-08-2024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8D472D-5B51-460B-BADC-1EE37362FE64}" type="slidenum">
              <a:rPr lang="en-IN" smtClean="0"/>
              <a:pPr/>
              <a:t>‹#›</a:t>
            </a:fld>
            <a:endParaRPr lang="en-IN"/>
          </a:p>
        </p:txBody>
      </p:sp>
    </p:spTree>
    <p:extLst>
      <p:ext uri="{BB962C8B-B14F-4D97-AF65-F5344CB8AC3E}">
        <p14:creationId xmlns:p14="http://schemas.microsoft.com/office/powerpoint/2010/main" xmlns="" val="3362666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people.revoledu.com/kardi/tutorial/Similarity/index.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Manhattan_distance" TargetMode="External"/><Relationship Id="rId2" Type="http://schemas.openxmlformats.org/officeDocument/2006/relationships/hyperlink" Target="http://en.wikipedia.org/wiki/Euclidean_distance"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Mahalanobis_distance" TargetMode="External"/><Relationship Id="rId2" Type="http://schemas.openxmlformats.org/officeDocument/2006/relationships/hyperlink" Target="http://en.wikipedia.org/wiki/Maximum_norm"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en.wikipedia.org/wiki/Hamming_distance" TargetMode="External"/><Relationship Id="rId4" Type="http://schemas.openxmlformats.org/officeDocument/2006/relationships/hyperlink" Target="http://en.wikipedia.org/wiki/Inner_product_spac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a:latin typeface="Broadway" pitchFamily="82" charset="0"/>
              </a:rPr>
              <a:t/>
            </a:r>
            <a:br>
              <a:rPr lang="en-IN" sz="4000" dirty="0">
                <a:latin typeface="Broadway" pitchFamily="82" charset="0"/>
              </a:rPr>
            </a:br>
            <a:r>
              <a:rPr lang="en-IN" sz="4000" dirty="0">
                <a:latin typeface="Broadway" pitchFamily="82" charset="0"/>
              </a:rPr>
              <a:t>Clustering</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xmlns="" val="4151807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198934" y="984512"/>
            <a:ext cx="8805463" cy="616125"/>
          </a:xfrm>
        </p:spPr>
        <p:txBody>
          <a:bodyPr>
            <a:normAutofit fontScale="90000"/>
          </a:bodyPr>
          <a:lstStyle/>
          <a:p>
            <a:r>
              <a:rPr lang="en-IN" dirty="0">
                <a:solidFill>
                  <a:schemeClr val="accent2">
                    <a:lumMod val="75000"/>
                  </a:schemeClr>
                </a:solidFill>
              </a:rPr>
              <a:t>Clustering: Some Examples</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8492948" y="959955"/>
            <a:ext cx="452119" cy="273844"/>
          </a:xfrm>
        </p:spPr>
        <p:txBody>
          <a:bodyPr/>
          <a:lstStyle/>
          <a:p>
            <a:fld id="{80FED9D3-AF84-488D-8A6A-726D5349CDAB}" type="slidenum">
              <a:rPr lang="en-IN" sz="2100">
                <a:solidFill>
                  <a:schemeClr val="accent2">
                    <a:lumMod val="40000"/>
                    <a:lumOff val="60000"/>
                  </a:schemeClr>
                </a:solidFill>
              </a:rPr>
              <a:pPr/>
              <a:t>10</a:t>
            </a:fld>
            <a:endParaRPr lang="en-IN" sz="21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xmlns="" id="{314819C9-D576-44D5-A1AF-875A21D5EF79}"/>
              </a:ext>
            </a:extLst>
          </p:cNvPr>
          <p:cNvSpPr>
            <a:spLocks noGrp="1"/>
          </p:cNvSpPr>
          <p:nvPr>
            <p:ph idx="1"/>
          </p:nvPr>
        </p:nvSpPr>
        <p:spPr>
          <a:xfrm>
            <a:off x="198934" y="1705340"/>
            <a:ext cx="8805463" cy="4168149"/>
          </a:xfrm>
        </p:spPr>
        <p:txBody>
          <a:bodyPr>
            <a:noAutofit/>
          </a:bodyPr>
          <a:lstStyle/>
          <a:p>
            <a:pPr>
              <a:buFont typeface="Wingdings" panose="05000000000000000000" pitchFamily="2" charset="2"/>
              <a:buChar char="§"/>
            </a:pPr>
            <a:r>
              <a:rPr lang="en-IN" sz="1950" dirty="0">
                <a:latin typeface="Abadi Extra Light" panose="020B0204020104020204" pitchFamily="34" charset="0"/>
              </a:rPr>
              <a:t>Document/Image/Webpage Clustering</a:t>
            </a:r>
            <a:r>
              <a:rPr lang="en-IN" dirty="0"/>
              <a:t>           </a:t>
            </a:r>
            <a:endParaRPr lang="en-GB" sz="1950" dirty="0">
              <a:latin typeface="Abadi Extra Light" panose="020B0204020104020204" pitchFamily="34" charset="0"/>
            </a:endParaRPr>
          </a:p>
          <a:p>
            <a:pPr>
              <a:buFont typeface="Wingdings" panose="05000000000000000000" pitchFamily="2" charset="2"/>
              <a:buChar char="§"/>
            </a:pPr>
            <a:r>
              <a:rPr lang="en-GB" sz="1950" dirty="0">
                <a:latin typeface="Abadi Extra Light" panose="020B0204020104020204" pitchFamily="34" charset="0"/>
              </a:rPr>
              <a:t>Image Segmentation (clustering pixels)</a:t>
            </a:r>
          </a:p>
          <a:p>
            <a:pPr>
              <a:buFont typeface="Wingdings" panose="05000000000000000000" pitchFamily="2" charset="2"/>
              <a:buChar char="§"/>
            </a:pPr>
            <a:endParaRPr lang="en-GB" sz="1950" dirty="0">
              <a:latin typeface="Abadi Extra Light" panose="020B0204020104020204" pitchFamily="34" charset="0"/>
            </a:endParaRPr>
          </a:p>
          <a:p>
            <a:pPr>
              <a:buFont typeface="Wingdings" panose="05000000000000000000" pitchFamily="2" charset="2"/>
              <a:buChar char="§"/>
            </a:pPr>
            <a:endParaRPr lang="en-GB" sz="1950" dirty="0">
              <a:latin typeface="Abadi Extra Light" panose="020B0204020104020204" pitchFamily="34" charset="0"/>
            </a:endParaRPr>
          </a:p>
          <a:p>
            <a:pPr>
              <a:buFont typeface="Wingdings" panose="05000000000000000000" pitchFamily="2" charset="2"/>
              <a:buChar char="§"/>
            </a:pPr>
            <a:endParaRPr lang="en-GB" sz="1950" dirty="0">
              <a:latin typeface="Abadi Extra Light" panose="020B0204020104020204" pitchFamily="34" charset="0"/>
            </a:endParaRPr>
          </a:p>
          <a:p>
            <a:pPr>
              <a:buFont typeface="Wingdings" panose="05000000000000000000" pitchFamily="2" charset="2"/>
              <a:buChar char="§"/>
            </a:pPr>
            <a:endParaRPr lang="en-GB" sz="1950" dirty="0">
              <a:latin typeface="Abadi Extra Light" panose="020B0204020104020204" pitchFamily="34" charset="0"/>
            </a:endParaRPr>
          </a:p>
          <a:p>
            <a:pPr marL="0" indent="0">
              <a:buNone/>
            </a:pPr>
            <a:endParaRPr lang="en-GB" sz="1950" dirty="0">
              <a:latin typeface="Abadi Extra Light" panose="020B0204020104020204" pitchFamily="34" charset="0"/>
            </a:endParaRPr>
          </a:p>
          <a:p>
            <a:pPr marL="0" indent="0">
              <a:buNone/>
            </a:pPr>
            <a:endParaRPr lang="en-GB" sz="1950" dirty="0">
              <a:latin typeface="Abadi Extra Light" panose="020B0204020104020204" pitchFamily="34" charset="0"/>
            </a:endParaRPr>
          </a:p>
          <a:p>
            <a:pPr>
              <a:buFont typeface="Wingdings" panose="05000000000000000000" pitchFamily="2" charset="2"/>
              <a:buChar char="§"/>
            </a:pPr>
            <a:r>
              <a:rPr lang="en-GB" sz="1950" dirty="0">
                <a:latin typeface="Abadi Extra Light" panose="020B0204020104020204" pitchFamily="34" charset="0"/>
              </a:rPr>
              <a:t>Clustering web-search results</a:t>
            </a:r>
          </a:p>
          <a:p>
            <a:pPr>
              <a:buFont typeface="Wingdings" panose="05000000000000000000" pitchFamily="2" charset="2"/>
              <a:buChar char="§"/>
            </a:pPr>
            <a:r>
              <a:rPr lang="en-GB" sz="1950" dirty="0">
                <a:latin typeface="Abadi Extra Light" panose="020B0204020104020204" pitchFamily="34" charset="0"/>
              </a:rPr>
              <a:t>Clustering (people) nodes in (social) networks/graphs</a:t>
            </a:r>
          </a:p>
          <a:p>
            <a:pPr>
              <a:buFont typeface="Wingdings" panose="05000000000000000000" pitchFamily="2" charset="2"/>
              <a:buChar char="§"/>
            </a:pPr>
            <a:r>
              <a:rPr lang="en-GB" sz="1950" dirty="0">
                <a:latin typeface="Abadi Extra Light" panose="020B0204020104020204" pitchFamily="34" charset="0"/>
              </a:rPr>
              <a:t>.. and many more..</a:t>
            </a:r>
          </a:p>
          <a:p>
            <a:pPr>
              <a:buFont typeface="Wingdings" panose="05000000000000000000" pitchFamily="2" charset="2"/>
              <a:buChar char="§"/>
            </a:pPr>
            <a:endParaRPr lang="en-GB" sz="1950" dirty="0">
              <a:latin typeface="Abadi Extra Light" panose="020B0204020104020204" pitchFamily="34" charset="0"/>
            </a:endParaRPr>
          </a:p>
          <a:p>
            <a:pPr>
              <a:buFont typeface="Wingdings" panose="05000000000000000000" pitchFamily="2" charset="2"/>
              <a:buChar char="§"/>
            </a:pPr>
            <a:endParaRPr lang="en-GB" sz="1950" dirty="0">
              <a:latin typeface="Abadi Extra Light" panose="020B0204020104020204" pitchFamily="34" charset="0"/>
            </a:endParaRPr>
          </a:p>
          <a:p>
            <a:pPr>
              <a:buFont typeface="Wingdings" panose="05000000000000000000" pitchFamily="2" charset="2"/>
              <a:buChar char="§"/>
            </a:pPr>
            <a:endParaRPr lang="en-GB" sz="1950" dirty="0">
              <a:latin typeface="Abadi Extra Light" panose="020B0204020104020204" pitchFamily="34" charset="0"/>
            </a:endParaRPr>
          </a:p>
          <a:p>
            <a:pPr>
              <a:buFont typeface="Wingdings" panose="05000000000000000000" pitchFamily="2" charset="2"/>
              <a:buChar char="§"/>
            </a:pPr>
            <a:endParaRPr lang="en-GB" sz="1950" dirty="0">
              <a:latin typeface="Abadi Extra Light" panose="020B0204020104020204" pitchFamily="34" charset="0"/>
            </a:endParaRPr>
          </a:p>
          <a:p>
            <a:pPr marL="0" indent="0">
              <a:buNone/>
            </a:pPr>
            <a:endParaRPr lang="en-GB" sz="1950" dirty="0">
              <a:latin typeface="Abadi Extra Light" panose="020B0204020104020204" pitchFamily="34" charset="0"/>
            </a:endParaRPr>
          </a:p>
          <a:p>
            <a:pPr marL="0" indent="0">
              <a:buNone/>
            </a:pPr>
            <a:endParaRPr lang="en-GB" sz="600" dirty="0">
              <a:latin typeface="Abadi Extra Light" panose="020B0204020104020204" pitchFamily="34" charset="0"/>
            </a:endParaRPr>
          </a:p>
        </p:txBody>
      </p:sp>
      <p:pic>
        <p:nvPicPr>
          <p:cNvPr id="4098" name="Picture 2">
            <a:extLst>
              <a:ext uri="{FF2B5EF4-FFF2-40B4-BE49-F238E27FC236}">
                <a16:creationId xmlns:a16="http://schemas.microsoft.com/office/drawing/2014/main" xmlns="" id="{609FF8D4-0C1F-4547-A9BA-30E43B6EE643}"/>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51561" y="2714619"/>
            <a:ext cx="2931887" cy="1861279"/>
          </a:xfrm>
          <a:prstGeom prst="rect">
            <a:avLst/>
          </a:prstGeom>
          <a:noFill/>
          <a:extLst>
            <a:ext uri="{909E8E84-426E-40DD-AFC4-6F175D3DCCD1}">
              <a14:hiddenFill xmlns:a14="http://schemas.microsoft.com/office/drawing/2010/main" xmlns="">
                <a:solidFill>
                  <a:srgbClr val="FFFFFF"/>
                </a:solidFill>
              </a14:hiddenFill>
            </a:ext>
          </a:extLst>
        </p:spPr>
      </p:pic>
    </p:spTree>
    <p:custDataLst>
      <p:tags r:id="rId1"/>
    </p:custDataLst>
    <p:extLst>
      <p:ext uri="{BB962C8B-B14F-4D97-AF65-F5344CB8AC3E}">
        <p14:creationId xmlns:p14="http://schemas.microsoft.com/office/powerpoint/2010/main" xmlns="" val="2466942788"/>
      </p:ext>
    </p:extLst>
  </p:cSld>
  <p:clrMapOvr>
    <a:masterClrMapping/>
  </p:clrMapOvr>
  <mc:AlternateContent xmlns:mc="http://schemas.openxmlformats.org/markup-compatibility/2006">
    <mc:Choice xmlns:p14="http://schemas.microsoft.com/office/powerpoint/2010/main" xmlns="" Requires="p14">
      <p:transition spd="slow" p14:dur="2000" advTm="116451"/>
    </mc:Choice>
    <mc:Fallback>
      <p:transition spd="slow" advTm="1164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wipe(down)">
                                      <p:cBhvr>
                                        <p:cTn id="17" dur="500"/>
                                        <p:tgtEl>
                                          <p:spTgt spid="40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wipe(down)">
                                      <p:cBhvr>
                                        <p:cTn id="22" dur="500"/>
                                        <p:tgtEl>
                                          <p:spTgt spid="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wipe(down)">
                                      <p:cBhvr>
                                        <p:cTn id="27" dur="500"/>
                                        <p:tgtEl>
                                          <p:spTgt spid="4">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down)">
                                      <p:cBhvr>
                                        <p:cTn id="3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73E448-73D3-68AB-9076-B81303051C2A}"/>
              </a:ext>
            </a:extLst>
          </p:cNvPr>
          <p:cNvSpPr>
            <a:spLocks noGrp="1"/>
          </p:cNvSpPr>
          <p:nvPr>
            <p:ph type="title"/>
          </p:nvPr>
        </p:nvSpPr>
        <p:spPr/>
        <p:txBody>
          <a:bodyPr/>
          <a:lstStyle/>
          <a:p>
            <a:r>
              <a:rPr lang="en-US" dirty="0"/>
              <a:t>Initializing K-means.</a:t>
            </a:r>
          </a:p>
        </p:txBody>
      </p:sp>
      <p:sp>
        <p:nvSpPr>
          <p:cNvPr id="3" name="Content Placeholder 2">
            <a:extLst>
              <a:ext uri="{FF2B5EF4-FFF2-40B4-BE49-F238E27FC236}">
                <a16:creationId xmlns:a16="http://schemas.microsoft.com/office/drawing/2014/main" xmlns="" id="{203D3CE7-C24B-9CDB-7BED-FAD7C8202BDC}"/>
              </a:ext>
            </a:extLst>
          </p:cNvPr>
          <p:cNvSpPr>
            <a:spLocks noGrp="1"/>
          </p:cNvSpPr>
          <p:nvPr>
            <p:ph idx="1"/>
          </p:nvPr>
        </p:nvSpPr>
        <p:spPr/>
        <p:txBody>
          <a:bodyPr>
            <a:normAutofit fontScale="92500"/>
          </a:bodyPr>
          <a:lstStyle/>
          <a:p>
            <a:pPr algn="just"/>
            <a:r>
              <a:rPr lang="en-US" dirty="0"/>
              <a:t>Initializing K-means is the initial step of the K-means clustering algorithm, which is an unsupervised machine learning technique used for partitioning data points into K clusters.</a:t>
            </a:r>
          </a:p>
          <a:p>
            <a:pPr algn="just"/>
            <a:endParaRPr lang="en-US" dirty="0"/>
          </a:p>
          <a:p>
            <a:pPr algn="just"/>
            <a:r>
              <a:rPr lang="en-US" dirty="0"/>
              <a:t>The goal of K-means is to minimize the sum of squared distances between data points and their corresponding cluster centers, often referred to as centroids.</a:t>
            </a:r>
          </a:p>
        </p:txBody>
      </p:sp>
    </p:spTree>
    <p:extLst>
      <p:ext uri="{BB962C8B-B14F-4D97-AF65-F5344CB8AC3E}">
        <p14:creationId xmlns:p14="http://schemas.microsoft.com/office/powerpoint/2010/main" xmlns="" val="87337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D2C2E8-AF98-F130-F612-3F04273A4CF9}"/>
              </a:ext>
            </a:extLst>
          </p:cNvPr>
          <p:cNvSpPr>
            <a:spLocks noGrp="1"/>
          </p:cNvSpPr>
          <p:nvPr>
            <p:ph type="title"/>
          </p:nvPr>
        </p:nvSpPr>
        <p:spPr/>
        <p:txBody>
          <a:bodyPr>
            <a:normAutofit fontScale="90000"/>
          </a:bodyPr>
          <a:lstStyle/>
          <a:p>
            <a:r>
              <a:rPr lang="en-US" dirty="0"/>
              <a:t>General process for initializing K-means</a:t>
            </a:r>
          </a:p>
        </p:txBody>
      </p:sp>
      <p:sp>
        <p:nvSpPr>
          <p:cNvPr id="3" name="Content Placeholder 2">
            <a:extLst>
              <a:ext uri="{FF2B5EF4-FFF2-40B4-BE49-F238E27FC236}">
                <a16:creationId xmlns:a16="http://schemas.microsoft.com/office/drawing/2014/main" xmlns="" id="{8D83979D-F5DC-C67C-8914-A42042C2C2E6}"/>
              </a:ext>
            </a:extLst>
          </p:cNvPr>
          <p:cNvSpPr>
            <a:spLocks noGrp="1"/>
          </p:cNvSpPr>
          <p:nvPr>
            <p:ph idx="1"/>
          </p:nvPr>
        </p:nvSpPr>
        <p:spPr/>
        <p:txBody>
          <a:bodyPr>
            <a:normAutofit fontScale="77500" lnSpcReduction="20000"/>
          </a:bodyPr>
          <a:lstStyle/>
          <a:p>
            <a:pPr marL="385763" indent="-385763" algn="just">
              <a:buFont typeface="+mj-lt"/>
              <a:buAutoNum type="arabicPeriod"/>
            </a:pPr>
            <a:r>
              <a:rPr lang="en-US" dirty="0"/>
              <a:t>Choose the number of clusters (K): Decide the number of clusters you want to partition your data into. This is a user-specified parameter and requires domain knowledge or experimentation to determine the optimal value.</a:t>
            </a:r>
          </a:p>
          <a:p>
            <a:pPr marL="385763" indent="-385763" algn="just">
              <a:buFont typeface="+mj-lt"/>
              <a:buAutoNum type="arabicPeriod"/>
            </a:pPr>
            <a:endParaRPr lang="en-US" dirty="0"/>
          </a:p>
          <a:p>
            <a:pPr marL="385763" indent="-385763" algn="just">
              <a:buFont typeface="+mj-lt"/>
              <a:buAutoNum type="arabicPeriod"/>
            </a:pPr>
            <a:r>
              <a:rPr lang="en-US" dirty="0"/>
              <a:t>Select initial centroids: Randomly select K data points from your dataset as the initial centroids. These data points will serve as the starting positions for the cluster centers.</a:t>
            </a:r>
          </a:p>
          <a:p>
            <a:pPr marL="385763" indent="-385763" algn="just">
              <a:buFont typeface="+mj-lt"/>
              <a:buAutoNum type="arabicPeriod"/>
            </a:pPr>
            <a:endParaRPr lang="en-US" dirty="0"/>
          </a:p>
          <a:p>
            <a:pPr marL="385763" indent="-385763" algn="just">
              <a:buFont typeface="+mj-lt"/>
              <a:buAutoNum type="arabicPeriod"/>
            </a:pPr>
            <a:r>
              <a:rPr lang="en-US" dirty="0"/>
              <a:t>Assign data points to clusters: Calculate the distance between each data point and all the centroids. Assign each data point to the cluster with the nearest centroid. This step forms the initial clustering.</a:t>
            </a:r>
          </a:p>
          <a:p>
            <a:endParaRPr lang="en-US" dirty="0"/>
          </a:p>
        </p:txBody>
      </p:sp>
    </p:spTree>
    <p:extLst>
      <p:ext uri="{BB962C8B-B14F-4D97-AF65-F5344CB8AC3E}">
        <p14:creationId xmlns:p14="http://schemas.microsoft.com/office/powerpoint/2010/main" xmlns="" val="1553573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0D9A63-051E-866B-1639-02EC67F38919}"/>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xmlns="" id="{5D7A8AF9-CE4E-8962-1AB8-3DB77C4269F4}"/>
              </a:ext>
            </a:extLst>
          </p:cNvPr>
          <p:cNvSpPr>
            <a:spLocks noGrp="1"/>
          </p:cNvSpPr>
          <p:nvPr>
            <p:ph idx="1"/>
          </p:nvPr>
        </p:nvSpPr>
        <p:spPr/>
        <p:txBody>
          <a:bodyPr>
            <a:normAutofit fontScale="85000" lnSpcReduction="20000"/>
          </a:bodyPr>
          <a:lstStyle/>
          <a:p>
            <a:pPr marL="0" indent="0" algn="just">
              <a:buNone/>
            </a:pPr>
            <a:r>
              <a:rPr lang="en-US" dirty="0"/>
              <a:t>4.   Update centroids: Calculate the mean (center) of the data points    within each cluster and move the centroids to these new positions.</a:t>
            </a:r>
          </a:p>
          <a:p>
            <a:pPr marL="385763" indent="-385763" algn="just">
              <a:buFont typeface="+mj-lt"/>
              <a:buAutoNum type="arabicPeriod"/>
            </a:pPr>
            <a:endParaRPr lang="en-US" dirty="0"/>
          </a:p>
          <a:p>
            <a:pPr marL="0" indent="0" algn="just">
              <a:buNone/>
            </a:pPr>
            <a:r>
              <a:rPr lang="en-US" dirty="0"/>
              <a:t>5.    Repeat steps 3 and 4: Continue steps 3 and 4 iteratively until convergence or until a specified number of iterations is reached. Convergence happens when the cluster assignments stop changing significantly or when the centroids stop moving substantially.</a:t>
            </a:r>
          </a:p>
          <a:p>
            <a:pPr marL="385763" indent="-385763" algn="just">
              <a:buFont typeface="+mj-lt"/>
              <a:buAutoNum type="arabicPeriod"/>
            </a:pPr>
            <a:endParaRPr lang="en-US" dirty="0"/>
          </a:p>
          <a:p>
            <a:pPr marL="0" indent="0" algn="just">
              <a:buNone/>
            </a:pPr>
            <a:r>
              <a:rPr lang="en-US" dirty="0"/>
              <a:t>6.    Final clustering: Once convergence is reached, the algorithm stops, and you have your final clustering result.</a:t>
            </a:r>
          </a:p>
          <a:p>
            <a:endParaRPr lang="en-US" dirty="0"/>
          </a:p>
        </p:txBody>
      </p:sp>
    </p:spTree>
    <p:extLst>
      <p:ext uri="{BB962C8B-B14F-4D97-AF65-F5344CB8AC3E}">
        <p14:creationId xmlns:p14="http://schemas.microsoft.com/office/powerpoint/2010/main" xmlns="" val="2383181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A50021"/>
                </a:solidFill>
                <a:latin typeface="Times New Roman" pitchFamily="18" charset="0"/>
                <a:cs typeface="Times New Roman" pitchFamily="18" charset="0"/>
              </a:rPr>
              <a:t>K-Means Algorithm</a:t>
            </a:r>
            <a:endParaRPr lang="en-IN" dirty="0"/>
          </a:p>
        </p:txBody>
      </p:sp>
      <p:sp>
        <p:nvSpPr>
          <p:cNvPr id="3" name="Content Placeholder 2"/>
          <p:cNvSpPr>
            <a:spLocks noGrp="1"/>
          </p:cNvSpPr>
          <p:nvPr>
            <p:ph idx="1"/>
          </p:nvPr>
        </p:nvSpPr>
        <p:spPr>
          <a:xfrm>
            <a:off x="457200" y="1600200"/>
            <a:ext cx="8579296" cy="4525963"/>
          </a:xfrm>
        </p:spPr>
        <p:txBody>
          <a:bodyPr>
            <a:noAutofit/>
          </a:bodyPr>
          <a:lstStyle/>
          <a:p>
            <a:pPr algn="just"/>
            <a:r>
              <a:rPr lang="en-US" sz="2400" b="1" dirty="0">
                <a:latin typeface="Times New Roman" pitchFamily="18" charset="0"/>
                <a:cs typeface="Times New Roman" pitchFamily="18" charset="0"/>
              </a:rPr>
              <a:t>K-Means clustering algorithm proposed by J. </a:t>
            </a:r>
            <a:r>
              <a:rPr lang="en-US" sz="2400" b="1" dirty="0" err="1">
                <a:latin typeface="Times New Roman" pitchFamily="18" charset="0"/>
                <a:cs typeface="Times New Roman" pitchFamily="18" charset="0"/>
              </a:rPr>
              <a:t>Hartigan</a:t>
            </a:r>
            <a:r>
              <a:rPr lang="en-US" sz="2400" b="1" dirty="0">
                <a:latin typeface="Times New Roman" pitchFamily="18" charset="0"/>
                <a:cs typeface="Times New Roman" pitchFamily="18" charset="0"/>
              </a:rPr>
              <a:t> and M. A. Wong [1979].</a:t>
            </a:r>
          </a:p>
          <a:p>
            <a:pPr algn="just"/>
            <a:r>
              <a:rPr lang="en-US" sz="2400" b="1" dirty="0">
                <a:latin typeface="Times New Roman" pitchFamily="18" charset="0"/>
                <a:cs typeface="Times New Roman" pitchFamily="18" charset="0"/>
              </a:rPr>
              <a:t>Given a set of </a:t>
            </a:r>
            <a:r>
              <a:rPr lang="en-US" sz="2400" b="1" i="1" dirty="0">
                <a:latin typeface="Times New Roman" pitchFamily="18" charset="0"/>
                <a:cs typeface="Times New Roman" pitchFamily="18" charset="0"/>
              </a:rPr>
              <a:t>n</a:t>
            </a:r>
            <a:r>
              <a:rPr lang="en-US" sz="2400" b="1" dirty="0">
                <a:latin typeface="Times New Roman" pitchFamily="18" charset="0"/>
                <a:cs typeface="Times New Roman" pitchFamily="18" charset="0"/>
              </a:rPr>
              <a:t> distinct objects, the k-Means clustering algorithm partitions the objects into </a:t>
            </a:r>
            <a:r>
              <a:rPr lang="en-US" sz="2400" b="1" i="1" dirty="0">
                <a:latin typeface="Times New Roman" pitchFamily="18" charset="0"/>
                <a:cs typeface="Times New Roman" pitchFamily="18" charset="0"/>
              </a:rPr>
              <a:t>k</a:t>
            </a:r>
            <a:r>
              <a:rPr lang="en-US" sz="2400" b="1" dirty="0">
                <a:latin typeface="Times New Roman" pitchFamily="18" charset="0"/>
                <a:cs typeface="Times New Roman" pitchFamily="18" charset="0"/>
              </a:rPr>
              <a:t> number of clusters such that </a:t>
            </a:r>
            <a:r>
              <a:rPr lang="en-US" sz="2400" b="1" dirty="0">
                <a:solidFill>
                  <a:srgbClr val="FF0000"/>
                </a:solidFill>
                <a:latin typeface="Times New Roman" pitchFamily="18" charset="0"/>
                <a:cs typeface="Times New Roman" pitchFamily="18" charset="0"/>
              </a:rPr>
              <a:t>intracluster similarity is high but the </a:t>
            </a:r>
            <a:r>
              <a:rPr lang="en-US" sz="2400" b="1" dirty="0" err="1">
                <a:solidFill>
                  <a:srgbClr val="FF0000"/>
                </a:solidFill>
                <a:latin typeface="Times New Roman" pitchFamily="18" charset="0"/>
                <a:cs typeface="Times New Roman" pitchFamily="18" charset="0"/>
              </a:rPr>
              <a:t>intercluster</a:t>
            </a:r>
            <a:r>
              <a:rPr lang="en-US" sz="2400" b="1" dirty="0">
                <a:solidFill>
                  <a:srgbClr val="FF0000"/>
                </a:solidFill>
                <a:latin typeface="Times New Roman" pitchFamily="18" charset="0"/>
                <a:cs typeface="Times New Roman" pitchFamily="18" charset="0"/>
              </a:rPr>
              <a:t> similarity is low</a:t>
            </a:r>
            <a:r>
              <a:rPr lang="en-US" sz="2400" b="1" dirty="0">
                <a:latin typeface="Times New Roman" pitchFamily="18" charset="0"/>
                <a:cs typeface="Times New Roman" pitchFamily="18" charset="0"/>
              </a:rPr>
              <a:t>.</a:t>
            </a:r>
          </a:p>
          <a:p>
            <a:pPr algn="just"/>
            <a:r>
              <a:rPr lang="en-US" sz="2400" b="1" dirty="0">
                <a:latin typeface="Times New Roman" pitchFamily="18" charset="0"/>
                <a:cs typeface="Times New Roman" pitchFamily="18" charset="0"/>
              </a:rPr>
              <a:t>In this algorithm, user has to specify </a:t>
            </a:r>
            <a:r>
              <a:rPr lang="en-US" sz="2400" b="1" i="1" dirty="0">
                <a:latin typeface="Times New Roman" pitchFamily="18" charset="0"/>
                <a:cs typeface="Times New Roman" pitchFamily="18" charset="0"/>
              </a:rPr>
              <a:t>k</a:t>
            </a:r>
            <a:r>
              <a:rPr lang="en-US" sz="2400" b="1" dirty="0">
                <a:latin typeface="Times New Roman" pitchFamily="18" charset="0"/>
                <a:cs typeface="Times New Roman" pitchFamily="18" charset="0"/>
              </a:rPr>
              <a:t>, the number of clusters and consider the objects are defined with numeric attributes and thus using any one of the distance metric to </a:t>
            </a:r>
            <a:r>
              <a:rPr lang="en-US" sz="2400" b="1" dirty="0" smtClean="0">
                <a:latin typeface="Times New Roman" pitchFamily="18" charset="0"/>
                <a:cs typeface="Times New Roman" pitchFamily="18" charset="0"/>
              </a:rPr>
              <a:t>distinguish </a:t>
            </a:r>
            <a:r>
              <a:rPr lang="en-US" sz="2400" b="1" dirty="0">
                <a:latin typeface="Times New Roman" pitchFamily="18" charset="0"/>
                <a:cs typeface="Times New Roman" pitchFamily="18" charset="0"/>
              </a:rPr>
              <a:t>the clusters.</a:t>
            </a:r>
          </a:p>
          <a:p>
            <a:endParaRPr lang="en-IN" sz="2400" b="1" dirty="0">
              <a:solidFill>
                <a:srgbClr val="FF0000"/>
              </a:solidFill>
            </a:endParaRPr>
          </a:p>
        </p:txBody>
      </p:sp>
    </p:spTree>
    <p:extLst>
      <p:ext uri="{BB962C8B-B14F-4D97-AF65-F5344CB8AC3E}">
        <p14:creationId xmlns:p14="http://schemas.microsoft.com/office/powerpoint/2010/main" xmlns="" val="545872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C03313F3-C049-9935-76DE-565F9E03B919}"/>
              </a:ext>
            </a:extLst>
          </p:cNvPr>
          <p:cNvSpPr>
            <a:spLocks noGrp="1" noChangeArrowheads="1"/>
          </p:cNvSpPr>
          <p:nvPr>
            <p:ph type="title"/>
          </p:nvPr>
        </p:nvSpPr>
        <p:spPr/>
        <p:txBody>
          <a:bodyPr/>
          <a:lstStyle/>
          <a:p>
            <a:pPr eaLnBrk="1" hangingPunct="1"/>
            <a:r>
              <a:rPr lang="en-US" altLang="en-US" dirty="0"/>
              <a:t>What have we learned so far…</a:t>
            </a:r>
          </a:p>
        </p:txBody>
      </p:sp>
      <p:pic>
        <p:nvPicPr>
          <p:cNvPr id="12291" name="Picture 5" descr="K means clustering algorithm">
            <a:extLst>
              <a:ext uri="{FF2B5EF4-FFF2-40B4-BE49-F238E27FC236}">
                <a16:creationId xmlns:a16="http://schemas.microsoft.com/office/drawing/2014/main" xmlns="" id="{57176EBD-3AC1-F9A4-3D24-8A182DE14F2B}"/>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a:xfrm>
            <a:off x="2800350" y="2114550"/>
            <a:ext cx="3771900" cy="3886200"/>
          </a:xfr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xmlns="" id="{F815DFAD-8952-9DE5-7156-5C4FEFD99482}"/>
              </a:ext>
            </a:extLst>
          </p:cNvPr>
          <p:cNvSpPr>
            <a:spLocks noChangeArrowheads="1"/>
          </p:cNvSpPr>
          <p:nvPr/>
        </p:nvSpPr>
        <p:spPr bwMode="auto">
          <a:xfrm>
            <a:off x="1257300" y="3422928"/>
            <a:ext cx="67437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endParaRPr lang="en-US" altLang="en-US"/>
          </a:p>
        </p:txBody>
      </p:sp>
      <p:sp>
        <p:nvSpPr>
          <p:cNvPr id="13316" name="Rectangle 10">
            <a:extLst>
              <a:ext uri="{FF2B5EF4-FFF2-40B4-BE49-F238E27FC236}">
                <a16:creationId xmlns:a16="http://schemas.microsoft.com/office/drawing/2014/main" xmlns="" id="{8506538A-98E4-D2CF-EB7B-23630A9E6B6D}"/>
              </a:ext>
            </a:extLst>
          </p:cNvPr>
          <p:cNvSpPr>
            <a:spLocks noGrp="1" noChangeArrowheads="1"/>
          </p:cNvSpPr>
          <p:nvPr>
            <p:ph type="body" idx="1"/>
          </p:nvPr>
        </p:nvSpPr>
        <p:spPr/>
        <p:txBody>
          <a:bodyPr/>
          <a:lstStyle/>
          <a:p>
            <a:pPr algn="just" eaLnBrk="1" hangingPunct="1">
              <a:lnSpc>
                <a:spcPct val="80000"/>
              </a:lnSpc>
            </a:pPr>
            <a:r>
              <a:rPr lang="en-US" altLang="en-US" sz="1950" b="1" u="sng" dirty="0"/>
              <a:t>Step 1:</a:t>
            </a:r>
            <a:r>
              <a:rPr lang="en-US" altLang="en-US" sz="1950" dirty="0"/>
              <a:t> Begin with a decision on the value of k =  number of clusters .</a:t>
            </a:r>
          </a:p>
          <a:p>
            <a:pPr algn="just" eaLnBrk="1" hangingPunct="1">
              <a:lnSpc>
                <a:spcPct val="80000"/>
              </a:lnSpc>
            </a:pPr>
            <a:endParaRPr lang="en-US" altLang="en-US" sz="1950" b="1" u="sng" dirty="0"/>
          </a:p>
          <a:p>
            <a:pPr algn="just" eaLnBrk="1" hangingPunct="1">
              <a:lnSpc>
                <a:spcPct val="80000"/>
              </a:lnSpc>
            </a:pPr>
            <a:r>
              <a:rPr lang="en-US" altLang="en-US" sz="1950" b="1" u="sng" dirty="0"/>
              <a:t>Step 2</a:t>
            </a:r>
            <a:r>
              <a:rPr lang="en-US" altLang="en-US" sz="1950" dirty="0"/>
              <a:t>: Put any initial partition that classifies the data into k  clusters. You may  assign the  training samples randomly, or systematically     as the following: </a:t>
            </a:r>
          </a:p>
          <a:p>
            <a:pPr marL="0" indent="0" algn="just">
              <a:lnSpc>
                <a:spcPct val="80000"/>
              </a:lnSpc>
              <a:buNone/>
            </a:pPr>
            <a:endParaRPr lang="en-US" altLang="en-US" sz="1950" dirty="0"/>
          </a:p>
          <a:p>
            <a:pPr marL="385763" indent="-385763" algn="just">
              <a:lnSpc>
                <a:spcPct val="80000"/>
              </a:lnSpc>
              <a:buFont typeface="+mj-lt"/>
              <a:buAutoNum type="arabicPeriod"/>
            </a:pPr>
            <a:r>
              <a:rPr lang="en-US" altLang="en-US" sz="1950" dirty="0"/>
              <a:t>Take the first k training sample as single-element clusters      </a:t>
            </a:r>
          </a:p>
          <a:p>
            <a:pPr marL="385763" indent="-385763" algn="just">
              <a:lnSpc>
                <a:spcPct val="80000"/>
              </a:lnSpc>
              <a:buFont typeface="+mj-lt"/>
              <a:buAutoNum type="arabicPeriod"/>
            </a:pPr>
            <a:r>
              <a:rPr lang="en-US" altLang="en-US" sz="1950" dirty="0"/>
              <a:t> Assign each of the remaining (N-k) training sample to the cluster with the nearest centroid. After each  assignment, recompute the centroid of the gaining  cluster. </a:t>
            </a:r>
          </a:p>
          <a:p>
            <a:pPr eaLnBrk="1" hangingPunct="1">
              <a:lnSpc>
                <a:spcPct val="80000"/>
              </a:lnSpc>
              <a:buFont typeface="Wingdings" pitchFamily="2" charset="2"/>
              <a:buNone/>
            </a:pPr>
            <a:endParaRPr lang="en-US" altLang="en-US" sz="19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xmlns="" id="{B2013D2A-AE90-6E1E-2A53-CC74A22E6B17}"/>
              </a:ext>
            </a:extLst>
          </p:cNvPr>
          <p:cNvSpPr>
            <a:spLocks noGrp="1" noChangeArrowheads="1"/>
          </p:cNvSpPr>
          <p:nvPr>
            <p:ph type="body" idx="1"/>
          </p:nvPr>
        </p:nvSpPr>
        <p:spPr>
          <a:xfrm>
            <a:off x="346842" y="1828801"/>
            <a:ext cx="8521262" cy="3626644"/>
          </a:xfrm>
        </p:spPr>
        <p:txBody>
          <a:bodyPr/>
          <a:lstStyle/>
          <a:p>
            <a:pPr algn="just" eaLnBrk="1" hangingPunct="1"/>
            <a:r>
              <a:rPr lang="en-US" altLang="en-US" sz="1950" b="1" u="sng" dirty="0"/>
              <a:t>Step 3:</a:t>
            </a:r>
            <a:r>
              <a:rPr lang="en-US" altLang="en-US" sz="1950" dirty="0"/>
              <a:t> Take each sample in sequence and compute its </a:t>
            </a:r>
            <a:r>
              <a:rPr lang="en-US" altLang="en-US" sz="1950" dirty="0">
                <a:hlinkClick r:id="rId2"/>
              </a:rPr>
              <a:t>distance</a:t>
            </a:r>
            <a:r>
              <a:rPr lang="en-US" altLang="en-US" sz="1950" dirty="0"/>
              <a:t> from the centroid of  each of the clusters. If a sample is not currently in the cluster with the closest centroid, switch this sample to that cluster and update the centroid of the cluster gaining the new sample and the cluster losing the sample. </a:t>
            </a:r>
          </a:p>
          <a:p>
            <a:pPr algn="just" eaLnBrk="1" hangingPunct="1"/>
            <a:endParaRPr lang="en-US" altLang="en-US" sz="1950" dirty="0"/>
          </a:p>
          <a:p>
            <a:pPr algn="just" eaLnBrk="1" hangingPunct="1"/>
            <a:r>
              <a:rPr lang="en-US" altLang="en-US" sz="1950" b="1" u="sng" dirty="0"/>
              <a:t>Step 4: </a:t>
            </a:r>
            <a:r>
              <a:rPr lang="en-US" altLang="en-US" sz="1950" dirty="0"/>
              <a:t>Repeat step 3 until convergence is achieved, that is until a pass through the training sample causes no new assignments. </a:t>
            </a:r>
          </a:p>
          <a:p>
            <a:pPr algn="just" eaLnBrk="1" hangingPunct="1"/>
            <a:endParaRPr lang="en-US" altLang="en-US" sz="1950" dirty="0"/>
          </a:p>
          <a:p>
            <a:pPr algn="just" eaLnBrk="1" hangingPunct="1">
              <a:buFont typeface="Wingdings" pitchFamily="2" charset="2"/>
              <a:buNone/>
            </a:pPr>
            <a:endParaRPr lang="en-US" altLang="en-US" sz="19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table with numbers and a diagram&#10;&#10;Description automatically generated with medium confidence">
            <a:extLst>
              <a:ext uri="{FF2B5EF4-FFF2-40B4-BE49-F238E27FC236}">
                <a16:creationId xmlns:a16="http://schemas.microsoft.com/office/drawing/2014/main" xmlns="" id="{84F27BFB-F7B3-59AE-E029-B5FAA847DC2A}"/>
              </a:ext>
            </a:extLst>
          </p:cNvPr>
          <p:cNvPicPr>
            <a:picLocks noGrp="1" noChangeAspect="1"/>
          </p:cNvPicPr>
          <p:nvPr>
            <p:ph idx="1"/>
          </p:nvPr>
        </p:nvPicPr>
        <p:blipFill rotWithShape="1">
          <a:blip r:embed="rId2" cstate="print"/>
          <a:srcRect t="1639" r="541" b="1169"/>
          <a:stretch/>
        </p:blipFill>
        <p:spPr>
          <a:xfrm>
            <a:off x="402658" y="1892461"/>
            <a:ext cx="8338685" cy="3073079"/>
          </a:xfrm>
        </p:spPr>
      </p:pic>
    </p:spTree>
    <p:extLst>
      <p:ext uri="{BB962C8B-B14F-4D97-AF65-F5344CB8AC3E}">
        <p14:creationId xmlns:p14="http://schemas.microsoft.com/office/powerpoint/2010/main" xmlns="" val="358763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weight scale&#10;&#10;Description automatically generated with medium confidence">
            <a:extLst>
              <a:ext uri="{FF2B5EF4-FFF2-40B4-BE49-F238E27FC236}">
                <a16:creationId xmlns:a16="http://schemas.microsoft.com/office/drawing/2014/main" xmlns="" id="{C0287623-4CB9-53D8-B3B9-26DAD95F8538}"/>
              </a:ext>
            </a:extLst>
          </p:cNvPr>
          <p:cNvPicPr>
            <a:picLocks noGrp="1" noChangeAspect="1"/>
          </p:cNvPicPr>
          <p:nvPr>
            <p:ph idx="1"/>
          </p:nvPr>
        </p:nvPicPr>
        <p:blipFill rotWithShape="1">
          <a:blip r:embed="rId2" cstate="print"/>
          <a:srcRect t="2362" r="872" b="1893"/>
          <a:stretch/>
        </p:blipFill>
        <p:spPr>
          <a:xfrm>
            <a:off x="354095" y="1888120"/>
            <a:ext cx="8435810" cy="3081760"/>
          </a:xfrm>
        </p:spPr>
      </p:pic>
    </p:spTree>
    <p:extLst>
      <p:ext uri="{BB962C8B-B14F-4D97-AF65-F5344CB8AC3E}">
        <p14:creationId xmlns:p14="http://schemas.microsoft.com/office/powerpoint/2010/main" xmlns="" val="314461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067D04-4833-C636-076E-9EBB884D9D24}"/>
              </a:ext>
            </a:extLst>
          </p:cNvPr>
          <p:cNvSpPr>
            <a:spLocks noGrp="1"/>
          </p:cNvSpPr>
          <p:nvPr>
            <p:ph type="title"/>
          </p:nvPr>
        </p:nvSpPr>
        <p:spPr/>
        <p:txBody>
          <a:bodyPr>
            <a:normAutofit fontScale="90000"/>
          </a:bodyPr>
          <a:lstStyle/>
          <a:p>
            <a:r>
              <a:rPr lang="en-US" altLang="en-US" dirty="0"/>
              <a:t>Supervised learning vs. unsupervised learning</a:t>
            </a:r>
            <a:endParaRPr lang="en-US" dirty="0"/>
          </a:p>
        </p:txBody>
      </p:sp>
      <p:sp>
        <p:nvSpPr>
          <p:cNvPr id="3" name="Content Placeholder 2">
            <a:extLst>
              <a:ext uri="{FF2B5EF4-FFF2-40B4-BE49-F238E27FC236}">
                <a16:creationId xmlns:a16="http://schemas.microsoft.com/office/drawing/2014/main" xmlns="" id="{FEF2F966-83DD-D88C-83C5-DB22D87AF9BA}"/>
              </a:ext>
            </a:extLst>
          </p:cNvPr>
          <p:cNvSpPr>
            <a:spLocks noGrp="1"/>
          </p:cNvSpPr>
          <p:nvPr>
            <p:ph idx="1"/>
          </p:nvPr>
        </p:nvSpPr>
        <p:spPr/>
        <p:txBody>
          <a:bodyPr>
            <a:normAutofit fontScale="92500" lnSpcReduction="10000"/>
          </a:bodyPr>
          <a:lstStyle/>
          <a:p>
            <a:pPr algn="just"/>
            <a:r>
              <a:rPr lang="en-US" altLang="ja-JP" dirty="0">
                <a:solidFill>
                  <a:srgbClr val="FF0000"/>
                </a:solidFill>
                <a:ea typeface="ＭＳ Ｐゴシック" panose="020B0600070205080204" pitchFamily="34" charset="-128"/>
              </a:rPr>
              <a:t>Supervised learning</a:t>
            </a:r>
            <a:r>
              <a:rPr lang="en-US" altLang="ja-JP" dirty="0">
                <a:solidFill>
                  <a:srgbClr val="FF5050"/>
                </a:solidFill>
                <a:ea typeface="ＭＳ Ｐゴシック" panose="020B0600070205080204" pitchFamily="34" charset="-128"/>
              </a:rPr>
              <a:t>:</a:t>
            </a:r>
            <a:r>
              <a:rPr lang="en-US" altLang="ja-JP" dirty="0">
                <a:ea typeface="ＭＳ Ｐゴシック" panose="020B0600070205080204" pitchFamily="34" charset="-128"/>
              </a:rPr>
              <a:t> discover patterns in the data that relate data attributes with a target (class) attribute. </a:t>
            </a:r>
          </a:p>
          <a:p>
            <a:pPr lvl="1" algn="just"/>
            <a:r>
              <a:rPr lang="en-US" altLang="ja-JP" dirty="0">
                <a:ea typeface="ＭＳ Ｐゴシック" panose="020B0600070205080204" pitchFamily="34" charset="-128"/>
              </a:rPr>
              <a:t>These patterns are then utilized to predict the values of the target attribute in future data instances. </a:t>
            </a:r>
          </a:p>
          <a:p>
            <a:pPr marL="342900" lvl="1" indent="0" algn="just">
              <a:buNone/>
            </a:pPr>
            <a:endParaRPr lang="en-US" altLang="ja-JP" dirty="0">
              <a:ea typeface="ＭＳ Ｐゴシック" panose="020B0600070205080204" pitchFamily="34" charset="-128"/>
            </a:endParaRPr>
          </a:p>
          <a:p>
            <a:pPr algn="just"/>
            <a:r>
              <a:rPr lang="en-US" altLang="ja-JP" dirty="0">
                <a:solidFill>
                  <a:srgbClr val="FF0000"/>
                </a:solidFill>
                <a:ea typeface="ＭＳ Ｐゴシック" panose="020B0600070205080204" pitchFamily="34" charset="-128"/>
              </a:rPr>
              <a:t>Unsupervised learning</a:t>
            </a:r>
            <a:r>
              <a:rPr lang="en-US" altLang="ja-JP" dirty="0">
                <a:ea typeface="ＭＳ Ｐゴシック" panose="020B0600070205080204" pitchFamily="34" charset="-128"/>
              </a:rPr>
              <a:t>: The data have no target attribute. </a:t>
            </a:r>
          </a:p>
          <a:p>
            <a:pPr lvl="1" algn="just"/>
            <a:r>
              <a:rPr lang="en-US" altLang="ja-JP" dirty="0">
                <a:ea typeface="ＭＳ Ｐゴシック" panose="020B0600070205080204" pitchFamily="34" charset="-128"/>
              </a:rPr>
              <a:t>We want to explore the data to find some </a:t>
            </a:r>
            <a:r>
              <a:rPr lang="en-US" altLang="ja-JP" dirty="0" smtClean="0">
                <a:ea typeface="ＭＳ Ｐゴシック" panose="020B0600070205080204" pitchFamily="34" charset="-128"/>
              </a:rPr>
              <a:t>essential </a:t>
            </a:r>
            <a:r>
              <a:rPr lang="en-US" altLang="ja-JP" dirty="0">
                <a:ea typeface="ＭＳ Ｐゴシック" panose="020B0600070205080204" pitchFamily="34" charset="-128"/>
              </a:rPr>
              <a:t>structures in them. </a:t>
            </a:r>
            <a:endParaRPr lang="en-US" altLang="en-US" dirty="0"/>
          </a:p>
          <a:p>
            <a:endParaRPr lang="en-US" dirty="0"/>
          </a:p>
        </p:txBody>
      </p:sp>
    </p:spTree>
    <p:extLst>
      <p:ext uri="{BB962C8B-B14F-4D97-AF65-F5344CB8AC3E}">
        <p14:creationId xmlns:p14="http://schemas.microsoft.com/office/powerpoint/2010/main" xmlns="" val="2439752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weight scale&#10;&#10;Description automatically generated with medium confidence">
            <a:extLst>
              <a:ext uri="{FF2B5EF4-FFF2-40B4-BE49-F238E27FC236}">
                <a16:creationId xmlns:a16="http://schemas.microsoft.com/office/drawing/2014/main" xmlns="" id="{4B07C9B4-5B63-5890-390C-1CFB2ADB469A}"/>
              </a:ext>
            </a:extLst>
          </p:cNvPr>
          <p:cNvPicPr>
            <a:picLocks noGrp="1" noChangeAspect="1"/>
          </p:cNvPicPr>
          <p:nvPr>
            <p:ph idx="1"/>
          </p:nvPr>
        </p:nvPicPr>
        <p:blipFill rotWithShape="1">
          <a:blip r:embed="rId2" cstate="print"/>
          <a:srcRect t="1138" r="431" b="1251"/>
          <a:stretch/>
        </p:blipFill>
        <p:spPr>
          <a:xfrm>
            <a:off x="398044" y="1892461"/>
            <a:ext cx="8347912" cy="3073078"/>
          </a:xfrm>
        </p:spPr>
      </p:pic>
    </p:spTree>
    <p:extLst>
      <p:ext uri="{BB962C8B-B14F-4D97-AF65-F5344CB8AC3E}">
        <p14:creationId xmlns:p14="http://schemas.microsoft.com/office/powerpoint/2010/main" xmlns="" val="2214049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627277"/>
          </a:xfrm>
        </p:spPr>
        <p:txBody>
          <a:bodyPr>
            <a:normAutofit fontScale="90000"/>
          </a:bodyPr>
          <a:lstStyle/>
          <a:p>
            <a:r>
              <a:rPr lang="en-US" sz="4000" dirty="0">
                <a:solidFill>
                  <a:srgbClr val="A50021"/>
                </a:solidFill>
                <a:latin typeface="Times New Roman" pitchFamily="18" charset="0"/>
                <a:cs typeface="Times New Roman" pitchFamily="18" charset="0"/>
              </a:rPr>
              <a:t>Example</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00808" y="789718"/>
                <a:ext cx="3388735" cy="539352"/>
              </a:xfrm>
            </p:spPr>
            <p:txBody>
              <a:bodyPr>
                <a:noAutofit/>
              </a:bodyPr>
              <a:lstStyle/>
              <a:p>
                <a:pPr marL="0" indent="0" algn="ctr">
                  <a:buNone/>
                </a:pPr>
                <a:r>
                  <a:rPr lang="en-US" sz="1600" b="1" dirty="0">
                    <a:solidFill>
                      <a:srgbClr val="FF0000"/>
                    </a:solidFill>
                    <a:cs typeface="Times New Roman" pitchFamily="18" charset="0"/>
                  </a:rPr>
                  <a:t>Table 16.1: 16 objects with two attributes  </a:t>
                </a:r>
                <a14:m>
                  <m:oMath xmlns:m="http://schemas.openxmlformats.org/officeDocument/2006/math">
                    <m:sSub>
                      <m:sSubPr>
                        <m:ctrlPr>
                          <a:rPr lang="en-US" sz="1600" b="1" i="1">
                            <a:solidFill>
                              <a:srgbClr val="FF0000"/>
                            </a:solidFill>
                            <a:latin typeface="Cambria Math" panose="02040503050406030204" pitchFamily="18" charset="0"/>
                          </a:rPr>
                        </m:ctrlPr>
                      </m:sSubPr>
                      <m:e>
                        <m:r>
                          <a:rPr lang="en-IN" sz="1600" b="1" i="1">
                            <a:solidFill>
                              <a:srgbClr val="FF0000"/>
                            </a:solidFill>
                            <a:latin typeface="Cambria Math"/>
                          </a:rPr>
                          <m:t>𝑨</m:t>
                        </m:r>
                      </m:e>
                      <m:sub>
                        <m:r>
                          <a:rPr lang="en-IN" sz="1600" b="1" i="1" smtClean="0">
                            <a:solidFill>
                              <a:srgbClr val="FF0000"/>
                            </a:solidFill>
                            <a:latin typeface="Cambria Math"/>
                          </a:rPr>
                          <m:t>𝟏</m:t>
                        </m:r>
                      </m:sub>
                    </m:sSub>
                  </m:oMath>
                </a14:m>
                <a:r>
                  <a:rPr lang="en-US" sz="1600" b="1" dirty="0">
                    <a:solidFill>
                      <a:srgbClr val="FF0000"/>
                    </a:solidFill>
                    <a:cs typeface="Times New Roman" pitchFamily="18" charset="0"/>
                  </a:rPr>
                  <a:t> and </a:t>
                </a:r>
                <a14:m>
                  <m:oMath xmlns:m="http://schemas.openxmlformats.org/officeDocument/2006/math">
                    <m:sSub>
                      <m:sSubPr>
                        <m:ctrlPr>
                          <a:rPr lang="en-US" sz="1600" b="1" i="1">
                            <a:solidFill>
                              <a:srgbClr val="FF0000"/>
                            </a:solidFill>
                            <a:latin typeface="Cambria Math" panose="02040503050406030204" pitchFamily="18" charset="0"/>
                          </a:rPr>
                        </m:ctrlPr>
                      </m:sSubPr>
                      <m:e>
                        <m:r>
                          <a:rPr lang="en-IN" sz="1600" b="1" i="1">
                            <a:solidFill>
                              <a:srgbClr val="FF0000"/>
                            </a:solidFill>
                            <a:latin typeface="Cambria Math"/>
                          </a:rPr>
                          <m:t>𝑨</m:t>
                        </m:r>
                      </m:e>
                      <m:sub>
                        <m:r>
                          <a:rPr lang="en-US" sz="1600" b="1" i="1">
                            <a:solidFill>
                              <a:srgbClr val="FF0000"/>
                            </a:solidFill>
                            <a:latin typeface="Cambria Math" panose="02040503050406030204" pitchFamily="18" charset="0"/>
                          </a:rPr>
                          <m:t>𝟐</m:t>
                        </m:r>
                      </m:sub>
                    </m:sSub>
                  </m:oMath>
                </a14:m>
                <a:r>
                  <a:rPr lang="en-US" sz="1600" b="1" dirty="0">
                    <a:solidFill>
                      <a:srgbClr val="FF0000"/>
                    </a:solidFill>
                    <a:cs typeface="Times New Roman" pitchFamily="18" charset="0"/>
                  </a:rPr>
                  <a:t>.</a:t>
                </a:r>
              </a:p>
              <a:p>
                <a:pPr marL="0" indent="0" algn="just">
                  <a:buNone/>
                </a:pPr>
                <a:endParaRPr lang="en-US" sz="18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00808" y="789718"/>
                <a:ext cx="3388735" cy="539352"/>
              </a:xfrm>
              <a:blipFill rotWithShape="1">
                <a:blip r:embed="rId2"/>
                <a:stretch>
                  <a:fillRect t="-3409" b="-22727"/>
                </a:stretch>
              </a:blipFill>
            </p:spPr>
            <p:txBody>
              <a:bodyPr>
                <a:normAutofit lnSpcReduction="10000"/>
              </a:bodyPr>
              <a:lstStyle/>
              <a:p>
                <a:r>
                  <a:rPr lang="en-IN">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xmlns="" val="3812412833"/>
              </p:ext>
            </p:extLst>
          </p:nvPr>
        </p:nvGraphicFramePr>
        <p:xfrm>
          <a:off x="797011" y="1465627"/>
          <a:ext cx="1793345" cy="4922520"/>
        </p:xfrm>
        <a:graphic>
          <a:graphicData uri="http://schemas.openxmlformats.org/drawingml/2006/table">
            <a:tbl>
              <a:tblPr firstRow="1" bandRow="1">
                <a:tableStyleId>{125E5076-3810-47DD-B79F-674D7AD40C01}</a:tableStyleId>
              </a:tblPr>
              <a:tblGrid>
                <a:gridCol w="853351">
                  <a:extLst>
                    <a:ext uri="{9D8B030D-6E8A-4147-A177-3AD203B41FA5}">
                      <a16:colId xmlns:a16="http://schemas.microsoft.com/office/drawing/2014/main" xmlns="" val="20000"/>
                    </a:ext>
                  </a:extLst>
                </a:gridCol>
                <a:gridCol w="939994">
                  <a:extLst>
                    <a:ext uri="{9D8B030D-6E8A-4147-A177-3AD203B41FA5}">
                      <a16:colId xmlns:a16="http://schemas.microsoft.com/office/drawing/2014/main" xmlns="" val="20001"/>
                    </a:ext>
                  </a:extLst>
                </a:gridCol>
              </a:tblGrid>
              <a:tr h="288000">
                <a:tc>
                  <a:txBody>
                    <a:bodyPr/>
                    <a:lstStyle/>
                    <a:p>
                      <a:pPr algn="ctr"/>
                      <a:r>
                        <a:rPr lang="en-IN" sz="1300" dirty="0">
                          <a:latin typeface="Cambria Math" pitchFamily="18" charset="0"/>
                          <a:ea typeface="Cambria Math" pitchFamily="18" charset="0"/>
                        </a:rPr>
                        <a:t>A</a:t>
                      </a:r>
                      <a:r>
                        <a:rPr lang="en-IN" sz="1300" baseline="-25000" dirty="0">
                          <a:latin typeface="Cambria Math" pitchFamily="18" charset="0"/>
                          <a:ea typeface="Cambria Math" pitchFamily="18" charset="0"/>
                        </a:rPr>
                        <a:t>1</a:t>
                      </a:r>
                      <a:endParaRPr lang="en-IN" sz="13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dirty="0">
                          <a:latin typeface="Cambria Math" pitchFamily="18" charset="0"/>
                          <a:ea typeface="Cambria Math" pitchFamily="18" charset="0"/>
                        </a:rPr>
                        <a:t>A</a:t>
                      </a:r>
                      <a:r>
                        <a:rPr lang="en-IN" sz="1300" baseline="-25000" dirty="0">
                          <a:latin typeface="Cambria Math" pitchFamily="18" charset="0"/>
                          <a:ea typeface="Cambria Math" pitchFamily="18" charset="0"/>
                        </a:rPr>
                        <a:t>2</a:t>
                      </a:r>
                      <a:endParaRPr lang="en-IN" sz="13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88000">
                <a:tc>
                  <a:txBody>
                    <a:bodyPr/>
                    <a:lstStyle/>
                    <a:p>
                      <a:pPr algn="ctr"/>
                      <a:r>
                        <a:rPr lang="en-IN" sz="1300" b="1" dirty="0">
                          <a:latin typeface="Cambria Math" pitchFamily="18" charset="0"/>
                          <a:ea typeface="Cambria Math" pitchFamily="18" charset="0"/>
                        </a:rPr>
                        <a:t>6.8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12.6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88000">
                <a:tc>
                  <a:txBody>
                    <a:bodyPr/>
                    <a:lstStyle/>
                    <a:p>
                      <a:pPr algn="ctr"/>
                      <a:r>
                        <a:rPr lang="en-IN" sz="1300" b="1" dirty="0">
                          <a:latin typeface="Cambria Math" pitchFamily="18" charset="0"/>
                          <a:ea typeface="Cambria Math" pitchFamily="18" charset="0"/>
                        </a:rPr>
                        <a:t>0.8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9.8</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88000">
                <a:tc>
                  <a:txBody>
                    <a:bodyPr/>
                    <a:lstStyle/>
                    <a:p>
                      <a:pPr algn="ctr"/>
                      <a:r>
                        <a:rPr lang="en-IN" sz="1300" b="1" dirty="0">
                          <a:latin typeface="Cambria Math" pitchFamily="18" charset="0"/>
                          <a:ea typeface="Cambria Math" pitchFamily="18" charset="0"/>
                        </a:rPr>
                        <a:t>1.2</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11.6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288000">
                <a:tc>
                  <a:txBody>
                    <a:bodyPr/>
                    <a:lstStyle/>
                    <a:p>
                      <a:pPr algn="ctr"/>
                      <a:r>
                        <a:rPr lang="en-IN" sz="1300" b="1" dirty="0">
                          <a:latin typeface="Cambria Math" pitchFamily="18" charset="0"/>
                          <a:ea typeface="Cambria Math" pitchFamily="18" charset="0"/>
                        </a:rPr>
                        <a:t>2.8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9.6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288000">
                <a:tc>
                  <a:txBody>
                    <a:bodyPr/>
                    <a:lstStyle/>
                    <a:p>
                      <a:pPr algn="ctr"/>
                      <a:r>
                        <a:rPr lang="en-IN" sz="1300" b="1" dirty="0">
                          <a:latin typeface="Cambria Math" pitchFamily="18" charset="0"/>
                          <a:ea typeface="Cambria Math" pitchFamily="18" charset="0"/>
                        </a:rPr>
                        <a:t>3.8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9.9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288000">
                <a:tc>
                  <a:txBody>
                    <a:bodyPr/>
                    <a:lstStyle/>
                    <a:p>
                      <a:pPr algn="ctr"/>
                      <a:r>
                        <a:rPr lang="en-IN" sz="1300" b="1" dirty="0">
                          <a:latin typeface="Cambria Math" pitchFamily="18" charset="0"/>
                          <a:ea typeface="Cambria Math" pitchFamily="18" charset="0"/>
                        </a:rPr>
                        <a:t>4.4</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6.5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288000">
                <a:tc>
                  <a:txBody>
                    <a:bodyPr/>
                    <a:lstStyle/>
                    <a:p>
                      <a:pPr algn="ctr"/>
                      <a:r>
                        <a:rPr lang="en-IN" sz="1300" b="1" dirty="0">
                          <a:latin typeface="Cambria Math" pitchFamily="18" charset="0"/>
                          <a:ea typeface="Cambria Math" pitchFamily="18" charset="0"/>
                        </a:rPr>
                        <a:t>4.8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288000">
                <a:tc>
                  <a:txBody>
                    <a:bodyPr/>
                    <a:lstStyle/>
                    <a:p>
                      <a:pPr algn="ctr"/>
                      <a:r>
                        <a:rPr lang="en-IN" sz="1300" b="1" dirty="0">
                          <a:latin typeface="Cambria Math" pitchFamily="18" charset="0"/>
                          <a:ea typeface="Cambria Math" pitchFamily="18" charset="0"/>
                        </a:rPr>
                        <a:t>6.0</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19.9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288000">
                <a:tc>
                  <a:txBody>
                    <a:bodyPr/>
                    <a:lstStyle/>
                    <a:p>
                      <a:pPr algn="ctr"/>
                      <a:r>
                        <a:rPr lang="en-IN" sz="1300" b="1" dirty="0">
                          <a:latin typeface="Cambria Math" pitchFamily="18" charset="0"/>
                          <a:ea typeface="Cambria Math" pitchFamily="18" charset="0"/>
                        </a:rPr>
                        <a:t>6.2</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18.5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288000">
                <a:tc>
                  <a:txBody>
                    <a:bodyPr/>
                    <a:lstStyle/>
                    <a:p>
                      <a:pPr algn="ctr"/>
                      <a:r>
                        <a:rPr lang="en-IN" sz="1300" b="1" dirty="0">
                          <a:latin typeface="Cambria Math" pitchFamily="18" charset="0"/>
                          <a:ea typeface="Cambria Math" pitchFamily="18" charset="0"/>
                        </a:rPr>
                        <a:t>7.6</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17.4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r h="288000">
                <a:tc>
                  <a:txBody>
                    <a:bodyPr/>
                    <a:lstStyle/>
                    <a:p>
                      <a:pPr algn="ctr"/>
                      <a:r>
                        <a:rPr lang="en-IN" sz="1300" b="1" dirty="0">
                          <a:latin typeface="Cambria Math" pitchFamily="18" charset="0"/>
                          <a:ea typeface="Cambria Math" pitchFamily="18" charset="0"/>
                        </a:rPr>
                        <a:t>7.8</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12.2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r h="288000">
                <a:tc>
                  <a:txBody>
                    <a:bodyPr/>
                    <a:lstStyle/>
                    <a:p>
                      <a:pPr algn="ctr"/>
                      <a:r>
                        <a:rPr lang="en-IN" sz="1300" b="1" dirty="0">
                          <a:latin typeface="Cambria Math" pitchFamily="18" charset="0"/>
                          <a:ea typeface="Cambria Math" pitchFamily="18" charset="0"/>
                        </a:rPr>
                        <a:t>6.6</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7.7</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2"/>
                  </a:ext>
                </a:extLst>
              </a:tr>
              <a:tr h="288000">
                <a:tc>
                  <a:txBody>
                    <a:bodyPr/>
                    <a:lstStyle/>
                    <a:p>
                      <a:pPr algn="ctr"/>
                      <a:r>
                        <a:rPr lang="en-IN" sz="1300" b="1" dirty="0">
                          <a:latin typeface="Cambria Math" pitchFamily="18" charset="0"/>
                          <a:ea typeface="Cambria Math" pitchFamily="18" charset="0"/>
                        </a:rPr>
                        <a:t>8.2</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4.5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3"/>
                  </a:ext>
                </a:extLst>
              </a:tr>
              <a:tr h="288000">
                <a:tc>
                  <a:txBody>
                    <a:bodyPr/>
                    <a:lstStyle/>
                    <a:p>
                      <a:pPr algn="ctr"/>
                      <a:r>
                        <a:rPr lang="en-IN" sz="1300" b="1" dirty="0">
                          <a:latin typeface="Cambria Math" pitchFamily="18" charset="0"/>
                          <a:ea typeface="Cambria Math" pitchFamily="18" charset="0"/>
                        </a:rPr>
                        <a:t>8.4</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6.9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4"/>
                  </a:ext>
                </a:extLst>
              </a:tr>
              <a:tr h="288000">
                <a:tc>
                  <a:txBody>
                    <a:bodyPr/>
                    <a:lstStyle/>
                    <a:p>
                      <a:pPr algn="ctr"/>
                      <a:r>
                        <a:rPr lang="en-IN" sz="1300" b="1" dirty="0">
                          <a:latin typeface="Cambria Math" pitchFamily="18" charset="0"/>
                          <a:ea typeface="Cambria Math" pitchFamily="18" charset="0"/>
                        </a:rPr>
                        <a:t>9.0</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3.4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5"/>
                  </a:ext>
                </a:extLst>
              </a:tr>
              <a:tr h="288000">
                <a:tc>
                  <a:txBody>
                    <a:bodyPr/>
                    <a:lstStyle/>
                    <a:p>
                      <a:pPr algn="ctr"/>
                      <a:r>
                        <a:rPr lang="en-IN" sz="1300" b="1" dirty="0">
                          <a:latin typeface="Cambria Math" pitchFamily="18" charset="0"/>
                          <a:ea typeface="Cambria Math" pitchFamily="18" charset="0"/>
                        </a:rPr>
                        <a:t>9.6</a:t>
                      </a:r>
                      <a:endParaRPr lang="en-IN" sz="13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300" b="1" dirty="0">
                          <a:latin typeface="Cambria Math" pitchFamily="18" charset="0"/>
                          <a:ea typeface="Cambria Math" pitchFamily="18" charset="0"/>
                          <a:cs typeface="Times New Roman" pitchFamily="18" charset="0"/>
                        </a:rPr>
                        <a:t>11.1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6"/>
                  </a:ext>
                </a:extLst>
              </a:tr>
            </a:tbl>
          </a:graphicData>
        </a:graphic>
      </p:graphicFrame>
      <p:graphicFrame>
        <p:nvGraphicFramePr>
          <p:cNvPr id="8" name="Chart 7"/>
          <p:cNvGraphicFramePr>
            <a:graphicFrameLocks/>
          </p:cNvGraphicFramePr>
          <p:nvPr>
            <p:extLst>
              <p:ext uri="{D42A27DB-BD31-4B8C-83A1-F6EECF244321}">
                <p14:modId xmlns:p14="http://schemas.microsoft.com/office/powerpoint/2010/main" xmlns="" val="649301275"/>
              </p:ext>
            </p:extLst>
          </p:nvPr>
        </p:nvGraphicFramePr>
        <p:xfrm>
          <a:off x="3289495" y="1384006"/>
          <a:ext cx="5182168" cy="3962399"/>
        </p:xfrm>
        <a:graphic>
          <a:graphicData uri="http://schemas.openxmlformats.org/drawingml/2006/chart">
            <c:chart xmlns:c="http://schemas.openxmlformats.org/drawingml/2006/chart" xmlns:r="http://schemas.openxmlformats.org/officeDocument/2006/relationships" r:id="rId3"/>
          </a:graphicData>
        </a:graphic>
      </p:graphicFrame>
      <p:sp>
        <p:nvSpPr>
          <p:cNvPr id="9" name="Content Placeholder 2"/>
          <p:cNvSpPr txBox="1">
            <a:spLocks/>
          </p:cNvSpPr>
          <p:nvPr/>
        </p:nvSpPr>
        <p:spPr>
          <a:xfrm>
            <a:off x="3998847" y="952752"/>
            <a:ext cx="4205731"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dirty="0">
                <a:solidFill>
                  <a:srgbClr val="FF0000"/>
                </a:solidFill>
                <a:cs typeface="Times New Roman" pitchFamily="18" charset="0"/>
              </a:rPr>
              <a:t>Fig 16.1: </a:t>
            </a:r>
            <a:r>
              <a:rPr lang="en-IN" sz="1600" dirty="0">
                <a:solidFill>
                  <a:srgbClr val="FF0000"/>
                </a:solidFill>
                <a:cs typeface="Times New Roman" pitchFamily="18" charset="0"/>
              </a:rPr>
              <a:t>Plotting data of Table 16.1</a:t>
            </a:r>
            <a:endParaRPr lang="en-US" sz="1600" dirty="0">
              <a:solidFill>
                <a:srgbClr val="FF0000"/>
              </a:solidFill>
              <a:cs typeface="Times New Roman" pitchFamily="18" charset="0"/>
            </a:endParaRPr>
          </a:p>
          <a:p>
            <a:pPr marL="0" indent="0" algn="just">
              <a:buFont typeface="Wingdings 2"/>
              <a:buNone/>
            </a:pPr>
            <a:endParaRPr lang="en-US" sz="1800" dirty="0">
              <a:solidFill>
                <a:srgbClr val="FF0000"/>
              </a:solidFill>
              <a:latin typeface="Times New Roman" pitchFamily="18" charset="0"/>
              <a:cs typeface="Times New Roman" pitchFamily="18" charset="0"/>
            </a:endParaRPr>
          </a:p>
          <a:p>
            <a:pPr marL="0" indent="0" algn="just">
              <a:buFont typeface="Wingdings 2"/>
              <a:buNone/>
            </a:pPr>
            <a:endParaRPr lang="en-US" sz="2000" dirty="0">
              <a:solidFill>
                <a:srgbClr val="FF0000"/>
              </a:solidFill>
              <a:latin typeface="Times New Roman" pitchFamily="18" charset="0"/>
              <a:cs typeface="Times New Roman" pitchFamily="18" charset="0"/>
            </a:endParaRPr>
          </a:p>
          <a:p>
            <a:pPr marL="0" indent="0" algn="just">
              <a:buFont typeface="Wingdings 2"/>
              <a:buNone/>
            </a:pPr>
            <a:endParaRPr lang="en-US" sz="2000" dirty="0">
              <a:solidFill>
                <a:srgbClr val="FF0000"/>
              </a:solidFill>
              <a:latin typeface="Times New Roman" pitchFamily="18" charset="0"/>
              <a:cs typeface="Times New Roman" pitchFamily="18" charset="0"/>
            </a:endParaRPr>
          </a:p>
        </p:txBody>
      </p:sp>
      <p:sp>
        <p:nvSpPr>
          <p:cNvPr id="10" name="Oval 9"/>
          <p:cNvSpPr/>
          <p:nvPr/>
        </p:nvSpPr>
        <p:spPr>
          <a:xfrm>
            <a:off x="6101712" y="2200939"/>
            <a:ext cx="202724" cy="276446"/>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629886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fontScale="90000"/>
          </a:bodyPr>
          <a:lstStyle/>
          <a:p>
            <a:r>
              <a:rPr lang="en-US" sz="4000" dirty="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401987" y="1066164"/>
            <a:ext cx="8166084" cy="5334636"/>
          </a:xfrm>
        </p:spPr>
        <p:txBody>
          <a:bodyPr>
            <a:noAutofit/>
          </a:bodyPr>
          <a:lstStyle/>
          <a:p>
            <a:pPr algn="just">
              <a:buFont typeface="Arial" pitchFamily="34" charset="0"/>
              <a:buChar char="•"/>
            </a:pPr>
            <a:r>
              <a:rPr lang="en-IN" sz="2000" b="1" dirty="0">
                <a:solidFill>
                  <a:srgbClr val="FF0000"/>
                </a:solidFill>
                <a:latin typeface="Times New Roman" pitchFamily="18" charset="0"/>
                <a:cs typeface="Times New Roman" pitchFamily="18" charset="0"/>
              </a:rPr>
              <a:t>Suppose, k=3. Three objects are chosen at random shown as circled (see Fig 16.1). These three centroids are shown below.</a:t>
            </a:r>
          </a:p>
          <a:p>
            <a:pPr marL="0" indent="0" algn="just">
              <a:buNone/>
            </a:pPr>
            <a:r>
              <a:rPr lang="en-US" sz="2000" b="1" dirty="0">
                <a:solidFill>
                  <a:srgbClr val="FF0000"/>
                </a:solidFill>
                <a:cs typeface="Times New Roman" pitchFamily="18" charset="0"/>
              </a:rPr>
              <a:t>		        </a:t>
            </a:r>
            <a:r>
              <a:rPr lang="en-IN" sz="1600" b="1" dirty="0">
                <a:solidFill>
                  <a:srgbClr val="FF0000"/>
                </a:solidFill>
                <a:cs typeface="Times New Roman" pitchFamily="18" charset="0"/>
              </a:rPr>
              <a:t>Initial Centroids chosen randomly</a:t>
            </a:r>
            <a:endParaRPr lang="en-US" sz="1600" b="1" dirty="0">
              <a:solidFill>
                <a:srgbClr val="FF0000"/>
              </a:solidFill>
              <a:cs typeface="Times New Roman" pitchFamily="18" charset="0"/>
            </a:endParaRPr>
          </a:p>
          <a:p>
            <a:pPr algn="just">
              <a:buFont typeface="Arial" pitchFamily="34" charset="0"/>
              <a:buChar char="•"/>
            </a:pPr>
            <a:endParaRPr lang="en-IN" sz="2000" b="1" dirty="0">
              <a:solidFill>
                <a:srgbClr val="FF0000"/>
              </a:solidFill>
              <a:latin typeface="Times New Roman" pitchFamily="18" charset="0"/>
              <a:cs typeface="Times New Roman" pitchFamily="18" charset="0"/>
            </a:endParaRPr>
          </a:p>
          <a:p>
            <a:pPr algn="just">
              <a:buFont typeface="Arial" pitchFamily="34" charset="0"/>
              <a:buChar char="•"/>
            </a:pPr>
            <a:endParaRPr lang="en-IN" sz="2000" b="1" dirty="0">
              <a:solidFill>
                <a:srgbClr val="FF0000"/>
              </a:solidFill>
              <a:latin typeface="Times New Roman" pitchFamily="18" charset="0"/>
              <a:cs typeface="Times New Roman" pitchFamily="18" charset="0"/>
            </a:endParaRPr>
          </a:p>
          <a:p>
            <a:pPr algn="just">
              <a:buFont typeface="Arial" pitchFamily="34" charset="0"/>
              <a:buChar char="•"/>
            </a:pPr>
            <a:endParaRPr lang="en-IN" sz="2000" b="1" dirty="0">
              <a:solidFill>
                <a:srgbClr val="FF0000"/>
              </a:solidFill>
              <a:latin typeface="Times New Roman" pitchFamily="18" charset="0"/>
              <a:cs typeface="Times New Roman" pitchFamily="18" charset="0"/>
            </a:endParaRPr>
          </a:p>
          <a:p>
            <a:pPr algn="just">
              <a:buFont typeface="Arial" pitchFamily="34" charset="0"/>
              <a:buChar char="•"/>
            </a:pPr>
            <a:endParaRPr lang="en-IN" sz="2000" b="1" dirty="0">
              <a:solidFill>
                <a:srgbClr val="FF0000"/>
              </a:solidFill>
              <a:latin typeface="Times New Roman" pitchFamily="18" charset="0"/>
              <a:cs typeface="Times New Roman" pitchFamily="18" charset="0"/>
            </a:endParaRPr>
          </a:p>
          <a:p>
            <a:pPr marL="0" indent="0" algn="just">
              <a:buNone/>
            </a:pPr>
            <a:endParaRPr lang="en-IN" sz="2000" b="1" dirty="0">
              <a:solidFill>
                <a:srgbClr val="FF0000"/>
              </a:solidFill>
              <a:latin typeface="Times New Roman" pitchFamily="18" charset="0"/>
              <a:cs typeface="Times New Roman" pitchFamily="18" charset="0"/>
            </a:endParaRPr>
          </a:p>
          <a:p>
            <a:pPr algn="just">
              <a:buFont typeface="Arial" pitchFamily="34" charset="0"/>
              <a:buChar char="•"/>
            </a:pPr>
            <a:r>
              <a:rPr lang="en-IN" sz="2000" b="1" dirty="0">
                <a:solidFill>
                  <a:srgbClr val="FF0000"/>
                </a:solidFill>
                <a:latin typeface="Times New Roman" pitchFamily="18" charset="0"/>
                <a:cs typeface="Times New Roman" pitchFamily="18" charset="0"/>
              </a:rPr>
              <a:t>Let us consider the Euclidean distance measure (</a:t>
            </a:r>
            <a:r>
              <a:rPr lang="en-IN" sz="2000" b="1" i="1" dirty="0">
                <a:solidFill>
                  <a:srgbClr val="FF0000"/>
                </a:solidFill>
                <a:latin typeface="Times New Roman" pitchFamily="18" charset="0"/>
                <a:cs typeface="Times New Roman" pitchFamily="18" charset="0"/>
              </a:rPr>
              <a:t>L</a:t>
            </a:r>
            <a:r>
              <a:rPr lang="en-IN" sz="2000" b="1" i="1" baseline="-25000" dirty="0">
                <a:solidFill>
                  <a:srgbClr val="FF0000"/>
                </a:solidFill>
                <a:latin typeface="Times New Roman" pitchFamily="18" charset="0"/>
                <a:cs typeface="Times New Roman" pitchFamily="18" charset="0"/>
              </a:rPr>
              <a:t>2</a:t>
            </a:r>
            <a:r>
              <a:rPr lang="en-IN" sz="2000" b="1" dirty="0">
                <a:solidFill>
                  <a:srgbClr val="FF0000"/>
                </a:solidFill>
                <a:latin typeface="Times New Roman" pitchFamily="18" charset="0"/>
                <a:cs typeface="Times New Roman" pitchFamily="18" charset="0"/>
              </a:rPr>
              <a:t> Norm) as the distance measurement in our illustration. </a:t>
            </a:r>
          </a:p>
          <a:p>
            <a:pPr algn="just">
              <a:buFont typeface="Arial" pitchFamily="34" charset="0"/>
              <a:buChar char="•"/>
            </a:pPr>
            <a:r>
              <a:rPr lang="en-IN" sz="2000" b="1" dirty="0">
                <a:solidFill>
                  <a:srgbClr val="FF0000"/>
                </a:solidFill>
                <a:latin typeface="Times New Roman" pitchFamily="18" charset="0"/>
                <a:cs typeface="Times New Roman" pitchFamily="18" charset="0"/>
              </a:rPr>
              <a:t>Let d</a:t>
            </a:r>
            <a:r>
              <a:rPr lang="en-IN" sz="2000" b="1" baseline="-25000" dirty="0">
                <a:solidFill>
                  <a:srgbClr val="FF0000"/>
                </a:solidFill>
                <a:latin typeface="Times New Roman" pitchFamily="18" charset="0"/>
                <a:cs typeface="Times New Roman" pitchFamily="18" charset="0"/>
              </a:rPr>
              <a:t>1</a:t>
            </a:r>
            <a:r>
              <a:rPr lang="en-IN" sz="2000" b="1" dirty="0">
                <a:solidFill>
                  <a:srgbClr val="FF0000"/>
                </a:solidFill>
                <a:latin typeface="Times New Roman" pitchFamily="18" charset="0"/>
                <a:cs typeface="Times New Roman" pitchFamily="18" charset="0"/>
              </a:rPr>
              <a:t>, d</a:t>
            </a:r>
            <a:r>
              <a:rPr lang="en-IN" sz="2000" b="1" baseline="-25000" dirty="0">
                <a:solidFill>
                  <a:srgbClr val="FF0000"/>
                </a:solidFill>
                <a:latin typeface="Times New Roman" pitchFamily="18" charset="0"/>
                <a:cs typeface="Times New Roman" pitchFamily="18" charset="0"/>
              </a:rPr>
              <a:t>2</a:t>
            </a:r>
            <a:r>
              <a:rPr lang="en-IN" sz="2000" b="1" dirty="0">
                <a:solidFill>
                  <a:srgbClr val="FF0000"/>
                </a:solidFill>
                <a:latin typeface="Times New Roman" pitchFamily="18" charset="0"/>
                <a:cs typeface="Times New Roman" pitchFamily="18" charset="0"/>
              </a:rPr>
              <a:t> and d</a:t>
            </a:r>
            <a:r>
              <a:rPr lang="en-IN" sz="2000" b="1" baseline="-25000" dirty="0">
                <a:solidFill>
                  <a:srgbClr val="FF0000"/>
                </a:solidFill>
                <a:latin typeface="Times New Roman" pitchFamily="18" charset="0"/>
                <a:cs typeface="Times New Roman" pitchFamily="18" charset="0"/>
              </a:rPr>
              <a:t>3</a:t>
            </a:r>
            <a:r>
              <a:rPr lang="en-IN" sz="2000" b="1" dirty="0">
                <a:solidFill>
                  <a:srgbClr val="FF0000"/>
                </a:solidFill>
                <a:latin typeface="Times New Roman" pitchFamily="18" charset="0"/>
                <a:cs typeface="Times New Roman" pitchFamily="18" charset="0"/>
              </a:rPr>
              <a:t> denote the distance from an object to c</a:t>
            </a:r>
            <a:r>
              <a:rPr lang="en-IN" sz="2000" b="1" baseline="-25000" dirty="0">
                <a:solidFill>
                  <a:srgbClr val="FF0000"/>
                </a:solidFill>
                <a:latin typeface="Times New Roman" pitchFamily="18" charset="0"/>
                <a:cs typeface="Times New Roman" pitchFamily="18" charset="0"/>
              </a:rPr>
              <a:t>1</a:t>
            </a:r>
            <a:r>
              <a:rPr lang="en-IN" sz="2000" b="1" dirty="0">
                <a:solidFill>
                  <a:srgbClr val="FF0000"/>
                </a:solidFill>
                <a:latin typeface="Times New Roman" pitchFamily="18" charset="0"/>
                <a:cs typeface="Times New Roman" pitchFamily="18" charset="0"/>
              </a:rPr>
              <a:t>, c</a:t>
            </a:r>
            <a:r>
              <a:rPr lang="en-IN" sz="2000" b="1" baseline="-25000" dirty="0">
                <a:solidFill>
                  <a:srgbClr val="FF0000"/>
                </a:solidFill>
                <a:latin typeface="Times New Roman" pitchFamily="18" charset="0"/>
                <a:cs typeface="Times New Roman" pitchFamily="18" charset="0"/>
              </a:rPr>
              <a:t>2</a:t>
            </a:r>
            <a:r>
              <a:rPr lang="en-IN" sz="2000" b="1" dirty="0">
                <a:solidFill>
                  <a:srgbClr val="FF0000"/>
                </a:solidFill>
                <a:latin typeface="Times New Roman" pitchFamily="18" charset="0"/>
                <a:cs typeface="Times New Roman" pitchFamily="18" charset="0"/>
              </a:rPr>
              <a:t> and c</a:t>
            </a:r>
            <a:r>
              <a:rPr lang="en-IN" sz="2000" b="1" baseline="-25000" dirty="0">
                <a:solidFill>
                  <a:srgbClr val="FF0000"/>
                </a:solidFill>
                <a:latin typeface="Times New Roman" pitchFamily="18" charset="0"/>
                <a:cs typeface="Times New Roman" pitchFamily="18" charset="0"/>
              </a:rPr>
              <a:t>3</a:t>
            </a:r>
            <a:r>
              <a:rPr lang="en-IN" sz="2000" b="1" dirty="0">
                <a:solidFill>
                  <a:srgbClr val="FF0000"/>
                </a:solidFill>
                <a:latin typeface="Times New Roman" pitchFamily="18" charset="0"/>
                <a:cs typeface="Times New Roman" pitchFamily="18" charset="0"/>
              </a:rPr>
              <a:t> respectively. The distance calculations are shown in Table 16.2.</a:t>
            </a:r>
          </a:p>
          <a:p>
            <a:pPr algn="just">
              <a:buFont typeface="Arial" pitchFamily="34" charset="0"/>
              <a:buChar char="•"/>
            </a:pPr>
            <a:r>
              <a:rPr lang="en-IN" sz="2000" b="1" dirty="0">
                <a:solidFill>
                  <a:srgbClr val="FF0000"/>
                </a:solidFill>
                <a:latin typeface="Times New Roman" pitchFamily="18" charset="0"/>
                <a:cs typeface="Times New Roman" pitchFamily="18" charset="0"/>
              </a:rPr>
              <a:t>Assignment of each object to the respective centroid is shown in the right-most column and the clustering so obtained is shown in Fig 16.2.</a:t>
            </a:r>
          </a:p>
          <a:p>
            <a:pPr marL="0" indent="0" algn="just">
              <a:buNone/>
            </a:pPr>
            <a:endParaRPr lang="en-US" sz="1800" b="1" dirty="0">
              <a:solidFill>
                <a:srgbClr val="FF0000"/>
              </a:solidFill>
              <a:latin typeface="Times New Roman" pitchFamily="18" charset="0"/>
              <a:cs typeface="Times New Roman" pitchFamily="18" charset="0"/>
            </a:endParaRPr>
          </a:p>
          <a:p>
            <a:pPr marL="457200" indent="-457200">
              <a:buClr>
                <a:srgbClr val="0B5ED7"/>
              </a:buClr>
              <a:buFont typeface="+mj-lt"/>
              <a:buAutoNum type="arabicParenR"/>
            </a:pPr>
            <a:endParaRPr lang="en-US" sz="20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latin typeface="Times New Roman" pitchFamily="18" charset="0"/>
              <a:cs typeface="Times New Roman" pitchFamily="18" charset="0"/>
            </a:endParaRPr>
          </a:p>
          <a:p>
            <a:pPr marL="457200" indent="-457200">
              <a:buClr>
                <a:srgbClr val="0B5ED7"/>
              </a:buClr>
              <a:buSzPct val="100000"/>
              <a:buAutoNum type="arabicPeriod"/>
            </a:pPr>
            <a:endParaRPr lang="en-US" sz="2000" b="1" dirty="0">
              <a:solidFill>
                <a:srgbClr val="FF0000"/>
              </a:solidFill>
              <a:latin typeface="Times New Roman" pitchFamily="18" charset="0"/>
              <a:cs typeface="Times New Roman" pitchFamily="18" charset="0"/>
            </a:endParaRPr>
          </a:p>
          <a:p>
            <a:pPr marL="640080" lvl="2" indent="0">
              <a:buClr>
                <a:srgbClr val="0B5ED7"/>
              </a:buClr>
              <a:buSzPct val="100000"/>
              <a:buNone/>
            </a:pPr>
            <a:r>
              <a:rPr lang="en-US" sz="1500" b="1" dirty="0">
                <a:solidFill>
                  <a:srgbClr val="FF0000"/>
                </a:solidFill>
                <a:latin typeface="Times New Roman" pitchFamily="18" charset="0"/>
                <a:cs typeface="Times New Roman" pitchFamily="18" charset="0"/>
              </a:rPr>
              <a:t>      </a:t>
            </a:r>
            <a:endParaRPr lang="en-US" sz="1600" b="1" dirty="0">
              <a:solidFill>
                <a:srgbClr val="FF0000"/>
              </a:solidFill>
              <a:latin typeface="Times New Roman" pitchFamily="18" charset="0"/>
              <a:cs typeface="Times New Roman" pitchFamily="18" charset="0"/>
            </a:endParaRPr>
          </a:p>
          <a:p>
            <a:pPr marL="0" indent="0">
              <a:buNone/>
            </a:pPr>
            <a:endParaRPr lang="en-US" sz="2000" b="1" dirty="0">
              <a:solidFill>
                <a:srgbClr val="FF0000"/>
              </a:solidFill>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algn="just"/>
            <a:endParaRPr lang="en-US" sz="2000" b="1" dirty="0">
              <a:solidFill>
                <a:srgbClr val="FF0000"/>
              </a:solidFill>
              <a:latin typeface="Times New Roman" pitchFamily="18" charset="0"/>
              <a:cs typeface="Times New Roman" pitchFamily="18" charset="0"/>
            </a:endParaRPr>
          </a:p>
          <a:p>
            <a:pPr marL="0" indent="0" algn="just">
              <a:buNone/>
            </a:pPr>
            <a:endParaRPr lang="en-US" sz="2000" b="1" dirty="0">
              <a:solidFill>
                <a:srgbClr val="FF0000"/>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2285105235"/>
              </p:ext>
            </p:extLst>
          </p:nvPr>
        </p:nvGraphicFramePr>
        <p:xfrm>
          <a:off x="2853350" y="2135479"/>
          <a:ext cx="2962554" cy="1733037"/>
        </p:xfrm>
        <a:graphic>
          <a:graphicData uri="http://schemas.openxmlformats.org/drawingml/2006/table">
            <a:tbl>
              <a:tblPr firstRow="1" bandRow="1">
                <a:tableStyleId>{125E5076-3810-47DD-B79F-674D7AD40C01}</a:tableStyleId>
              </a:tblPr>
              <a:tblGrid>
                <a:gridCol w="937373">
                  <a:extLst>
                    <a:ext uri="{9D8B030D-6E8A-4147-A177-3AD203B41FA5}">
                      <a16:colId xmlns:a16="http://schemas.microsoft.com/office/drawing/2014/main" xmlns="" val="20000"/>
                    </a:ext>
                  </a:extLst>
                </a:gridCol>
                <a:gridCol w="602362">
                  <a:extLst>
                    <a:ext uri="{9D8B030D-6E8A-4147-A177-3AD203B41FA5}">
                      <a16:colId xmlns:a16="http://schemas.microsoft.com/office/drawing/2014/main" xmlns="" val="20001"/>
                    </a:ext>
                  </a:extLst>
                </a:gridCol>
                <a:gridCol w="436192">
                  <a:extLst>
                    <a:ext uri="{9D8B030D-6E8A-4147-A177-3AD203B41FA5}">
                      <a16:colId xmlns:a16="http://schemas.microsoft.com/office/drawing/2014/main" xmlns="" val="20002"/>
                    </a:ext>
                  </a:extLst>
                </a:gridCol>
                <a:gridCol w="695833">
                  <a:extLst>
                    <a:ext uri="{9D8B030D-6E8A-4147-A177-3AD203B41FA5}">
                      <a16:colId xmlns:a16="http://schemas.microsoft.com/office/drawing/2014/main" xmlns="" val="20003"/>
                    </a:ext>
                  </a:extLst>
                </a:gridCol>
                <a:gridCol w="290794">
                  <a:extLst>
                    <a:ext uri="{9D8B030D-6E8A-4147-A177-3AD203B41FA5}">
                      <a16:colId xmlns:a16="http://schemas.microsoft.com/office/drawing/2014/main" xmlns="" val="20004"/>
                    </a:ext>
                  </a:extLst>
                </a:gridCol>
              </a:tblGrid>
              <a:tr h="320199">
                <a:tc rowSpan="2">
                  <a:txBody>
                    <a:bodyPr/>
                    <a:lstStyle/>
                    <a:p>
                      <a:r>
                        <a:rPr lang="en-IN" sz="1600" dirty="0">
                          <a:latin typeface="Cambria Math" pitchFamily="18" charset="0"/>
                          <a:ea typeface="Cambria Math" pitchFamily="18" charset="0"/>
                        </a:rPr>
                        <a:t>Centroid</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a:latin typeface="Cambria Math" pitchFamily="18" charset="0"/>
                          <a:ea typeface="Cambria Math" pitchFamily="18" charset="0"/>
                        </a:rPr>
                        <a:t>Objects</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20199">
                <a:tc vMerge="1">
                  <a:txBody>
                    <a:bodyPr/>
                    <a:lstStyle/>
                    <a:p>
                      <a:endParaRPr lang="en-IN"/>
                    </a:p>
                  </a:txBody>
                  <a:tcPr/>
                </a:tc>
                <a:tc gridSpan="2">
                  <a:txBody>
                    <a:bodyPr/>
                    <a:lstStyle/>
                    <a:p>
                      <a:pPr algn="ctr"/>
                      <a:r>
                        <a:rPr lang="en-IN" sz="1600" dirty="0">
                          <a:latin typeface="Cambria Math" pitchFamily="18" charset="0"/>
                          <a:ea typeface="Cambria Math" pitchFamily="18" charset="0"/>
                        </a:rPr>
                        <a:t>A1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a:latin typeface="Cambria Math" pitchFamily="18" charset="0"/>
                          <a:ea typeface="Cambria Math" pitchFamily="18" charset="0"/>
                        </a:rPr>
                        <a:t>A2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3.8</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9.9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xmlns="" val="10002"/>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7.8</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12.2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xmlns="" val="10003"/>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6.2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18.5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xmlns="" val="1386980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627277"/>
          </a:xfrm>
        </p:spPr>
        <p:txBody>
          <a:bodyPr>
            <a:normAutofit fontScale="90000"/>
          </a:bodyPr>
          <a:lstStyle/>
          <a:p>
            <a:r>
              <a:rPr lang="en-US" sz="4000" dirty="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81217" y="800351"/>
            <a:ext cx="3388735" cy="379863"/>
          </a:xfrm>
        </p:spPr>
        <p:txBody>
          <a:bodyPr>
            <a:noAutofit/>
          </a:bodyPr>
          <a:lstStyle/>
          <a:p>
            <a:pPr marL="0" indent="0" algn="ctr">
              <a:buNone/>
            </a:pPr>
            <a:r>
              <a:rPr lang="en-US" sz="1600" b="1" dirty="0">
                <a:solidFill>
                  <a:srgbClr val="FF0000"/>
                </a:solidFill>
                <a:cs typeface="Times New Roman" pitchFamily="18" charset="0"/>
              </a:rPr>
              <a:t>Table 16.2: </a:t>
            </a:r>
            <a:r>
              <a:rPr lang="en-IN" sz="1600" b="1" dirty="0">
                <a:solidFill>
                  <a:srgbClr val="FF0000"/>
                </a:solidFill>
                <a:cs typeface="Times New Roman" pitchFamily="18" charset="0"/>
              </a:rPr>
              <a:t>Distance calculation</a:t>
            </a:r>
            <a:endParaRPr lang="en-US" sz="1600" b="1" dirty="0">
              <a:solidFill>
                <a:srgbClr val="FF0000"/>
              </a:solidFill>
              <a:cs typeface="Times New Roman" pitchFamily="18" charset="0"/>
            </a:endParaRPr>
          </a:p>
          <a:p>
            <a:pPr marL="0" indent="0" algn="just">
              <a:buNone/>
            </a:pPr>
            <a:endParaRPr lang="en-US" sz="1800" dirty="0">
              <a:solidFill>
                <a:srgbClr val="FF0000"/>
              </a:solidFill>
              <a:latin typeface="Times New Roman" pitchFamily="18" charset="0"/>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3935150025"/>
              </p:ext>
            </p:extLst>
          </p:nvPr>
        </p:nvGraphicFramePr>
        <p:xfrm>
          <a:off x="298506" y="1210445"/>
          <a:ext cx="3824554" cy="4896000"/>
        </p:xfrm>
        <a:graphic>
          <a:graphicData uri="http://schemas.openxmlformats.org/drawingml/2006/table">
            <a:tbl>
              <a:tblPr firstRow="1" bandRow="1">
                <a:tableStyleId>{125E5076-3810-47DD-B79F-674D7AD40C01}</a:tableStyleId>
              </a:tblPr>
              <a:tblGrid>
                <a:gridCol w="669704">
                  <a:extLst>
                    <a:ext uri="{9D8B030D-6E8A-4147-A177-3AD203B41FA5}">
                      <a16:colId xmlns:a16="http://schemas.microsoft.com/office/drawing/2014/main" xmlns="" val="20000"/>
                    </a:ext>
                  </a:extLst>
                </a:gridCol>
                <a:gridCol w="484318">
                  <a:extLst>
                    <a:ext uri="{9D8B030D-6E8A-4147-A177-3AD203B41FA5}">
                      <a16:colId xmlns:a16="http://schemas.microsoft.com/office/drawing/2014/main" xmlns="" val="20001"/>
                    </a:ext>
                  </a:extLst>
                </a:gridCol>
                <a:gridCol w="669704">
                  <a:extLst>
                    <a:ext uri="{9D8B030D-6E8A-4147-A177-3AD203B41FA5}">
                      <a16:colId xmlns:a16="http://schemas.microsoft.com/office/drawing/2014/main" xmlns="" val="20002"/>
                    </a:ext>
                  </a:extLst>
                </a:gridCol>
                <a:gridCol w="669704">
                  <a:extLst>
                    <a:ext uri="{9D8B030D-6E8A-4147-A177-3AD203B41FA5}">
                      <a16:colId xmlns:a16="http://schemas.microsoft.com/office/drawing/2014/main" xmlns="" val="20003"/>
                    </a:ext>
                  </a:extLst>
                </a:gridCol>
                <a:gridCol w="669704">
                  <a:extLst>
                    <a:ext uri="{9D8B030D-6E8A-4147-A177-3AD203B41FA5}">
                      <a16:colId xmlns:a16="http://schemas.microsoft.com/office/drawing/2014/main" xmlns="" val="20004"/>
                    </a:ext>
                  </a:extLst>
                </a:gridCol>
                <a:gridCol w="661420">
                  <a:extLst>
                    <a:ext uri="{9D8B030D-6E8A-4147-A177-3AD203B41FA5}">
                      <a16:colId xmlns:a16="http://schemas.microsoft.com/office/drawing/2014/main" xmlns="" val="20005"/>
                    </a:ext>
                  </a:extLst>
                </a:gridCol>
              </a:tblGrid>
              <a:tr h="288000">
                <a:tc>
                  <a:txBody>
                    <a:bodyPr/>
                    <a:lstStyle/>
                    <a:p>
                      <a:pPr algn="ctr"/>
                      <a:r>
                        <a:rPr lang="en-IN" sz="1200" dirty="0">
                          <a:latin typeface="Cambria Math" pitchFamily="18" charset="0"/>
                          <a:ea typeface="Cambria Math" pitchFamily="18" charset="0"/>
                        </a:rPr>
                        <a:t>A</a:t>
                      </a:r>
                      <a:r>
                        <a:rPr lang="en-IN" sz="1200" baseline="-25000" dirty="0">
                          <a:latin typeface="Cambria Math" pitchFamily="18" charset="0"/>
                          <a:ea typeface="Cambria Math" pitchFamily="18" charset="0"/>
                        </a:rPr>
                        <a:t>1</a:t>
                      </a:r>
                      <a:endParaRPr lang="en-IN" sz="12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dirty="0">
                          <a:latin typeface="Cambria Math" pitchFamily="18" charset="0"/>
                          <a:ea typeface="Cambria Math" pitchFamily="18" charset="0"/>
                        </a:rPr>
                        <a:t>A</a:t>
                      </a:r>
                      <a:r>
                        <a:rPr lang="en-IN" sz="1200" baseline="-25000" dirty="0">
                          <a:latin typeface="Cambria Math" pitchFamily="18" charset="0"/>
                          <a:ea typeface="Cambria Math" pitchFamily="18" charset="0"/>
                        </a:rPr>
                        <a:t>2</a:t>
                      </a:r>
                      <a:endParaRPr lang="en-IN" sz="12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mbria Math" pitchFamily="18" charset="0"/>
                          <a:ea typeface="Cambria Math" pitchFamily="18" charset="0"/>
                        </a:rPr>
                        <a:t>d</a:t>
                      </a:r>
                      <a:r>
                        <a:rPr lang="en-IN" sz="1200" baseline="-25000" dirty="0">
                          <a:latin typeface="Cambria Math" pitchFamily="18" charset="0"/>
                          <a:ea typeface="Cambria Math" pitchFamily="18" charset="0"/>
                        </a:rPr>
                        <a:t>1</a:t>
                      </a:r>
                      <a:endParaRPr lang="en-IN" sz="12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mbria Math" pitchFamily="18" charset="0"/>
                          <a:ea typeface="Cambria Math" pitchFamily="18" charset="0"/>
                        </a:rPr>
                        <a:t>d</a:t>
                      </a:r>
                      <a:r>
                        <a:rPr lang="en-IN" sz="1200" baseline="-25000" dirty="0">
                          <a:latin typeface="Cambria Math" pitchFamily="18" charset="0"/>
                          <a:ea typeface="Cambria Math" pitchFamily="18" charset="0"/>
                        </a:rPr>
                        <a:t>2</a:t>
                      </a:r>
                      <a:endParaRPr lang="en-IN" sz="12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dirty="0">
                          <a:latin typeface="Cambria Math" pitchFamily="18" charset="0"/>
                          <a:ea typeface="Cambria Math" pitchFamily="18" charset="0"/>
                        </a:rPr>
                        <a:t>d</a:t>
                      </a:r>
                      <a:r>
                        <a:rPr lang="en-IN" sz="1200" baseline="-25000" dirty="0">
                          <a:latin typeface="Cambria Math" pitchFamily="18" charset="0"/>
                          <a:ea typeface="Cambria Math" pitchFamily="18" charset="0"/>
                        </a:rPr>
                        <a:t>3</a:t>
                      </a:r>
                      <a:endParaRPr lang="en-IN" sz="1200" b="1" baseline="-25000"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baseline="-25000" dirty="0">
                          <a:latin typeface="Times New Roman" pitchFamily="18" charset="0"/>
                          <a:ea typeface="Cambria Math" pitchFamily="18" charset="0"/>
                          <a:cs typeface="Times New Roman" pitchFamily="18" charset="0"/>
                        </a:rPr>
                        <a:t>cluster</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88000">
                <a:tc>
                  <a:txBody>
                    <a:bodyPr/>
                    <a:lstStyle/>
                    <a:p>
                      <a:pPr algn="ctr"/>
                      <a:r>
                        <a:rPr lang="en-IN" sz="1200" b="1" dirty="0">
                          <a:latin typeface="Cambria Math" pitchFamily="18" charset="0"/>
                          <a:ea typeface="Cambria Math" pitchFamily="18" charset="0"/>
                        </a:rPr>
                        <a:t>6.8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12.6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88000">
                <a:tc>
                  <a:txBody>
                    <a:bodyPr/>
                    <a:lstStyle/>
                    <a:p>
                      <a:pPr algn="ctr"/>
                      <a:r>
                        <a:rPr lang="en-IN" sz="1200" b="1" dirty="0">
                          <a:latin typeface="Cambria Math" pitchFamily="18" charset="0"/>
                          <a:ea typeface="Cambria Math" pitchFamily="18" charset="0"/>
                        </a:rPr>
                        <a:t>0.8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9.8</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88000">
                <a:tc>
                  <a:txBody>
                    <a:bodyPr/>
                    <a:lstStyle/>
                    <a:p>
                      <a:pPr algn="ctr"/>
                      <a:r>
                        <a:rPr lang="en-IN" sz="1200" b="1" dirty="0">
                          <a:latin typeface="Cambria Math" pitchFamily="18" charset="0"/>
                          <a:ea typeface="Cambria Math" pitchFamily="18" charset="0"/>
                        </a:rPr>
                        <a:t>1.2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288000">
                <a:tc>
                  <a:txBody>
                    <a:bodyPr/>
                    <a:lstStyle/>
                    <a:p>
                      <a:pPr algn="ctr"/>
                      <a:r>
                        <a:rPr lang="en-IN" sz="1200" b="1" dirty="0">
                          <a:latin typeface="Cambria Math" pitchFamily="18" charset="0"/>
                          <a:ea typeface="Cambria Math" pitchFamily="18" charset="0"/>
                        </a:rPr>
                        <a:t>2.8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288000">
                <a:tc>
                  <a:txBody>
                    <a:bodyPr/>
                    <a:lstStyle/>
                    <a:p>
                      <a:pPr algn="ctr"/>
                      <a:r>
                        <a:rPr lang="en-IN" sz="1200" b="1" dirty="0">
                          <a:latin typeface="Cambria Math" pitchFamily="18" charset="0"/>
                          <a:ea typeface="Cambria Math" pitchFamily="18" charset="0"/>
                        </a:rPr>
                        <a:t>3.8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9.9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0.0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288000">
                <a:tc>
                  <a:txBody>
                    <a:bodyPr/>
                    <a:lstStyle/>
                    <a:p>
                      <a:pPr algn="ctr"/>
                      <a:r>
                        <a:rPr lang="en-IN" sz="1200" b="1" dirty="0">
                          <a:latin typeface="Cambria Math" pitchFamily="18" charset="0"/>
                          <a:ea typeface="Cambria Math" pitchFamily="18" charset="0"/>
                        </a:rPr>
                        <a:t>4.4</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12.1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288000">
                <a:tc>
                  <a:txBody>
                    <a:bodyPr/>
                    <a:lstStyle/>
                    <a:p>
                      <a:pPr algn="ctr"/>
                      <a:r>
                        <a:rPr lang="en-IN" sz="1200" b="1" dirty="0">
                          <a:latin typeface="Cambria Math" pitchFamily="18" charset="0"/>
                          <a:ea typeface="Cambria Math" pitchFamily="18" charset="0"/>
                        </a:rPr>
                        <a:t>4.8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17.5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288000">
                <a:tc>
                  <a:txBody>
                    <a:bodyPr/>
                    <a:lstStyle/>
                    <a:p>
                      <a:pPr algn="ctr"/>
                      <a:r>
                        <a:rPr lang="en-IN" sz="1200" b="1" dirty="0">
                          <a:latin typeface="Cambria Math" pitchFamily="18" charset="0"/>
                          <a:ea typeface="Cambria Math" pitchFamily="18" charset="0"/>
                        </a:rPr>
                        <a:t>6.0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19.9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288000">
                <a:tc>
                  <a:txBody>
                    <a:bodyPr/>
                    <a:lstStyle/>
                    <a:p>
                      <a:pPr algn="ctr"/>
                      <a:r>
                        <a:rPr lang="en-IN" sz="1200" b="1" dirty="0">
                          <a:latin typeface="Cambria Math" pitchFamily="18" charset="0"/>
                          <a:ea typeface="Cambria Math" pitchFamily="18" charset="0"/>
                        </a:rPr>
                        <a:t>6.2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18.5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0.0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288000">
                <a:tc>
                  <a:txBody>
                    <a:bodyPr/>
                    <a:lstStyle/>
                    <a:p>
                      <a:pPr algn="ctr"/>
                      <a:r>
                        <a:rPr lang="en-IN" sz="1200" b="1" dirty="0">
                          <a:latin typeface="Cambria Math" pitchFamily="18" charset="0"/>
                          <a:ea typeface="Cambria Math" pitchFamily="18" charset="0"/>
                        </a:rPr>
                        <a:t>7.6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17.4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1.8</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r h="288000">
                <a:tc>
                  <a:txBody>
                    <a:bodyPr/>
                    <a:lstStyle/>
                    <a:p>
                      <a:pPr algn="ctr"/>
                      <a:r>
                        <a:rPr lang="en-IN" sz="1200" b="1" dirty="0">
                          <a:latin typeface="Cambria Math" pitchFamily="18" charset="0"/>
                          <a:ea typeface="Cambria Math" pitchFamily="18" charset="0"/>
                        </a:rPr>
                        <a:t>7.8</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12.2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0.0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r h="288000">
                <a:tc>
                  <a:txBody>
                    <a:bodyPr/>
                    <a:lstStyle/>
                    <a:p>
                      <a:pPr algn="ctr"/>
                      <a:r>
                        <a:rPr lang="en-IN" sz="1200" b="1" dirty="0">
                          <a:latin typeface="Cambria Math" pitchFamily="18" charset="0"/>
                          <a:ea typeface="Cambria Math" pitchFamily="18" charset="0"/>
                        </a:rPr>
                        <a:t>6.6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7.7</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4.7</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10.8</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2"/>
                  </a:ext>
                </a:extLst>
              </a:tr>
              <a:tr h="288000">
                <a:tc>
                  <a:txBody>
                    <a:bodyPr/>
                    <a:lstStyle/>
                    <a:p>
                      <a:pPr algn="ctr"/>
                      <a:r>
                        <a:rPr lang="en-IN" sz="1200" b="1" dirty="0">
                          <a:latin typeface="Cambria Math" pitchFamily="18" charset="0"/>
                          <a:ea typeface="Cambria Math" pitchFamily="18" charset="0"/>
                        </a:rPr>
                        <a:t>8.2</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4.5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7.7</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14.1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3"/>
                  </a:ext>
                </a:extLst>
              </a:tr>
              <a:tr h="288000">
                <a:tc>
                  <a:txBody>
                    <a:bodyPr/>
                    <a:lstStyle/>
                    <a:p>
                      <a:pPr algn="ctr"/>
                      <a:r>
                        <a:rPr lang="en-IN" sz="1200" b="1" dirty="0">
                          <a:latin typeface="Cambria Math" pitchFamily="18" charset="0"/>
                          <a:ea typeface="Cambria Math" pitchFamily="18" charset="0"/>
                        </a:rPr>
                        <a:t>8.4</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6.9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5.5</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5.3</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11.8</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4"/>
                  </a:ext>
                </a:extLst>
              </a:tr>
              <a:tr h="288000">
                <a:tc>
                  <a:txBody>
                    <a:bodyPr/>
                    <a:lstStyle/>
                    <a:p>
                      <a:pPr algn="ctr"/>
                      <a:r>
                        <a:rPr lang="en-IN" sz="1200" b="1" dirty="0">
                          <a:latin typeface="Cambria Math" pitchFamily="18" charset="0"/>
                          <a:ea typeface="Cambria Math" pitchFamily="18" charset="0"/>
                        </a:rPr>
                        <a:t>9.0</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3.4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8.3</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15.4</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5"/>
                  </a:ext>
                </a:extLst>
              </a:tr>
              <a:tr h="288000">
                <a:tc>
                  <a:txBody>
                    <a:bodyPr/>
                    <a:lstStyle/>
                    <a:p>
                      <a:pPr algn="ctr"/>
                      <a:r>
                        <a:rPr lang="en-IN" sz="1200" b="1" dirty="0">
                          <a:latin typeface="Cambria Math" pitchFamily="18" charset="0"/>
                          <a:ea typeface="Cambria Math" pitchFamily="18" charset="0"/>
                        </a:rPr>
                        <a:t>9.6</a:t>
                      </a:r>
                      <a:endParaRPr lang="en-IN" sz="1200" b="1" dirty="0">
                        <a:latin typeface="Cambria Math" pitchFamily="18" charset="0"/>
                        <a:ea typeface="Cambria Math" pitchFamily="18" charset="0"/>
                        <a:cs typeface="Times New Roman"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11.1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5.9</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8.1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200" b="1" dirty="0">
                          <a:latin typeface="Cambria Math" pitchFamily="18" charset="0"/>
                          <a:ea typeface="Cambria Math" pitchFamily="18" charset="0"/>
                          <a:cs typeface="Times New Roman" pitchFamily="18" charset="0"/>
                        </a:rPr>
                        <a:t>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6"/>
                  </a:ext>
                </a:extLst>
              </a:tr>
            </a:tbl>
          </a:graphicData>
        </a:graphic>
      </p:graphicFrame>
      <p:sp>
        <p:nvSpPr>
          <p:cNvPr id="9" name="Content Placeholder 2"/>
          <p:cNvSpPr txBox="1">
            <a:spLocks/>
          </p:cNvSpPr>
          <p:nvPr/>
        </p:nvSpPr>
        <p:spPr>
          <a:xfrm>
            <a:off x="4829689" y="896861"/>
            <a:ext cx="3894165" cy="538534"/>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a:solidFill>
                  <a:srgbClr val="FF0000"/>
                </a:solidFill>
                <a:cs typeface="Times New Roman" pitchFamily="18" charset="0"/>
              </a:rPr>
              <a:t>Fig 16.2: </a:t>
            </a:r>
            <a:r>
              <a:rPr lang="en-IN" sz="1600" b="1" dirty="0">
                <a:solidFill>
                  <a:srgbClr val="FF0000"/>
                </a:solidFill>
                <a:cs typeface="Times New Roman" pitchFamily="18" charset="0"/>
              </a:rPr>
              <a:t>Initial cluster with respect to Table 16.2</a:t>
            </a:r>
            <a:endParaRPr lang="en-US" sz="1600" b="1" dirty="0">
              <a:solidFill>
                <a:srgbClr val="FF0000"/>
              </a:solidFill>
              <a:cs typeface="Times New Roman" pitchFamily="18" charset="0"/>
            </a:endParaRPr>
          </a:p>
          <a:p>
            <a:pPr marL="0" indent="0" algn="just">
              <a:buFont typeface="Wingdings 2"/>
              <a:buNone/>
            </a:pPr>
            <a:endParaRPr lang="en-US" sz="1800" dirty="0">
              <a:solidFill>
                <a:srgbClr val="FF0000"/>
              </a:solidFill>
              <a:latin typeface="Times New Roman" pitchFamily="18" charset="0"/>
              <a:cs typeface="Times New Roman" pitchFamily="18" charset="0"/>
            </a:endParaRPr>
          </a:p>
          <a:p>
            <a:pPr marL="0" indent="0" algn="just">
              <a:buFont typeface="Wingdings 2"/>
              <a:buNone/>
            </a:pPr>
            <a:endParaRPr lang="en-US" sz="2000" dirty="0">
              <a:solidFill>
                <a:srgbClr val="FF0000"/>
              </a:solidFill>
              <a:latin typeface="Times New Roman" pitchFamily="18" charset="0"/>
              <a:cs typeface="Times New Roman" pitchFamily="18" charset="0"/>
            </a:endParaRPr>
          </a:p>
          <a:p>
            <a:pPr marL="0" indent="0" algn="just">
              <a:buFont typeface="Wingdings 2"/>
              <a:buNone/>
            </a:pPr>
            <a:endParaRPr lang="en-US" sz="2000" dirty="0">
              <a:solidFill>
                <a:srgbClr val="FF0000"/>
              </a:solidFill>
              <a:latin typeface="Times New Roman" pitchFamily="18" charset="0"/>
              <a:cs typeface="Times New Roman" pitchFamily="18" charset="0"/>
            </a:endParaRPr>
          </a:p>
        </p:txBody>
      </p:sp>
      <p:pic>
        <p:nvPicPr>
          <p:cNvPr id="21" name="Picture 20"/>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52721" y="1315710"/>
            <a:ext cx="4489229" cy="4260752"/>
          </a:xfrm>
          <a:prstGeom prst="rect">
            <a:avLst/>
          </a:prstGeom>
        </p:spPr>
      </p:pic>
    </p:spTree>
    <p:extLst>
      <p:ext uri="{BB962C8B-B14F-4D97-AF65-F5344CB8AC3E}">
        <p14:creationId xmlns:p14="http://schemas.microsoft.com/office/powerpoint/2010/main" xmlns="" val="2473256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384376" y="127635"/>
            <a:ext cx="8229600" cy="627277"/>
          </a:xfrm>
        </p:spPr>
        <p:txBody>
          <a:bodyPr>
            <a:normAutofit fontScale="90000"/>
          </a:bodyPr>
          <a:lstStyle/>
          <a:p>
            <a:r>
              <a:rPr lang="en-US" sz="4000" dirty="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graphicFrame>
        <p:nvGraphicFramePr>
          <p:cNvPr id="12" name="Table 11"/>
          <p:cNvGraphicFramePr>
            <a:graphicFrameLocks noGrp="1"/>
          </p:cNvGraphicFramePr>
          <p:nvPr>
            <p:extLst>
              <p:ext uri="{D42A27DB-BD31-4B8C-83A1-F6EECF244321}">
                <p14:modId xmlns:p14="http://schemas.microsoft.com/office/powerpoint/2010/main" xmlns="" val="1094696976"/>
              </p:ext>
            </p:extLst>
          </p:nvPr>
        </p:nvGraphicFramePr>
        <p:xfrm>
          <a:off x="516440" y="2820461"/>
          <a:ext cx="2962554" cy="1733037"/>
        </p:xfrm>
        <a:graphic>
          <a:graphicData uri="http://schemas.openxmlformats.org/drawingml/2006/table">
            <a:tbl>
              <a:tblPr firstRow="1" bandRow="1">
                <a:tableStyleId>{125E5076-3810-47DD-B79F-674D7AD40C01}</a:tableStyleId>
              </a:tblPr>
              <a:tblGrid>
                <a:gridCol w="937373">
                  <a:extLst>
                    <a:ext uri="{9D8B030D-6E8A-4147-A177-3AD203B41FA5}">
                      <a16:colId xmlns:a16="http://schemas.microsoft.com/office/drawing/2014/main" xmlns="" val="20000"/>
                    </a:ext>
                  </a:extLst>
                </a:gridCol>
                <a:gridCol w="602362">
                  <a:extLst>
                    <a:ext uri="{9D8B030D-6E8A-4147-A177-3AD203B41FA5}">
                      <a16:colId xmlns:a16="http://schemas.microsoft.com/office/drawing/2014/main" xmlns="" val="20001"/>
                    </a:ext>
                  </a:extLst>
                </a:gridCol>
                <a:gridCol w="436192">
                  <a:extLst>
                    <a:ext uri="{9D8B030D-6E8A-4147-A177-3AD203B41FA5}">
                      <a16:colId xmlns:a16="http://schemas.microsoft.com/office/drawing/2014/main" xmlns="" val="20002"/>
                    </a:ext>
                  </a:extLst>
                </a:gridCol>
                <a:gridCol w="695833">
                  <a:extLst>
                    <a:ext uri="{9D8B030D-6E8A-4147-A177-3AD203B41FA5}">
                      <a16:colId xmlns:a16="http://schemas.microsoft.com/office/drawing/2014/main" xmlns="" val="20003"/>
                    </a:ext>
                  </a:extLst>
                </a:gridCol>
                <a:gridCol w="290794">
                  <a:extLst>
                    <a:ext uri="{9D8B030D-6E8A-4147-A177-3AD203B41FA5}">
                      <a16:colId xmlns:a16="http://schemas.microsoft.com/office/drawing/2014/main" xmlns="" val="20004"/>
                    </a:ext>
                  </a:extLst>
                </a:gridCol>
              </a:tblGrid>
              <a:tr h="320199">
                <a:tc rowSpan="2">
                  <a:txBody>
                    <a:bodyPr/>
                    <a:lstStyle/>
                    <a:p>
                      <a:pPr algn="ctr"/>
                      <a:r>
                        <a:rPr lang="en-IN" sz="1600" dirty="0">
                          <a:latin typeface="Cambria Math" pitchFamily="18" charset="0"/>
                          <a:ea typeface="Cambria Math" pitchFamily="18" charset="0"/>
                        </a:rPr>
                        <a:t>New Centroid</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IN" sz="1600" dirty="0">
                          <a:latin typeface="Cambria Math" pitchFamily="18" charset="0"/>
                          <a:ea typeface="Cambria Math" pitchFamily="18" charset="0"/>
                        </a:rPr>
                        <a:t>Objects</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20199">
                <a:tc vMerge="1">
                  <a:txBody>
                    <a:bodyPr/>
                    <a:lstStyle/>
                    <a:p>
                      <a:endParaRPr lang="en-IN"/>
                    </a:p>
                  </a:txBody>
                  <a:tcPr/>
                </a:tc>
                <a:tc gridSpan="2">
                  <a:txBody>
                    <a:bodyPr/>
                    <a:lstStyle/>
                    <a:p>
                      <a:pPr algn="ctr"/>
                      <a:r>
                        <a:rPr lang="en-IN" sz="1600" dirty="0">
                          <a:latin typeface="Cambria Math" pitchFamily="18" charset="0"/>
                          <a:ea typeface="Cambria Math" pitchFamily="18" charset="0"/>
                        </a:rPr>
                        <a:t>A1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a:latin typeface="Cambria Math" pitchFamily="18" charset="0"/>
                          <a:ea typeface="Cambria Math" pitchFamily="18" charset="0"/>
                        </a:rPr>
                        <a:t>A2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4.6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7.1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xmlns="" val="10002"/>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8.2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10.7</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xmlns="" val="10003"/>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400" b="1" dirty="0">
                          <a:latin typeface="Cambria Math" pitchFamily="18" charset="0"/>
                          <a:ea typeface="Cambria Math" pitchFamily="18" charset="0"/>
                        </a:rPr>
                        <a:t>6.6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sz="1400" b="1" dirty="0">
                          <a:latin typeface="Cambria Math" pitchFamily="18" charset="0"/>
                          <a:ea typeface="Cambria Math" pitchFamily="18" charset="0"/>
                        </a:rPr>
                        <a:t>18.6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xmlns="" val="10004"/>
                  </a:ext>
                </a:extLst>
              </a:tr>
            </a:tbl>
          </a:graphicData>
        </a:graphic>
      </p:graphicFrame>
      <p:sp>
        <p:nvSpPr>
          <p:cNvPr id="13" name="Rectangle 12"/>
          <p:cNvSpPr/>
          <p:nvPr/>
        </p:nvSpPr>
        <p:spPr>
          <a:xfrm>
            <a:off x="391497" y="2274280"/>
            <a:ext cx="2898358" cy="369332"/>
          </a:xfrm>
          <a:prstGeom prst="rect">
            <a:avLst/>
          </a:prstGeom>
        </p:spPr>
        <p:txBody>
          <a:bodyPr wrap="none">
            <a:spAutoFit/>
          </a:bodyPr>
          <a:lstStyle/>
          <a:p>
            <a:r>
              <a:rPr lang="en-IN" b="1" dirty="0">
                <a:solidFill>
                  <a:srgbClr val="FF0000"/>
                </a:solidFill>
                <a:cs typeface="Times New Roman" pitchFamily="18" charset="0"/>
              </a:rPr>
              <a:t>Calculation of new centroids</a:t>
            </a:r>
            <a:endParaRPr lang="en-IN" dirty="0">
              <a:solidFill>
                <a:srgbClr val="FF0000"/>
              </a:solidFill>
            </a:endParaRPr>
          </a:p>
        </p:txBody>
      </p:sp>
      <p:sp>
        <p:nvSpPr>
          <p:cNvPr id="14" name="Rectangle 13"/>
          <p:cNvSpPr/>
          <p:nvPr/>
        </p:nvSpPr>
        <p:spPr>
          <a:xfrm>
            <a:off x="391497" y="936518"/>
            <a:ext cx="8373900" cy="1015663"/>
          </a:xfrm>
          <a:prstGeom prst="rect">
            <a:avLst/>
          </a:prstGeom>
        </p:spPr>
        <p:txBody>
          <a:bodyPr wrap="square">
            <a:spAutoFit/>
          </a:bodyPr>
          <a:lstStyle/>
          <a:p>
            <a:pPr algn="just"/>
            <a:r>
              <a:rPr lang="en-IN" sz="2000" dirty="0">
                <a:solidFill>
                  <a:srgbClr val="FF0000"/>
                </a:solidFill>
                <a:latin typeface="Times New Roman" pitchFamily="18" charset="0"/>
                <a:cs typeface="Times New Roman" pitchFamily="18" charset="0"/>
              </a:rPr>
              <a:t>The calculation new centroids of the three cluster using the mean of attribute values of A</a:t>
            </a:r>
            <a:r>
              <a:rPr lang="en-IN" sz="2000" baseline="-25000" dirty="0">
                <a:solidFill>
                  <a:srgbClr val="FF0000"/>
                </a:solidFill>
                <a:latin typeface="Times New Roman" pitchFamily="18" charset="0"/>
                <a:cs typeface="Times New Roman" pitchFamily="18" charset="0"/>
              </a:rPr>
              <a:t>1</a:t>
            </a:r>
            <a:r>
              <a:rPr lang="en-IN" sz="2000" dirty="0">
                <a:solidFill>
                  <a:srgbClr val="FF0000"/>
                </a:solidFill>
                <a:latin typeface="Times New Roman" pitchFamily="18" charset="0"/>
                <a:cs typeface="Times New Roman" pitchFamily="18" charset="0"/>
              </a:rPr>
              <a:t> and A</a:t>
            </a:r>
            <a:r>
              <a:rPr lang="en-IN" sz="2000" baseline="-25000" dirty="0">
                <a:solidFill>
                  <a:srgbClr val="FF0000"/>
                </a:solidFill>
                <a:latin typeface="Times New Roman" pitchFamily="18" charset="0"/>
                <a:cs typeface="Times New Roman" pitchFamily="18" charset="0"/>
              </a:rPr>
              <a:t>2</a:t>
            </a:r>
            <a:r>
              <a:rPr lang="en-IN" sz="2000" dirty="0">
                <a:solidFill>
                  <a:srgbClr val="FF0000"/>
                </a:solidFill>
                <a:latin typeface="Times New Roman" pitchFamily="18" charset="0"/>
                <a:cs typeface="Times New Roman" pitchFamily="18" charset="0"/>
              </a:rPr>
              <a:t> is shown in the Table below. The cluster with new centroids are shown in Fig 16.3.</a:t>
            </a:r>
          </a:p>
        </p:txBody>
      </p:sp>
      <p:sp>
        <p:nvSpPr>
          <p:cNvPr id="15" name="Content Placeholder 2"/>
          <p:cNvSpPr txBox="1">
            <a:spLocks/>
          </p:cNvSpPr>
          <p:nvPr/>
        </p:nvSpPr>
        <p:spPr>
          <a:xfrm>
            <a:off x="3822293" y="6107637"/>
            <a:ext cx="4205731"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a:solidFill>
                  <a:srgbClr val="FF0000"/>
                </a:solidFill>
                <a:cs typeface="Times New Roman" pitchFamily="18" charset="0"/>
              </a:rPr>
              <a:t>Fig 16.3: </a:t>
            </a:r>
            <a:r>
              <a:rPr lang="en-IN" sz="1600" b="1" dirty="0">
                <a:solidFill>
                  <a:srgbClr val="FF0000"/>
                </a:solidFill>
                <a:cs typeface="Times New Roman" pitchFamily="18" charset="0"/>
              </a:rPr>
              <a:t>Initial cluster with new centroids</a:t>
            </a:r>
            <a:endParaRPr lang="en-US" sz="1600" b="1" dirty="0">
              <a:solidFill>
                <a:srgbClr val="FF0000"/>
              </a:solidFill>
              <a:cs typeface="Times New Roman" pitchFamily="18" charset="0"/>
            </a:endParaRPr>
          </a:p>
          <a:p>
            <a:pPr marL="0" indent="0" algn="just">
              <a:buFont typeface="Wingdings 2"/>
              <a:buNone/>
            </a:pPr>
            <a:endParaRPr lang="en-US" sz="1800" dirty="0">
              <a:solidFill>
                <a:srgbClr val="FF0000"/>
              </a:solidFill>
              <a:latin typeface="Times New Roman" pitchFamily="18" charset="0"/>
              <a:cs typeface="Times New Roman" pitchFamily="18" charset="0"/>
            </a:endParaRPr>
          </a:p>
          <a:p>
            <a:pPr marL="0" indent="0" algn="just">
              <a:buFont typeface="Wingdings 2"/>
              <a:buNone/>
            </a:pPr>
            <a:endParaRPr lang="en-US" sz="2000" dirty="0">
              <a:solidFill>
                <a:srgbClr val="FF0000"/>
              </a:solidFill>
              <a:latin typeface="Times New Roman" pitchFamily="18" charset="0"/>
              <a:cs typeface="Times New Roman" pitchFamily="18" charset="0"/>
            </a:endParaRPr>
          </a:p>
          <a:p>
            <a:pPr marL="0" indent="0" algn="just">
              <a:buFont typeface="Wingdings 2"/>
              <a:buNone/>
            </a:pPr>
            <a:endParaRPr lang="en-US" sz="2000" dirty="0">
              <a:solidFill>
                <a:srgbClr val="FF0000"/>
              </a:solidFill>
              <a:latin typeface="Times New Roman" pitchFamily="18" charset="0"/>
              <a:cs typeface="Times New Roman" pitchFamily="18" charset="0"/>
            </a:endParaRPr>
          </a:p>
        </p:txBody>
      </p:sp>
      <p:pic>
        <p:nvPicPr>
          <p:cNvPr id="40" name="Picture 3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501859" y="2274281"/>
            <a:ext cx="4401538" cy="3962073"/>
          </a:xfrm>
          <a:prstGeom prst="rect">
            <a:avLst/>
          </a:prstGeom>
        </p:spPr>
      </p:pic>
      <p:pic>
        <p:nvPicPr>
          <p:cNvPr id="41" name="Picture 40"/>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760166" y="2458946"/>
            <a:ext cx="1472580" cy="698038"/>
          </a:xfrm>
          <a:prstGeom prst="rect">
            <a:avLst/>
          </a:prstGeom>
        </p:spPr>
      </p:pic>
    </p:spTree>
    <p:extLst>
      <p:ext uri="{BB962C8B-B14F-4D97-AF65-F5344CB8AC3E}">
        <p14:creationId xmlns:p14="http://schemas.microsoft.com/office/powerpoint/2010/main" xmlns="" val="979027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384376" y="127635"/>
            <a:ext cx="8229600" cy="627277"/>
          </a:xfrm>
        </p:spPr>
        <p:txBody>
          <a:bodyPr>
            <a:normAutofit fontScale="90000"/>
          </a:bodyPr>
          <a:lstStyle/>
          <a:p>
            <a:r>
              <a:rPr lang="en-US" sz="4000" dirty="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sp>
        <p:nvSpPr>
          <p:cNvPr id="14" name="Rectangle 13"/>
          <p:cNvSpPr/>
          <p:nvPr/>
        </p:nvSpPr>
        <p:spPr>
          <a:xfrm>
            <a:off x="391497" y="851457"/>
            <a:ext cx="8373900" cy="1446550"/>
          </a:xfrm>
          <a:prstGeom prst="rect">
            <a:avLst/>
          </a:prstGeom>
        </p:spPr>
        <p:txBody>
          <a:bodyPr wrap="square">
            <a:spAutoFit/>
          </a:bodyPr>
          <a:lstStyle/>
          <a:p>
            <a:pPr algn="just"/>
            <a:r>
              <a:rPr lang="en-IN" sz="2000" b="1" dirty="0">
                <a:solidFill>
                  <a:srgbClr val="FF0000"/>
                </a:solidFill>
                <a:latin typeface="Times New Roman" pitchFamily="18" charset="0"/>
                <a:cs typeface="Times New Roman" pitchFamily="18" charset="0"/>
              </a:rPr>
              <a:t>We next reassign the 16 objects to three clusters by determining which centroid is closest to each one. This gives the revised set of clusters shown in Fig 16.4. </a:t>
            </a:r>
          </a:p>
          <a:p>
            <a:pPr algn="just"/>
            <a:endParaRPr lang="en-IN" sz="800" b="1" dirty="0">
              <a:solidFill>
                <a:srgbClr val="FF0000"/>
              </a:solidFill>
              <a:latin typeface="Times New Roman" pitchFamily="18" charset="0"/>
              <a:cs typeface="Times New Roman" pitchFamily="18" charset="0"/>
            </a:endParaRPr>
          </a:p>
          <a:p>
            <a:pPr algn="just"/>
            <a:r>
              <a:rPr lang="en-IN" sz="2000" b="1" dirty="0">
                <a:solidFill>
                  <a:srgbClr val="FF0000"/>
                </a:solidFill>
                <a:latin typeface="Times New Roman" pitchFamily="18" charset="0"/>
                <a:cs typeface="Times New Roman" pitchFamily="18" charset="0"/>
              </a:rPr>
              <a:t>Note that point p moves from cluster C</a:t>
            </a:r>
            <a:r>
              <a:rPr lang="en-IN" sz="2000" b="1" baseline="-25000" dirty="0">
                <a:solidFill>
                  <a:srgbClr val="FF0000"/>
                </a:solidFill>
                <a:latin typeface="Times New Roman" pitchFamily="18" charset="0"/>
                <a:cs typeface="Times New Roman" pitchFamily="18" charset="0"/>
              </a:rPr>
              <a:t>2</a:t>
            </a:r>
            <a:r>
              <a:rPr lang="en-IN" sz="2000" b="1" dirty="0">
                <a:solidFill>
                  <a:srgbClr val="FF0000"/>
                </a:solidFill>
                <a:latin typeface="Times New Roman" pitchFamily="18" charset="0"/>
                <a:cs typeface="Times New Roman" pitchFamily="18" charset="0"/>
              </a:rPr>
              <a:t> to cluster C</a:t>
            </a:r>
            <a:r>
              <a:rPr lang="en-IN" sz="2000" b="1" baseline="-25000" dirty="0">
                <a:solidFill>
                  <a:srgbClr val="FF0000"/>
                </a:solidFill>
                <a:latin typeface="Times New Roman" pitchFamily="18" charset="0"/>
                <a:cs typeface="Times New Roman" pitchFamily="18" charset="0"/>
              </a:rPr>
              <a:t>1</a:t>
            </a:r>
            <a:r>
              <a:rPr lang="en-IN" sz="2000" b="1" dirty="0">
                <a:solidFill>
                  <a:srgbClr val="FF0000"/>
                </a:solidFill>
                <a:latin typeface="Times New Roman" pitchFamily="18" charset="0"/>
                <a:cs typeface="Times New Roman" pitchFamily="18" charset="0"/>
              </a:rPr>
              <a:t>. </a:t>
            </a:r>
          </a:p>
        </p:txBody>
      </p:sp>
      <p:sp>
        <p:nvSpPr>
          <p:cNvPr id="15" name="Content Placeholder 2"/>
          <p:cNvSpPr txBox="1">
            <a:spLocks/>
          </p:cNvSpPr>
          <p:nvPr/>
        </p:nvSpPr>
        <p:spPr>
          <a:xfrm>
            <a:off x="1392076" y="5928945"/>
            <a:ext cx="4205731"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a:solidFill>
                  <a:srgbClr val="FF0000"/>
                </a:solidFill>
                <a:cs typeface="Times New Roman" pitchFamily="18" charset="0"/>
              </a:rPr>
              <a:t>Fig 16.4: </a:t>
            </a:r>
            <a:r>
              <a:rPr lang="en-IN" sz="1600" b="1" dirty="0">
                <a:solidFill>
                  <a:srgbClr val="FF0000"/>
                </a:solidFill>
                <a:cs typeface="Times New Roman" pitchFamily="18" charset="0"/>
              </a:rPr>
              <a:t>Cluster after first iteration</a:t>
            </a:r>
            <a:endParaRPr lang="en-US" sz="1800" dirty="0">
              <a:solidFill>
                <a:srgbClr val="FF0000"/>
              </a:solidFill>
              <a:latin typeface="Times New Roman" pitchFamily="18" charset="0"/>
              <a:cs typeface="Times New Roman" pitchFamily="18" charset="0"/>
            </a:endParaRPr>
          </a:p>
          <a:p>
            <a:pPr marL="0" indent="0" algn="just">
              <a:buFont typeface="Wingdings 2"/>
              <a:buNone/>
            </a:pPr>
            <a:endParaRPr lang="en-US" sz="2000" dirty="0">
              <a:solidFill>
                <a:srgbClr val="FF0000"/>
              </a:solidFill>
              <a:latin typeface="Times New Roman" pitchFamily="18" charset="0"/>
              <a:cs typeface="Times New Roman" pitchFamily="18" charset="0"/>
            </a:endParaRPr>
          </a:p>
          <a:p>
            <a:pPr marL="0" indent="0" algn="just">
              <a:buFont typeface="Wingdings 2"/>
              <a:buNone/>
            </a:pPr>
            <a:endParaRPr lang="en-US" sz="2000" dirty="0">
              <a:solidFill>
                <a:srgbClr val="FF0000"/>
              </a:solidFill>
              <a:latin typeface="Times New Roman" pitchFamily="18" charset="0"/>
              <a:cs typeface="Times New Roman"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36630" y="2112501"/>
            <a:ext cx="4888140" cy="3962073"/>
          </a:xfrm>
          <a:prstGeom prst="rect">
            <a:avLst/>
          </a:prstGeom>
        </p:spPr>
      </p:pic>
    </p:spTree>
    <p:extLst>
      <p:ext uri="{BB962C8B-B14F-4D97-AF65-F5344CB8AC3E}">
        <p14:creationId xmlns:p14="http://schemas.microsoft.com/office/powerpoint/2010/main" xmlns="" val="305633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a:spLocks noGrp="1"/>
          </p:cNvSpPr>
          <p:nvPr>
            <p:ph type="title"/>
          </p:nvPr>
        </p:nvSpPr>
        <p:spPr>
          <a:xfrm>
            <a:off x="384376" y="127635"/>
            <a:ext cx="8229600" cy="627277"/>
          </a:xfrm>
        </p:spPr>
        <p:txBody>
          <a:bodyPr>
            <a:normAutofit fontScale="90000"/>
          </a:bodyPr>
          <a:lstStyle/>
          <a:p>
            <a:r>
              <a:rPr lang="en-US" sz="4000" dirty="0">
                <a:solidFill>
                  <a:srgbClr val="A50021"/>
                </a:solidFill>
                <a:latin typeface="Times New Roman" pitchFamily="18" charset="0"/>
                <a:cs typeface="Times New Roman" pitchFamily="18" charset="0"/>
              </a:rPr>
              <a:t>Illustration of k-Means clustering algorithms</a:t>
            </a:r>
            <a:endParaRPr lang="en-IN" sz="4000" dirty="0">
              <a:solidFill>
                <a:srgbClr val="A50021"/>
              </a:solidFill>
              <a:latin typeface="Times New Roman" pitchFamily="18" charset="0"/>
              <a:cs typeface="Times New Roman" pitchFamily="18" charset="0"/>
            </a:endParaRPr>
          </a:p>
        </p:txBody>
      </p:sp>
      <p:graphicFrame>
        <p:nvGraphicFramePr>
          <p:cNvPr id="20" name="Table 19"/>
          <p:cNvGraphicFramePr>
            <a:graphicFrameLocks noGrp="1"/>
          </p:cNvGraphicFramePr>
          <p:nvPr>
            <p:extLst>
              <p:ext uri="{D42A27DB-BD31-4B8C-83A1-F6EECF244321}">
                <p14:modId xmlns:p14="http://schemas.microsoft.com/office/powerpoint/2010/main" xmlns="" val="114898635"/>
              </p:ext>
            </p:extLst>
          </p:nvPr>
        </p:nvGraphicFramePr>
        <p:xfrm>
          <a:off x="530899" y="4345855"/>
          <a:ext cx="3284668" cy="1733037"/>
        </p:xfrm>
        <a:graphic>
          <a:graphicData uri="http://schemas.openxmlformats.org/drawingml/2006/table">
            <a:tbl>
              <a:tblPr firstRow="1" bandRow="1">
                <a:tableStyleId>{125E5076-3810-47DD-B79F-674D7AD40C01}</a:tableStyleId>
              </a:tblPr>
              <a:tblGrid>
                <a:gridCol w="937373">
                  <a:extLst>
                    <a:ext uri="{9D8B030D-6E8A-4147-A177-3AD203B41FA5}">
                      <a16:colId xmlns:a16="http://schemas.microsoft.com/office/drawing/2014/main" xmlns="" val="20000"/>
                    </a:ext>
                  </a:extLst>
                </a:gridCol>
                <a:gridCol w="1038554">
                  <a:extLst>
                    <a:ext uri="{9D8B030D-6E8A-4147-A177-3AD203B41FA5}">
                      <a16:colId xmlns:a16="http://schemas.microsoft.com/office/drawing/2014/main" xmlns="" val="20001"/>
                    </a:ext>
                  </a:extLst>
                </a:gridCol>
                <a:gridCol w="1308741">
                  <a:extLst>
                    <a:ext uri="{9D8B030D-6E8A-4147-A177-3AD203B41FA5}">
                      <a16:colId xmlns:a16="http://schemas.microsoft.com/office/drawing/2014/main" xmlns="" val="20002"/>
                    </a:ext>
                  </a:extLst>
                </a:gridCol>
              </a:tblGrid>
              <a:tr h="320199">
                <a:tc rowSpan="2">
                  <a:txBody>
                    <a:bodyPr/>
                    <a:lstStyle/>
                    <a:p>
                      <a:pPr algn="ctr"/>
                      <a:r>
                        <a:rPr lang="en-IN" sz="1600" dirty="0">
                          <a:latin typeface="Cambria Math" pitchFamily="18" charset="0"/>
                          <a:ea typeface="Cambria Math" pitchFamily="18" charset="0"/>
                        </a:rPr>
                        <a:t>Centroid</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sz="1600" dirty="0">
                          <a:latin typeface="Cambria Math" pitchFamily="18" charset="0"/>
                          <a:ea typeface="Cambria Math" pitchFamily="18" charset="0"/>
                        </a:rPr>
                        <a:t>Revised  Centroids</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320199">
                <a:tc vMerge="1">
                  <a:txBody>
                    <a:bodyPr/>
                    <a:lstStyle/>
                    <a:p>
                      <a:endParaRPr lang="en-IN"/>
                    </a:p>
                  </a:txBody>
                  <a:tcPr/>
                </a:tc>
                <a:tc>
                  <a:txBody>
                    <a:bodyPr/>
                    <a:lstStyle/>
                    <a:p>
                      <a:pPr algn="ctr"/>
                      <a:r>
                        <a:rPr lang="en-IN" sz="1600" dirty="0">
                          <a:latin typeface="Cambria Math" pitchFamily="18" charset="0"/>
                          <a:ea typeface="Cambria Math" pitchFamily="18" charset="0"/>
                        </a:rPr>
                        <a:t>A1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IN" sz="1600" dirty="0">
                          <a:latin typeface="Cambria Math" pitchFamily="18" charset="0"/>
                          <a:ea typeface="Cambria Math" pitchFamily="18" charset="0"/>
                        </a:rPr>
                        <a:t>A2</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xmlns="" val="10001"/>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1</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5.0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7.1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2</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8.1</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12.0</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354159">
                <a:tc>
                  <a:txBody>
                    <a:bodyPr/>
                    <a:lstStyle/>
                    <a:p>
                      <a:pPr algn="ctr"/>
                      <a:r>
                        <a:rPr lang="en-IN" sz="1400" b="1" dirty="0">
                          <a:latin typeface="Cambria Math" pitchFamily="18" charset="0"/>
                          <a:ea typeface="Cambria Math" pitchFamily="18" charset="0"/>
                          <a:cs typeface="Times New Roman" pitchFamily="18" charset="0"/>
                        </a:rPr>
                        <a:t>c</a:t>
                      </a:r>
                      <a:r>
                        <a:rPr lang="en-IN" sz="1400" b="1" baseline="-25000" dirty="0">
                          <a:latin typeface="Cambria Math" pitchFamily="18" charset="0"/>
                          <a:ea typeface="Cambria Math" pitchFamily="18" charset="0"/>
                          <a:cs typeface="Times New Roman" pitchFamily="18" charset="0"/>
                        </a:rPr>
                        <a:t>3</a:t>
                      </a:r>
                      <a:endParaRPr lang="en-IN" sz="1400" b="1" dirty="0">
                        <a:latin typeface="Cambria Math" pitchFamily="18" charset="0"/>
                        <a:ea typeface="Cambria Math" pitchFamily="18" charset="0"/>
                      </a:endParaRP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6.6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b="1" dirty="0">
                          <a:latin typeface="Cambria Math" pitchFamily="18" charset="0"/>
                          <a:ea typeface="Cambria Math" pitchFamily="18" charset="0"/>
                        </a:rPr>
                        <a:t>18.6</a:t>
                      </a:r>
                    </a:p>
                  </a:txBody>
                  <a:tcPr marL="89316" marR="8931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bl>
          </a:graphicData>
        </a:graphic>
      </p:graphicFrame>
      <p:sp>
        <p:nvSpPr>
          <p:cNvPr id="21" name="Rectangle 20"/>
          <p:cNvSpPr/>
          <p:nvPr/>
        </p:nvSpPr>
        <p:spPr>
          <a:xfrm>
            <a:off x="412269" y="3898116"/>
            <a:ext cx="3329629" cy="338554"/>
          </a:xfrm>
          <a:prstGeom prst="rect">
            <a:avLst/>
          </a:prstGeom>
        </p:spPr>
        <p:txBody>
          <a:bodyPr wrap="none">
            <a:spAutoFit/>
          </a:bodyPr>
          <a:lstStyle/>
          <a:p>
            <a:r>
              <a:rPr lang="en-IN" sz="1600" b="1" dirty="0">
                <a:solidFill>
                  <a:srgbClr val="FF0000"/>
                </a:solidFill>
                <a:cs typeface="Times New Roman" pitchFamily="18" charset="0"/>
              </a:rPr>
              <a:t>Cluster centres after second iteration</a:t>
            </a:r>
            <a:endParaRPr lang="en-IN" sz="1600" dirty="0">
              <a:solidFill>
                <a:srgbClr val="FF0000"/>
              </a:solidFill>
            </a:endParaRPr>
          </a:p>
        </p:txBody>
      </p:sp>
      <p:sp>
        <p:nvSpPr>
          <p:cNvPr id="22" name="Rectangle 21"/>
          <p:cNvSpPr/>
          <p:nvPr/>
        </p:nvSpPr>
        <p:spPr>
          <a:xfrm>
            <a:off x="339570" y="873958"/>
            <a:ext cx="8516143" cy="2800767"/>
          </a:xfrm>
          <a:prstGeom prst="rect">
            <a:avLst/>
          </a:prstGeom>
        </p:spPr>
        <p:txBody>
          <a:bodyPr wrap="square">
            <a:spAutoFit/>
          </a:bodyPr>
          <a:lstStyle/>
          <a:p>
            <a:pPr marL="342900" indent="-342900" algn="just">
              <a:buClr>
                <a:srgbClr val="0B5ED7"/>
              </a:buClr>
              <a:buFont typeface="Arial" pitchFamily="34" charset="0"/>
              <a:buChar char="•"/>
            </a:pPr>
            <a:r>
              <a:rPr lang="en-IN" sz="2000" b="1" dirty="0">
                <a:solidFill>
                  <a:srgbClr val="FF0000"/>
                </a:solidFill>
                <a:latin typeface="Times New Roman" pitchFamily="18" charset="0"/>
                <a:cs typeface="Times New Roman" pitchFamily="18" charset="0"/>
              </a:rPr>
              <a:t>The newly obtained centroids after second iteration are given in the table below. Note that the centroid c</a:t>
            </a:r>
            <a:r>
              <a:rPr lang="en-IN" sz="2000" b="1" baseline="-25000" dirty="0">
                <a:solidFill>
                  <a:srgbClr val="FF0000"/>
                </a:solidFill>
                <a:latin typeface="Times New Roman" pitchFamily="18" charset="0"/>
                <a:cs typeface="Times New Roman" pitchFamily="18" charset="0"/>
              </a:rPr>
              <a:t>3</a:t>
            </a:r>
            <a:r>
              <a:rPr lang="en-IN" sz="2000" b="1" dirty="0">
                <a:solidFill>
                  <a:srgbClr val="FF0000"/>
                </a:solidFill>
                <a:latin typeface="Times New Roman" pitchFamily="18" charset="0"/>
                <a:cs typeface="Times New Roman" pitchFamily="18" charset="0"/>
              </a:rPr>
              <a:t> remains unchanged, where c</a:t>
            </a:r>
            <a:r>
              <a:rPr lang="en-IN" sz="2000" b="1" baseline="-25000" dirty="0">
                <a:solidFill>
                  <a:srgbClr val="FF0000"/>
                </a:solidFill>
                <a:latin typeface="Times New Roman" pitchFamily="18" charset="0"/>
                <a:cs typeface="Times New Roman" pitchFamily="18" charset="0"/>
              </a:rPr>
              <a:t>2</a:t>
            </a:r>
            <a:r>
              <a:rPr lang="en-IN" sz="2000" b="1" dirty="0">
                <a:solidFill>
                  <a:srgbClr val="FF0000"/>
                </a:solidFill>
                <a:latin typeface="Times New Roman" pitchFamily="18" charset="0"/>
                <a:cs typeface="Times New Roman" pitchFamily="18" charset="0"/>
              </a:rPr>
              <a:t> and c</a:t>
            </a:r>
            <a:r>
              <a:rPr lang="en-IN" sz="2000" b="1" baseline="-25000" dirty="0">
                <a:solidFill>
                  <a:srgbClr val="FF0000"/>
                </a:solidFill>
                <a:latin typeface="Times New Roman" pitchFamily="18" charset="0"/>
                <a:cs typeface="Times New Roman" pitchFamily="18" charset="0"/>
              </a:rPr>
              <a:t>1</a:t>
            </a:r>
            <a:r>
              <a:rPr lang="en-IN" sz="2000" b="1" dirty="0">
                <a:solidFill>
                  <a:srgbClr val="FF0000"/>
                </a:solidFill>
                <a:latin typeface="Times New Roman" pitchFamily="18" charset="0"/>
                <a:cs typeface="Times New Roman" pitchFamily="18" charset="0"/>
              </a:rPr>
              <a:t> changed a little. </a:t>
            </a:r>
          </a:p>
          <a:p>
            <a:pPr marL="342900" indent="-342900" algn="just">
              <a:buClr>
                <a:srgbClr val="0B5ED7"/>
              </a:buClr>
              <a:buFont typeface="Arial" pitchFamily="34" charset="0"/>
              <a:buChar char="•"/>
            </a:pPr>
            <a:endParaRPr lang="en-IN" sz="800" b="1" dirty="0">
              <a:solidFill>
                <a:srgbClr val="FF0000"/>
              </a:solidFill>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b="1" dirty="0">
                <a:solidFill>
                  <a:srgbClr val="FF0000"/>
                </a:solidFill>
                <a:latin typeface="Times New Roman" pitchFamily="18" charset="0"/>
                <a:cs typeface="Times New Roman" pitchFamily="18" charset="0"/>
              </a:rPr>
              <a:t>With respect to newly obtained cluster centres, 16 points are reassigned again. These are the same clusters as before. Hence, their centroids also remain unchanged.</a:t>
            </a:r>
          </a:p>
          <a:p>
            <a:pPr marL="342900" indent="-342900" algn="just">
              <a:buClr>
                <a:srgbClr val="0B5ED7"/>
              </a:buClr>
              <a:buFont typeface="Arial" pitchFamily="34" charset="0"/>
              <a:buChar char="•"/>
            </a:pPr>
            <a:endParaRPr lang="en-IN" sz="800" b="1" dirty="0">
              <a:solidFill>
                <a:srgbClr val="FF0000"/>
              </a:solidFill>
              <a:latin typeface="Times New Roman" pitchFamily="18" charset="0"/>
              <a:cs typeface="Times New Roman" pitchFamily="18" charset="0"/>
            </a:endParaRPr>
          </a:p>
          <a:p>
            <a:pPr marL="342900" indent="-342900" algn="just">
              <a:buClr>
                <a:srgbClr val="0B5ED7"/>
              </a:buClr>
              <a:buFont typeface="Arial" pitchFamily="34" charset="0"/>
              <a:buChar char="•"/>
            </a:pPr>
            <a:r>
              <a:rPr lang="en-IN" sz="2000" b="1" dirty="0">
                <a:solidFill>
                  <a:srgbClr val="FF0000"/>
                </a:solidFill>
                <a:latin typeface="Times New Roman" pitchFamily="18" charset="0"/>
                <a:cs typeface="Times New Roman" pitchFamily="18" charset="0"/>
              </a:rPr>
              <a:t>Considering this as the termination criteria, the k-means algorithm stops here. Hence, the final cluster in Fig 16.5 is same as Fig 16.4.</a:t>
            </a:r>
          </a:p>
        </p:txBody>
      </p:sp>
      <p:pic>
        <p:nvPicPr>
          <p:cNvPr id="24" name="Picture 2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274514" y="3789040"/>
            <a:ext cx="4580023" cy="2891323"/>
          </a:xfrm>
          <a:prstGeom prst="rect">
            <a:avLst/>
          </a:prstGeom>
        </p:spPr>
      </p:pic>
      <p:sp>
        <p:nvSpPr>
          <p:cNvPr id="25" name="Content Placeholder 2"/>
          <p:cNvSpPr txBox="1">
            <a:spLocks/>
          </p:cNvSpPr>
          <p:nvPr/>
        </p:nvSpPr>
        <p:spPr>
          <a:xfrm>
            <a:off x="4653136" y="3479268"/>
            <a:ext cx="4205731" cy="41884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Font typeface="Wingdings 2"/>
              <a:buNone/>
            </a:pPr>
            <a:r>
              <a:rPr lang="en-US" sz="1600" b="1" dirty="0">
                <a:solidFill>
                  <a:srgbClr val="FF0000"/>
                </a:solidFill>
                <a:cs typeface="Times New Roman" pitchFamily="18" charset="0"/>
              </a:rPr>
              <a:t>Fig 16.5: </a:t>
            </a:r>
            <a:r>
              <a:rPr lang="en-IN" sz="1600" b="1" dirty="0">
                <a:solidFill>
                  <a:srgbClr val="FF0000"/>
                </a:solidFill>
                <a:cs typeface="Times New Roman" pitchFamily="18" charset="0"/>
              </a:rPr>
              <a:t>Cluster after Second iteration</a:t>
            </a:r>
            <a:endParaRPr lang="en-US" sz="1800" dirty="0">
              <a:solidFill>
                <a:srgbClr val="FF0000"/>
              </a:solidFill>
              <a:latin typeface="Times New Roman" pitchFamily="18" charset="0"/>
              <a:cs typeface="Times New Roman" pitchFamily="18" charset="0"/>
            </a:endParaRPr>
          </a:p>
          <a:p>
            <a:pPr marL="0" indent="0" algn="just">
              <a:buFont typeface="Wingdings 2"/>
              <a:buNone/>
            </a:pPr>
            <a:endParaRPr lang="en-US" sz="2000" dirty="0">
              <a:solidFill>
                <a:srgbClr val="FF0000"/>
              </a:solidFill>
              <a:latin typeface="Times New Roman" pitchFamily="18" charset="0"/>
              <a:cs typeface="Times New Roman" pitchFamily="18" charset="0"/>
            </a:endParaRPr>
          </a:p>
          <a:p>
            <a:pPr marL="0" indent="0" algn="just">
              <a:buFont typeface="Wingdings 2"/>
              <a:buNone/>
            </a:pPr>
            <a:endParaRPr lang="en-US" sz="2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1371277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Solve the Problem using K-Means Clustering</a:t>
            </a:r>
          </a:p>
        </p:txBody>
      </p:sp>
      <p:sp>
        <p:nvSpPr>
          <p:cNvPr id="3" name="Content Placeholder 2"/>
          <p:cNvSpPr>
            <a:spLocks noGrp="1"/>
          </p:cNvSpPr>
          <p:nvPr>
            <p:ph idx="1"/>
          </p:nvPr>
        </p:nvSpPr>
        <p:spPr/>
        <p:txBody>
          <a:bodyPr/>
          <a:lstStyle/>
          <a:p>
            <a:pPr algn="just"/>
            <a:r>
              <a:rPr lang="en-US" dirty="0"/>
              <a:t>Cluster the following eight points (with (x, y) representing locations) into three clusters:</a:t>
            </a:r>
          </a:p>
          <a:p>
            <a:pPr algn="just" fontAlgn="base"/>
            <a:r>
              <a:rPr lang="en-US" dirty="0"/>
              <a:t>A1(2, 10), A2(2, 5), A3(8, 4), A4(5, 8), A5(7, 5), A6(6, 4), A7(1, 2), A8(4, 9)</a:t>
            </a:r>
          </a:p>
          <a:p>
            <a:pPr algn="just" fontAlgn="base"/>
            <a:endParaRPr lang="en-US" dirty="0"/>
          </a:p>
          <a:p>
            <a:pPr algn="just" fontAlgn="base"/>
            <a:r>
              <a:rPr lang="en-US" dirty="0"/>
              <a:t>Initial cluster centers are: A1(2, 10), A4(5, 8) and A7(1, 2).</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Implementation</a:t>
            </a:r>
          </a:p>
        </p:txBody>
      </p:sp>
      <p:sp>
        <p:nvSpPr>
          <p:cNvPr id="3" name="Content Placeholder 2"/>
          <p:cNvSpPr>
            <a:spLocks noGrp="1"/>
          </p:cNvSpPr>
          <p:nvPr>
            <p:ph idx="1"/>
          </p:nvPr>
        </p:nvSpPr>
        <p:spPr/>
        <p:txBody>
          <a:bodyPr>
            <a:normAutofit fontScale="92500"/>
          </a:bodyPr>
          <a:lstStyle/>
          <a:p>
            <a:r>
              <a:rPr lang="en-US" dirty="0"/>
              <a:t>from </a:t>
            </a:r>
            <a:r>
              <a:rPr lang="en-US" dirty="0" err="1"/>
              <a:t>sklearn.datasets</a:t>
            </a:r>
            <a:r>
              <a:rPr lang="en-US" dirty="0"/>
              <a:t> import </a:t>
            </a:r>
            <a:r>
              <a:rPr lang="en-US" dirty="0" err="1"/>
              <a:t>make_blobs</a:t>
            </a:r>
            <a:endParaRPr lang="en-US" dirty="0"/>
          </a:p>
          <a:p>
            <a:r>
              <a:rPr lang="en-US" dirty="0" err="1"/>
              <a:t>X,y</a:t>
            </a:r>
            <a:r>
              <a:rPr lang="en-US" dirty="0"/>
              <a:t>= </a:t>
            </a:r>
            <a:r>
              <a:rPr lang="en-US" dirty="0" err="1"/>
              <a:t>make_blobs</a:t>
            </a:r>
            <a:r>
              <a:rPr lang="en-US" dirty="0"/>
              <a:t>(</a:t>
            </a:r>
            <a:r>
              <a:rPr lang="en-US" dirty="0" err="1"/>
              <a:t>n_samples</a:t>
            </a:r>
            <a:r>
              <a:rPr lang="en-US" dirty="0"/>
              <a:t>=150, </a:t>
            </a:r>
            <a:r>
              <a:rPr lang="en-US" dirty="0" err="1"/>
              <a:t>n_features</a:t>
            </a:r>
            <a:r>
              <a:rPr lang="en-US" dirty="0"/>
              <a:t>=2, centers=3, </a:t>
            </a:r>
            <a:r>
              <a:rPr lang="en-US" dirty="0" err="1"/>
              <a:t>cluster_std</a:t>
            </a:r>
            <a:r>
              <a:rPr lang="en-US" dirty="0"/>
              <a:t>=0.5, shuffle=</a:t>
            </a:r>
            <a:r>
              <a:rPr lang="en-US" dirty="0" err="1"/>
              <a:t>True,random_state</a:t>
            </a:r>
            <a:r>
              <a:rPr lang="en-US" dirty="0"/>
              <a:t>=0)</a:t>
            </a:r>
          </a:p>
          <a:p>
            <a:r>
              <a:rPr lang="en-US" dirty="0"/>
              <a:t>import </a:t>
            </a:r>
            <a:r>
              <a:rPr lang="en-US" dirty="0" err="1"/>
              <a:t>matplotlib.pyplot</a:t>
            </a:r>
            <a:r>
              <a:rPr lang="en-US" dirty="0"/>
              <a:t> as </a:t>
            </a:r>
            <a:r>
              <a:rPr lang="en-US" dirty="0" err="1"/>
              <a:t>plt</a:t>
            </a:r>
            <a:endParaRPr lang="en-US" dirty="0"/>
          </a:p>
          <a:p>
            <a:r>
              <a:rPr lang="en-US" dirty="0" err="1"/>
              <a:t>plt.scatter</a:t>
            </a:r>
            <a:r>
              <a:rPr lang="en-US" dirty="0"/>
              <a:t>(X[:,0], X[:,1],c='blue', marker='o', s=30)</a:t>
            </a:r>
          </a:p>
          <a:p>
            <a:r>
              <a:rPr lang="en-US" dirty="0" err="1"/>
              <a:t>plt.grid</a:t>
            </a:r>
            <a:r>
              <a:rPr lang="en-US" dirty="0"/>
              <a:t>()</a:t>
            </a:r>
          </a:p>
          <a:p>
            <a:r>
              <a:rPr lang="en-US" dirty="0" err="1"/>
              <a:t>plt.show</a:t>
            </a:r>
            <a:r>
              <a:rPr lang="en-US" dirty="0"/>
              <a: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62500" lnSpcReduction="20000"/>
          </a:bodyPr>
          <a:lstStyle/>
          <a:p>
            <a:r>
              <a:rPr lang="en-US" dirty="0"/>
              <a:t>from </a:t>
            </a:r>
            <a:r>
              <a:rPr lang="en-US" dirty="0" err="1"/>
              <a:t>sklearn.cluster</a:t>
            </a:r>
            <a:r>
              <a:rPr lang="en-US" dirty="0"/>
              <a:t> import </a:t>
            </a:r>
            <a:r>
              <a:rPr lang="en-US" dirty="0" err="1"/>
              <a:t>KMeans</a:t>
            </a:r>
            <a:endParaRPr lang="en-US" dirty="0"/>
          </a:p>
          <a:p>
            <a:r>
              <a:rPr lang="en-US" dirty="0"/>
              <a:t>km= </a:t>
            </a:r>
            <a:r>
              <a:rPr lang="en-US" dirty="0" err="1"/>
              <a:t>KMeans</a:t>
            </a:r>
            <a:r>
              <a:rPr lang="en-US" dirty="0"/>
              <a:t>(</a:t>
            </a:r>
            <a:r>
              <a:rPr lang="en-US" dirty="0" err="1"/>
              <a:t>n_clusters</a:t>
            </a:r>
            <a:r>
              <a:rPr lang="en-US" dirty="0"/>
              <a:t>=3,init='</a:t>
            </a:r>
            <a:r>
              <a:rPr lang="en-US" dirty="0" err="1"/>
              <a:t>random',n_init</a:t>
            </a:r>
            <a:r>
              <a:rPr lang="en-US" dirty="0"/>
              <a:t>=10,max_iter=300, </a:t>
            </a:r>
            <a:r>
              <a:rPr lang="en-US" dirty="0" err="1"/>
              <a:t>random_state</a:t>
            </a:r>
            <a:r>
              <a:rPr lang="en-US" dirty="0"/>
              <a:t>=0)</a:t>
            </a:r>
          </a:p>
          <a:p>
            <a:r>
              <a:rPr lang="en-US" dirty="0" err="1"/>
              <a:t>y_km</a:t>
            </a:r>
            <a:r>
              <a:rPr lang="en-US" dirty="0"/>
              <a:t>= </a:t>
            </a:r>
            <a:r>
              <a:rPr lang="en-US" dirty="0" err="1"/>
              <a:t>km.fit_predict</a:t>
            </a:r>
            <a:r>
              <a:rPr lang="en-US" dirty="0"/>
              <a:t>(X)</a:t>
            </a:r>
          </a:p>
          <a:p>
            <a:pPr algn="just"/>
            <a:r>
              <a:rPr lang="en-US" dirty="0" err="1"/>
              <a:t>plt.scatter</a:t>
            </a:r>
            <a:r>
              <a:rPr lang="en-US" dirty="0"/>
              <a:t>(X[</a:t>
            </a:r>
            <a:r>
              <a:rPr lang="en-US" dirty="0" err="1"/>
              <a:t>y_km</a:t>
            </a:r>
            <a:r>
              <a:rPr lang="en-US" dirty="0"/>
              <a:t> == 0,0],X[</a:t>
            </a:r>
            <a:r>
              <a:rPr lang="en-US" dirty="0" err="1"/>
              <a:t>y_km</a:t>
            </a:r>
            <a:r>
              <a:rPr lang="en-US" dirty="0"/>
              <a:t>==0,1], s=30, c='</a:t>
            </a:r>
            <a:r>
              <a:rPr lang="en-US" dirty="0" err="1"/>
              <a:t>green',marker</a:t>
            </a:r>
            <a:r>
              <a:rPr lang="en-US" dirty="0"/>
              <a:t>='s', label="cluster1")</a:t>
            </a:r>
          </a:p>
          <a:p>
            <a:r>
              <a:rPr lang="en-US" dirty="0"/>
              <a:t/>
            </a:r>
            <a:br>
              <a:rPr lang="en-US" dirty="0"/>
            </a:br>
            <a:r>
              <a:rPr lang="en-US" dirty="0" err="1"/>
              <a:t>plt.scatter</a:t>
            </a:r>
            <a:r>
              <a:rPr lang="en-US" dirty="0"/>
              <a:t>(X[</a:t>
            </a:r>
            <a:r>
              <a:rPr lang="en-US" dirty="0" err="1"/>
              <a:t>y_km</a:t>
            </a:r>
            <a:r>
              <a:rPr lang="en-US" dirty="0"/>
              <a:t> == 1,0],X[</a:t>
            </a:r>
            <a:r>
              <a:rPr lang="en-US" dirty="0" err="1"/>
              <a:t>y_km</a:t>
            </a:r>
            <a:r>
              <a:rPr lang="en-US" dirty="0"/>
              <a:t>==1,1], s=30, c='</a:t>
            </a:r>
            <a:r>
              <a:rPr lang="en-US" dirty="0" err="1"/>
              <a:t>blue',marker</a:t>
            </a:r>
            <a:r>
              <a:rPr lang="en-US" dirty="0"/>
              <a:t>='o', label="cluster2")</a:t>
            </a:r>
          </a:p>
          <a:p>
            <a:r>
              <a:rPr lang="en-US" dirty="0"/>
              <a:t/>
            </a:r>
            <a:br>
              <a:rPr lang="en-US" dirty="0"/>
            </a:br>
            <a:r>
              <a:rPr lang="en-US" dirty="0" err="1"/>
              <a:t>plt.scatter</a:t>
            </a:r>
            <a:r>
              <a:rPr lang="en-US" dirty="0"/>
              <a:t>(X[</a:t>
            </a:r>
            <a:r>
              <a:rPr lang="en-US" dirty="0" err="1"/>
              <a:t>y_km</a:t>
            </a:r>
            <a:r>
              <a:rPr lang="en-US" dirty="0"/>
              <a:t> == 2,0],X[</a:t>
            </a:r>
            <a:r>
              <a:rPr lang="en-US" dirty="0" err="1"/>
              <a:t>y_km</a:t>
            </a:r>
            <a:r>
              <a:rPr lang="en-US" dirty="0"/>
              <a:t>==2,1], s=30, c='</a:t>
            </a:r>
            <a:r>
              <a:rPr lang="en-US" dirty="0" err="1"/>
              <a:t>red',marker</a:t>
            </a:r>
            <a:r>
              <a:rPr lang="en-US" dirty="0"/>
              <a:t>='v', label="cluster3")</a:t>
            </a:r>
          </a:p>
          <a:p>
            <a:r>
              <a:rPr lang="en-US" dirty="0"/>
              <a:t/>
            </a:r>
            <a:br>
              <a:rPr lang="en-US" dirty="0"/>
            </a:br>
            <a:r>
              <a:rPr lang="en-US" dirty="0" err="1"/>
              <a:t>plt.scatter</a:t>
            </a:r>
            <a:r>
              <a:rPr lang="en-US" dirty="0"/>
              <a:t>(</a:t>
            </a:r>
            <a:r>
              <a:rPr lang="en-US" dirty="0" err="1"/>
              <a:t>km.cluster_centers</a:t>
            </a:r>
            <a:r>
              <a:rPr lang="en-US" dirty="0"/>
              <a:t>_[:,0],</a:t>
            </a:r>
            <a:r>
              <a:rPr lang="en-US" dirty="0" err="1"/>
              <a:t>km.cluster_centers</a:t>
            </a:r>
            <a:r>
              <a:rPr lang="en-US" dirty="0"/>
              <a:t>_[:,1],</a:t>
            </a:r>
          </a:p>
          <a:p>
            <a:r>
              <a:rPr lang="en-US" dirty="0"/>
              <a:t>            s=200, marker="*", c="black", label="</a:t>
            </a:r>
            <a:r>
              <a:rPr lang="en-US" dirty="0" err="1"/>
              <a:t>centroids</a:t>
            </a:r>
            <a:r>
              <a:rPr lang="en-US" dirty="0"/>
              <a:t>")</a:t>
            </a:r>
          </a:p>
          <a:p>
            <a:r>
              <a:rPr lang="en-US" dirty="0" err="1"/>
              <a:t>plt.grid</a:t>
            </a:r>
            <a:r>
              <a:rPr lang="en-US" dirty="0"/>
              <a:t>()</a:t>
            </a:r>
          </a:p>
          <a:p>
            <a:r>
              <a:rPr lang="en-US" dirty="0" err="1"/>
              <a:t>plt.show</a:t>
            </a:r>
            <a:r>
              <a:rPr lang="en-US" dirty="0"/>
              <a:t>()</a:t>
            </a:r>
          </a:p>
          <a:p>
            <a:pPr>
              <a:buNone/>
            </a:pPr>
            <a:r>
              <a:rPr lang="en-US" dirty="0"/>
              <a:t/>
            </a:r>
            <a:br>
              <a:rPr lang="en-US" dirty="0"/>
            </a:b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4C146C-1775-2768-F77B-DE4518EDD51F}"/>
              </a:ext>
            </a:extLst>
          </p:cNvPr>
          <p:cNvSpPr>
            <a:spLocks noGrp="1"/>
          </p:cNvSpPr>
          <p:nvPr>
            <p:ph type="title"/>
          </p:nvPr>
        </p:nvSpPr>
        <p:spPr/>
        <p:txBody>
          <a:bodyPr/>
          <a:lstStyle/>
          <a:p>
            <a:r>
              <a:rPr lang="en-US" dirty="0"/>
              <a:t>What is Unsupervised Learning?</a:t>
            </a:r>
          </a:p>
        </p:txBody>
      </p:sp>
      <p:sp>
        <p:nvSpPr>
          <p:cNvPr id="3" name="Content Placeholder 2">
            <a:extLst>
              <a:ext uri="{FF2B5EF4-FFF2-40B4-BE49-F238E27FC236}">
                <a16:creationId xmlns:a16="http://schemas.microsoft.com/office/drawing/2014/main" xmlns="" id="{2B0F0B08-6688-2614-3590-C702C817C873}"/>
              </a:ext>
            </a:extLst>
          </p:cNvPr>
          <p:cNvSpPr>
            <a:spLocks noGrp="1"/>
          </p:cNvSpPr>
          <p:nvPr>
            <p:ph idx="1"/>
          </p:nvPr>
        </p:nvSpPr>
        <p:spPr/>
        <p:txBody>
          <a:bodyPr>
            <a:normAutofit fontScale="85000" lnSpcReduction="10000"/>
          </a:bodyPr>
          <a:lstStyle/>
          <a:p>
            <a:pPr algn="just"/>
            <a:r>
              <a:rPr lang="en-US" dirty="0"/>
              <a:t>Unsupervised learning is a machine learning paradigm where the algorithm learns patterns and structures from input data without </a:t>
            </a:r>
            <a:r>
              <a:rPr lang="en-US" dirty="0" smtClean="0"/>
              <a:t>unambiguous </a:t>
            </a:r>
            <a:r>
              <a:rPr lang="en-US" dirty="0"/>
              <a:t>supervision.</a:t>
            </a:r>
          </a:p>
          <a:p>
            <a:pPr algn="just"/>
            <a:endParaRPr lang="en-US" dirty="0"/>
          </a:p>
          <a:p>
            <a:pPr algn="just"/>
            <a:r>
              <a:rPr lang="en-US" dirty="0"/>
              <a:t>Unlike supervised learning, there are no labeled target variables. The algorithm must find inherent patterns on its own.</a:t>
            </a:r>
          </a:p>
          <a:p>
            <a:pPr algn="just"/>
            <a:endParaRPr lang="en-US" dirty="0"/>
          </a:p>
          <a:p>
            <a:pPr algn="just"/>
            <a:r>
              <a:rPr lang="en-US" dirty="0"/>
              <a:t>The primary goal is to explore and uncover underlying relationships and groupings in the data.</a:t>
            </a:r>
          </a:p>
          <a:p>
            <a:endParaRPr lang="en-US" dirty="0"/>
          </a:p>
        </p:txBody>
      </p:sp>
    </p:spTree>
    <p:extLst>
      <p:ext uri="{BB962C8B-B14F-4D97-AF65-F5344CB8AC3E}">
        <p14:creationId xmlns:p14="http://schemas.microsoft.com/office/powerpoint/2010/main" xmlns="" val="3484962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Write a program to implement k-means clustering without using </a:t>
            </a:r>
            <a:r>
              <a:rPr lang="en-US" dirty="0" err="1"/>
              <a:t>sklearn</a:t>
            </a:r>
            <a:r>
              <a:rPr lang="en-US" dirty="0"/>
              <a:t> library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Write a program to implement </a:t>
            </a:r>
            <a:r>
              <a:rPr lang="en-US" dirty="0" err="1"/>
              <a:t>Kmeans</a:t>
            </a:r>
            <a:r>
              <a:rPr lang="en-US" dirty="0"/>
              <a:t> clustering on any dataset from UCI ML repository/</a:t>
            </a:r>
            <a:r>
              <a:rPr lang="en-US" dirty="0" err="1"/>
              <a:t>Kaggle</a:t>
            </a:r>
            <a:r>
              <a:rPr lang="en-US"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K-Means Algorithm Complexity</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384376" y="891203"/>
                <a:ext cx="8495371" cy="5207672"/>
              </a:xfrm>
            </p:spPr>
            <p:txBody>
              <a:bodyPr>
                <a:noAutofit/>
              </a:bodyPr>
              <a:lstStyle/>
              <a:p>
                <a:pPr marL="0" indent="0" algn="just">
                  <a:buClr>
                    <a:srgbClr val="0B5ED7"/>
                  </a:buClr>
                  <a:buNone/>
                </a:pPr>
                <a:r>
                  <a:rPr lang="en-IN" sz="2000" b="1" dirty="0">
                    <a:solidFill>
                      <a:schemeClr val="tx1"/>
                    </a:solidFill>
                    <a:latin typeface="Times New Roman" pitchFamily="18" charset="0"/>
                    <a:cs typeface="Times New Roman" pitchFamily="18" charset="0"/>
                  </a:rPr>
                  <a:t>Complexity analysis of k-Means algorithm</a:t>
                </a:r>
              </a:p>
              <a:p>
                <a:pPr marL="0" indent="0" algn="just">
                  <a:buClr>
                    <a:srgbClr val="0B5ED7"/>
                  </a:buClr>
                  <a:buNone/>
                </a:pPr>
                <a:endParaRPr lang="en-IN" sz="800" b="1" dirty="0">
                  <a:solidFill>
                    <a:schemeClr val="tx1"/>
                  </a:solidFill>
                  <a:latin typeface="Times New Roman" pitchFamily="18" charset="0"/>
                  <a:cs typeface="Times New Roman" pitchFamily="18" charset="0"/>
                </a:endParaRPr>
              </a:p>
              <a:p>
                <a:pPr marL="0" indent="0" algn="just">
                  <a:buClr>
                    <a:srgbClr val="0B5ED7"/>
                  </a:buClr>
                  <a:buNone/>
                </a:pPr>
                <a:r>
                  <a:rPr lang="en-IN" sz="2000" dirty="0">
                    <a:solidFill>
                      <a:schemeClr val="tx1"/>
                    </a:solidFill>
                    <a:latin typeface="Times New Roman" pitchFamily="18" charset="0"/>
                    <a:cs typeface="Times New Roman" pitchFamily="18" charset="0"/>
                  </a:rPr>
                  <a:t>Let us analyse the time and space complexities of k-Means algorithm.</a:t>
                </a:r>
              </a:p>
              <a:p>
                <a:pPr algn="just">
                  <a:buClr>
                    <a:srgbClr val="0B5ED7"/>
                  </a:buClr>
                  <a:buFont typeface="Arial" pitchFamily="34" charset="0"/>
                  <a:buChar char="•"/>
                </a:pPr>
                <a:endParaRPr lang="en-IN" sz="800" dirty="0">
                  <a:solidFill>
                    <a:schemeClr val="tx1"/>
                  </a:solidFill>
                  <a:latin typeface="Times New Roman" pitchFamily="18" charset="0"/>
                  <a:cs typeface="Times New Roman" pitchFamily="18" charset="0"/>
                </a:endParaRPr>
              </a:p>
              <a:p>
                <a:pPr marL="0" indent="0" algn="just">
                  <a:buClr>
                    <a:srgbClr val="0B5ED7"/>
                  </a:buClr>
                  <a:buNone/>
                </a:pPr>
                <a:r>
                  <a:rPr lang="en-IN" sz="2000" dirty="0">
                    <a:solidFill>
                      <a:schemeClr val="tx1"/>
                    </a:solidFill>
                    <a:latin typeface="Times New Roman" pitchFamily="18" charset="0"/>
                    <a:cs typeface="Times New Roman" pitchFamily="18" charset="0"/>
                  </a:rPr>
                  <a:t>Time complexity:</a:t>
                </a:r>
              </a:p>
              <a:p>
                <a:pPr marL="0" indent="0" algn="just">
                  <a:buClr>
                    <a:srgbClr val="0B5ED7"/>
                  </a:buClr>
                  <a:buNone/>
                </a:pPr>
                <a:r>
                  <a:rPr lang="en-IN" sz="2000" dirty="0">
                    <a:solidFill>
                      <a:schemeClr val="tx1"/>
                    </a:solidFill>
                    <a:latin typeface="Times New Roman" pitchFamily="18" charset="0"/>
                    <a:cs typeface="Times New Roman" pitchFamily="18" charset="0"/>
                  </a:rPr>
                  <a:t>The time complexity of the k-Means algorithm can be expressed as</a:t>
                </a:r>
              </a:p>
              <a:p>
                <a:pPr marL="0" indent="0" algn="just">
                  <a:buClr>
                    <a:srgbClr val="0B5ED7"/>
                  </a:buClr>
                  <a:buNone/>
                </a:pPr>
                <a:endParaRPr lang="en-IN" sz="800" dirty="0">
                  <a:solidFill>
                    <a:schemeClr val="tx1"/>
                  </a:solidFill>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1600" b="0" i="1" smtClean="0">
                          <a:solidFill>
                            <a:schemeClr val="tx1"/>
                          </a:solidFill>
                          <a:latin typeface="Cambria Math" panose="02040503050406030204" pitchFamily="18" charset="0"/>
                          <a:cs typeface="Times New Roman" pitchFamily="18" charset="0"/>
                        </a:rPr>
                        <m:t>𝑇</m:t>
                      </m:r>
                      <m:d>
                        <m:dPr>
                          <m:ctrlPr>
                            <a:rPr lang="en-IN" sz="1600" b="0" i="1" smtClean="0">
                              <a:solidFill>
                                <a:schemeClr val="tx1"/>
                              </a:solidFill>
                              <a:latin typeface="Cambria Math" panose="02040503050406030204" pitchFamily="18" charset="0"/>
                              <a:cs typeface="Times New Roman" pitchFamily="18" charset="0"/>
                            </a:rPr>
                          </m:ctrlPr>
                        </m:dPr>
                        <m:e>
                          <m:r>
                            <a:rPr lang="en-IN" sz="1600" b="0" i="1" smtClean="0">
                              <a:solidFill>
                                <a:schemeClr val="tx1"/>
                              </a:solidFill>
                              <a:latin typeface="Cambria Math" panose="02040503050406030204" pitchFamily="18" charset="0"/>
                              <a:cs typeface="Times New Roman" pitchFamily="18" charset="0"/>
                            </a:rPr>
                            <m:t>𝑛</m:t>
                          </m:r>
                        </m:e>
                      </m:d>
                      <m:r>
                        <a:rPr lang="en-IN" sz="1600" b="0" i="1" smtClean="0">
                          <a:solidFill>
                            <a:schemeClr val="tx1"/>
                          </a:solidFill>
                          <a:latin typeface="Cambria Math" panose="02040503050406030204" pitchFamily="18" charset="0"/>
                          <a:cs typeface="Times New Roman" pitchFamily="18" charset="0"/>
                        </a:rPr>
                        <m:t>=</m:t>
                      </m:r>
                      <m:r>
                        <a:rPr lang="en-IN" sz="1600" b="0" i="1" smtClean="0">
                          <a:solidFill>
                            <a:schemeClr val="tx1"/>
                          </a:solidFill>
                          <a:latin typeface="Cambria Math" panose="02040503050406030204" pitchFamily="18" charset="0"/>
                          <a:cs typeface="Times New Roman" pitchFamily="18" charset="0"/>
                        </a:rPr>
                        <m:t>𝑂</m:t>
                      </m:r>
                      <m:d>
                        <m:dPr>
                          <m:ctrlPr>
                            <a:rPr lang="en-IN" sz="1600" b="0" i="1" smtClean="0">
                              <a:solidFill>
                                <a:schemeClr val="tx1"/>
                              </a:solidFill>
                              <a:latin typeface="Cambria Math" panose="02040503050406030204" pitchFamily="18" charset="0"/>
                              <a:cs typeface="Times New Roman" pitchFamily="18" charset="0"/>
                            </a:rPr>
                          </m:ctrlPr>
                        </m:dPr>
                        <m:e>
                          <m:r>
                            <a:rPr lang="en-IN" sz="1600" b="0" i="1" smtClean="0">
                              <a:solidFill>
                                <a:schemeClr val="tx1"/>
                              </a:solidFill>
                              <a:latin typeface="Cambria Math" panose="02040503050406030204" pitchFamily="18" charset="0"/>
                              <a:cs typeface="Times New Roman" pitchFamily="18" charset="0"/>
                            </a:rPr>
                            <m:t>𝑛</m:t>
                          </m:r>
                          <m:r>
                            <a:rPr lang="en-IN" sz="1600" b="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chemeClr val="tx1"/>
                              </a:solidFill>
                              <a:latin typeface="Cambria Math" panose="02040503050406030204" pitchFamily="18" charset="0"/>
                              <a:ea typeface="Cambria Math" panose="02040503050406030204" pitchFamily="18" charset="0"/>
                              <a:cs typeface="Times New Roman" pitchFamily="18" charset="0"/>
                            </a:rPr>
                            <m:t>𝑚</m:t>
                          </m:r>
                          <m:r>
                            <a:rPr lang="en-IN" sz="1600" b="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chemeClr val="tx1"/>
                              </a:solidFill>
                              <a:latin typeface="Cambria Math" panose="02040503050406030204" pitchFamily="18" charset="0"/>
                              <a:ea typeface="Cambria Math" panose="02040503050406030204" pitchFamily="18" charset="0"/>
                              <a:cs typeface="Times New Roman" pitchFamily="18" charset="0"/>
                            </a:rPr>
                            <m:t>𝑘</m:t>
                          </m:r>
                          <m:r>
                            <a:rPr lang="en-IN" sz="1600" b="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chemeClr val="tx1"/>
                              </a:solidFill>
                              <a:latin typeface="Cambria Math" panose="02040503050406030204" pitchFamily="18" charset="0"/>
                              <a:ea typeface="Cambria Math" panose="02040503050406030204" pitchFamily="18" charset="0"/>
                              <a:cs typeface="Times New Roman" pitchFamily="18" charset="0"/>
                            </a:rPr>
                            <m:t>𝑙</m:t>
                          </m:r>
                        </m:e>
                      </m:d>
                    </m:oMath>
                  </m:oMathPara>
                </a14:m>
                <a:endParaRPr lang="en-IN" sz="1600" b="0" dirty="0">
                  <a:solidFill>
                    <a:schemeClr val="tx1"/>
                  </a:solidFill>
                  <a:latin typeface="Times New Roman" pitchFamily="18" charset="0"/>
                  <a:ea typeface="Cambria Math" panose="02040503050406030204" pitchFamily="18" charset="0"/>
                  <a:cs typeface="Times New Roman" pitchFamily="18" charset="0"/>
                </a:endParaRPr>
              </a:p>
              <a:p>
                <a:pPr marL="0" indent="0" algn="just">
                  <a:buClr>
                    <a:srgbClr val="0B5ED7"/>
                  </a:buClr>
                  <a:buNone/>
                </a:pPr>
                <a:r>
                  <a:rPr lang="en-US" sz="2000" dirty="0">
                    <a:solidFill>
                      <a:schemeClr val="tx1"/>
                    </a:solidFill>
                    <a:latin typeface="Times New Roman" pitchFamily="18" charset="0"/>
                    <a:cs typeface="Times New Roman" pitchFamily="18" charset="0"/>
                  </a:rPr>
                  <a:t>where</a:t>
                </a:r>
                <a14:m>
                  <m:oMath xmlns:m="http://schemas.openxmlformats.org/officeDocument/2006/math">
                    <m:r>
                      <a:rPr lang="en-IN" sz="2000" i="1">
                        <a:solidFill>
                          <a:schemeClr val="tx1"/>
                        </a:solidFill>
                        <a:latin typeface="Cambria Math" panose="02040503050406030204" pitchFamily="18" charset="0"/>
                        <a:cs typeface="Times New Roman" pitchFamily="18" charset="0"/>
                      </a:rPr>
                      <m:t>𝑛</m:t>
                    </m:r>
                  </m:oMath>
                </a14:m>
                <a:r>
                  <a:rPr lang="en-US" sz="2000" dirty="0">
                    <a:solidFill>
                      <a:schemeClr val="tx1"/>
                    </a:solidFill>
                    <a:latin typeface="Times New Roman" pitchFamily="18" charset="0"/>
                    <a:cs typeface="Times New Roman" pitchFamily="18" charset="0"/>
                  </a:rPr>
                  <a:t> = number of objects</a:t>
                </a:r>
              </a:p>
              <a:p>
                <a:pPr marL="0" indent="0" algn="just">
                  <a:buClr>
                    <a:srgbClr val="0B5ED7"/>
                  </a:buClr>
                  <a:buNone/>
                </a:pPr>
                <a14:m>
                  <m:oMath xmlns:m="http://schemas.openxmlformats.org/officeDocument/2006/math">
                    <m:r>
                      <a:rPr lang="en-IN" sz="2000" b="0" i="1" smtClean="0">
                        <a:solidFill>
                          <a:schemeClr val="tx1"/>
                        </a:solidFill>
                        <a:latin typeface="Cambria Math" panose="02040503050406030204" pitchFamily="18" charset="0"/>
                        <a:cs typeface="Times New Roman" pitchFamily="18" charset="0"/>
                      </a:rPr>
                      <m:t>𝑚</m:t>
                    </m:r>
                    <m:r>
                      <a:rPr lang="en-IN" sz="2000" b="0" i="1" smtClean="0">
                        <a:solidFill>
                          <a:schemeClr val="tx1"/>
                        </a:solidFill>
                        <a:latin typeface="Cambria Math" panose="02040503050406030204" pitchFamily="18" charset="0"/>
                        <a:cs typeface="Times New Roman" pitchFamily="18" charset="0"/>
                      </a:rPr>
                      <m:t> </m:t>
                    </m:r>
                  </m:oMath>
                </a14:m>
                <a:r>
                  <a:rPr lang="en-US" sz="2000" dirty="0">
                    <a:solidFill>
                      <a:schemeClr val="tx1"/>
                    </a:solidFill>
                    <a:latin typeface="Times New Roman" pitchFamily="18" charset="0"/>
                    <a:cs typeface="Times New Roman" pitchFamily="18" charset="0"/>
                  </a:rPr>
                  <a:t>= number of attributes in the object definition</a:t>
                </a:r>
              </a:p>
              <a:p>
                <a:pPr marL="0" indent="0" algn="just">
                  <a:buClr>
                    <a:srgbClr val="0B5ED7"/>
                  </a:buClr>
                  <a:buNone/>
                </a:pPr>
                <a14:m>
                  <m:oMath xmlns:m="http://schemas.openxmlformats.org/officeDocument/2006/math">
                    <m:r>
                      <a:rPr lang="en-IN" sz="2000" b="0" i="1" smtClean="0">
                        <a:solidFill>
                          <a:schemeClr val="tx1"/>
                        </a:solidFill>
                        <a:latin typeface="Cambria Math" panose="02040503050406030204" pitchFamily="18" charset="0"/>
                        <a:cs typeface="Times New Roman" pitchFamily="18" charset="0"/>
                      </a:rPr>
                      <m:t>𝑘</m:t>
                    </m:r>
                  </m:oMath>
                </a14:m>
                <a:r>
                  <a:rPr lang="en-US" sz="2000" dirty="0">
                    <a:solidFill>
                      <a:schemeClr val="tx1"/>
                    </a:solidFill>
                    <a:latin typeface="Times New Roman" pitchFamily="18" charset="0"/>
                    <a:cs typeface="Times New Roman" pitchFamily="18" charset="0"/>
                  </a:rPr>
                  <a:t> = number of clusters</a:t>
                </a:r>
              </a:p>
              <a:p>
                <a:pPr marL="0" indent="0" algn="just">
                  <a:buClr>
                    <a:srgbClr val="0B5ED7"/>
                  </a:buClr>
                  <a:buNone/>
                </a:pPr>
                <a14:m>
                  <m:oMath xmlns:m="http://schemas.openxmlformats.org/officeDocument/2006/math">
                    <m:r>
                      <a:rPr lang="en-IN" sz="2000" b="0" i="1" smtClean="0">
                        <a:solidFill>
                          <a:schemeClr val="tx1"/>
                        </a:solidFill>
                        <a:latin typeface="Cambria Math" panose="02040503050406030204" pitchFamily="18" charset="0"/>
                        <a:cs typeface="Times New Roman" pitchFamily="18" charset="0"/>
                      </a:rPr>
                      <m:t>𝑙</m:t>
                    </m:r>
                    <m:r>
                      <a:rPr lang="en-IN" sz="2000" b="0" i="1" smtClean="0">
                        <a:solidFill>
                          <a:schemeClr val="tx1"/>
                        </a:solidFill>
                        <a:latin typeface="Cambria Math" panose="02040503050406030204" pitchFamily="18" charset="0"/>
                        <a:cs typeface="Times New Roman" pitchFamily="18" charset="0"/>
                      </a:rPr>
                      <m:t> </m:t>
                    </m:r>
                  </m:oMath>
                </a14:m>
                <a:r>
                  <a:rPr lang="en-US" sz="2000" dirty="0">
                    <a:solidFill>
                      <a:schemeClr val="tx1"/>
                    </a:solidFill>
                    <a:latin typeface="Times New Roman" pitchFamily="18" charset="0"/>
                    <a:cs typeface="Times New Roman" pitchFamily="18" charset="0"/>
                  </a:rPr>
                  <a:t>= number of iterations.</a:t>
                </a:r>
              </a:p>
              <a:p>
                <a:pPr marL="0" indent="0" algn="just">
                  <a:buClr>
                    <a:srgbClr val="0B5ED7"/>
                  </a:buClr>
                  <a:buNone/>
                </a:pPr>
                <a:endParaRPr lang="en-US" sz="1600" dirty="0">
                  <a:solidFill>
                    <a:schemeClr val="tx1"/>
                  </a:solidFill>
                  <a:latin typeface="Times New Roman" pitchFamily="18" charset="0"/>
                  <a:cs typeface="Times New Roman" pitchFamily="18" charset="0"/>
                </a:endParaRPr>
              </a:p>
              <a:p>
                <a:pPr marL="0" indent="0" algn="just">
                  <a:buClr>
                    <a:srgbClr val="0B5ED7"/>
                  </a:buClr>
                  <a:buNone/>
                </a:pPr>
                <a:r>
                  <a:rPr lang="en-US" sz="2000" dirty="0">
                    <a:solidFill>
                      <a:schemeClr val="tx1"/>
                    </a:solidFill>
                    <a:latin typeface="Times New Roman" pitchFamily="18" charset="0"/>
                    <a:cs typeface="Times New Roman" pitchFamily="18" charset="0"/>
                  </a:rPr>
                  <a:t>Thus, time requirement is a linear order of number of objects and the algorithm runs in a modest time if </a:t>
                </a:r>
                <a14:m>
                  <m:oMath xmlns:m="http://schemas.openxmlformats.org/officeDocument/2006/math">
                    <m:r>
                      <a:rPr lang="en-IN" sz="2000" b="0" i="1" smtClean="0">
                        <a:solidFill>
                          <a:schemeClr val="tx1"/>
                        </a:solidFill>
                        <a:latin typeface="Cambria Math" panose="02040503050406030204" pitchFamily="18" charset="0"/>
                        <a:cs typeface="Times New Roman" pitchFamily="18" charset="0"/>
                      </a:rPr>
                      <m:t>𝑘</m:t>
                    </m:r>
                    <m:r>
                      <a:rPr lang="en-IN" sz="2000" b="0" i="1" smtClean="0">
                        <a:solidFill>
                          <a:schemeClr val="tx1"/>
                        </a:solidFill>
                        <a:latin typeface="Cambria Math" panose="02040503050406030204" pitchFamily="18" charset="0"/>
                        <a:cs typeface="Times New Roman" pitchFamily="18" charset="0"/>
                      </a:rPr>
                      <m:t>≪</m:t>
                    </m:r>
                    <m:r>
                      <a:rPr lang="en-IN" sz="2000" b="0" i="1" smtClean="0">
                        <a:solidFill>
                          <a:schemeClr val="tx1"/>
                        </a:solidFill>
                        <a:latin typeface="Cambria Math" panose="02040503050406030204" pitchFamily="18" charset="0"/>
                        <a:cs typeface="Times New Roman" pitchFamily="18" charset="0"/>
                      </a:rPr>
                      <m:t>𝑛</m:t>
                    </m:r>
                  </m:oMath>
                </a14:m>
                <a:r>
                  <a:rPr lang="en-US" sz="2000" dirty="0">
                    <a:solidFill>
                      <a:schemeClr val="tx1"/>
                    </a:solidFill>
                    <a:latin typeface="Times New Roman" pitchFamily="18" charset="0"/>
                    <a:cs typeface="Times New Roman" pitchFamily="18" charset="0"/>
                  </a:rPr>
                  <a:t> and </a:t>
                </a:r>
                <a14:m>
                  <m:oMath xmlns:m="http://schemas.openxmlformats.org/officeDocument/2006/math">
                    <m:r>
                      <a:rPr lang="en-IN" sz="2000" b="0" i="1" smtClean="0">
                        <a:solidFill>
                          <a:schemeClr val="tx1"/>
                        </a:solidFill>
                        <a:latin typeface="Cambria Math" panose="02040503050406030204" pitchFamily="18" charset="0"/>
                        <a:cs typeface="Times New Roman" pitchFamily="18" charset="0"/>
                      </a:rPr>
                      <m:t>𝑙</m:t>
                    </m:r>
                    <m:r>
                      <a:rPr lang="en-IN" sz="2000" b="0" i="1" smtClean="0">
                        <a:solidFill>
                          <a:schemeClr val="tx1"/>
                        </a:solidFill>
                        <a:latin typeface="Cambria Math" panose="02040503050406030204" pitchFamily="18" charset="0"/>
                        <a:cs typeface="Times New Roman" pitchFamily="18" charset="0"/>
                      </a:rPr>
                      <m:t>≪</m:t>
                    </m:r>
                    <m:r>
                      <a:rPr lang="en-IN" sz="2000" b="0" i="1" smtClean="0">
                        <a:solidFill>
                          <a:schemeClr val="tx1"/>
                        </a:solidFill>
                        <a:latin typeface="Cambria Math" panose="02040503050406030204" pitchFamily="18" charset="0"/>
                        <a:cs typeface="Times New Roman" pitchFamily="18" charset="0"/>
                      </a:rPr>
                      <m:t>𝑛</m:t>
                    </m:r>
                  </m:oMath>
                </a14:m>
                <a:r>
                  <a:rPr lang="en-US" sz="2000" dirty="0">
                    <a:solidFill>
                      <a:schemeClr val="tx1"/>
                    </a:solidFill>
                    <a:latin typeface="Times New Roman" pitchFamily="18" charset="0"/>
                    <a:cs typeface="Times New Roman" pitchFamily="18" charset="0"/>
                  </a:rPr>
                  <a:t> (the iteration can be moderately controlled to check the value of </a:t>
                </a:r>
                <a14:m>
                  <m:oMath xmlns:m="http://schemas.openxmlformats.org/officeDocument/2006/math">
                    <m:r>
                      <a:rPr lang="en-IN" sz="2000" b="0" i="1" smtClean="0">
                        <a:solidFill>
                          <a:schemeClr val="tx1"/>
                        </a:solidFill>
                        <a:latin typeface="Cambria Math" panose="02040503050406030204" pitchFamily="18" charset="0"/>
                        <a:cs typeface="Times New Roman" pitchFamily="18" charset="0"/>
                      </a:rPr>
                      <m:t>𝑙</m:t>
                    </m:r>
                  </m:oMath>
                </a14:m>
                <a:r>
                  <a:rPr lang="en-US" sz="2000" dirty="0">
                    <a:solidFill>
                      <a:schemeClr val="tx1"/>
                    </a:solidFill>
                    <a:latin typeface="Times New Roman" pitchFamily="18" charset="0"/>
                    <a:cs typeface="Times New Roman" pitchFamily="18" charset="0"/>
                  </a:rPr>
                  <a:t>).</a:t>
                </a:r>
              </a:p>
              <a:p>
                <a:pPr marL="0" indent="0">
                  <a:buNone/>
                </a:pPr>
                <a:endParaRPr lang="en-US" sz="2000" dirty="0">
                  <a:solidFill>
                    <a:srgbClr val="FF0000"/>
                  </a:solidFill>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4376" y="891203"/>
                <a:ext cx="8495371" cy="5207672"/>
              </a:xfrm>
              <a:blipFill>
                <a:blip r:embed="rId2"/>
                <a:stretch>
                  <a:fillRect l="-717" t="-585" r="-789"/>
                </a:stretch>
              </a:blipFill>
            </p:spPr>
            <p:txBody>
              <a:bodyPr/>
              <a:lstStyle/>
              <a:p>
                <a:r>
                  <a:rPr lang="en-IN">
                    <a:noFill/>
                  </a:rPr>
                  <a:t> </a:t>
                </a:r>
              </a:p>
            </p:txBody>
          </p:sp>
        </mc:Fallback>
      </mc:AlternateContent>
    </p:spTree>
    <p:extLst>
      <p:ext uri="{BB962C8B-B14F-4D97-AF65-F5344CB8AC3E}">
        <p14:creationId xmlns:p14="http://schemas.microsoft.com/office/powerpoint/2010/main" xmlns="" val="3771874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Comments on k-Means algorithm</a:t>
            </a:r>
            <a:endParaRPr lang="en-IN" sz="4000" dirty="0">
              <a:solidFill>
                <a:srgbClr val="A50021"/>
              </a:solidFill>
              <a:latin typeface="Times New Roman" pitchFamily="18" charset="0"/>
              <a:cs typeface="Times New Roman" pitchFamily="18" charset="0"/>
            </a:endParaRPr>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384376" y="891203"/>
                <a:ext cx="8495371" cy="5207672"/>
              </a:xfrm>
            </p:spPr>
            <p:txBody>
              <a:bodyPr>
                <a:noAutofit/>
              </a:bodyPr>
              <a:lstStyle/>
              <a:p>
                <a:pPr marL="0" indent="0" algn="just">
                  <a:buClr>
                    <a:srgbClr val="0B5ED7"/>
                  </a:buClr>
                  <a:buNone/>
                </a:pPr>
                <a:endParaRPr lang="en-IN" sz="800" dirty="0">
                  <a:solidFill>
                    <a:schemeClr val="tx1"/>
                  </a:solidFill>
                  <a:latin typeface="Times New Roman" pitchFamily="18" charset="0"/>
                  <a:cs typeface="Times New Roman" pitchFamily="18" charset="0"/>
                </a:endParaRPr>
              </a:p>
              <a:p>
                <a:pPr marL="0" indent="0" algn="just">
                  <a:buClr>
                    <a:srgbClr val="0B5ED7"/>
                  </a:buClr>
                  <a:buNone/>
                </a:pPr>
                <a:r>
                  <a:rPr lang="en-IN" sz="2000" dirty="0">
                    <a:solidFill>
                      <a:schemeClr val="tx1"/>
                    </a:solidFill>
                    <a:latin typeface="Times New Roman" pitchFamily="18" charset="0"/>
                    <a:cs typeface="Times New Roman" pitchFamily="18" charset="0"/>
                  </a:rPr>
                  <a:t>Space complexity: The storage complexity can be expressed as follows.</a:t>
                </a:r>
              </a:p>
              <a:p>
                <a:pPr marL="0" indent="0" algn="just">
                  <a:buClr>
                    <a:srgbClr val="0B5ED7"/>
                  </a:buClr>
                  <a:buNone/>
                </a:pPr>
                <a:endParaRPr lang="en-IN" sz="800" dirty="0">
                  <a:solidFill>
                    <a:schemeClr val="tx1"/>
                  </a:solidFill>
                  <a:latin typeface="Times New Roman" pitchFamily="18" charset="0"/>
                  <a:cs typeface="Times New Roman" pitchFamily="18" charset="0"/>
                </a:endParaRPr>
              </a:p>
              <a:p>
                <a:pPr marL="0" indent="0" algn="just">
                  <a:buClr>
                    <a:srgbClr val="0B5ED7"/>
                  </a:buClr>
                  <a:buNone/>
                </a:pPr>
                <a:r>
                  <a:rPr lang="en-IN" sz="2000" dirty="0">
                    <a:solidFill>
                      <a:schemeClr val="tx1"/>
                    </a:solidFill>
                    <a:latin typeface="Times New Roman" pitchFamily="18" charset="0"/>
                    <a:cs typeface="Times New Roman" pitchFamily="18" charset="0"/>
                  </a:rPr>
                  <a:t>It requires </a:t>
                </a:r>
                <a14:m>
                  <m:oMath xmlns:m="http://schemas.openxmlformats.org/officeDocument/2006/math">
                    <m:r>
                      <a:rPr lang="en-IN" sz="2000" b="0" i="1" smtClean="0">
                        <a:solidFill>
                          <a:schemeClr val="tx1"/>
                        </a:solidFill>
                        <a:latin typeface="Cambria Math" panose="02040503050406030204" pitchFamily="18" charset="0"/>
                        <a:cs typeface="Times New Roman" pitchFamily="18" charset="0"/>
                      </a:rPr>
                      <m:t>𝑛</m:t>
                    </m:r>
                    <m:r>
                      <a:rPr lang="en-IN" sz="2000" b="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chemeClr val="tx1"/>
                        </a:solidFill>
                        <a:latin typeface="Cambria Math" panose="02040503050406030204" pitchFamily="18" charset="0"/>
                        <a:ea typeface="Cambria Math" panose="02040503050406030204" pitchFamily="18" charset="0"/>
                        <a:cs typeface="Times New Roman" pitchFamily="18" charset="0"/>
                      </a:rPr>
                      <m:t>𝑚</m:t>
                    </m:r>
                  </m:oMath>
                </a14:m>
                <a:r>
                  <a:rPr lang="en-IN" sz="2000" dirty="0">
                    <a:solidFill>
                      <a:schemeClr val="tx1"/>
                    </a:solidFill>
                    <a:latin typeface="Times New Roman" pitchFamily="18" charset="0"/>
                    <a:cs typeface="Times New Roman" pitchFamily="18" charset="0"/>
                  </a:rPr>
                  <a:t> space to store the objects and </a:t>
                </a:r>
                <a14:m>
                  <m:oMath xmlns:m="http://schemas.openxmlformats.org/officeDocument/2006/math">
                    <m:r>
                      <a:rPr lang="en-IN" sz="2000" b="0" i="1" smtClean="0">
                        <a:solidFill>
                          <a:schemeClr val="tx1"/>
                        </a:solidFill>
                        <a:latin typeface="Cambria Math" panose="02040503050406030204" pitchFamily="18" charset="0"/>
                        <a:cs typeface="Times New Roman" pitchFamily="18" charset="0"/>
                      </a:rPr>
                      <m:t>𝑛</m:t>
                    </m:r>
                    <m:r>
                      <a:rPr lang="en-IN" sz="2000" b="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IN" sz="2000" b="0" i="1" smtClean="0">
                        <a:solidFill>
                          <a:schemeClr val="tx1"/>
                        </a:solidFill>
                        <a:latin typeface="Cambria Math" panose="02040503050406030204" pitchFamily="18" charset="0"/>
                        <a:ea typeface="Cambria Math" panose="02040503050406030204" pitchFamily="18" charset="0"/>
                        <a:cs typeface="Times New Roman" pitchFamily="18" charset="0"/>
                      </a:rPr>
                      <m:t>𝑘</m:t>
                    </m:r>
                  </m:oMath>
                </a14:m>
                <a:r>
                  <a:rPr lang="en-IN" sz="2000" dirty="0">
                    <a:solidFill>
                      <a:schemeClr val="tx1"/>
                    </a:solidFill>
                    <a:latin typeface="Times New Roman" pitchFamily="18" charset="0"/>
                    <a:cs typeface="Times New Roman" pitchFamily="18" charset="0"/>
                  </a:rPr>
                  <a:t> space to store the proximity measure from </a:t>
                </a:r>
                <a14:m>
                  <m:oMath xmlns:m="http://schemas.openxmlformats.org/officeDocument/2006/math">
                    <m:r>
                      <a:rPr lang="en-IN" sz="2000" i="1" smtClean="0">
                        <a:solidFill>
                          <a:schemeClr val="tx1"/>
                        </a:solidFill>
                        <a:latin typeface="Cambria Math" panose="02040503050406030204" pitchFamily="18" charset="0"/>
                        <a:cs typeface="Times New Roman" pitchFamily="18" charset="0"/>
                      </a:rPr>
                      <m:t>𝑛</m:t>
                    </m:r>
                  </m:oMath>
                </a14:m>
                <a:r>
                  <a:rPr lang="en-IN" sz="2000" dirty="0">
                    <a:solidFill>
                      <a:schemeClr val="tx1"/>
                    </a:solidFill>
                    <a:latin typeface="Times New Roman" pitchFamily="18" charset="0"/>
                    <a:cs typeface="Times New Roman" pitchFamily="18" charset="0"/>
                  </a:rPr>
                  <a:t> objects to the centroids of </a:t>
                </a:r>
                <a14:m>
                  <m:oMath xmlns:m="http://schemas.openxmlformats.org/officeDocument/2006/math">
                    <m:r>
                      <a:rPr lang="en-IN" sz="2000" b="0" i="1" smtClean="0">
                        <a:solidFill>
                          <a:schemeClr val="tx1"/>
                        </a:solidFill>
                        <a:latin typeface="Cambria Math" panose="02040503050406030204" pitchFamily="18" charset="0"/>
                        <a:cs typeface="Times New Roman" pitchFamily="18" charset="0"/>
                      </a:rPr>
                      <m:t>𝑘</m:t>
                    </m:r>
                  </m:oMath>
                </a14:m>
                <a:r>
                  <a:rPr lang="en-IN" sz="2000" dirty="0">
                    <a:solidFill>
                      <a:schemeClr val="tx1"/>
                    </a:solidFill>
                    <a:latin typeface="Times New Roman" pitchFamily="18" charset="0"/>
                    <a:cs typeface="Times New Roman" pitchFamily="18" charset="0"/>
                  </a:rPr>
                  <a:t> clusters. </a:t>
                </a:r>
              </a:p>
              <a:p>
                <a:pPr marL="0" indent="0" algn="just">
                  <a:buClr>
                    <a:srgbClr val="0B5ED7"/>
                  </a:buClr>
                  <a:buNone/>
                </a:pPr>
                <a:endParaRPr lang="en-IN" sz="800" dirty="0">
                  <a:solidFill>
                    <a:schemeClr val="tx1"/>
                  </a:solidFill>
                  <a:latin typeface="Times New Roman" pitchFamily="18" charset="0"/>
                  <a:cs typeface="Times New Roman" pitchFamily="18" charset="0"/>
                </a:endParaRPr>
              </a:p>
              <a:p>
                <a:pPr marL="0" indent="0" algn="just">
                  <a:buClr>
                    <a:srgbClr val="0B5ED7"/>
                  </a:buClr>
                  <a:buNone/>
                </a:pPr>
                <a:r>
                  <a:rPr lang="en-IN" sz="2000" dirty="0">
                    <a:solidFill>
                      <a:schemeClr val="tx1"/>
                    </a:solidFill>
                    <a:latin typeface="Times New Roman" pitchFamily="18" charset="0"/>
                    <a:cs typeface="Times New Roman" pitchFamily="18" charset="0"/>
                  </a:rPr>
                  <a:t>Thus the total storage complexity is</a:t>
                </a:r>
              </a:p>
              <a:p>
                <a:pPr marL="0" indent="0" algn="just">
                  <a:buClr>
                    <a:srgbClr val="0B5ED7"/>
                  </a:buClr>
                  <a:buNone/>
                </a:pPr>
                <a:endParaRPr lang="en-IN" sz="2000" dirty="0">
                  <a:solidFill>
                    <a:schemeClr val="tx1"/>
                  </a:solidFill>
                  <a:latin typeface="Times New Roman" pitchFamily="18" charset="0"/>
                  <a:cs typeface="Times New Roman" pitchFamily="18" charset="0"/>
                </a:endParaRPr>
              </a:p>
              <a:p>
                <a:pPr marL="0" indent="0" algn="just">
                  <a:buClr>
                    <a:srgbClr val="0B5ED7"/>
                  </a:buClr>
                  <a:buNone/>
                </a:pPr>
                <a:endParaRPr lang="en-IN" sz="800" dirty="0">
                  <a:solidFill>
                    <a:schemeClr val="tx1"/>
                  </a:solidFill>
                  <a:latin typeface="Times New Roman" pitchFamily="18" charset="0"/>
                  <a:cs typeface="Times New Roman" pitchFamily="18" charset="0"/>
                </a:endParaRPr>
              </a:p>
              <a:p>
                <a:pPr marL="0" indent="0" algn="just">
                  <a:buClr>
                    <a:srgbClr val="0B5ED7"/>
                  </a:buClr>
                  <a:buNone/>
                </a:pPr>
                <a14:m>
                  <m:oMathPara xmlns:m="http://schemas.openxmlformats.org/officeDocument/2006/math">
                    <m:oMathParaPr>
                      <m:jc m:val="centerGroup"/>
                    </m:oMathParaPr>
                    <m:oMath xmlns:m="http://schemas.openxmlformats.org/officeDocument/2006/math">
                      <m:r>
                        <a:rPr lang="en-IN" sz="1600" b="0" i="1" smtClean="0">
                          <a:solidFill>
                            <a:schemeClr val="tx1"/>
                          </a:solidFill>
                          <a:latin typeface="Cambria Math" panose="02040503050406030204" pitchFamily="18" charset="0"/>
                          <a:cs typeface="Times New Roman" pitchFamily="18" charset="0"/>
                        </a:rPr>
                        <m:t>𝑆</m:t>
                      </m:r>
                      <m:d>
                        <m:dPr>
                          <m:ctrlPr>
                            <a:rPr lang="en-IN" sz="1600" b="0" i="1" smtClean="0">
                              <a:solidFill>
                                <a:schemeClr val="tx1"/>
                              </a:solidFill>
                              <a:latin typeface="Cambria Math" panose="02040503050406030204" pitchFamily="18" charset="0"/>
                              <a:cs typeface="Times New Roman" pitchFamily="18" charset="0"/>
                            </a:rPr>
                          </m:ctrlPr>
                        </m:dPr>
                        <m:e>
                          <m:r>
                            <a:rPr lang="en-IN" sz="1600" b="0" i="1" smtClean="0">
                              <a:solidFill>
                                <a:schemeClr val="tx1"/>
                              </a:solidFill>
                              <a:latin typeface="Cambria Math" panose="02040503050406030204" pitchFamily="18" charset="0"/>
                              <a:cs typeface="Times New Roman" pitchFamily="18" charset="0"/>
                            </a:rPr>
                            <m:t>𝑛</m:t>
                          </m:r>
                        </m:e>
                      </m:d>
                      <m:r>
                        <a:rPr lang="en-IN" sz="1600" b="0" i="1" smtClean="0">
                          <a:solidFill>
                            <a:schemeClr val="tx1"/>
                          </a:solidFill>
                          <a:latin typeface="Cambria Math" panose="02040503050406030204" pitchFamily="18" charset="0"/>
                          <a:cs typeface="Times New Roman" pitchFamily="18" charset="0"/>
                        </a:rPr>
                        <m:t>=</m:t>
                      </m:r>
                      <m:r>
                        <a:rPr lang="en-IN" sz="1600" b="0" i="1" smtClean="0">
                          <a:solidFill>
                            <a:schemeClr val="tx1"/>
                          </a:solidFill>
                          <a:latin typeface="Cambria Math" panose="02040503050406030204" pitchFamily="18" charset="0"/>
                          <a:cs typeface="Times New Roman" pitchFamily="18" charset="0"/>
                        </a:rPr>
                        <m:t>𝑂</m:t>
                      </m:r>
                      <m:d>
                        <m:dPr>
                          <m:ctrlPr>
                            <a:rPr lang="en-IN" sz="1600" b="0" i="1" smtClean="0">
                              <a:solidFill>
                                <a:schemeClr val="tx1"/>
                              </a:solidFill>
                              <a:latin typeface="Cambria Math" panose="02040503050406030204" pitchFamily="18" charset="0"/>
                              <a:cs typeface="Times New Roman" pitchFamily="18" charset="0"/>
                            </a:rPr>
                          </m:ctrlPr>
                        </m:dPr>
                        <m:e>
                          <m:r>
                            <a:rPr lang="en-IN" sz="1600" b="0" i="1" smtClean="0">
                              <a:solidFill>
                                <a:schemeClr val="tx1"/>
                              </a:solidFill>
                              <a:latin typeface="Cambria Math" panose="02040503050406030204" pitchFamily="18" charset="0"/>
                              <a:cs typeface="Times New Roman" pitchFamily="18" charset="0"/>
                            </a:rPr>
                            <m:t>𝑛</m:t>
                          </m:r>
                          <m:r>
                            <a:rPr lang="en-IN" sz="1600" b="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chemeClr val="tx1"/>
                              </a:solidFill>
                              <a:latin typeface="Cambria Math" panose="02040503050406030204" pitchFamily="18" charset="0"/>
                              <a:ea typeface="Cambria Math" panose="02040503050406030204" pitchFamily="18" charset="0"/>
                              <a:cs typeface="Times New Roman" pitchFamily="18" charset="0"/>
                            </a:rPr>
                            <m:t>𝑚</m:t>
                          </m:r>
                          <m:r>
                            <a:rPr lang="en-IN" sz="1600" b="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IN" sz="1600" b="0" i="1" smtClean="0">
                              <a:solidFill>
                                <a:schemeClr val="tx1"/>
                              </a:solidFill>
                              <a:latin typeface="Cambria Math" panose="02040503050406030204" pitchFamily="18" charset="0"/>
                              <a:ea typeface="Cambria Math" panose="02040503050406030204" pitchFamily="18" charset="0"/>
                              <a:cs typeface="Times New Roman" pitchFamily="18" charset="0"/>
                            </a:rPr>
                            <m:t>𝑘</m:t>
                          </m:r>
                          <m:r>
                            <a:rPr lang="en-IN" sz="1600" b="0" i="1" smtClean="0">
                              <a:solidFill>
                                <a:schemeClr val="tx1"/>
                              </a:solidFill>
                              <a:latin typeface="Cambria Math" panose="02040503050406030204" pitchFamily="18" charset="0"/>
                              <a:ea typeface="Cambria Math" panose="02040503050406030204" pitchFamily="18" charset="0"/>
                              <a:cs typeface="Times New Roman" pitchFamily="18" charset="0"/>
                            </a:rPr>
                            <m:t>)</m:t>
                          </m:r>
                        </m:e>
                      </m:d>
                    </m:oMath>
                  </m:oMathPara>
                </a14:m>
                <a:endParaRPr lang="en-IN" sz="1600" b="0" dirty="0">
                  <a:solidFill>
                    <a:schemeClr val="tx1"/>
                  </a:solidFill>
                  <a:latin typeface="Times New Roman" pitchFamily="18" charset="0"/>
                  <a:ea typeface="Cambria Math" panose="02040503050406030204" pitchFamily="18" charset="0"/>
                  <a:cs typeface="Times New Roman" pitchFamily="18" charset="0"/>
                </a:endParaRPr>
              </a:p>
              <a:p>
                <a:pPr marL="0" indent="0" algn="just">
                  <a:buClr>
                    <a:srgbClr val="0B5ED7"/>
                  </a:buClr>
                  <a:buNone/>
                </a:pPr>
                <a:endParaRPr lang="en-US" sz="1600" dirty="0">
                  <a:solidFill>
                    <a:schemeClr val="tx1"/>
                  </a:solidFill>
                  <a:latin typeface="Times New Roman" pitchFamily="18" charset="0"/>
                  <a:cs typeface="Times New Roman" pitchFamily="18" charset="0"/>
                </a:endParaRPr>
              </a:p>
              <a:p>
                <a:pPr marL="0" indent="0" algn="just">
                  <a:buClr>
                    <a:srgbClr val="0B5ED7"/>
                  </a:buClr>
                  <a:buNone/>
                </a:pPr>
                <a:r>
                  <a:rPr lang="en-IN" sz="2000" b="0" dirty="0">
                    <a:solidFill>
                      <a:schemeClr val="tx1"/>
                    </a:solidFill>
                    <a:latin typeface="Times New Roman" panose="02020603050405020304" pitchFamily="18" charset="0"/>
                    <a:cs typeface="Times New Roman" panose="02020603050405020304" pitchFamily="18" charset="0"/>
                  </a:rPr>
                  <a:t>That is, space requirement is in the linear order of </a:t>
                </a:r>
                <a14:m>
                  <m:oMath xmlns:m="http://schemas.openxmlformats.org/officeDocument/2006/math">
                    <m:r>
                      <a:rPr lang="en-IN" sz="2000" i="1">
                        <a:solidFill>
                          <a:schemeClr val="tx1"/>
                        </a:solidFill>
                        <a:latin typeface="Cambria Math" panose="02040503050406030204" pitchFamily="18" charset="0"/>
                        <a:cs typeface="Times New Roman" pitchFamily="18" charset="0"/>
                      </a:rPr>
                      <m:t>𝑛</m:t>
                    </m:r>
                  </m:oMath>
                </a14:m>
                <a:r>
                  <a:rPr lang="en-IN" sz="2000" b="0" dirty="0">
                    <a:solidFill>
                      <a:schemeClr val="tx1"/>
                    </a:solidFill>
                    <a:latin typeface="Times New Roman" panose="02020603050405020304" pitchFamily="18" charset="0"/>
                    <a:cs typeface="Times New Roman" panose="02020603050405020304" pitchFamily="18" charset="0"/>
                  </a:rPr>
                  <a:t> if </a:t>
                </a:r>
                <a14:m>
                  <m:oMath xmlns:m="http://schemas.openxmlformats.org/officeDocument/2006/math">
                    <m:r>
                      <a:rPr lang="en-IN" sz="2000" b="0" i="1" smtClean="0">
                        <a:solidFill>
                          <a:schemeClr val="tx1"/>
                        </a:solidFill>
                        <a:latin typeface="Cambria Math" panose="02040503050406030204" pitchFamily="18" charset="0"/>
                        <a:cs typeface="Times New Roman" pitchFamily="18" charset="0"/>
                      </a:rPr>
                      <m:t>𝑘</m:t>
                    </m:r>
                    <m:r>
                      <a:rPr lang="en-IN" sz="2000" b="0" i="1" smtClean="0">
                        <a:solidFill>
                          <a:schemeClr val="tx1"/>
                        </a:solidFill>
                        <a:latin typeface="Cambria Math" panose="02040503050406030204" pitchFamily="18" charset="0"/>
                        <a:cs typeface="Times New Roman" pitchFamily="18" charset="0"/>
                      </a:rPr>
                      <m:t>≪</m:t>
                    </m:r>
                    <m:r>
                      <a:rPr lang="en-IN" sz="2000" b="0" i="1" smtClean="0">
                        <a:solidFill>
                          <a:schemeClr val="tx1"/>
                        </a:solidFill>
                        <a:latin typeface="Cambria Math" panose="02040503050406030204" pitchFamily="18" charset="0"/>
                        <a:cs typeface="Times New Roman" pitchFamily="18" charset="0"/>
                      </a:rPr>
                      <m:t>𝑛</m:t>
                    </m:r>
                  </m:oMath>
                </a14:m>
                <a:r>
                  <a:rPr lang="en-US" sz="2000" dirty="0">
                    <a:solidFill>
                      <a:schemeClr val="tx1"/>
                    </a:solidFill>
                    <a:latin typeface="Times New Roman" pitchFamily="18" charset="0"/>
                    <a:cs typeface="Times New Roman" pitchFamily="18" charset="0"/>
                  </a:rPr>
                  <a:t>.</a:t>
                </a:r>
              </a:p>
              <a:p>
                <a:pPr marL="0" indent="0">
                  <a:buNone/>
                </a:pPr>
                <a:endParaRPr lang="en-US" sz="2000" dirty="0">
                  <a:solidFill>
                    <a:srgbClr val="FF0000"/>
                  </a:solidFill>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4376" y="891203"/>
                <a:ext cx="8495371" cy="5207672"/>
              </a:xfrm>
              <a:blipFill>
                <a:blip r:embed="rId2"/>
                <a:stretch>
                  <a:fillRect l="-717" r="-789"/>
                </a:stretch>
              </a:blipFill>
            </p:spPr>
            <p:txBody>
              <a:bodyPr/>
              <a:lstStyle/>
              <a:p>
                <a:r>
                  <a:rPr lang="en-IN">
                    <a:noFill/>
                  </a:rPr>
                  <a:t> </a:t>
                </a:r>
              </a:p>
            </p:txBody>
          </p:sp>
        </mc:Fallback>
      </mc:AlternateContent>
    </p:spTree>
    <p:extLst>
      <p:ext uri="{BB962C8B-B14F-4D97-AF65-F5344CB8AC3E}">
        <p14:creationId xmlns:p14="http://schemas.microsoft.com/office/powerpoint/2010/main" xmlns="" val="387512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IN" sz="4000" dirty="0">
                <a:solidFill>
                  <a:srgbClr val="A50021"/>
                </a:solidFill>
                <a:latin typeface="Times New Roman" pitchFamily="18" charset="0"/>
                <a:cs typeface="Times New Roman" pitchFamily="18" charset="0"/>
              </a:rPr>
              <a:t>Advantages</a:t>
            </a:r>
          </a:p>
        </p:txBody>
      </p:sp>
      <p:sp>
        <p:nvSpPr>
          <p:cNvPr id="3" name="Content Placeholder 2"/>
          <p:cNvSpPr>
            <a:spLocks noGrp="1"/>
          </p:cNvSpPr>
          <p:nvPr>
            <p:ph idx="1"/>
          </p:nvPr>
        </p:nvSpPr>
        <p:spPr>
          <a:xfrm>
            <a:off x="384376" y="891203"/>
            <a:ext cx="8495371" cy="5311189"/>
          </a:xfrm>
        </p:spPr>
        <p:txBody>
          <a:bodyPr>
            <a:noAutofit/>
          </a:bodyPr>
          <a:lstStyle/>
          <a:p>
            <a:pPr marL="0" indent="0" algn="just">
              <a:buClr>
                <a:srgbClr val="0B5ED7"/>
              </a:buClr>
              <a:buNone/>
            </a:pPr>
            <a:endParaRPr lang="en-IN" sz="800" dirty="0">
              <a:solidFill>
                <a:srgbClr val="FF0000"/>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K-Means is simple and can be used for a wide variety of object types.</a:t>
            </a:r>
          </a:p>
          <a:p>
            <a:pPr algn="just">
              <a:buClr>
                <a:srgbClr val="0B5ED7"/>
              </a:buClr>
              <a:buFont typeface="Arial" panose="020B0604020202020204" pitchFamily="34" charset="0"/>
              <a:buChar char="•"/>
            </a:pPr>
            <a:endParaRPr lang="en-US" sz="800" dirty="0">
              <a:solidFill>
                <a:srgbClr val="FF0000"/>
              </a:solidFill>
              <a:latin typeface="Times New Roman" panose="02020603050405020304" pitchFamily="18" charset="0"/>
              <a:cs typeface="Times New Roman" panose="02020603050405020304" pitchFamily="18" charset="0"/>
            </a:endParaRPr>
          </a:p>
          <a:p>
            <a:pPr algn="just">
              <a:buClr>
                <a:srgbClr val="0B5ED7"/>
              </a:buClr>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It is also efficient both from storage requirement and execution time point of views. By saving distance information from one iteration to the next, the actual number of distance calculations, that must be made can be reduced (specially, as it reaches towards the termination).</a:t>
            </a:r>
          </a:p>
          <a:p>
            <a:pPr marL="0" indent="0" algn="just">
              <a:buNone/>
            </a:pPr>
            <a:endParaRPr lang="en-US" sz="2000"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US" sz="2000"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US" sz="2000" dirty="0">
              <a:solidFill>
                <a:srgbClr val="FF0000"/>
              </a:solidFill>
              <a:latin typeface="Times New Roman" panose="02020603050405020304" pitchFamily="18" charset="0"/>
              <a:cs typeface="Times New Roman" panose="02020603050405020304" pitchFamily="18" charset="0"/>
            </a:endParaRPr>
          </a:p>
          <a:p>
            <a:pPr algn="just"/>
            <a:endParaRPr lang="en-US" sz="2000" dirty="0">
              <a:solidFill>
                <a:srgbClr val="FF0000"/>
              </a:solidFill>
              <a:latin typeface="Times New Roman" panose="02020603050405020304" pitchFamily="18" charset="0"/>
              <a:cs typeface="Times New Roman" panose="02020603050405020304" pitchFamily="18" charset="0"/>
            </a:endParaRPr>
          </a:p>
          <a:p>
            <a:pPr algn="just"/>
            <a:endParaRPr lang="en-US" sz="2000" dirty="0">
              <a:solidFill>
                <a:srgbClr val="FF0000"/>
              </a:solidFill>
              <a:latin typeface="Times New Roman" panose="02020603050405020304" pitchFamily="18" charset="0"/>
              <a:cs typeface="Times New Roman" panose="02020603050405020304" pitchFamily="18" charset="0"/>
            </a:endParaRPr>
          </a:p>
          <a:p>
            <a:pPr marL="0" indent="0" algn="just">
              <a:buNone/>
            </a:pPr>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60054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4376" y="127635"/>
            <a:ext cx="8229600" cy="763568"/>
          </a:xfrm>
        </p:spPr>
        <p:txBody>
          <a:bodyPr>
            <a:normAutofit/>
          </a:bodyPr>
          <a:lstStyle/>
          <a:p>
            <a:r>
              <a:rPr lang="en-US" sz="4000" dirty="0">
                <a:solidFill>
                  <a:srgbClr val="A50021"/>
                </a:solidFill>
                <a:latin typeface="Times New Roman" pitchFamily="18" charset="0"/>
                <a:cs typeface="Times New Roman" pitchFamily="18" charset="0"/>
              </a:rPr>
              <a:t>Limitations</a:t>
            </a:r>
            <a:endParaRPr lang="en-IN" sz="4000" dirty="0">
              <a:solidFill>
                <a:srgbClr val="A50021"/>
              </a:solidFill>
              <a:latin typeface="Times New Roman" pitchFamily="18" charset="0"/>
              <a:cs typeface="Times New Roman" pitchFamily="18" charset="0"/>
            </a:endParaRPr>
          </a:p>
        </p:txBody>
      </p:sp>
      <p:sp>
        <p:nvSpPr>
          <p:cNvPr id="3" name="Content Placeholder 2"/>
          <p:cNvSpPr>
            <a:spLocks noGrp="1"/>
          </p:cNvSpPr>
          <p:nvPr>
            <p:ph idx="1"/>
          </p:nvPr>
        </p:nvSpPr>
        <p:spPr>
          <a:xfrm>
            <a:off x="384376" y="891203"/>
            <a:ext cx="8495371" cy="5311189"/>
          </a:xfrm>
        </p:spPr>
        <p:txBody>
          <a:bodyPr>
            <a:noAutofit/>
          </a:bodyPr>
          <a:lstStyle/>
          <a:p>
            <a:pPr marL="0" indent="0" algn="just">
              <a:buClr>
                <a:srgbClr val="0B5ED7"/>
              </a:buClr>
              <a:buNone/>
            </a:pPr>
            <a:endParaRPr lang="en-IN" sz="800" dirty="0">
              <a:solidFill>
                <a:srgbClr val="FF0000"/>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solidFill>
                  <a:srgbClr val="FF0000"/>
                </a:solidFill>
                <a:latin typeface="Times New Roman" pitchFamily="18" charset="0"/>
                <a:cs typeface="Times New Roman" pitchFamily="18" charset="0"/>
              </a:rPr>
              <a:t>The K-Means is not suitable for all types of data. For example, k-Means does not work on categorical data because mean cannot be defined.</a:t>
            </a:r>
          </a:p>
          <a:p>
            <a:pPr algn="just">
              <a:buClr>
                <a:srgbClr val="0B5ED7"/>
              </a:buClr>
              <a:buFont typeface="Arial" panose="020B0604020202020204" pitchFamily="34" charset="0"/>
              <a:buChar char="•"/>
            </a:pPr>
            <a:endParaRPr lang="en-IN" sz="800" dirty="0">
              <a:solidFill>
                <a:srgbClr val="FF0000"/>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solidFill>
                  <a:srgbClr val="FF0000"/>
                </a:solidFill>
                <a:latin typeface="Times New Roman" pitchFamily="18" charset="0"/>
                <a:cs typeface="Times New Roman" pitchFamily="18" charset="0"/>
              </a:rPr>
              <a:t>K-means finds a local optima and may actually minimize the global optimum.</a:t>
            </a:r>
          </a:p>
          <a:p>
            <a:pPr algn="just">
              <a:buClr>
                <a:srgbClr val="0B5ED7"/>
              </a:buClr>
              <a:buFont typeface="Arial" panose="020B0604020202020204" pitchFamily="34" charset="0"/>
              <a:buChar char="•"/>
            </a:pPr>
            <a:r>
              <a:rPr lang="en-IN" sz="2000" dirty="0">
                <a:solidFill>
                  <a:srgbClr val="FF0000"/>
                </a:solidFill>
                <a:latin typeface="Times New Roman" pitchFamily="18" charset="0"/>
                <a:cs typeface="Times New Roman" pitchFamily="18" charset="0"/>
              </a:rPr>
              <a:t>K-means has trouble clustering data that contains outliers. When the SSE is used as objective function, outliers can unduly influence the cluster that are produced. More precisely, in the presence of outliers, the cluster centroids, in fact, not truly as representative as they would be otherwise. It also influence the SSE measure as well.</a:t>
            </a:r>
          </a:p>
          <a:p>
            <a:pPr algn="just">
              <a:buClr>
                <a:srgbClr val="0B5ED7"/>
              </a:buClr>
              <a:buFont typeface="Arial" panose="020B0604020202020204" pitchFamily="34" charset="0"/>
              <a:buChar char="•"/>
            </a:pPr>
            <a:endParaRPr lang="en-IN" sz="800" dirty="0">
              <a:solidFill>
                <a:srgbClr val="FF0000"/>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solidFill>
                  <a:srgbClr val="FF0000"/>
                </a:solidFill>
                <a:latin typeface="Times New Roman" pitchFamily="18" charset="0"/>
                <a:cs typeface="Times New Roman" pitchFamily="18" charset="0"/>
              </a:rPr>
              <a:t>K-Means algorithm cannot handle non-globular clusters, clusters of different sizes and densities </a:t>
            </a:r>
          </a:p>
          <a:p>
            <a:pPr algn="just">
              <a:buClr>
                <a:srgbClr val="0B5ED7"/>
              </a:buClr>
              <a:buFont typeface="Arial" panose="020B0604020202020204" pitchFamily="34" charset="0"/>
              <a:buChar char="•"/>
            </a:pPr>
            <a:endParaRPr lang="en-IN" sz="800" dirty="0">
              <a:solidFill>
                <a:srgbClr val="FF0000"/>
              </a:solidFill>
              <a:latin typeface="Times New Roman" pitchFamily="18" charset="0"/>
              <a:cs typeface="Times New Roman" pitchFamily="18" charset="0"/>
            </a:endParaRPr>
          </a:p>
          <a:p>
            <a:pPr algn="just">
              <a:buClr>
                <a:srgbClr val="0B5ED7"/>
              </a:buClr>
              <a:buFont typeface="Arial" panose="020B0604020202020204" pitchFamily="34" charset="0"/>
              <a:buChar char="•"/>
            </a:pPr>
            <a:r>
              <a:rPr lang="en-IN" sz="2000" dirty="0">
                <a:solidFill>
                  <a:srgbClr val="FF0000"/>
                </a:solidFill>
                <a:latin typeface="Times New Roman" pitchFamily="18" charset="0"/>
                <a:cs typeface="Times New Roman" pitchFamily="18" charset="0"/>
              </a:rPr>
              <a:t>K-Means algorithm not really beyond the scalability issue (and not so practical for large databases).</a:t>
            </a:r>
            <a:endParaRPr lang="en-US" sz="2000" dirty="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marL="0" indent="0" algn="just">
              <a:buNone/>
            </a:pPr>
            <a:endParaRPr lang="en-US" sz="2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085708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Rectangle 3"/>
          <p:cNvSpPr/>
          <p:nvPr/>
        </p:nvSpPr>
        <p:spPr>
          <a:xfrm>
            <a:off x="3464645" y="2967335"/>
            <a:ext cx="2214710" cy="923330"/>
          </a:xfrm>
          <a:prstGeom prst="rect">
            <a:avLst/>
          </a:prstGeom>
          <a:noFill/>
        </p:spPr>
        <p:txBody>
          <a:bodyPr wrap="none" lIns="91440" tIns="45720" rIns="91440" bIns="45720">
            <a:spAutoFit/>
          </a:bodyPr>
          <a:lstStyle/>
          <a:p>
            <a:pPr algn="ctr"/>
            <a:r>
              <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Thanks</a:t>
            </a:r>
          </a:p>
        </p:txBody>
      </p:sp>
    </p:spTree>
    <p:extLst>
      <p:ext uri="{BB962C8B-B14F-4D97-AF65-F5344CB8AC3E}">
        <p14:creationId xmlns:p14="http://schemas.microsoft.com/office/powerpoint/2010/main" xmlns="" val="634729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881ED7-3A36-35B2-F74D-A60D2B3C93CD}"/>
              </a:ext>
            </a:extLst>
          </p:cNvPr>
          <p:cNvSpPr>
            <a:spLocks noGrp="1"/>
          </p:cNvSpPr>
          <p:nvPr>
            <p:ph type="title"/>
          </p:nvPr>
        </p:nvSpPr>
        <p:spPr/>
        <p:txBody>
          <a:bodyPr/>
          <a:lstStyle/>
          <a:p>
            <a:r>
              <a:rPr lang="en-US" altLang="en-US" dirty="0"/>
              <a:t>Clustering</a:t>
            </a:r>
            <a:endParaRPr lang="en-US" dirty="0"/>
          </a:p>
        </p:txBody>
      </p:sp>
      <p:sp>
        <p:nvSpPr>
          <p:cNvPr id="3" name="Content Placeholder 2">
            <a:extLst>
              <a:ext uri="{FF2B5EF4-FFF2-40B4-BE49-F238E27FC236}">
                <a16:creationId xmlns:a16="http://schemas.microsoft.com/office/drawing/2014/main" xmlns="" id="{7918F7F7-D089-6286-3885-11AA355C2BEB}"/>
              </a:ext>
            </a:extLst>
          </p:cNvPr>
          <p:cNvSpPr>
            <a:spLocks noGrp="1"/>
          </p:cNvSpPr>
          <p:nvPr>
            <p:ph idx="1"/>
          </p:nvPr>
        </p:nvSpPr>
        <p:spPr/>
        <p:txBody>
          <a:bodyPr>
            <a:normAutofit/>
          </a:bodyPr>
          <a:lstStyle/>
          <a:p>
            <a:pPr algn="just">
              <a:lnSpc>
                <a:spcPct val="90000"/>
              </a:lnSpc>
            </a:pPr>
            <a:r>
              <a:rPr lang="en-US" altLang="ja-JP" sz="2000" dirty="0">
                <a:ea typeface="ＭＳ Ｐゴシック" panose="020B0600070205080204" pitchFamily="34" charset="-128"/>
              </a:rPr>
              <a:t>Clustering is a technique for finding </a:t>
            </a:r>
            <a:r>
              <a:rPr lang="en-US" altLang="ja-JP" sz="2000" dirty="0">
                <a:solidFill>
                  <a:srgbClr val="FF0000"/>
                </a:solidFill>
                <a:ea typeface="ＭＳ Ｐゴシック" panose="020B0600070205080204" pitchFamily="34" charset="-128"/>
              </a:rPr>
              <a:t>similarity groups</a:t>
            </a:r>
            <a:r>
              <a:rPr lang="en-US" altLang="ja-JP" sz="2000" b="1" dirty="0">
                <a:ea typeface="ＭＳ Ｐゴシック" panose="020B0600070205080204" pitchFamily="34" charset="-128"/>
              </a:rPr>
              <a:t> </a:t>
            </a:r>
            <a:r>
              <a:rPr lang="en-US" altLang="ja-JP" sz="2000" dirty="0">
                <a:ea typeface="ＭＳ Ｐゴシック" panose="020B0600070205080204" pitchFamily="34" charset="-128"/>
              </a:rPr>
              <a:t>in data, called </a:t>
            </a:r>
            <a:r>
              <a:rPr lang="en-US" altLang="ja-JP" sz="2000" b="1" dirty="0">
                <a:solidFill>
                  <a:srgbClr val="FF0000"/>
                </a:solidFill>
                <a:ea typeface="ＭＳ Ｐゴシック" panose="020B0600070205080204" pitchFamily="34" charset="-128"/>
              </a:rPr>
              <a:t>clusters</a:t>
            </a:r>
            <a:r>
              <a:rPr lang="en-US" altLang="ja-JP" sz="2000" dirty="0">
                <a:ea typeface="ＭＳ Ｐゴシック" panose="020B0600070205080204" pitchFamily="34" charset="-128"/>
              </a:rPr>
              <a:t>. I.e., </a:t>
            </a:r>
          </a:p>
          <a:p>
            <a:pPr marL="557213" lvl="1" indent="-214313" algn="just">
              <a:lnSpc>
                <a:spcPct val="90000"/>
              </a:lnSpc>
            </a:pPr>
            <a:r>
              <a:rPr lang="en-US" altLang="ja-JP" sz="1800" dirty="0">
                <a:ea typeface="ＭＳ Ｐゴシック" panose="020B0600070205080204" pitchFamily="34" charset="-128"/>
              </a:rPr>
              <a:t>it groups data instances that are similar to (near) each other in one cluster and data instances that are very different (far away) from each other into different clusters. </a:t>
            </a:r>
          </a:p>
          <a:p>
            <a:pPr marL="557213" lvl="1" indent="-214313" algn="just">
              <a:lnSpc>
                <a:spcPct val="90000"/>
              </a:lnSpc>
            </a:pPr>
            <a:endParaRPr lang="en-US" altLang="ja-JP" sz="1800" dirty="0">
              <a:ea typeface="ＭＳ Ｐゴシック" panose="020B0600070205080204" pitchFamily="34" charset="-128"/>
            </a:endParaRPr>
          </a:p>
          <a:p>
            <a:pPr algn="just">
              <a:lnSpc>
                <a:spcPct val="90000"/>
              </a:lnSpc>
            </a:pPr>
            <a:r>
              <a:rPr lang="en-US" altLang="ja-JP" sz="2000" dirty="0">
                <a:ea typeface="ＭＳ Ｐゴシック" panose="020B0600070205080204" pitchFamily="34" charset="-128"/>
              </a:rPr>
              <a:t>Clustering is often called an </a:t>
            </a:r>
            <a:r>
              <a:rPr lang="en-US" altLang="ja-JP" sz="2000" b="1" dirty="0">
                <a:solidFill>
                  <a:srgbClr val="3333CC"/>
                </a:solidFill>
                <a:ea typeface="ＭＳ Ｐゴシック" panose="020B0600070205080204" pitchFamily="34" charset="-128"/>
              </a:rPr>
              <a:t>unsupervised learning</a:t>
            </a:r>
            <a:r>
              <a:rPr lang="en-US" altLang="ja-JP" sz="2000" b="1" dirty="0">
                <a:ea typeface="ＭＳ Ｐゴシック" panose="020B0600070205080204" pitchFamily="34" charset="-128"/>
              </a:rPr>
              <a:t> </a:t>
            </a:r>
            <a:r>
              <a:rPr lang="en-US" altLang="ja-JP" sz="2000" dirty="0">
                <a:ea typeface="ＭＳ Ｐゴシック" panose="020B0600070205080204" pitchFamily="34" charset="-128"/>
              </a:rPr>
              <a:t>task</a:t>
            </a:r>
            <a:r>
              <a:rPr lang="en-US" altLang="ja-JP" sz="2000" b="1" dirty="0">
                <a:ea typeface="ＭＳ Ｐゴシック" panose="020B0600070205080204" pitchFamily="34" charset="-128"/>
              </a:rPr>
              <a:t> </a:t>
            </a:r>
            <a:r>
              <a:rPr lang="en-US" altLang="ja-JP" sz="2000" dirty="0">
                <a:ea typeface="ＭＳ Ｐゴシック" panose="020B0600070205080204" pitchFamily="34" charset="-128"/>
              </a:rPr>
              <a:t>as no class values denoting an </a:t>
            </a:r>
            <a:r>
              <a:rPr lang="en-US" altLang="ja-JP" sz="2000" i="1" dirty="0">
                <a:ea typeface="ＭＳ Ｐゴシック" panose="020B0600070205080204" pitchFamily="34" charset="-128"/>
              </a:rPr>
              <a:t>a priori</a:t>
            </a:r>
            <a:r>
              <a:rPr lang="en-US" altLang="ja-JP" sz="2000" dirty="0">
                <a:ea typeface="ＭＳ Ｐゴシック" panose="020B0600070205080204" pitchFamily="34" charset="-128"/>
              </a:rPr>
              <a:t> grouping of the data instances are given, which is the case in supervised learning. </a:t>
            </a:r>
          </a:p>
          <a:p>
            <a:pPr algn="just">
              <a:lnSpc>
                <a:spcPct val="90000"/>
              </a:lnSpc>
            </a:pPr>
            <a:endParaRPr lang="en-US" altLang="ja-JP" sz="2000" dirty="0">
              <a:ea typeface="ＭＳ Ｐゴシック" panose="020B0600070205080204" pitchFamily="34" charset="-128"/>
            </a:endParaRPr>
          </a:p>
          <a:p>
            <a:pPr algn="just">
              <a:lnSpc>
                <a:spcPct val="90000"/>
              </a:lnSpc>
            </a:pPr>
            <a:r>
              <a:rPr lang="en-US" altLang="en-US" sz="2000" dirty="0"/>
              <a:t>Due to historical reasons, clustering is often considered </a:t>
            </a:r>
            <a:r>
              <a:rPr lang="en-US" altLang="ja-JP" sz="2000" dirty="0">
                <a:ea typeface="ＭＳ Ｐゴシック" panose="020B0600070205080204" pitchFamily="34" charset="-128"/>
              </a:rPr>
              <a:t>synonymous with unsupervised learning</a:t>
            </a:r>
            <a:r>
              <a:rPr lang="en-US" altLang="en-US" sz="2000" dirty="0"/>
              <a:t>.</a:t>
            </a:r>
          </a:p>
          <a:p>
            <a:pPr marL="557213" lvl="1" indent="-214313" algn="just">
              <a:lnSpc>
                <a:spcPct val="90000"/>
              </a:lnSpc>
            </a:pPr>
            <a:r>
              <a:rPr lang="en-US" altLang="en-US" sz="1800" dirty="0"/>
              <a:t>In fact, association rule mining is also unsupervised</a:t>
            </a:r>
          </a:p>
          <a:p>
            <a:pPr marL="0" indent="0">
              <a:buNone/>
            </a:pPr>
            <a:endParaRPr lang="en-US" dirty="0"/>
          </a:p>
        </p:txBody>
      </p:sp>
    </p:spTree>
    <p:extLst>
      <p:ext uri="{BB962C8B-B14F-4D97-AF65-F5344CB8AC3E}">
        <p14:creationId xmlns:p14="http://schemas.microsoft.com/office/powerpoint/2010/main" xmlns="" val="417912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3408"/>
            <a:ext cx="8229600" cy="1143000"/>
          </a:xfrm>
        </p:spPr>
        <p:txBody>
          <a:bodyPr>
            <a:normAutofit/>
          </a:bodyPr>
          <a:lstStyle/>
          <a:p>
            <a:r>
              <a:rPr lang="en-US" sz="3600" dirty="0">
                <a:solidFill>
                  <a:srgbClr val="A50021"/>
                </a:solidFill>
                <a:latin typeface="Times New Roman" pitchFamily="18" charset="0"/>
                <a:cs typeface="Times New Roman" pitchFamily="18" charset="0"/>
              </a:rPr>
              <a:t>Clustering techniques</a:t>
            </a:r>
            <a:endParaRPr lang="en-IN" sz="3600" dirty="0"/>
          </a:p>
        </p:txBody>
      </p:sp>
      <p:sp>
        <p:nvSpPr>
          <p:cNvPr id="3" name="Content Placeholder 2"/>
          <p:cNvSpPr>
            <a:spLocks noGrp="1"/>
          </p:cNvSpPr>
          <p:nvPr>
            <p:ph idx="1"/>
          </p:nvPr>
        </p:nvSpPr>
        <p:spPr>
          <a:xfrm>
            <a:off x="457200" y="1341433"/>
            <a:ext cx="8258204" cy="5087963"/>
          </a:xfrm>
        </p:spPr>
        <p:txBody>
          <a:bodyPr>
            <a:normAutofit/>
          </a:bodyPr>
          <a:lstStyle/>
          <a:p>
            <a:r>
              <a:rPr lang="en-US" sz="2400" b="1" dirty="0">
                <a:solidFill>
                  <a:srgbClr val="FF0000"/>
                </a:solidFill>
                <a:latin typeface="Times New Roman" pitchFamily="18" charset="0"/>
                <a:cs typeface="Times New Roman" pitchFamily="18" charset="0"/>
              </a:rPr>
              <a:t>Clustering has been studied </a:t>
            </a:r>
            <a:r>
              <a:rPr lang="en-US" sz="2400" b="1" dirty="0" smtClean="0">
                <a:solidFill>
                  <a:srgbClr val="FF0000"/>
                </a:solidFill>
                <a:latin typeface="Times New Roman" pitchFamily="18" charset="0"/>
                <a:cs typeface="Times New Roman" pitchFamily="18" charset="0"/>
              </a:rPr>
              <a:t>widely </a:t>
            </a:r>
            <a:r>
              <a:rPr lang="en-US" sz="2400" b="1" dirty="0">
                <a:solidFill>
                  <a:srgbClr val="FF0000"/>
                </a:solidFill>
                <a:latin typeface="Times New Roman" pitchFamily="18" charset="0"/>
                <a:cs typeface="Times New Roman" pitchFamily="18" charset="0"/>
              </a:rPr>
              <a:t>for more than 40 years and across many disciplines due to its broad applications.</a:t>
            </a:r>
          </a:p>
          <a:p>
            <a:r>
              <a:rPr lang="en-US" sz="2400" dirty="0">
                <a:latin typeface="Times New Roman" pitchFamily="18" charset="0"/>
                <a:cs typeface="Times New Roman" pitchFamily="18" charset="0"/>
              </a:rPr>
              <a:t>we shall cover the following clustering techniques.</a:t>
            </a:r>
            <a:endParaRPr lang="en-US" sz="2400" b="1" dirty="0">
              <a:solidFill>
                <a:srgbClr val="FF0000"/>
              </a:solidFill>
              <a:latin typeface="Times New Roman" pitchFamily="18" charset="0"/>
              <a:cs typeface="Times New Roman" pitchFamily="18" charset="0"/>
            </a:endParaRPr>
          </a:p>
          <a:p>
            <a:endParaRPr lang="en-IN" sz="2400" b="1" dirty="0">
              <a:solidFill>
                <a:srgbClr val="FF0000"/>
              </a:solidFill>
            </a:endParaRPr>
          </a:p>
        </p:txBody>
      </p:sp>
      <p:sp>
        <p:nvSpPr>
          <p:cNvPr id="21" name="Rectangle 20"/>
          <p:cNvSpPr/>
          <p:nvPr/>
        </p:nvSpPr>
        <p:spPr>
          <a:xfrm>
            <a:off x="630588" y="5183651"/>
            <a:ext cx="1158976" cy="566057"/>
          </a:xfrm>
          <a:prstGeom prst="rect">
            <a:avLst/>
          </a:prstGeom>
          <a:solidFill>
            <a:srgbClr val="00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Clustering Techniques</a:t>
            </a:r>
          </a:p>
        </p:txBody>
      </p:sp>
      <p:sp>
        <p:nvSpPr>
          <p:cNvPr id="22" name="Rectangle 21"/>
          <p:cNvSpPr/>
          <p:nvPr/>
        </p:nvSpPr>
        <p:spPr>
          <a:xfrm>
            <a:off x="2758692" y="4709709"/>
            <a:ext cx="1299863"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Hierarchical methods</a:t>
            </a:r>
          </a:p>
        </p:txBody>
      </p:sp>
      <p:sp>
        <p:nvSpPr>
          <p:cNvPr id="23" name="Rectangle 22"/>
          <p:cNvSpPr/>
          <p:nvPr/>
        </p:nvSpPr>
        <p:spPr>
          <a:xfrm>
            <a:off x="4744369" y="3242454"/>
            <a:ext cx="2888302" cy="101373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400" dirty="0">
                <a:solidFill>
                  <a:schemeClr val="tx1"/>
                </a:solidFill>
              </a:rPr>
              <a:t>k-Means algorithm [1957, 1967]</a:t>
            </a:r>
          </a:p>
          <a:p>
            <a:pPr marL="285750" indent="-285750">
              <a:buFont typeface="Arial" pitchFamily="34" charset="0"/>
              <a:buChar char="•"/>
            </a:pPr>
            <a:r>
              <a:rPr lang="en-IN" sz="1400" dirty="0">
                <a:solidFill>
                  <a:schemeClr val="tx1"/>
                </a:solidFill>
              </a:rPr>
              <a:t>k-</a:t>
            </a:r>
            <a:r>
              <a:rPr lang="en-IN" sz="1400" dirty="0" err="1">
                <a:solidFill>
                  <a:schemeClr val="tx1"/>
                </a:solidFill>
              </a:rPr>
              <a:t>Medoids</a:t>
            </a:r>
            <a:r>
              <a:rPr lang="en-IN" sz="1400" dirty="0">
                <a:solidFill>
                  <a:schemeClr val="tx1"/>
                </a:solidFill>
              </a:rPr>
              <a:t> algorithm</a:t>
            </a:r>
          </a:p>
          <a:p>
            <a:pPr marL="285750" indent="-285750">
              <a:buFont typeface="Arial" pitchFamily="34" charset="0"/>
              <a:buChar char="•"/>
            </a:pPr>
            <a:r>
              <a:rPr lang="en-IN" sz="1400" dirty="0">
                <a:solidFill>
                  <a:schemeClr val="tx1"/>
                </a:solidFill>
              </a:rPr>
              <a:t>k-Modes [1998]</a:t>
            </a:r>
          </a:p>
          <a:p>
            <a:pPr marL="285750" indent="-285750">
              <a:buFont typeface="Arial" pitchFamily="34" charset="0"/>
              <a:buChar char="•"/>
            </a:pPr>
            <a:r>
              <a:rPr lang="en-IN" sz="1400" dirty="0">
                <a:solidFill>
                  <a:schemeClr val="tx1"/>
                </a:solidFill>
              </a:rPr>
              <a:t>Fuzzy c-means algorithm [1999]</a:t>
            </a:r>
          </a:p>
        </p:txBody>
      </p:sp>
      <p:sp>
        <p:nvSpPr>
          <p:cNvPr id="24" name="Rectangle 23"/>
          <p:cNvSpPr/>
          <p:nvPr/>
        </p:nvSpPr>
        <p:spPr>
          <a:xfrm>
            <a:off x="4866918" y="4433291"/>
            <a:ext cx="1299863" cy="340861"/>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Divisive</a:t>
            </a:r>
          </a:p>
        </p:txBody>
      </p:sp>
      <p:sp>
        <p:nvSpPr>
          <p:cNvPr id="25" name="Rectangle 24"/>
          <p:cNvSpPr/>
          <p:nvPr/>
        </p:nvSpPr>
        <p:spPr>
          <a:xfrm>
            <a:off x="4866918" y="5040837"/>
            <a:ext cx="1299863" cy="40687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Agglomerative methods</a:t>
            </a:r>
          </a:p>
        </p:txBody>
      </p:sp>
      <p:sp>
        <p:nvSpPr>
          <p:cNvPr id="26" name="Rectangle 25"/>
          <p:cNvSpPr/>
          <p:nvPr/>
        </p:nvSpPr>
        <p:spPr>
          <a:xfrm>
            <a:off x="4730045" y="5743263"/>
            <a:ext cx="1696930" cy="5660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itchFamily="34" charset="0"/>
              <a:buChar char="•"/>
            </a:pPr>
            <a:r>
              <a:rPr lang="en-IN" sz="1200" dirty="0">
                <a:solidFill>
                  <a:schemeClr val="tx1"/>
                </a:solidFill>
              </a:rPr>
              <a:t>STING [1997]</a:t>
            </a:r>
          </a:p>
          <a:p>
            <a:pPr marL="285750" indent="-285750">
              <a:buFont typeface="Arial" pitchFamily="34" charset="0"/>
              <a:buChar char="•"/>
            </a:pPr>
            <a:r>
              <a:rPr lang="en-IN" sz="1200" dirty="0">
                <a:solidFill>
                  <a:schemeClr val="tx1"/>
                </a:solidFill>
              </a:rPr>
              <a:t>DBSCAN [1996]</a:t>
            </a:r>
          </a:p>
          <a:p>
            <a:pPr marL="285750" indent="-285750">
              <a:buFont typeface="Arial" pitchFamily="34" charset="0"/>
              <a:buChar char="•"/>
            </a:pPr>
            <a:r>
              <a:rPr lang="en-IN" sz="1200" dirty="0">
                <a:solidFill>
                  <a:schemeClr val="tx1"/>
                </a:solidFill>
              </a:rPr>
              <a:t>CLIQUE [1998]</a:t>
            </a:r>
          </a:p>
        </p:txBody>
      </p:sp>
      <p:cxnSp>
        <p:nvCxnSpPr>
          <p:cNvPr id="27" name="Elbow Connector 26"/>
          <p:cNvCxnSpPr>
            <a:stCxn id="21" idx="3"/>
          </p:cNvCxnSpPr>
          <p:nvPr/>
        </p:nvCxnSpPr>
        <p:spPr>
          <a:xfrm flipV="1">
            <a:off x="1789564" y="3603859"/>
            <a:ext cx="974894" cy="1862820"/>
          </a:xfrm>
          <a:prstGeom prst="bentConnector3">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2271245" y="4991680"/>
            <a:ext cx="487447"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a:off x="1789564" y="5478825"/>
            <a:ext cx="459938" cy="283026"/>
          </a:xfrm>
          <a:prstGeom prst="bentConnector3">
            <a:avLst>
              <a:gd name="adj1" fmla="val 95726"/>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249501" y="5761851"/>
            <a:ext cx="487448" cy="1"/>
          </a:xfrm>
          <a:prstGeom prst="line">
            <a:avLst/>
          </a:prstGeom>
          <a:ln w="25400">
            <a:solidFill>
              <a:srgbClr val="003399"/>
            </a:solidFill>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22" idx="3"/>
            <a:endCxn id="24" idx="1"/>
          </p:cNvCxnSpPr>
          <p:nvPr/>
        </p:nvCxnSpPr>
        <p:spPr>
          <a:xfrm flipV="1">
            <a:off x="4058555" y="4603722"/>
            <a:ext cx="808363" cy="389016"/>
          </a:xfrm>
          <a:prstGeom prst="bentConnector3">
            <a:avLst>
              <a:gd name="adj1" fmla="val 50000"/>
            </a:avLst>
          </a:prstGeom>
          <a:ln w="25400">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a:off x="4058555" y="4991356"/>
            <a:ext cx="830106" cy="204440"/>
          </a:xfrm>
          <a:prstGeom prst="bentConnector3">
            <a:avLst/>
          </a:prstGeom>
          <a:ln w="25400">
            <a:solidFill>
              <a:srgbClr val="800000"/>
            </a:solidFill>
          </a:ln>
        </p:spPr>
        <p:style>
          <a:lnRef idx="1">
            <a:schemeClr val="accent1"/>
          </a:lnRef>
          <a:fillRef idx="0">
            <a:schemeClr val="accent1"/>
          </a:fillRef>
          <a:effectRef idx="0">
            <a:schemeClr val="accent1"/>
          </a:effectRef>
          <a:fontRef idx="minor">
            <a:schemeClr val="tx1"/>
          </a:fontRef>
        </p:style>
      </p:cxnSp>
      <p:sp>
        <p:nvSpPr>
          <p:cNvPr id="33" name="Right Arrow 32"/>
          <p:cNvSpPr/>
          <p:nvPr/>
        </p:nvSpPr>
        <p:spPr>
          <a:xfrm>
            <a:off x="4044231" y="3600725"/>
            <a:ext cx="685814"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ight Arrow 33"/>
          <p:cNvSpPr/>
          <p:nvPr/>
        </p:nvSpPr>
        <p:spPr>
          <a:xfrm>
            <a:off x="4058555" y="5776124"/>
            <a:ext cx="685814" cy="148596"/>
          </a:xfrm>
          <a:prstGeom prst="rightArrow">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p:cNvSpPr/>
          <p:nvPr/>
        </p:nvSpPr>
        <p:spPr>
          <a:xfrm>
            <a:off x="2746673" y="3411445"/>
            <a:ext cx="1299862"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Partitioning methods</a:t>
            </a:r>
          </a:p>
        </p:txBody>
      </p:sp>
      <p:sp>
        <p:nvSpPr>
          <p:cNvPr id="42" name="Rectangle 41"/>
          <p:cNvSpPr/>
          <p:nvPr/>
        </p:nvSpPr>
        <p:spPr>
          <a:xfrm>
            <a:off x="2736498" y="5493096"/>
            <a:ext cx="1299863" cy="566057"/>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Density-based methods</a:t>
            </a:r>
          </a:p>
        </p:txBody>
      </p:sp>
    </p:spTree>
    <p:extLst>
      <p:ext uri="{BB962C8B-B14F-4D97-AF65-F5344CB8AC3E}">
        <p14:creationId xmlns:p14="http://schemas.microsoft.com/office/powerpoint/2010/main" xmlns="" val="107576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33" grpId="0" animBg="1"/>
      <p:bldP spid="34" grpId="0" animBg="1"/>
      <p:bldP spid="37" grpId="0" animBg="1"/>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F7F2A8C5-FAB1-5EA7-010E-0BB219FF8162}"/>
              </a:ext>
            </a:extLst>
          </p:cNvPr>
          <p:cNvSpPr>
            <a:spLocks noGrp="1" noChangeArrowheads="1"/>
          </p:cNvSpPr>
          <p:nvPr>
            <p:ph type="title"/>
          </p:nvPr>
        </p:nvSpPr>
        <p:spPr/>
        <p:txBody>
          <a:bodyPr>
            <a:normAutofit fontScale="90000"/>
          </a:bodyPr>
          <a:lstStyle/>
          <a:p>
            <a:pPr eaLnBrk="1" hangingPunct="1"/>
            <a:r>
              <a:rPr lang="en-US" altLang="en-US" u="sng"/>
              <a:t>Common Distance measures</a:t>
            </a:r>
            <a:r>
              <a:rPr lang="en-US" altLang="en-US"/>
              <a:t>:</a:t>
            </a:r>
            <a:br>
              <a:rPr lang="en-US" altLang="en-US"/>
            </a:br>
            <a:endParaRPr lang="en-US" altLang="en-US"/>
          </a:p>
        </p:txBody>
      </p:sp>
      <p:sp>
        <p:nvSpPr>
          <p:cNvPr id="7171" name="Rectangle 3">
            <a:extLst>
              <a:ext uri="{FF2B5EF4-FFF2-40B4-BE49-F238E27FC236}">
                <a16:creationId xmlns:a16="http://schemas.microsoft.com/office/drawing/2014/main" xmlns="" id="{FC269B05-59FA-C97A-9F4A-C4153C4F6500}"/>
              </a:ext>
            </a:extLst>
          </p:cNvPr>
          <p:cNvSpPr>
            <a:spLocks noGrp="1" noChangeArrowheads="1"/>
          </p:cNvSpPr>
          <p:nvPr>
            <p:ph type="body" idx="1"/>
          </p:nvPr>
        </p:nvSpPr>
        <p:spPr>
          <a:xfrm>
            <a:off x="425669" y="2057400"/>
            <a:ext cx="8466083" cy="3943350"/>
          </a:xfrm>
        </p:spPr>
        <p:txBody>
          <a:bodyPr>
            <a:normAutofit/>
          </a:bodyPr>
          <a:lstStyle/>
          <a:p>
            <a:pPr eaLnBrk="1" hangingPunct="1">
              <a:lnSpc>
                <a:spcPct val="90000"/>
              </a:lnSpc>
            </a:pPr>
            <a:r>
              <a:rPr lang="en-US" altLang="en-US" sz="1950" i="1" dirty="0"/>
              <a:t>Distance measure</a:t>
            </a:r>
            <a:r>
              <a:rPr lang="en-US" altLang="en-US" sz="1950" dirty="0"/>
              <a:t> will determine how the </a:t>
            </a:r>
            <a:r>
              <a:rPr lang="en-US" altLang="en-US" sz="1950" i="1" dirty="0"/>
              <a:t>similarity</a:t>
            </a:r>
            <a:r>
              <a:rPr lang="en-US" altLang="en-US" sz="1950" dirty="0"/>
              <a:t> of two elements is calculated and it will influence the shape of the clusters.</a:t>
            </a:r>
          </a:p>
          <a:p>
            <a:pPr eaLnBrk="1" hangingPunct="1">
              <a:lnSpc>
                <a:spcPct val="90000"/>
              </a:lnSpc>
              <a:buFont typeface="Wingdings" pitchFamily="2" charset="2"/>
              <a:buNone/>
            </a:pPr>
            <a:r>
              <a:rPr lang="en-US" altLang="en-US" sz="1950" dirty="0"/>
              <a:t>	They include:</a:t>
            </a:r>
          </a:p>
          <a:p>
            <a:pPr eaLnBrk="1" hangingPunct="1">
              <a:lnSpc>
                <a:spcPct val="90000"/>
              </a:lnSpc>
              <a:buFont typeface="Wingdings" pitchFamily="2" charset="2"/>
              <a:buNone/>
            </a:pPr>
            <a:r>
              <a:rPr lang="en-US" altLang="en-US" sz="1950" dirty="0"/>
              <a:t>1. The </a:t>
            </a:r>
            <a:r>
              <a:rPr lang="en-US" altLang="en-US" sz="1950" u="sng" dirty="0">
                <a:hlinkClick r:id="rId2" tooltip="Euclidean distance"/>
              </a:rPr>
              <a:t>Euclidean distance</a:t>
            </a:r>
            <a:r>
              <a:rPr lang="en-US" altLang="en-US" sz="1950" dirty="0"/>
              <a:t> (also called L2-norm distance) is given by: </a:t>
            </a:r>
          </a:p>
          <a:p>
            <a:pPr eaLnBrk="1" hangingPunct="1">
              <a:lnSpc>
                <a:spcPct val="90000"/>
              </a:lnSpc>
              <a:buFont typeface="Wingdings" pitchFamily="2" charset="2"/>
              <a:buNone/>
            </a:pPr>
            <a:endParaRPr lang="en-US" altLang="en-US" sz="1950" dirty="0"/>
          </a:p>
          <a:p>
            <a:pPr eaLnBrk="1" hangingPunct="1">
              <a:lnSpc>
                <a:spcPct val="90000"/>
              </a:lnSpc>
              <a:buFont typeface="Wingdings" pitchFamily="2" charset="2"/>
              <a:buNone/>
            </a:pPr>
            <a:endParaRPr lang="en-US" altLang="en-US" sz="1950" dirty="0"/>
          </a:p>
          <a:p>
            <a:pPr eaLnBrk="1" hangingPunct="1">
              <a:lnSpc>
                <a:spcPct val="90000"/>
              </a:lnSpc>
              <a:buFont typeface="Wingdings" pitchFamily="2" charset="2"/>
              <a:buNone/>
            </a:pPr>
            <a:r>
              <a:rPr lang="en-US" altLang="en-US" sz="1950" dirty="0"/>
              <a:t>2. The </a:t>
            </a:r>
            <a:r>
              <a:rPr lang="en-US" altLang="en-US" sz="1950" u="sng" dirty="0">
                <a:hlinkClick r:id="rId3" tooltip="Manhattan distance"/>
              </a:rPr>
              <a:t>Manhattan distance</a:t>
            </a:r>
            <a:r>
              <a:rPr lang="en-US" altLang="en-US" sz="1950" dirty="0"/>
              <a:t> (also called taxicab norm or L1-norm) is given by:</a:t>
            </a:r>
          </a:p>
          <a:p>
            <a:pPr eaLnBrk="1" hangingPunct="1">
              <a:lnSpc>
                <a:spcPct val="90000"/>
              </a:lnSpc>
              <a:buFont typeface="Wingdings" pitchFamily="2" charset="2"/>
              <a:buNone/>
            </a:pPr>
            <a:endParaRPr lang="en-US" altLang="en-US" sz="1950" dirty="0"/>
          </a:p>
          <a:p>
            <a:pPr algn="just" eaLnBrk="1" hangingPunct="1">
              <a:lnSpc>
                <a:spcPct val="90000"/>
              </a:lnSpc>
              <a:buFont typeface="Wingdings" pitchFamily="2" charset="2"/>
              <a:buNone/>
            </a:pPr>
            <a:r>
              <a:rPr lang="en-US" altLang="en-US" sz="1950" dirty="0"/>
              <a:t> </a:t>
            </a:r>
          </a:p>
        </p:txBody>
      </p:sp>
      <p:pic>
        <p:nvPicPr>
          <p:cNvPr id="7172" name="Picture 4">
            <a:extLst>
              <a:ext uri="{FF2B5EF4-FFF2-40B4-BE49-F238E27FC236}">
                <a16:creationId xmlns:a16="http://schemas.microsoft.com/office/drawing/2014/main" xmlns="" id="{D6F70313-81C9-A151-74FC-E1F7BC74D9B0}"/>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822027" y="3434358"/>
            <a:ext cx="2400300" cy="628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73" name="Picture 5">
            <a:extLst>
              <a:ext uri="{FF2B5EF4-FFF2-40B4-BE49-F238E27FC236}">
                <a16:creationId xmlns:a16="http://schemas.microsoft.com/office/drawing/2014/main" xmlns="" id="{F63259D3-A0AC-3DFF-C40A-336FE3FE49FD}"/>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2916620" y="4660404"/>
            <a:ext cx="1943100"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xmlns="" id="{545D4B50-3BB6-D7EA-06E1-C142A57A6653}"/>
              </a:ext>
            </a:extLst>
          </p:cNvPr>
          <p:cNvSpPr>
            <a:spLocks noGrp="1" noChangeArrowheads="1"/>
          </p:cNvSpPr>
          <p:nvPr>
            <p:ph type="body" idx="1"/>
          </p:nvPr>
        </p:nvSpPr>
        <p:spPr>
          <a:xfrm>
            <a:off x="417786" y="1257300"/>
            <a:ext cx="8410904" cy="4313840"/>
          </a:xfrm>
        </p:spPr>
        <p:txBody>
          <a:bodyPr>
            <a:normAutofit fontScale="70000" lnSpcReduction="20000"/>
          </a:bodyPr>
          <a:lstStyle/>
          <a:p>
            <a:pPr algn="just" eaLnBrk="1" hangingPunct="1">
              <a:buSzTx/>
              <a:buFont typeface="Symbol" pitchFamily="2" charset="2"/>
              <a:buNone/>
            </a:pPr>
            <a:r>
              <a:rPr lang="en-US" altLang="en-US" dirty="0"/>
              <a:t>3.  The</a:t>
            </a:r>
            <a:r>
              <a:rPr lang="en-US" altLang="en-US" u="sng" dirty="0"/>
              <a:t> </a:t>
            </a:r>
            <a:r>
              <a:rPr lang="en-US" altLang="en-US" u="sng" dirty="0">
                <a:hlinkClick r:id="rId2" tooltip="Maximum norm"/>
              </a:rPr>
              <a:t>maximum norm</a:t>
            </a:r>
            <a:r>
              <a:rPr lang="en-US" altLang="en-US" dirty="0"/>
              <a:t> is given by:</a:t>
            </a:r>
          </a:p>
          <a:p>
            <a:pPr eaLnBrk="1" hangingPunct="1">
              <a:buFont typeface="Wingdings" pitchFamily="2" charset="2"/>
              <a:buNone/>
            </a:pPr>
            <a:endParaRPr lang="en-US" altLang="en-US" dirty="0"/>
          </a:p>
          <a:p>
            <a:pPr eaLnBrk="1" hangingPunct="1">
              <a:buFont typeface="Wingdings" pitchFamily="2" charset="2"/>
              <a:buNone/>
            </a:pPr>
            <a:endParaRPr lang="en-US" altLang="en-US" dirty="0"/>
          </a:p>
          <a:p>
            <a:pPr marL="385763" indent="-385763">
              <a:buFont typeface="Wingdings" pitchFamily="2" charset="2"/>
              <a:buAutoNum type="arabicPeriod" startAt="4"/>
            </a:pPr>
            <a:r>
              <a:rPr lang="en-US" altLang="en-US" dirty="0"/>
              <a:t>The</a:t>
            </a:r>
            <a:r>
              <a:rPr lang="en-US" altLang="en-US" u="sng" dirty="0"/>
              <a:t> </a:t>
            </a:r>
            <a:r>
              <a:rPr lang="en-US" altLang="en-US" u="sng" dirty="0">
                <a:hlinkClick r:id="rId3" tooltip="Mahalanobis distance"/>
              </a:rPr>
              <a:t>Mahalanobis distance</a:t>
            </a:r>
            <a:r>
              <a:rPr lang="en-US" altLang="en-US" dirty="0"/>
              <a:t> corrects data for different scales and   correlations in the variables. </a:t>
            </a:r>
          </a:p>
          <a:p>
            <a:pPr marL="385763" indent="-385763">
              <a:buFont typeface="Wingdings" pitchFamily="2" charset="2"/>
              <a:buAutoNum type="arabicPeriod" startAt="4"/>
            </a:pPr>
            <a:endParaRPr lang="en-US" altLang="en-US" dirty="0"/>
          </a:p>
          <a:p>
            <a:pPr marL="385763" indent="-385763">
              <a:buFont typeface="Wingdings" pitchFamily="2" charset="2"/>
              <a:buAutoNum type="arabicPeriod" startAt="5"/>
            </a:pPr>
            <a:r>
              <a:rPr lang="en-US" altLang="en-US" u="sng" dirty="0">
                <a:hlinkClick r:id="rId4" tooltip="Inner product space"/>
              </a:rPr>
              <a:t>Inner product space</a:t>
            </a:r>
            <a:r>
              <a:rPr lang="en-US" altLang="en-US" dirty="0"/>
              <a:t>: The angle between two vectors can be used as a distance measure when clustering high dimensional data.</a:t>
            </a:r>
          </a:p>
          <a:p>
            <a:pPr marL="0" indent="0">
              <a:buNone/>
            </a:pPr>
            <a:r>
              <a:rPr lang="en-US" altLang="en-US" dirty="0"/>
              <a:t> </a:t>
            </a:r>
          </a:p>
          <a:p>
            <a:pPr eaLnBrk="1" hangingPunct="1">
              <a:buFont typeface="Wingdings" pitchFamily="2" charset="2"/>
              <a:buNone/>
            </a:pPr>
            <a:r>
              <a:rPr lang="en-US" altLang="en-US" dirty="0"/>
              <a:t>6.   </a:t>
            </a:r>
            <a:r>
              <a:rPr lang="en-US" altLang="en-US" u="sng" dirty="0">
                <a:hlinkClick r:id="rId5" tooltip="Hamming distance"/>
              </a:rPr>
              <a:t>Hamming distance</a:t>
            </a:r>
            <a:r>
              <a:rPr lang="en-US" altLang="en-US" dirty="0"/>
              <a:t> (sometimes edit distance) measures the minimum number of substitutions required to change one member into another. </a:t>
            </a:r>
          </a:p>
          <a:p>
            <a:pPr algn="just" eaLnBrk="1" hangingPunct="1">
              <a:buSzTx/>
              <a:buFont typeface="Symbol" pitchFamily="2" charset="2"/>
              <a:buChar char=""/>
            </a:pPr>
            <a:endParaRPr lang="en-US" altLang="en-US" dirty="0"/>
          </a:p>
        </p:txBody>
      </p:sp>
      <p:pic>
        <p:nvPicPr>
          <p:cNvPr id="8196" name="Picture 4">
            <a:extLst>
              <a:ext uri="{FF2B5EF4-FFF2-40B4-BE49-F238E27FC236}">
                <a16:creationId xmlns:a16="http://schemas.microsoft.com/office/drawing/2014/main" xmlns="" id="{2C270A6B-8981-D30F-50D3-AE38FC89638F}"/>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2217026" y="1655379"/>
            <a:ext cx="194310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198934" y="984512"/>
            <a:ext cx="8805463" cy="616125"/>
          </a:xfrm>
        </p:spPr>
        <p:txBody>
          <a:bodyPr>
            <a:normAutofit fontScale="90000"/>
          </a:bodyPr>
          <a:lstStyle/>
          <a:p>
            <a:r>
              <a:rPr lang="en-IN" dirty="0">
                <a:solidFill>
                  <a:schemeClr val="accent2">
                    <a:lumMod val="75000"/>
                  </a:schemeClr>
                </a:solidFill>
              </a:rPr>
              <a:t>Let’s dive in…</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8492948" y="959955"/>
            <a:ext cx="452119" cy="273844"/>
          </a:xfrm>
        </p:spPr>
        <p:txBody>
          <a:bodyPr/>
          <a:lstStyle/>
          <a:p>
            <a:fld id="{80FED9D3-AF84-488D-8A6A-726D5349CDAB}" type="slidenum">
              <a:rPr lang="en-IN" sz="2100">
                <a:solidFill>
                  <a:schemeClr val="accent2">
                    <a:lumMod val="40000"/>
                    <a:lumOff val="60000"/>
                  </a:schemeClr>
                </a:solidFill>
              </a:rPr>
              <a:pPr/>
              <a:t>8</a:t>
            </a:fld>
            <a:endParaRPr lang="en-IN" sz="2100" dirty="0">
              <a:solidFill>
                <a:schemeClr val="accent2">
                  <a:lumMod val="40000"/>
                  <a:lumOff val="60000"/>
                </a:schemeClr>
              </a:solidFill>
            </a:endParaRPr>
          </a:p>
        </p:txBody>
      </p:sp>
      <mc:AlternateContent xmlns:mc="http://schemas.openxmlformats.org/markup-compatibility/2006">
        <mc:Choice xmlns:a14="http://schemas.microsoft.com/office/drawing/2010/main" xmlns=""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198934" y="1705340"/>
                <a:ext cx="8805463" cy="4168149"/>
              </a:xfrm>
            </p:spPr>
            <p:txBody>
              <a:bodyPr>
                <a:noAutofit/>
              </a:bodyPr>
              <a:lstStyle/>
              <a:p>
                <a:pPr>
                  <a:buFont typeface="Wingdings" panose="05000000000000000000" pitchFamily="2" charset="2"/>
                  <a:buChar char="§"/>
                </a:pPr>
                <a:r>
                  <a:rPr lang="en-GB" sz="1950" dirty="0">
                    <a:latin typeface="Abadi Extra Light" panose="020B0204020104020204" pitchFamily="34" charset="0"/>
                  </a:rPr>
                  <a:t>Given: </a:t>
                </a:r>
                <a14:m>
                  <m:oMath xmlns:m="http://schemas.openxmlformats.org/officeDocument/2006/math">
                    <m:r>
                      <a:rPr lang="en-GB" sz="1950" i="1" dirty="0">
                        <a:latin typeface="Cambria Math" panose="02040503050406030204" pitchFamily="18" charset="0"/>
                      </a:rPr>
                      <m:t>𝑁</m:t>
                    </m:r>
                  </m:oMath>
                </a14:m>
                <a:r>
                  <a:rPr lang="en-GB" sz="1950" dirty="0">
                    <a:latin typeface="Abadi Extra Light" panose="020B0204020104020204" pitchFamily="34" charset="0"/>
                  </a:rPr>
                  <a:t/>
                </a:r>
                <a:r>
                  <a:rPr lang="en-GB" sz="1950" dirty="0" err="1">
                    <a:latin typeface="Abadi Extra Light" panose="020B0204020104020204" pitchFamily="34" charset="0"/>
                  </a:rPr>
                  <a:t>unlabeled</a:t>
                </a:r>
                <a:r>
                  <a:rPr lang="en-GB" sz="1950" dirty="0">
                    <a:latin typeface="Abadi Extra Light" panose="020B0204020104020204" pitchFamily="34" charset="0"/>
                  </a:rPr>
                  <a:t> examples </a:t>
                </a:r>
                <a14:m>
                  <m:oMath xmlns:m="http://schemas.openxmlformats.org/officeDocument/2006/math">
                    <m:sSub>
                      <m:sSubPr>
                        <m:ctrlPr>
                          <a:rPr lang="en-IN" sz="1950" i="1">
                            <a:latin typeface="Cambria Math" panose="02040503050406030204" pitchFamily="18" charset="0"/>
                          </a:rPr>
                        </m:ctrlPr>
                      </m:sSubPr>
                      <m:e>
                        <m:r>
                          <a:rPr lang="en-IN" sz="1950" b="1" i="1">
                            <a:latin typeface="Cambria Math" panose="02040503050406030204" pitchFamily="18" charset="0"/>
                          </a:rPr>
                          <m:t>𝒙</m:t>
                        </m:r>
                      </m:e>
                      <m:sub>
                        <m:r>
                          <a:rPr lang="en-IN" sz="1950" i="1">
                            <a:latin typeface="Cambria Math" panose="02040503050406030204" pitchFamily="18" charset="0"/>
                          </a:rPr>
                          <m:t>1</m:t>
                        </m:r>
                      </m:sub>
                    </m:sSub>
                    <m:r>
                      <a:rPr lang="en-IN" sz="1950" i="1">
                        <a:latin typeface="Cambria Math" panose="02040503050406030204" pitchFamily="18" charset="0"/>
                      </a:rPr>
                      <m:t>,</m:t>
                    </m:r>
                    <m:sSub>
                      <m:sSubPr>
                        <m:ctrlPr>
                          <a:rPr lang="en-IN" sz="1950" i="1">
                            <a:latin typeface="Cambria Math" panose="02040503050406030204" pitchFamily="18" charset="0"/>
                          </a:rPr>
                        </m:ctrlPr>
                      </m:sSubPr>
                      <m:e>
                        <m:r>
                          <a:rPr lang="en-IN" sz="1950" b="1" i="1">
                            <a:latin typeface="Cambria Math" panose="02040503050406030204" pitchFamily="18" charset="0"/>
                          </a:rPr>
                          <m:t>𝒙</m:t>
                        </m:r>
                      </m:e>
                      <m:sub>
                        <m:r>
                          <a:rPr lang="en-IN" sz="1950" i="1">
                            <a:latin typeface="Cambria Math" panose="02040503050406030204" pitchFamily="18" charset="0"/>
                          </a:rPr>
                          <m:t>2</m:t>
                        </m:r>
                      </m:sub>
                    </m:sSub>
                    <m:r>
                      <a:rPr lang="en-IN" sz="1950" i="1">
                        <a:latin typeface="Cambria Math" panose="02040503050406030204" pitchFamily="18" charset="0"/>
                      </a:rPr>
                      <m:t>,…, </m:t>
                    </m:r>
                    <m:sSub>
                      <m:sSubPr>
                        <m:ctrlPr>
                          <a:rPr lang="en-IN" sz="1950" i="1">
                            <a:latin typeface="Cambria Math" panose="02040503050406030204" pitchFamily="18" charset="0"/>
                          </a:rPr>
                        </m:ctrlPr>
                      </m:sSubPr>
                      <m:e>
                        <m:r>
                          <a:rPr lang="en-IN" sz="1950" b="1" i="1">
                            <a:latin typeface="Cambria Math" panose="02040503050406030204" pitchFamily="18" charset="0"/>
                          </a:rPr>
                          <m:t>𝒙</m:t>
                        </m:r>
                      </m:e>
                      <m:sub>
                        <m:r>
                          <a:rPr lang="en-IN" sz="1950" i="1">
                            <a:latin typeface="Cambria Math" panose="02040503050406030204" pitchFamily="18" charset="0"/>
                          </a:rPr>
                          <m:t>𝑁</m:t>
                        </m:r>
                      </m:sub>
                    </m:sSub>
                    <m:r>
                      <a:rPr lang="en-IN" sz="1950" i="1">
                        <a:latin typeface="Cambria Math" panose="02040503050406030204" pitchFamily="18" charset="0"/>
                      </a:rPr>
                      <m:t> </m:t>
                    </m:r>
                  </m:oMath>
                </a14:m>
                <a:r>
                  <a:rPr lang="en-GB" sz="1950" dirty="0">
                    <a:latin typeface="Abadi Extra Light" panose="020B0204020104020204" pitchFamily="34" charset="0"/>
                  </a:rPr>
                  <a:t>; desired no. of partitions </a:t>
                </a:r>
                <a14:m>
                  <m:oMath xmlns:m="http://schemas.openxmlformats.org/officeDocument/2006/math">
                    <m:r>
                      <a:rPr lang="en-GB" sz="1950" i="1" dirty="0">
                        <a:latin typeface="Cambria Math" panose="02040503050406030204" pitchFamily="18" charset="0"/>
                      </a:rPr>
                      <m:t>𝐾</m:t>
                    </m:r>
                  </m:oMath>
                </a14:m>
                <a:r>
                  <a:rPr lang="en-IN" dirty="0"/>
                  <a:t/>
                </a:r>
                <a:endParaRPr lang="en-GB" sz="1950" dirty="0">
                  <a:latin typeface="Abadi Extra Light" panose="020B0204020104020204" pitchFamily="34" charset="0"/>
                </a:endParaRPr>
              </a:p>
              <a:p>
                <a:pPr>
                  <a:buFont typeface="Wingdings" panose="05000000000000000000" pitchFamily="2" charset="2"/>
                  <a:buChar char="§"/>
                </a:pPr>
                <a:endParaRPr lang="en-GB" sz="150" dirty="0">
                  <a:latin typeface="Abadi Extra Light" panose="020B0204020104020204" pitchFamily="34" charset="0"/>
                </a:endParaRPr>
              </a:p>
              <a:p>
                <a:pPr>
                  <a:buFont typeface="Wingdings" panose="05000000000000000000" pitchFamily="2" charset="2"/>
                  <a:buChar char="§"/>
                </a:pPr>
                <a:r>
                  <a:rPr lang="en-GB" sz="1950" dirty="0">
                    <a:latin typeface="Abadi Extra Light" panose="020B0204020104020204" pitchFamily="34" charset="0"/>
                  </a:rPr>
                  <a:t>Goal: Group the examples into </a:t>
                </a:r>
                <a14:m>
                  <m:oMath xmlns:m="http://schemas.openxmlformats.org/officeDocument/2006/math">
                    <m:r>
                      <a:rPr lang="en-GB" sz="1950" i="1" dirty="0">
                        <a:latin typeface="Cambria Math" panose="02040503050406030204" pitchFamily="18" charset="0"/>
                      </a:rPr>
                      <m:t>𝐾</m:t>
                    </m:r>
                  </m:oMath>
                </a14:m>
                <a:r>
                  <a:rPr lang="en-GB" sz="1950" dirty="0">
                    <a:latin typeface="Abadi Extra Light" panose="020B0204020104020204" pitchFamily="34" charset="0"/>
                  </a:rPr>
                  <a:t> “homogeneous” partitions</a:t>
                </a:r>
              </a:p>
              <a:p>
                <a:pPr>
                  <a:buFont typeface="Wingdings" panose="05000000000000000000" pitchFamily="2" charset="2"/>
                  <a:buChar char="§"/>
                </a:pPr>
                <a:endParaRPr lang="en-GB" sz="1950" dirty="0">
                  <a:latin typeface="Abadi Extra Light" panose="020B0204020104020204" pitchFamily="34" charset="0"/>
                </a:endParaRPr>
              </a:p>
              <a:p>
                <a:pPr>
                  <a:buFont typeface="Wingdings" panose="05000000000000000000" pitchFamily="2" charset="2"/>
                  <a:buChar char="§"/>
                </a:pPr>
                <a:endParaRPr lang="en-GB" sz="1950" dirty="0">
                  <a:latin typeface="Abadi Extra Light" panose="020B0204020104020204" pitchFamily="34" charset="0"/>
                </a:endParaRPr>
              </a:p>
              <a:p>
                <a:pPr>
                  <a:buFont typeface="Wingdings" panose="05000000000000000000" pitchFamily="2" charset="2"/>
                  <a:buChar char="§"/>
                </a:pPr>
                <a:endParaRPr lang="en-GB" sz="1950" dirty="0">
                  <a:latin typeface="Abadi Extra Light" panose="020B0204020104020204" pitchFamily="34" charset="0"/>
                </a:endParaRPr>
              </a:p>
              <a:p>
                <a:pPr>
                  <a:buFont typeface="Wingdings" panose="05000000000000000000" pitchFamily="2" charset="2"/>
                  <a:buChar char="§"/>
                </a:pPr>
                <a:endParaRPr lang="en-GB" sz="1950" dirty="0">
                  <a:latin typeface="Abadi Extra Light" panose="020B0204020104020204" pitchFamily="34" charset="0"/>
                </a:endParaRPr>
              </a:p>
              <a:p>
                <a:pPr>
                  <a:buFont typeface="Wingdings" panose="05000000000000000000" pitchFamily="2" charset="2"/>
                  <a:buChar char="§"/>
                </a:pPr>
                <a:endParaRPr lang="en-GB" sz="1950" dirty="0">
                  <a:latin typeface="Abadi Extra Light" panose="020B0204020104020204" pitchFamily="34" charset="0"/>
                </a:endParaRPr>
              </a:p>
              <a:p>
                <a:pPr>
                  <a:buFont typeface="Wingdings" panose="05000000000000000000" pitchFamily="2" charset="2"/>
                  <a:buChar char="§"/>
                </a:pPr>
                <a:r>
                  <a:rPr lang="en-GB" sz="1950" dirty="0">
                    <a:latin typeface="Abadi Extra Light" panose="020B0204020104020204" pitchFamily="34" charset="0"/>
                  </a:rPr>
                  <a:t>Loosely speaking, it is classification without ground truth labels</a:t>
                </a:r>
              </a:p>
              <a:p>
                <a:pPr>
                  <a:buFont typeface="Wingdings" panose="05000000000000000000" pitchFamily="2" charset="2"/>
                  <a:buChar char="§"/>
                </a:pPr>
                <a:r>
                  <a:rPr lang="en-GB" sz="1950" dirty="0">
                    <a:latin typeface="Abadi Extra Light" panose="020B0204020104020204" pitchFamily="34" charset="0"/>
                  </a:rPr>
                  <a:t>A good clustering is one that achieves</a:t>
                </a:r>
              </a:p>
              <a:p>
                <a:pPr lvl="1">
                  <a:buFont typeface="Wingdings" panose="05000000000000000000" pitchFamily="2" charset="2"/>
                  <a:buChar char="§"/>
                </a:pPr>
                <a:r>
                  <a:rPr lang="en-GB" sz="1650" dirty="0">
                    <a:latin typeface="Abadi Extra Light" panose="020B0204020104020204" pitchFamily="34" charset="0"/>
                  </a:rPr>
                  <a:t>High within-cluster similarity</a:t>
                </a:r>
              </a:p>
              <a:p>
                <a:pPr lvl="1">
                  <a:buFont typeface="Wingdings" panose="05000000000000000000" pitchFamily="2" charset="2"/>
                  <a:buChar char="§"/>
                </a:pPr>
                <a:r>
                  <a:rPr lang="en-GB" sz="1650" dirty="0">
                    <a:latin typeface="Abadi Extra Light" panose="020B0204020104020204" pitchFamily="34" charset="0"/>
                  </a:rPr>
                  <a:t>Low inter-cluster similarity</a:t>
                </a:r>
              </a:p>
              <a:p>
                <a:pPr>
                  <a:buFont typeface="Wingdings" panose="05000000000000000000" pitchFamily="2" charset="2"/>
                  <a:buChar char="§"/>
                </a:pPr>
                <a:endParaRPr lang="en-GB" sz="1950" dirty="0">
                  <a:latin typeface="Abadi Extra Light" panose="020B0204020104020204" pitchFamily="34" charset="0"/>
                </a:endParaRPr>
              </a:p>
              <a:p>
                <a:pPr marL="0" indent="0">
                  <a:buNone/>
                </a:pPr>
                <a:endParaRPr lang="en-GB" sz="1950" dirty="0">
                  <a:latin typeface="Abadi Extra Light" panose="020B0204020104020204" pitchFamily="34" charset="0"/>
                </a:endParaRPr>
              </a:p>
              <a:p>
                <a:pPr marL="0" indent="0">
                  <a:buNone/>
                </a:pPr>
                <a:endParaRPr lang="en-GB" sz="600" dirty="0">
                  <a:latin typeface="Abadi Extra Light" panose="020B0204020104020204" pitchFamily="34" charset="0"/>
                </a:endParaRPr>
              </a:p>
            </p:txBody>
          </p:sp>
        </mc:Choice>
        <mc:Fallback>
          <p:sp>
            <p:nvSpPr>
              <p:cNvPr id="4" name="Content Placeholder 2">
                <a:extLst>
                  <a:ext uri="{FF2B5EF4-FFF2-40B4-BE49-F238E27FC236}">
                    <a16:creationId xmlns:a16="http://schemas.microsoft.com/office/drawing/2014/main" xmlns="" id="{314819C9-D576-44D5-A1AF-875A21D5EF79}"/>
                  </a:ext>
                </a:extLst>
              </p:cNvPr>
              <p:cNvSpPr>
                <a:spLocks noGrp="1" noRot="1" noChangeAspect="1" noMove="1" noResize="1" noEditPoints="1" noAdjustHandles="1" noChangeArrowheads="1" noChangeShapeType="1" noTextEdit="1"/>
              </p:cNvSpPr>
              <p:nvPr>
                <p:ph idx="1"/>
              </p:nvPr>
            </p:nvSpPr>
            <p:spPr>
              <a:xfrm>
                <a:off x="198934" y="1705340"/>
                <a:ext cx="8805463" cy="4168149"/>
              </a:xfrm>
              <a:blipFill>
                <a:blip r:embed="rId3"/>
                <a:stretch>
                  <a:fillRect l="-623"/>
                </a:stretch>
              </a:blipFill>
            </p:spPr>
            <p:txBody>
              <a:bodyPr/>
              <a:lstStyle/>
              <a:p>
                <a:r>
                  <a:rPr lang="en-IN">
                    <a:noFill/>
                  </a:rPr>
                  <a:t> </a:t>
                </a:r>
              </a:p>
            </p:txBody>
          </p:sp>
        </mc:Fallback>
      </mc:AlternateContent>
      <p:sp>
        <p:nvSpPr>
          <p:cNvPr id="10" name="Speech Bubble: Rectangle 9">
            <a:extLst>
              <a:ext uri="{FF2B5EF4-FFF2-40B4-BE49-F238E27FC236}">
                <a16:creationId xmlns:a16="http://schemas.microsoft.com/office/drawing/2014/main" xmlns="" id="{2BFE1A49-5FEE-490D-9B40-CF64ADA0BF67}"/>
              </a:ext>
            </a:extLst>
          </p:cNvPr>
          <p:cNvSpPr/>
          <p:nvPr/>
        </p:nvSpPr>
        <p:spPr>
          <a:xfrm>
            <a:off x="6134449" y="959955"/>
            <a:ext cx="2629949" cy="745385"/>
          </a:xfrm>
          <a:prstGeom prst="wedgeRectCallout">
            <a:avLst>
              <a:gd name="adj1" fmla="val -50428"/>
              <a:gd name="adj2" fmla="val 6324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50" dirty="0">
                <a:solidFill>
                  <a:schemeClr val="tx1"/>
                </a:solidFill>
                <a:latin typeface="Abadi Extra Light" panose="020B0204020104020204" pitchFamily="34" charset="0"/>
              </a:rPr>
              <a:t>In some cases, we may not know the right number of clusters in the data and may want to learn that (technique exists for doing this but beyond the scope)</a:t>
            </a:r>
          </a:p>
        </p:txBody>
      </p:sp>
      <p:pic>
        <p:nvPicPr>
          <p:cNvPr id="2050" name="Picture 2">
            <a:extLst>
              <a:ext uri="{FF2B5EF4-FFF2-40B4-BE49-F238E27FC236}">
                <a16:creationId xmlns:a16="http://schemas.microsoft.com/office/drawing/2014/main" xmlns="" id="{E9DF34A0-27AC-44F7-8CD1-EFF87D185C02}"/>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067756" y="2652298"/>
            <a:ext cx="4066694" cy="1696328"/>
          </a:xfrm>
          <a:prstGeom prst="rect">
            <a:avLst/>
          </a:prstGeom>
          <a:noFill/>
          <a:extLst>
            <a:ext uri="{909E8E84-426E-40DD-AFC4-6F175D3DCCD1}">
              <a14:hiddenFill xmlns:a14="http://schemas.microsoft.com/office/drawing/2010/main" xmlns="">
                <a:solidFill>
                  <a:srgbClr val="FFFFFF"/>
                </a:solidFill>
              </a14:hiddenFill>
            </a:ext>
          </a:extLst>
        </p:spPr>
      </p:pic>
    </p:spTree>
    <p:custDataLst>
      <p:tags r:id="rId1"/>
    </p:custDataLst>
    <p:extLst>
      <p:ext uri="{BB962C8B-B14F-4D97-AF65-F5344CB8AC3E}">
        <p14:creationId xmlns:p14="http://schemas.microsoft.com/office/powerpoint/2010/main" xmlns="" val="2677698081"/>
      </p:ext>
    </p:extLst>
  </p:cSld>
  <p:clrMapOvr>
    <a:masterClrMapping/>
  </p:clrMapOvr>
  <mc:AlternateContent xmlns:mc="http://schemas.openxmlformats.org/markup-compatibility/2006">
    <mc:Choice xmlns:p14="http://schemas.microsoft.com/office/powerpoint/2010/main" xmlns="" Requires="p14">
      <p:transition spd="slow" p14:dur="2000" advTm="190525"/>
    </mc:Choice>
    <mc:Fallback>
      <p:transition spd="slow" advTm="1905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wipe(down)">
                                      <p:cBhvr>
                                        <p:cTn id="22" dur="500"/>
                                        <p:tgtEl>
                                          <p:spTgt spid="20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down)">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wipe(down)">
                                      <p:cBhvr>
                                        <p:cTn id="32" dur="500"/>
                                        <p:tgtEl>
                                          <p:spTgt spid="4">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wipe(down)">
                                      <p:cBhvr>
                                        <p:cTn id="37" dur="500"/>
                                        <p:tgtEl>
                                          <p:spTgt spid="4">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11" end="11"/>
                                            </p:txEl>
                                          </p:spTgt>
                                        </p:tgtEl>
                                        <p:attrNameLst>
                                          <p:attrName>style.visibility</p:attrName>
                                        </p:attrNameLst>
                                      </p:cBhvr>
                                      <p:to>
                                        <p:strVal val="visible"/>
                                      </p:to>
                                    </p:set>
                                    <p:animEffect transition="in" filter="wipe(down)">
                                      <p:cBhvr>
                                        <p:cTn id="4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57946-FC7F-477C-9867-0ED704A858E1}"/>
              </a:ext>
            </a:extLst>
          </p:cNvPr>
          <p:cNvSpPr>
            <a:spLocks noGrp="1"/>
          </p:cNvSpPr>
          <p:nvPr>
            <p:ph type="title"/>
          </p:nvPr>
        </p:nvSpPr>
        <p:spPr>
          <a:xfrm>
            <a:off x="198934" y="984512"/>
            <a:ext cx="8805463" cy="616125"/>
          </a:xfrm>
        </p:spPr>
        <p:txBody>
          <a:bodyPr>
            <a:normAutofit fontScale="90000"/>
          </a:bodyPr>
          <a:lstStyle/>
          <a:p>
            <a:r>
              <a:rPr lang="en-IN" dirty="0">
                <a:solidFill>
                  <a:schemeClr val="accent2">
                    <a:lumMod val="75000"/>
                  </a:schemeClr>
                </a:solidFill>
              </a:rPr>
              <a:t>Similarity can be Subjective</a:t>
            </a:r>
          </a:p>
        </p:txBody>
      </p:sp>
      <p:sp>
        <p:nvSpPr>
          <p:cNvPr id="12" name="Slide Number Placeholder 11">
            <a:extLst>
              <a:ext uri="{FF2B5EF4-FFF2-40B4-BE49-F238E27FC236}">
                <a16:creationId xmlns:a16="http://schemas.microsoft.com/office/drawing/2014/main" xmlns="" id="{F77B66E3-3803-4788-BC62-221F4919CBCE}"/>
              </a:ext>
            </a:extLst>
          </p:cNvPr>
          <p:cNvSpPr>
            <a:spLocks noGrp="1"/>
          </p:cNvSpPr>
          <p:nvPr>
            <p:ph type="sldNum" sz="quarter" idx="4294967295"/>
          </p:nvPr>
        </p:nvSpPr>
        <p:spPr>
          <a:xfrm>
            <a:off x="8492948" y="959955"/>
            <a:ext cx="452119" cy="273844"/>
          </a:xfrm>
        </p:spPr>
        <p:txBody>
          <a:bodyPr/>
          <a:lstStyle/>
          <a:p>
            <a:fld id="{80FED9D3-AF84-488D-8A6A-726D5349CDAB}" type="slidenum">
              <a:rPr lang="en-IN" sz="2100">
                <a:solidFill>
                  <a:schemeClr val="accent2">
                    <a:lumMod val="40000"/>
                    <a:lumOff val="60000"/>
                  </a:schemeClr>
                </a:solidFill>
              </a:rPr>
              <a:pPr/>
              <a:t>9</a:t>
            </a:fld>
            <a:endParaRPr lang="en-IN" sz="21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xmlns="" id="{314819C9-D576-44D5-A1AF-875A21D5EF79}"/>
              </a:ext>
            </a:extLst>
          </p:cNvPr>
          <p:cNvSpPr>
            <a:spLocks noGrp="1"/>
          </p:cNvSpPr>
          <p:nvPr>
            <p:ph idx="1"/>
          </p:nvPr>
        </p:nvSpPr>
        <p:spPr>
          <a:xfrm>
            <a:off x="198934" y="1705340"/>
            <a:ext cx="8805463" cy="4168149"/>
          </a:xfrm>
        </p:spPr>
        <p:txBody>
          <a:bodyPr>
            <a:noAutofit/>
          </a:bodyPr>
          <a:lstStyle/>
          <a:p>
            <a:pPr>
              <a:buFont typeface="Wingdings" panose="05000000000000000000" pitchFamily="2" charset="2"/>
              <a:buChar char="§"/>
            </a:pPr>
            <a:r>
              <a:rPr lang="en-GB" sz="1950" dirty="0">
                <a:latin typeface="Abadi Extra Light" panose="020B0204020104020204" pitchFamily="34" charset="0"/>
              </a:rPr>
              <a:t>Clustering only looks at similarities b/w inputs, since no labels are given</a:t>
            </a:r>
            <a:r>
              <a:rPr lang="en-IN" dirty="0"/>
              <a:t>           </a:t>
            </a:r>
            <a:endParaRPr lang="en-GB" sz="1950" dirty="0">
              <a:latin typeface="Abadi Extra Light" panose="020B0204020104020204" pitchFamily="34" charset="0"/>
            </a:endParaRPr>
          </a:p>
          <a:p>
            <a:pPr>
              <a:buFont typeface="Wingdings" panose="05000000000000000000" pitchFamily="2" charset="2"/>
              <a:buChar char="§"/>
            </a:pPr>
            <a:endParaRPr lang="en-GB" sz="150" dirty="0">
              <a:latin typeface="Abadi Extra Light" panose="020B0204020104020204" pitchFamily="34" charset="0"/>
            </a:endParaRPr>
          </a:p>
          <a:p>
            <a:pPr>
              <a:buFont typeface="Wingdings" panose="05000000000000000000" pitchFamily="2" charset="2"/>
              <a:buChar char="§"/>
            </a:pPr>
            <a:r>
              <a:rPr lang="en-GB" sz="1950" dirty="0">
                <a:latin typeface="Abadi Extra Light" panose="020B0204020104020204" pitchFamily="34" charset="0"/>
              </a:rPr>
              <a:t>Without labels, similarity can be hard to define</a:t>
            </a:r>
          </a:p>
          <a:p>
            <a:pPr>
              <a:buFont typeface="Wingdings" panose="05000000000000000000" pitchFamily="2" charset="2"/>
              <a:buChar char="§"/>
            </a:pPr>
            <a:endParaRPr lang="en-GB" sz="1950" dirty="0">
              <a:latin typeface="Abadi Extra Light" panose="020B0204020104020204" pitchFamily="34" charset="0"/>
            </a:endParaRPr>
          </a:p>
          <a:p>
            <a:pPr>
              <a:buFont typeface="Wingdings" panose="05000000000000000000" pitchFamily="2" charset="2"/>
              <a:buChar char="§"/>
            </a:pPr>
            <a:endParaRPr lang="en-GB" sz="1950" dirty="0">
              <a:latin typeface="Abadi Extra Light" panose="020B0204020104020204" pitchFamily="34" charset="0"/>
            </a:endParaRPr>
          </a:p>
          <a:p>
            <a:pPr>
              <a:buFont typeface="Wingdings" panose="05000000000000000000" pitchFamily="2" charset="2"/>
              <a:buChar char="§"/>
            </a:pPr>
            <a:endParaRPr lang="en-GB" sz="1950" dirty="0">
              <a:latin typeface="Abadi Extra Light" panose="020B0204020104020204" pitchFamily="34" charset="0"/>
            </a:endParaRPr>
          </a:p>
          <a:p>
            <a:pPr>
              <a:buFont typeface="Wingdings" panose="05000000000000000000" pitchFamily="2" charset="2"/>
              <a:buChar char="§"/>
            </a:pPr>
            <a:endParaRPr lang="en-GB" sz="1950" dirty="0">
              <a:latin typeface="Abadi Extra Light" panose="020B0204020104020204" pitchFamily="34" charset="0"/>
            </a:endParaRPr>
          </a:p>
          <a:p>
            <a:pPr>
              <a:buFont typeface="Wingdings" panose="05000000000000000000" pitchFamily="2" charset="2"/>
              <a:buChar char="§"/>
            </a:pPr>
            <a:endParaRPr lang="en-GB" sz="1950" dirty="0">
              <a:latin typeface="Abadi Extra Light" panose="020B0204020104020204" pitchFamily="34" charset="0"/>
            </a:endParaRPr>
          </a:p>
          <a:p>
            <a:pPr>
              <a:buFont typeface="Wingdings" panose="05000000000000000000" pitchFamily="2" charset="2"/>
              <a:buChar char="§"/>
            </a:pPr>
            <a:endParaRPr lang="en-GB" sz="1950" dirty="0">
              <a:latin typeface="Abadi Extra Light" panose="020B0204020104020204" pitchFamily="34" charset="0"/>
            </a:endParaRPr>
          </a:p>
          <a:p>
            <a:pPr>
              <a:buFont typeface="Wingdings" panose="05000000000000000000" pitchFamily="2" charset="2"/>
              <a:buChar char="§"/>
            </a:pPr>
            <a:r>
              <a:rPr lang="en-GB" sz="1950" dirty="0">
                <a:latin typeface="Abadi Extra Light" panose="020B0204020104020204" pitchFamily="34" charset="0"/>
              </a:rPr>
              <a:t>Thus using the right distance/similarity is very important in clustering</a:t>
            </a:r>
          </a:p>
          <a:p>
            <a:pPr marL="0" indent="0">
              <a:buNone/>
            </a:pPr>
            <a:endParaRPr lang="en-GB" sz="150" dirty="0">
              <a:latin typeface="Abadi Extra Light" panose="020B0204020104020204" pitchFamily="34" charset="0"/>
            </a:endParaRPr>
          </a:p>
          <a:p>
            <a:pPr>
              <a:buFont typeface="Wingdings" panose="05000000000000000000" pitchFamily="2" charset="2"/>
              <a:buChar char="§"/>
            </a:pPr>
            <a:r>
              <a:rPr lang="en-GB" sz="1950" dirty="0">
                <a:latin typeface="Abadi Extra Light" panose="020B0204020104020204" pitchFamily="34" charset="0"/>
              </a:rPr>
              <a:t>In some sense, related to asking: “Clustering based on what”?</a:t>
            </a:r>
          </a:p>
          <a:p>
            <a:pPr>
              <a:buFont typeface="Wingdings" panose="05000000000000000000" pitchFamily="2" charset="2"/>
              <a:buChar char="§"/>
            </a:pPr>
            <a:endParaRPr lang="en-GB" sz="1950" dirty="0">
              <a:latin typeface="Abadi Extra Light" panose="020B0204020104020204" pitchFamily="34" charset="0"/>
            </a:endParaRPr>
          </a:p>
          <a:p>
            <a:pPr>
              <a:buFont typeface="Wingdings" panose="05000000000000000000" pitchFamily="2" charset="2"/>
              <a:buChar char="§"/>
            </a:pPr>
            <a:endParaRPr lang="en-GB" sz="1950" dirty="0">
              <a:latin typeface="Abadi Extra Light" panose="020B0204020104020204" pitchFamily="34" charset="0"/>
            </a:endParaRPr>
          </a:p>
          <a:p>
            <a:pPr>
              <a:buFont typeface="Wingdings" panose="05000000000000000000" pitchFamily="2" charset="2"/>
              <a:buChar char="§"/>
            </a:pPr>
            <a:endParaRPr lang="en-GB" sz="1950" dirty="0">
              <a:latin typeface="Abadi Extra Light" panose="020B0204020104020204" pitchFamily="34" charset="0"/>
            </a:endParaRPr>
          </a:p>
          <a:p>
            <a:pPr>
              <a:buFont typeface="Wingdings" panose="05000000000000000000" pitchFamily="2" charset="2"/>
              <a:buChar char="§"/>
            </a:pPr>
            <a:endParaRPr lang="en-GB" sz="1950" dirty="0">
              <a:latin typeface="Abadi Extra Light" panose="020B0204020104020204" pitchFamily="34" charset="0"/>
            </a:endParaRPr>
          </a:p>
          <a:p>
            <a:pPr>
              <a:buFont typeface="Wingdings" panose="05000000000000000000" pitchFamily="2" charset="2"/>
              <a:buChar char="§"/>
            </a:pPr>
            <a:endParaRPr lang="en-GB" sz="1950" dirty="0">
              <a:latin typeface="Abadi Extra Light" panose="020B0204020104020204" pitchFamily="34" charset="0"/>
            </a:endParaRPr>
          </a:p>
          <a:p>
            <a:pPr marL="0" indent="0">
              <a:buNone/>
            </a:pPr>
            <a:endParaRPr lang="en-GB" sz="1950" dirty="0">
              <a:latin typeface="Abadi Extra Light" panose="020B0204020104020204" pitchFamily="34" charset="0"/>
            </a:endParaRPr>
          </a:p>
          <a:p>
            <a:pPr marL="0" indent="0">
              <a:buNone/>
            </a:pPr>
            <a:endParaRPr lang="en-GB" sz="600" dirty="0">
              <a:latin typeface="Abadi Extra Light" panose="020B0204020104020204" pitchFamily="34" charset="0"/>
            </a:endParaRPr>
          </a:p>
        </p:txBody>
      </p:sp>
      <p:pic>
        <p:nvPicPr>
          <p:cNvPr id="3074" name="Picture 2">
            <a:extLst>
              <a:ext uri="{FF2B5EF4-FFF2-40B4-BE49-F238E27FC236}">
                <a16:creationId xmlns:a16="http://schemas.microsoft.com/office/drawing/2014/main" xmlns="" id="{9EDAF385-E3A3-4C33-A062-7A065DFAF946}"/>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245702" y="2692169"/>
            <a:ext cx="2652596" cy="1827440"/>
          </a:xfrm>
          <a:prstGeom prst="rect">
            <a:avLst/>
          </a:prstGeom>
          <a:noFill/>
          <a:extLst>
            <a:ext uri="{909E8E84-426E-40DD-AFC4-6F175D3DCCD1}">
              <a14:hiddenFill xmlns:a14="http://schemas.microsoft.com/office/drawing/2010/main" xmlns="">
                <a:solidFill>
                  <a:srgbClr val="FFFFFF"/>
                </a:solidFill>
              </a14:hiddenFill>
            </a:ext>
          </a:extLst>
        </p:spPr>
      </p:pic>
    </p:spTree>
    <p:custDataLst>
      <p:tags r:id="rId1"/>
    </p:custDataLst>
    <p:extLst>
      <p:ext uri="{BB962C8B-B14F-4D97-AF65-F5344CB8AC3E}">
        <p14:creationId xmlns:p14="http://schemas.microsoft.com/office/powerpoint/2010/main" xmlns="" val="3664948966"/>
      </p:ext>
    </p:extLst>
  </p:cSld>
  <p:clrMapOvr>
    <a:masterClrMapping/>
  </p:clrMapOvr>
  <mc:AlternateContent xmlns:mc="http://schemas.openxmlformats.org/markup-compatibility/2006">
    <mc:Choice xmlns:p14="http://schemas.microsoft.com/office/powerpoint/2010/main" xmlns="" Requires="p14">
      <p:transition spd="slow" p14:dur="2000" advTm="128421"/>
    </mc:Choice>
    <mc:Fallback>
      <p:transition spd="slow" advTm="1284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wipe(down)">
                                      <p:cBhvr>
                                        <p:cTn id="17" dur="500"/>
                                        <p:tgtEl>
                                          <p:spTgt spid="30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wipe(down)">
                                      <p:cBhvr>
                                        <p:cTn id="22" dur="500"/>
                                        <p:tgtEl>
                                          <p:spTgt spid="4">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animEffect transition="in" filter="wipe(down)">
                                      <p:cBhvr>
                                        <p:cTn id="2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4|21.3|29.3|12.9|47.9|30.9|15.3|11"/>
</p:tagLst>
</file>

<file path=ppt/tags/tag2.xml><?xml version="1.0" encoding="utf-8"?>
<p:tagLst xmlns:a="http://schemas.openxmlformats.org/drawingml/2006/main" xmlns:r="http://schemas.openxmlformats.org/officeDocument/2006/relationships" xmlns:p="http://schemas.openxmlformats.org/presentationml/2006/main">
  <p:tag name="TIMING" val="|17.9|26|5.8|42.5|8.2"/>
</p:tagLst>
</file>

<file path=ppt/tags/tag3.xml><?xml version="1.0" encoding="utf-8"?>
<p:tagLst xmlns:a="http://schemas.openxmlformats.org/drawingml/2006/main" xmlns:r="http://schemas.openxmlformats.org/officeDocument/2006/relationships" xmlns:p="http://schemas.openxmlformats.org/presentationml/2006/main">
  <p:tag name="TIMING" val="|5.5|33.4|15.3|20|15.5|16.2|8.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628</TotalTime>
  <Words>1896</Words>
  <Application>Microsoft Office PowerPoint</Application>
  <PresentationFormat>On-screen Show (4:3)</PresentationFormat>
  <Paragraphs>401</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 Clustering</vt:lpstr>
      <vt:lpstr>Supervised learning vs. unsupervised learning</vt:lpstr>
      <vt:lpstr>What is Unsupervised Learning?</vt:lpstr>
      <vt:lpstr>Clustering</vt:lpstr>
      <vt:lpstr>Clustering techniques</vt:lpstr>
      <vt:lpstr>Common Distance measures: </vt:lpstr>
      <vt:lpstr>Slide 7</vt:lpstr>
      <vt:lpstr>Let’s dive in…</vt:lpstr>
      <vt:lpstr>Similarity can be Subjective</vt:lpstr>
      <vt:lpstr>Clustering: Some Examples</vt:lpstr>
      <vt:lpstr>Initializing K-means.</vt:lpstr>
      <vt:lpstr>General process for initializing K-means</vt:lpstr>
      <vt:lpstr>Cont. </vt:lpstr>
      <vt:lpstr>K-Means Algorithm</vt:lpstr>
      <vt:lpstr>What have we learned so far…</vt:lpstr>
      <vt:lpstr>Slide 16</vt:lpstr>
      <vt:lpstr>Slide 17</vt:lpstr>
      <vt:lpstr>Slide 18</vt:lpstr>
      <vt:lpstr>Slide 19</vt:lpstr>
      <vt:lpstr>Slide 20</vt:lpstr>
      <vt:lpstr>Example</vt:lpstr>
      <vt:lpstr>Illustration of k-Means clustering algorithms</vt:lpstr>
      <vt:lpstr>Illustration of k-Means clustering algorithms</vt:lpstr>
      <vt:lpstr>Illustration of k-Means clustering algorithms</vt:lpstr>
      <vt:lpstr>Illustration of k-Means clustering algorithms</vt:lpstr>
      <vt:lpstr>Illustration of k-Means clustering algorithms</vt:lpstr>
      <vt:lpstr>Solve the Problem using K-Means Clustering</vt:lpstr>
      <vt:lpstr>Algorithm Implementation</vt:lpstr>
      <vt:lpstr>Slide 29</vt:lpstr>
      <vt:lpstr>Slide 30</vt:lpstr>
      <vt:lpstr>Slide 31</vt:lpstr>
      <vt:lpstr>K-Means Algorithm Complexity</vt:lpstr>
      <vt:lpstr>Comments on k-Means algorithm</vt:lpstr>
      <vt:lpstr>Advantages</vt:lpstr>
      <vt:lpstr>Limitations</vt:lpstr>
      <vt:lpstr>Slide 36</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INT247 Clustering</dc:title>
  <dc:creator>ismail - [2010]</dc:creator>
  <cp:lastModifiedBy>ADMIN</cp:lastModifiedBy>
  <cp:revision>26</cp:revision>
  <dcterms:created xsi:type="dcterms:W3CDTF">2021-02-10T07:04:55Z</dcterms:created>
  <dcterms:modified xsi:type="dcterms:W3CDTF">2024-08-26T08:04:17Z</dcterms:modified>
</cp:coreProperties>
</file>