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3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2" r:id="rId6"/>
    <p:sldId id="259" r:id="rId7"/>
    <p:sldId id="284" r:id="rId8"/>
    <p:sldId id="282" r:id="rId9"/>
    <p:sldId id="285" r:id="rId10"/>
    <p:sldId id="275" r:id="rId11"/>
    <p:sldId id="283" r:id="rId12"/>
    <p:sldId id="280" r:id="rId13"/>
    <p:sldId id="273" r:id="rId14"/>
    <p:sldId id="277" r:id="rId15"/>
    <p:sldId id="286" r:id="rId16"/>
    <p:sldId id="268" r:id="rId17"/>
    <p:sldId id="289" r:id="rId18"/>
    <p:sldId id="290" r:id="rId19"/>
    <p:sldId id="288" r:id="rId20"/>
    <p:sldId id="29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5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Face detection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 dirty="0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Face Recognition 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16200D5-2253-4209-A7E3-0A18B118E755}">
      <dgm:prSet phldrT="[Text]"/>
      <dgm:spPr/>
      <dgm:t>
        <a:bodyPr/>
        <a:lstStyle/>
        <a:p>
          <a:r>
            <a:rPr lang="en-US" dirty="0"/>
            <a:t>Auto Attendance System </a:t>
          </a:r>
        </a:p>
      </dgm:t>
    </dgm:pt>
    <dgm:pt modelId="{E786168F-5086-4822-8E20-04618F6ED44D}" type="parTrans" cxnId="{3C9FD2DD-45E4-47B6-A403-43D025A3CF56}">
      <dgm:prSet/>
      <dgm:spPr/>
      <dgm:t>
        <a:bodyPr/>
        <a:lstStyle/>
        <a:p>
          <a:endParaRPr lang="en-IN"/>
        </a:p>
      </dgm:t>
    </dgm:pt>
    <dgm:pt modelId="{B326475E-E326-4A76-A3DD-C9F50E28AA5D}" type="sibTrans" cxnId="{3C9FD2DD-45E4-47B6-A403-43D025A3CF56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 custScaleY="84852" custLinFactNeighborX="3250" custLinFactNeighborY="-710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 custScaleX="79397" custScaleY="73558" custLinFactNeighborX="28393" custLinFactNeighborY="-5684"/>
      <dgm:spPr/>
    </dgm:pt>
    <dgm:pt modelId="{95DE6538-27BD-44AF-A1A8-CA8F6B10FDD2}" type="pres">
      <dgm:prSet presAssocID="{0BEF68B8-1228-47BB-83B5-7B9CD1E3F84E}" presName="text_2" presStyleLbl="node1" presStyleIdx="1" presStyleCnt="4" custScaleX="105857" custScaleY="91130" custLinFactNeighborX="-650" custLinFactNeighborY="-2351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 custScaleX="81711" custScaleY="75772" custLinFactNeighborX="-18270" custLinFactNeighborY="-18375"/>
      <dgm:spPr/>
    </dgm:pt>
    <dgm:pt modelId="{E131CE4A-9776-44F4-BC03-867682E21374}" type="pres">
      <dgm:prSet presAssocID="{5605D28D-2CE6-4513-8566-952984E21E14}" presName="text_3" presStyleLbl="node1" presStyleIdx="2" presStyleCnt="4" custScaleX="107826" custScaleY="86010" custLinFactNeighborX="-1583" custLinFactNeighborY="-52281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 custScaleX="81720" custScaleY="74633" custLinFactNeighborX="-21522" custLinFactNeighborY="-48238"/>
      <dgm:spPr/>
    </dgm:pt>
    <dgm:pt modelId="{9AE9E362-AF6A-4A93-9E33-A6924710A3A9}" type="pres">
      <dgm:prSet presAssocID="{A16200D5-2253-4209-A7E3-0A18B118E755}" presName="text_4" presStyleLbl="node1" presStyleIdx="3" presStyleCnt="4" custScaleY="82349" custLinFactNeighborX="2760" custLinFactNeighborY="-81886">
        <dgm:presLayoutVars>
          <dgm:bulletEnabled val="1"/>
        </dgm:presLayoutVars>
      </dgm:prSet>
      <dgm:spPr/>
    </dgm:pt>
    <dgm:pt modelId="{646E6942-3BFF-45DE-9185-6F9CA119D3E9}" type="pres">
      <dgm:prSet presAssocID="{A16200D5-2253-4209-A7E3-0A18B118E755}" presName="accent_4" presStyleCnt="0"/>
      <dgm:spPr/>
    </dgm:pt>
    <dgm:pt modelId="{0D6330AA-479C-4A17-87DC-75897D4E5744}" type="pres">
      <dgm:prSet presAssocID="{A16200D5-2253-4209-A7E3-0A18B118E755}" presName="accentRepeatNode" presStyleLbl="solidFgAcc1" presStyleIdx="3" presStyleCnt="4" custScaleX="74659" custScaleY="81032" custLinFactNeighborX="27407" custLinFactNeighborY="-6623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D46ECA7-3035-486F-907E-D369CB23CA3D}" type="presOf" srcId="{A16200D5-2253-4209-A7E3-0A18B118E755}" destId="{9AE9E362-AF6A-4A93-9E33-A6924710A3A9}" srcOrd="0" destOrd="0" presId="urn:microsoft.com/office/officeart/2008/layout/VerticalCurvedList"/>
    <dgm:cxn modelId="{3C9FD2DD-45E4-47B6-A403-43D025A3CF56}" srcId="{7E5AA53B-3EEE-4DE4-BB81-9044890C2946}" destId="{A16200D5-2253-4209-A7E3-0A18B118E755}" srcOrd="3" destOrd="0" parTransId="{E786168F-5086-4822-8E20-04618F6ED44D}" sibTransId="{B326475E-E326-4A76-A3DD-C9F50E28AA5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0CFCCD93-F07D-4584-BB8D-5926DE5CEBD4}" type="presParOf" srcId="{90561C55-3C6E-4D53-85E1-2C50BCDDA392}" destId="{9AE9E362-AF6A-4A93-9E33-A6924710A3A9}" srcOrd="7" destOrd="0" presId="urn:microsoft.com/office/officeart/2008/layout/VerticalCurvedList"/>
    <dgm:cxn modelId="{3D04FD9B-2FE8-445E-BB49-FBD4140B4F2B}" type="presParOf" srcId="{90561C55-3C6E-4D53-85E1-2C50BCDDA392}" destId="{646E6942-3BFF-45DE-9185-6F9CA119D3E9}" srcOrd="8" destOrd="0" presId="urn:microsoft.com/office/officeart/2008/layout/VerticalCurvedList"/>
    <dgm:cxn modelId="{13065A47-4FA8-4997-9E35-08A444E59B0C}" type="presParOf" srcId="{646E6942-3BFF-45DE-9185-6F9CA119D3E9}" destId="{0D6330AA-479C-4A17-87DC-75897D4E57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9817" y="-736219"/>
          <a:ext cx="5721391" cy="5721391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38767" y="329725"/>
          <a:ext cx="6315480" cy="5546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84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Face detection	</a:t>
          </a:r>
        </a:p>
      </dsp:txBody>
      <dsp:txXfrm>
        <a:off x="538767" y="329725"/>
        <a:ext cx="6315480" cy="554642"/>
      </dsp:txXfrm>
    </dsp:sp>
    <dsp:sp modelId="{07CB3071-D555-47DA-A36A-69EB91531FD8}">
      <dsp:nvSpPr>
        <dsp:cNvPr id="0" name=""/>
        <dsp:cNvSpPr/>
      </dsp:nvSpPr>
      <dsp:spPr>
        <a:xfrm>
          <a:off x="272054" y="306534"/>
          <a:ext cx="648731" cy="601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26597" y="1182612"/>
          <a:ext cx="6288671" cy="59567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84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Collection</a:t>
          </a:r>
        </a:p>
      </dsp:txBody>
      <dsp:txXfrm>
        <a:off x="526597" y="1182612"/>
        <a:ext cx="6288671" cy="595679"/>
      </dsp:txXfrm>
    </dsp:sp>
    <dsp:sp modelId="{3F8116AC-FAC3-4E95-9865-93CCFEB191B9}">
      <dsp:nvSpPr>
        <dsp:cNvPr id="0" name=""/>
        <dsp:cNvSpPr/>
      </dsp:nvSpPr>
      <dsp:spPr>
        <a:xfrm>
          <a:off x="256087" y="1174453"/>
          <a:ext cx="667638" cy="6191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12684" y="1991959"/>
          <a:ext cx="6405644" cy="562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84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Face Recognition </a:t>
          </a:r>
        </a:p>
      </dsp:txBody>
      <dsp:txXfrm>
        <a:off x="412684" y="1991959"/>
        <a:ext cx="6405644" cy="562211"/>
      </dsp:txXfrm>
    </dsp:sp>
    <dsp:sp modelId="{A965097E-32F1-4AB8-8C4E-2814A7596B2F}">
      <dsp:nvSpPr>
        <dsp:cNvPr id="0" name=""/>
        <dsp:cNvSpPr/>
      </dsp:nvSpPr>
      <dsp:spPr>
        <a:xfrm>
          <a:off x="229479" y="1915761"/>
          <a:ext cx="667712" cy="609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9E362-AF6A-4A93-9E33-A6924710A3A9}">
      <dsp:nvSpPr>
        <dsp:cNvPr id="0" name=""/>
        <dsp:cNvSpPr/>
      </dsp:nvSpPr>
      <dsp:spPr>
        <a:xfrm>
          <a:off x="538736" y="2791067"/>
          <a:ext cx="6315480" cy="538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842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 Attendance System </a:t>
          </a:r>
        </a:p>
      </dsp:txBody>
      <dsp:txXfrm>
        <a:off x="538736" y="2791067"/>
        <a:ext cx="6315480" cy="538281"/>
      </dsp:txXfrm>
    </dsp:sp>
    <dsp:sp modelId="{0D6330AA-479C-4A17-87DC-75897D4E5744}">
      <dsp:nvSpPr>
        <dsp:cNvPr id="0" name=""/>
        <dsp:cNvSpPr/>
      </dsp:nvSpPr>
      <dsp:spPr>
        <a:xfrm>
          <a:off x="283355" y="2723245"/>
          <a:ext cx="610018" cy="662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2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8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7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8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4.jpe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matlab/ref/xlswrit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in.mathworks.com/matlabcentral/answers/index" TargetMode="External"/><Relationship Id="rId5" Type="http://schemas.openxmlformats.org/officeDocument/2006/relationships/hyperlink" Target="https://in.mathworks.com/help/deeplearning/ref/alexnet.html" TargetMode="External"/><Relationship Id="rId4" Type="http://schemas.openxmlformats.org/officeDocument/2006/relationships/hyperlink" Target="https://www.google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44016" y="2706251"/>
            <a:ext cx="10993437" cy="89376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AUTO ATTENDANCE SYSTEM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12221248" cy="120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823B5F-9F4A-4932-B217-15031F76CEC9}"/>
              </a:ext>
            </a:extLst>
          </p:cNvPr>
          <p:cNvSpPr txBox="1"/>
          <p:nvPr/>
        </p:nvSpPr>
        <p:spPr>
          <a:xfrm>
            <a:off x="8633726" y="4428460"/>
            <a:ext cx="30807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TITANS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Sharma-04511502819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Sharma-06111502819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Kumar-06311502819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Rohit-05611502819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dirty="0"/>
              <a:t>Data collection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C:\Users\Sourav\Downloads\data collection cod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09" y="2021333"/>
            <a:ext cx="5412191" cy="357703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AA92EC-8B92-4F8D-9503-F43334A09452}"/>
              </a:ext>
            </a:extLst>
          </p:cNvPr>
          <p:cNvSpPr/>
          <p:nvPr/>
        </p:nvSpPr>
        <p:spPr>
          <a:xfrm>
            <a:off x="1863013" y="5766317"/>
            <a:ext cx="2230016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OF 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CB702-8ABB-4F84-B3AF-F8C3363B76AA}"/>
              </a:ext>
            </a:extLst>
          </p:cNvPr>
          <p:cNvSpPr/>
          <p:nvPr/>
        </p:nvSpPr>
        <p:spPr>
          <a:xfrm>
            <a:off x="7800392" y="5766318"/>
            <a:ext cx="2230016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OF DATA COLLECTION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02" y="2021332"/>
            <a:ext cx="5734436" cy="306341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0949"/>
            <a:ext cx="12221248" cy="98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8442B-4378-4D07-BCC0-2B8B9F608B02}"/>
              </a:ext>
            </a:extLst>
          </p:cNvPr>
          <p:cNvSpPr/>
          <p:nvPr/>
        </p:nvSpPr>
        <p:spPr>
          <a:xfrm>
            <a:off x="1240971" y="5663682"/>
            <a:ext cx="4170784" cy="5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of training of the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9B671-4B77-4BF2-8AB2-DFF6B8D5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602018"/>
            <a:ext cx="5710334" cy="4912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205D03-5477-4A58-BD28-5432935AC155}"/>
              </a:ext>
            </a:extLst>
          </p:cNvPr>
          <p:cNvSpPr/>
          <p:nvPr/>
        </p:nvSpPr>
        <p:spPr>
          <a:xfrm>
            <a:off x="7268547" y="5663682"/>
            <a:ext cx="3682482" cy="5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of testing of the model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306" y="586854"/>
            <a:ext cx="5581935" cy="484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0949"/>
            <a:ext cx="12221248" cy="80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F723F-C522-4BE0-86F1-822D49C7BC4A}"/>
              </a:ext>
            </a:extLst>
          </p:cNvPr>
          <p:cNvSpPr/>
          <p:nvPr/>
        </p:nvSpPr>
        <p:spPr>
          <a:xfrm>
            <a:off x="2118049" y="5812971"/>
            <a:ext cx="233265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BE8E6-DD1E-46C6-9F65-7BA29179091D}"/>
              </a:ext>
            </a:extLst>
          </p:cNvPr>
          <p:cNvSpPr/>
          <p:nvPr/>
        </p:nvSpPr>
        <p:spPr>
          <a:xfrm>
            <a:off x="8285584" y="5728996"/>
            <a:ext cx="2164702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41" y="893337"/>
            <a:ext cx="5955185" cy="474905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0949"/>
            <a:ext cx="12221248" cy="104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7" y="1056069"/>
            <a:ext cx="4995644" cy="4672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3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-412123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77A2F-25EB-49BF-A881-C5FC059A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81" y="985154"/>
            <a:ext cx="5753877" cy="41241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D862C-85B7-43E7-8640-00CA80105747}"/>
              </a:ext>
            </a:extLst>
          </p:cNvPr>
          <p:cNvSpPr/>
          <p:nvPr/>
        </p:nvSpPr>
        <p:spPr>
          <a:xfrm>
            <a:off x="3635007" y="5316039"/>
            <a:ext cx="3783224" cy="737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OF ATTENDANCE SYSTEM</a:t>
            </a: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095" y="-253927"/>
            <a:ext cx="12220575" cy="1209675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3C77F9B9-E5CD-45BC-B750-D97F42D98E42}"/>
              </a:ext>
            </a:extLst>
          </p:cNvPr>
          <p:cNvSpPr/>
          <p:nvPr/>
        </p:nvSpPr>
        <p:spPr>
          <a:xfrm>
            <a:off x="3399454" y="4453032"/>
            <a:ext cx="3558073" cy="146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OF AUTO ATTENDANCE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" y="678412"/>
            <a:ext cx="2718998" cy="2543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80" y="678413"/>
            <a:ext cx="3107098" cy="2543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77" y="781939"/>
            <a:ext cx="3224309" cy="2478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76" y="913348"/>
            <a:ext cx="2706532" cy="2215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25" y="3615827"/>
            <a:ext cx="3041502" cy="273277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711" y="-66406"/>
            <a:ext cx="12220575" cy="9797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7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APPLICATIONS:-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" y="-41783"/>
            <a:ext cx="12220575" cy="1136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6321" y="1737360"/>
            <a:ext cx="90478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Attendance Marking in various Fields like Education, Army, Corporate Sector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In Security System to recognise criminals.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User Authorization and Authentication.</a:t>
            </a:r>
          </a:p>
          <a:p>
            <a:endParaRPr lang="en-IN" dirty="0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CB098270-F989-47C5-8344-D179DB81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60" y="3460908"/>
            <a:ext cx="3854245" cy="26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0FF78D3C-89ED-407F-9B94-A1186845E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3" y="3460908"/>
            <a:ext cx="4481876" cy="27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2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spc="300" dirty="0"/>
              <a:t>PROJECT 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" y="2114142"/>
            <a:ext cx="11077783" cy="3662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" y="-41783"/>
            <a:ext cx="12220575" cy="1136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575" cy="1136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4500" y="1993979"/>
            <a:ext cx="666267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sz="2000" b="1" u="sng" dirty="0">
                <a:latin typeface="Georgia" panose="02040502050405020303" pitchFamily="18" charset="0"/>
                <a:ea typeface="Times New Roman" panose="02020603050405020304" pitchFamily="18" charset="0"/>
              </a:rPr>
              <a:t>REFERENCES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IN" sz="2000" b="1" dirty="0">
                <a:latin typeface="Georgia" panose="02040502050405020303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000FF"/>
                </a:solidFill>
                <a:latin typeface="Georgia" panose="02040502050405020303" pitchFamily="18" charset="0"/>
                <a:ea typeface="Times New Roman" panose="02020603050405020304" pitchFamily="18" charset="0"/>
                <a:hlinkClick r:id="rId3"/>
              </a:rPr>
              <a:t>https://in.mathworks.com/help/matlab/ref/xlswrite.html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https://www.google.com/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https://in.mathworks.com/help/deeplearning/ref/alexnet.html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https://in.mathworks.com/matlabcentral/answers/index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7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727" y="2871988"/>
            <a:ext cx="5190212" cy="135228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0"/>
            <a:ext cx="12220575" cy="12096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3" y="723899"/>
            <a:ext cx="7482125" cy="56769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 txBox="1">
            <a:spLocks/>
          </p:cNvSpPr>
          <p:nvPr/>
        </p:nvSpPr>
        <p:spPr>
          <a:xfrm>
            <a:off x="8296275" y="806388"/>
            <a:ext cx="3081576" cy="6279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Oswald"/>
              </a:rPr>
              <a:t>	</a:t>
            </a:r>
            <a:r>
              <a:rPr lang="en-IN" sz="4000" b="1" i="0" u="sng" strike="noStrike" dirty="0">
                <a:solidFill>
                  <a:schemeClr val="bg1"/>
                </a:solidFill>
                <a:effectLst/>
                <a:latin typeface="Oswald"/>
              </a:rPr>
              <a:t>Overview</a:t>
            </a:r>
            <a:endParaRPr kumimoji="0" lang="en-US" sz="4000" b="1" i="0" u="sng" strike="noStrike" kern="1200" cap="all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 txBox="1">
            <a:spLocks/>
          </p:cNvSpPr>
          <p:nvPr/>
        </p:nvSpPr>
        <p:spPr>
          <a:xfrm>
            <a:off x="8296275" y="1627287"/>
            <a:ext cx="3081576" cy="4110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 this project we propose a system that takes the attendance. Our system takes the attendance automatically using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Face Recognition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Face recognition technology is gradually evolving to a universal biometric solution since it requires virtually zero efforts from the user end while compared to the other biometric options. It is accurate and allows for high verification enrollment rate.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030" name="Picture 6" descr="Abstract flat face recognition background Free 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9435" y="1214082"/>
            <a:ext cx="4217389" cy="46863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0948"/>
            <a:ext cx="12221248" cy="120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9" y="1702807"/>
            <a:ext cx="7213600" cy="87315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Division Of Work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40090"/>
              </p:ext>
            </p:extLst>
          </p:nvPr>
        </p:nvGraphicFramePr>
        <p:xfrm>
          <a:off x="415461" y="2575958"/>
          <a:ext cx="6854248" cy="424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9" cstate="print"/>
          <a:srcRect r="26724"/>
          <a:stretch/>
        </p:blipFill>
        <p:spPr bwMode="auto">
          <a:xfrm>
            <a:off x="0" y="10948"/>
            <a:ext cx="12221248" cy="120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362-9AA1-4EAC-B3CF-D91A076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face recognition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1E44-5CA1-493C-9B46-15901A80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99314" cy="3975348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Facial recognition software is based on the ability to first recognize faces, which is a technological feat in itself. If you look at the mirror, you can see that your face has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certain distinguishable landmarks. These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are the peaks and valleys that make up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the different facial features.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hese landmarks are defined  as nodal points. There are about 80 nodal points on a human face. Some of them are:-</a:t>
            </a:r>
          </a:p>
          <a:p>
            <a:pPr lvl="1"/>
            <a:r>
              <a:rPr lang="en-IN" b="0" i="0" u="none" strike="noStrike" baseline="0" dirty="0">
                <a:latin typeface="Calibri" panose="020F0502020204030204" pitchFamily="34" charset="0"/>
              </a:rPr>
              <a:t>Distance between the eyes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Width of the nose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 Depth of the eye socket</a:t>
            </a:r>
          </a:p>
          <a:p>
            <a:pPr lvl="1"/>
            <a:r>
              <a:rPr lang="en-IN" b="0" i="0" u="none" strike="noStrike" baseline="0" dirty="0">
                <a:latin typeface="Calibri" panose="020F0502020204030204" pitchFamily="34" charset="0"/>
              </a:rPr>
              <a:t>Cheekbones</a:t>
            </a:r>
          </a:p>
          <a:p>
            <a:pPr lvl="1"/>
            <a:r>
              <a:rPr lang="en-IN" b="0" i="0" u="none" strike="noStrike" baseline="0" dirty="0">
                <a:latin typeface="Calibri" panose="020F0502020204030204" pitchFamily="34" charset="0"/>
              </a:rPr>
              <a:t> Jaw line </a:t>
            </a:r>
          </a:p>
          <a:p>
            <a:pPr lvl="1"/>
            <a:r>
              <a:rPr lang="en-IN" b="0" i="0" u="none" strike="noStrike" baseline="0" dirty="0">
                <a:latin typeface="Calibri" panose="020F0502020204030204" pitchFamily="34" charset="0"/>
              </a:rPr>
              <a:t>Chin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01396-B6E5-4FA1-BB71-504E4CC0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22" y="4021494"/>
            <a:ext cx="2356563" cy="224314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0948"/>
            <a:ext cx="12221248" cy="107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600" spc="600" dirty="0"/>
              <a:t>How It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 txBox="1">
            <a:spLocks/>
          </p:cNvSpPr>
          <p:nvPr/>
        </p:nvSpPr>
        <p:spPr>
          <a:xfrm>
            <a:off x="887104" y="2072080"/>
            <a:ext cx="10463452" cy="41103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certain steps to built an auto attendance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Detection:-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This step involves the face detection process which we have done with the help of viola jones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Capture:- </a:t>
            </a:r>
            <a:r>
              <a:rPr lang="en-US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 physical or behavioral sample is captured by the system during Enrollment and also in identification or </a:t>
            </a:r>
            <a:r>
              <a:rPr lang="en-IN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verification process. In this step we collect data of the person.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Extraction:- </a:t>
            </a:r>
            <a:r>
              <a:rPr lang="en-US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unique data is extracted from the sample and a data collection file </a:t>
            </a:r>
            <a:r>
              <a:rPr lang="en-IN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is created. then this data is used in training of the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Comparison:- </a:t>
            </a:r>
            <a:r>
              <a:rPr lang="en-US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 this step the collected data is compared to the new samples and the process is known as testing.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Match/non-match: </a:t>
            </a:r>
            <a:r>
              <a:rPr lang="en-US" sz="20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the system decides if the features extracted from the new Samples are a match or a non match.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0948"/>
            <a:ext cx="12221248" cy="95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1298" y="2075074"/>
            <a:ext cx="11691257" cy="21890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300" normalizeH="0" baseline="0" noProof="0" dirty="0">
                <a:ln>
                  <a:noFill/>
                </a:ln>
                <a:effectLst/>
                <a:uLnTx/>
                <a:uFillTx/>
                <a:latin typeface="Adobe Devanagari" panose="02040503050201020203" pitchFamily="18" charset="0"/>
                <a:ea typeface="+mj-ea"/>
                <a:cs typeface="Adobe Devanagari" panose="02040503050201020203" pitchFamily="18" charset="0"/>
              </a:rPr>
              <a:t>Now moving to the simulation of the system</a:t>
            </a:r>
            <a:endParaRPr kumimoji="0" lang="en-IN" sz="6000" b="0" i="0" u="none" strike="noStrike" kern="1200" cap="all" spc="300" normalizeH="0" baseline="0" noProof="0" dirty="0">
              <a:ln>
                <a:noFill/>
              </a:ln>
              <a:effectLst/>
              <a:uLnTx/>
              <a:uFillTx/>
              <a:latin typeface="Adobe Devanagari" panose="02040503050201020203" pitchFamily="18" charset="0"/>
              <a:ea typeface="+mj-ea"/>
              <a:cs typeface="Adobe Devanagari" panose="020405030502010202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0948"/>
            <a:ext cx="12221248" cy="120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900"/>
            <a:ext cx="7498616" cy="54704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 txBox="1">
            <a:spLocks/>
          </p:cNvSpPr>
          <p:nvPr/>
        </p:nvSpPr>
        <p:spPr>
          <a:xfrm>
            <a:off x="8296275" y="1419226"/>
            <a:ext cx="3081576" cy="6279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cap="all" spc="600" dirty="0">
                <a:solidFill>
                  <a:srgbClr val="FFFFFF"/>
                </a:solidFill>
                <a:latin typeface="Bahnschrift Light" pitchFamily="34" charset="0"/>
                <a:ea typeface="+mj-ea"/>
                <a:cs typeface="+mj-cs"/>
              </a:rPr>
              <a:t>Tools used </a:t>
            </a:r>
            <a:endParaRPr kumimoji="0" lang="en-US" sz="2800" b="1" i="0" u="sng" strike="noStrike" kern="1200" cap="all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 txBox="1">
            <a:spLocks/>
          </p:cNvSpPr>
          <p:nvPr/>
        </p:nvSpPr>
        <p:spPr>
          <a:xfrm>
            <a:off x="8130907" y="1419226"/>
            <a:ext cx="3081576" cy="411035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Computer vision toolbox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Image acquisition toolbox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Image processing toolbox </a:t>
            </a:r>
          </a:p>
          <a:p>
            <a:r>
              <a:rPr lang="en-IN" dirty="0"/>
              <a:t> 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Deep learning toolbox model              for Alexnet.s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0949"/>
            <a:ext cx="12221248" cy="11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9022" y="1075521"/>
            <a:ext cx="11513976" cy="9570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cap="all" spc="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Diagram of face recognition</a:t>
            </a:r>
            <a:endParaRPr kumimoji="0" lang="en-IN" sz="4000" b="0" i="0" u="none" strike="noStrike" kern="1200" cap="all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D2E4C-1852-43C5-A22F-EA03C4E2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33" y="2069123"/>
            <a:ext cx="6534150" cy="459937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0949"/>
            <a:ext cx="12221248" cy="106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9635" y="904404"/>
            <a:ext cx="11446887" cy="83547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all" spc="30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detect</a:t>
            </a:r>
            <a:r>
              <a:rPr lang="en-IN" sz="4000" cap="all" spc="300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rPr>
              <a:t>ion process</a:t>
            </a:r>
            <a:r>
              <a:rPr kumimoji="0" lang="en-US" sz="4000" b="0" i="0" u="none" strike="noStrike" kern="1200" cap="all" spc="30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1200" cap="all" spc="30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605AF-0EA5-4B37-A866-3A33257A6CE7}"/>
              </a:ext>
            </a:extLst>
          </p:cNvPr>
          <p:cNvSpPr/>
          <p:nvPr/>
        </p:nvSpPr>
        <p:spPr>
          <a:xfrm>
            <a:off x="7283504" y="6176946"/>
            <a:ext cx="2610303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 OF FACE DETECTION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CB51-0892-4BAC-9C95-523CD401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8" y="1788389"/>
            <a:ext cx="5314416" cy="4105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EF11E-BCD1-4B9A-8B9F-06E7221DD6A9}"/>
              </a:ext>
            </a:extLst>
          </p:cNvPr>
          <p:cNvSpPr/>
          <p:nvPr/>
        </p:nvSpPr>
        <p:spPr>
          <a:xfrm>
            <a:off x="1785505" y="6176946"/>
            <a:ext cx="2911151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REAL TIME FACE DETECTION CODE</a:t>
            </a:r>
            <a:endParaRPr lang="en-IN" sz="1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900458" y="6871909"/>
            <a:ext cx="131202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0948"/>
            <a:ext cx="12221248" cy="8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21" y="1788389"/>
            <a:ext cx="5357539" cy="4105469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4/6/2021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547</Words>
  <Application>Microsoft Office PowerPoint</Application>
  <PresentationFormat>Widescreen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Adobe Devanagari</vt:lpstr>
      <vt:lpstr>Arial</vt:lpstr>
      <vt:lpstr>Bahnschrift Light</vt:lpstr>
      <vt:lpstr>Calibri</vt:lpstr>
      <vt:lpstr>Calibri Light</vt:lpstr>
      <vt:lpstr>Georgia</vt:lpstr>
      <vt:lpstr>Oswald</vt:lpstr>
      <vt:lpstr>Symbol</vt:lpstr>
      <vt:lpstr>Times New Roman</vt:lpstr>
      <vt:lpstr>Wingdings 2</vt:lpstr>
      <vt:lpstr>Retrospect</vt:lpstr>
      <vt:lpstr>AUTO ATTENDANCE SYSTEM</vt:lpstr>
      <vt:lpstr>PowerPoint Presentation</vt:lpstr>
      <vt:lpstr>Division Of Work</vt:lpstr>
      <vt:lpstr>Methodology of face recognition </vt:lpstr>
      <vt:lpstr>How It Work</vt:lpstr>
      <vt:lpstr>PowerPoint Presentation</vt:lpstr>
      <vt:lpstr>PowerPoint Presentation</vt:lpstr>
      <vt:lpstr>PowerPoint Presentation</vt:lpstr>
      <vt:lpstr>PowerPoint Presentation</vt:lpstr>
      <vt:lpstr>Data collection</vt:lpstr>
      <vt:lpstr>PowerPoint Presentation</vt:lpstr>
      <vt:lpstr>PowerPoint Presentation</vt:lpstr>
      <vt:lpstr>PowerPoint Presentation</vt:lpstr>
      <vt:lpstr>PowerPoint Presentation</vt:lpstr>
      <vt:lpstr>APPLICATIONS:-</vt:lpstr>
      <vt:lpstr>PROJECT  TIMELINE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2020-10-30T15:02:43Z</dcterms:created>
  <dcterms:modified xsi:type="dcterms:W3CDTF">2021-06-03T09:02:40Z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