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4/1/2024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4/1/2024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4/1/2024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4/1/2024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Movie Rental Analysis</a:t>
            </a:r>
            <a:endParaRPr lang="en-IN" dirty="0"/>
          </a:p>
        </p:txBody>
      </p:sp>
      <p:sp>
        <p:nvSpPr>
          <p:cNvPr id="3" name="Subtitle 2"/>
          <p:cNvSpPr>
            <a:spLocks noGrp="1"/>
          </p:cNvSpPr>
          <p:nvPr>
            <p:ph type="subTitle" idx="1"/>
          </p:nvPr>
        </p:nvSpPr>
        <p:spPr/>
        <p:txBody>
          <a:bodyPr/>
          <a:lstStyle/>
          <a:p>
            <a:r>
              <a:rPr lang="en-US" dirty="0" smtClean="0"/>
              <a:t>Sakila DVD Rental Store</a:t>
            </a:r>
            <a:br>
              <a:rPr lang="en-US" dirty="0" smtClean="0"/>
            </a:br>
            <a:r>
              <a:rPr lang="en-US" dirty="0" smtClean="0"/>
              <a:t>By </a:t>
            </a:r>
            <a:r>
              <a:rPr lang="en-US" b="1" dirty="0" smtClean="0"/>
              <a:t>Hemant Goswami</a:t>
            </a:r>
            <a:endParaRPr lang="en-IN" b="1" dirty="0"/>
          </a:p>
        </p:txBody>
      </p:sp>
    </p:spTree>
    <p:extLst>
      <p:ext uri="{BB962C8B-B14F-4D97-AF65-F5344CB8AC3E}">
        <p14:creationId xmlns:p14="http://schemas.microsoft.com/office/powerpoint/2010/main" val="1430786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837" y="113090"/>
            <a:ext cx="7950984" cy="579638"/>
          </a:xfrm>
        </p:spPr>
        <p:txBody>
          <a:bodyPr/>
          <a:lstStyle/>
          <a:p>
            <a:pPr algn="ctr"/>
            <a:r>
              <a:rPr lang="en-IN" dirty="0"/>
              <a:t>Total Films By Rating </a:t>
            </a:r>
          </a:p>
        </p:txBody>
      </p:sp>
      <p:sp>
        <p:nvSpPr>
          <p:cNvPr id="4" name="Content Placeholder 3"/>
          <p:cNvSpPr>
            <a:spLocks noGrp="1"/>
          </p:cNvSpPr>
          <p:nvPr>
            <p:ph sz="half" idx="2"/>
          </p:nvPr>
        </p:nvSpPr>
        <p:spPr>
          <a:xfrm>
            <a:off x="6611218" y="952988"/>
            <a:ext cx="4463182" cy="5586357"/>
          </a:xfrm>
        </p:spPr>
        <p:txBody>
          <a:bodyPr/>
          <a:lstStyle/>
          <a:p>
            <a:r>
              <a:rPr lang="en-US" dirty="0" smtClean="0"/>
              <a:t>Total films by Different rating </a:t>
            </a:r>
          </a:p>
          <a:p>
            <a:r>
              <a:rPr lang="en-US" dirty="0" smtClean="0"/>
              <a:t>PG-13 has the highest number of films </a:t>
            </a:r>
            <a:r>
              <a:rPr lang="en-IN" dirty="0" smtClean="0"/>
              <a:t>which is “223”</a:t>
            </a:r>
          </a:p>
          <a:p>
            <a:r>
              <a:rPr lang="en-US" dirty="0" smtClean="0"/>
              <a:t>NC-17 has the second highest number of films which is “210”</a:t>
            </a:r>
          </a:p>
          <a:p>
            <a:r>
              <a:rPr lang="en-US" dirty="0" smtClean="0"/>
              <a:t>By knowing customer demand Films rating can helps us to increase the inventory volume which customer love to watch according to rating. </a:t>
            </a:r>
          </a:p>
        </p:txBody>
      </p:sp>
      <p:pic>
        <p:nvPicPr>
          <p:cNvPr id="5" name="Content Placeholder 4"/>
          <p:cNvPicPr>
            <a:picLocks noGrp="1" noChangeAspect="1"/>
          </p:cNvPicPr>
          <p:nvPr>
            <p:ph sz="half" idx="1"/>
          </p:nvPr>
        </p:nvPicPr>
        <p:blipFill>
          <a:blip r:embed="rId2"/>
          <a:stretch>
            <a:fillRect/>
          </a:stretch>
        </p:blipFill>
        <p:spPr>
          <a:xfrm>
            <a:off x="1288438" y="952988"/>
            <a:ext cx="5026258" cy="5586357"/>
          </a:xfrm>
          <a:prstGeom prst="rect">
            <a:avLst/>
          </a:prstGeom>
        </p:spPr>
      </p:pic>
    </p:spTree>
    <p:extLst>
      <p:ext uri="{BB962C8B-B14F-4D97-AF65-F5344CB8AC3E}">
        <p14:creationId xmlns:p14="http://schemas.microsoft.com/office/powerpoint/2010/main" val="498814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619" y="113090"/>
            <a:ext cx="7950984" cy="478038"/>
          </a:xfrm>
        </p:spPr>
        <p:txBody>
          <a:bodyPr>
            <a:normAutofit/>
          </a:bodyPr>
          <a:lstStyle/>
          <a:p>
            <a:pPr algn="ctr"/>
            <a:r>
              <a:rPr lang="en-IN" sz="2400" dirty="0"/>
              <a:t> Films with category </a:t>
            </a:r>
          </a:p>
        </p:txBody>
      </p:sp>
      <p:sp>
        <p:nvSpPr>
          <p:cNvPr id="4" name="Content Placeholder 3"/>
          <p:cNvSpPr>
            <a:spLocks noGrp="1"/>
          </p:cNvSpPr>
          <p:nvPr>
            <p:ph sz="half" idx="2"/>
          </p:nvPr>
        </p:nvSpPr>
        <p:spPr>
          <a:xfrm>
            <a:off x="6049818" y="692727"/>
            <a:ext cx="5006109" cy="2540000"/>
          </a:xfrm>
        </p:spPr>
        <p:txBody>
          <a:bodyPr/>
          <a:lstStyle/>
          <a:p>
            <a:r>
              <a:rPr lang="en-US" dirty="0" smtClean="0"/>
              <a:t>Films with the category </a:t>
            </a:r>
          </a:p>
          <a:p>
            <a:r>
              <a:rPr lang="en-US" dirty="0" smtClean="0"/>
              <a:t>Sports has the highest numbers of films which is “74”  </a:t>
            </a:r>
          </a:p>
          <a:p>
            <a:r>
              <a:rPr lang="en-US" dirty="0" smtClean="0"/>
              <a:t>This analysis gives the idea category films need to be add more</a:t>
            </a:r>
            <a:endParaRPr lang="en-IN" dirty="0"/>
          </a:p>
        </p:txBody>
      </p:sp>
      <p:pic>
        <p:nvPicPr>
          <p:cNvPr id="6" name="Picture 5"/>
          <p:cNvPicPr>
            <a:picLocks noChangeAspect="1"/>
          </p:cNvPicPr>
          <p:nvPr/>
        </p:nvPicPr>
        <p:blipFill>
          <a:blip r:embed="rId2"/>
          <a:stretch>
            <a:fillRect/>
          </a:stretch>
        </p:blipFill>
        <p:spPr>
          <a:xfrm>
            <a:off x="1101119" y="692727"/>
            <a:ext cx="4718121" cy="5828146"/>
          </a:xfrm>
          <a:prstGeom prst="rect">
            <a:avLst/>
          </a:prstGeom>
        </p:spPr>
      </p:pic>
      <p:graphicFrame>
        <p:nvGraphicFramePr>
          <p:cNvPr id="14" name="Content Placeholder 13"/>
          <p:cNvGraphicFramePr>
            <a:graphicFrameLocks noGrp="1"/>
          </p:cNvGraphicFramePr>
          <p:nvPr>
            <p:ph sz="half" idx="1"/>
            <p:extLst>
              <p:ext uri="{D42A27DB-BD31-4B8C-83A1-F6EECF244321}">
                <p14:modId xmlns:p14="http://schemas.microsoft.com/office/powerpoint/2010/main" val="3685081587"/>
              </p:ext>
            </p:extLst>
          </p:nvPr>
        </p:nvGraphicFramePr>
        <p:xfrm>
          <a:off x="8829963" y="2826319"/>
          <a:ext cx="2382981" cy="3694554"/>
        </p:xfrm>
        <a:graphic>
          <a:graphicData uri="http://schemas.openxmlformats.org/drawingml/2006/table">
            <a:tbl>
              <a:tblPr firstRow="1" bandRow="1">
                <a:tableStyleId>{073A0DAA-6AF3-43AB-8588-CEC1D06C72B9}</a:tableStyleId>
              </a:tblPr>
              <a:tblGrid>
                <a:gridCol w="1182254">
                  <a:extLst>
                    <a:ext uri="{9D8B030D-6E8A-4147-A177-3AD203B41FA5}">
                      <a16:colId xmlns:a16="http://schemas.microsoft.com/office/drawing/2014/main" val="3924540439"/>
                    </a:ext>
                  </a:extLst>
                </a:gridCol>
                <a:gridCol w="1200727">
                  <a:extLst>
                    <a:ext uri="{9D8B030D-6E8A-4147-A177-3AD203B41FA5}">
                      <a16:colId xmlns:a16="http://schemas.microsoft.com/office/drawing/2014/main" val="412766776"/>
                    </a:ext>
                  </a:extLst>
                </a:gridCol>
              </a:tblGrid>
              <a:tr h="205253">
                <a:tc>
                  <a:txBody>
                    <a:bodyPr/>
                    <a:lstStyle/>
                    <a:p>
                      <a:pPr algn="l" fontAlgn="b"/>
                      <a:r>
                        <a:rPr lang="en-IN" sz="1100" b="1" i="0" u="none" strike="noStrike" dirty="0">
                          <a:solidFill>
                            <a:srgbClr val="FFFF00"/>
                          </a:solidFill>
                          <a:effectLst/>
                          <a:latin typeface="Calibri" panose="020F0502020204030204" pitchFamily="34" charset="0"/>
                        </a:rPr>
                        <a:t>Category Name </a:t>
                      </a:r>
                    </a:p>
                  </a:txBody>
                  <a:tcPr marL="6350" marR="6350" marT="6350" marB="0" anchor="b"/>
                </a:tc>
                <a:tc>
                  <a:txBody>
                    <a:bodyPr/>
                    <a:lstStyle/>
                    <a:p>
                      <a:pPr algn="l" fontAlgn="b"/>
                      <a:r>
                        <a:rPr lang="en-IN" sz="1100" b="1" i="0" u="none" strike="noStrike" dirty="0">
                          <a:solidFill>
                            <a:srgbClr val="FFFF00"/>
                          </a:solidFill>
                          <a:effectLst/>
                          <a:latin typeface="Calibri" panose="020F0502020204030204" pitchFamily="34" charset="0"/>
                        </a:rPr>
                        <a:t>Number of films </a:t>
                      </a:r>
                    </a:p>
                  </a:txBody>
                  <a:tcPr marL="6350" marR="6350" marT="6350" marB="0" anchor="b"/>
                </a:tc>
                <a:extLst>
                  <a:ext uri="{0D108BD9-81ED-4DB2-BD59-A6C34878D82A}">
                    <a16:rowId xmlns:a16="http://schemas.microsoft.com/office/drawing/2014/main" val="17455150"/>
                  </a:ext>
                </a:extLst>
              </a:tr>
              <a:tr h="205253">
                <a:tc>
                  <a:txBody>
                    <a:bodyPr/>
                    <a:lstStyle/>
                    <a:p>
                      <a:pPr algn="l" fontAlgn="b"/>
                      <a:r>
                        <a:rPr lang="en-IN" sz="1100" b="0" i="0" u="none" strike="noStrike">
                          <a:solidFill>
                            <a:srgbClr val="000000"/>
                          </a:solidFill>
                          <a:effectLst/>
                          <a:latin typeface="Calibri" panose="020F0502020204030204" pitchFamily="34" charset="0"/>
                        </a:rPr>
                        <a:t>Sports</a:t>
                      </a:r>
                    </a:p>
                  </a:txBody>
                  <a:tcPr marL="6350" marR="6350" marT="6350" marB="0" anchor="b"/>
                </a:tc>
                <a:tc>
                  <a:txBody>
                    <a:bodyPr/>
                    <a:lstStyle/>
                    <a:p>
                      <a:pPr algn="r" fontAlgn="b"/>
                      <a:r>
                        <a:rPr lang="en-IN" sz="1100" b="0" i="0" u="none" strike="noStrike" dirty="0">
                          <a:solidFill>
                            <a:srgbClr val="000000"/>
                          </a:solidFill>
                          <a:effectLst/>
                          <a:latin typeface="Calibri" panose="020F0502020204030204" pitchFamily="34" charset="0"/>
                        </a:rPr>
                        <a:t>74</a:t>
                      </a:r>
                    </a:p>
                  </a:txBody>
                  <a:tcPr marL="6350" marR="6350" marT="6350" marB="0" anchor="b"/>
                </a:tc>
                <a:extLst>
                  <a:ext uri="{0D108BD9-81ED-4DB2-BD59-A6C34878D82A}">
                    <a16:rowId xmlns:a16="http://schemas.microsoft.com/office/drawing/2014/main" val="3855133643"/>
                  </a:ext>
                </a:extLst>
              </a:tr>
              <a:tr h="205253">
                <a:tc>
                  <a:txBody>
                    <a:bodyPr/>
                    <a:lstStyle/>
                    <a:p>
                      <a:pPr algn="l" fontAlgn="b"/>
                      <a:r>
                        <a:rPr lang="en-IN" sz="1100" b="0" i="0" u="none" strike="noStrike">
                          <a:solidFill>
                            <a:srgbClr val="000000"/>
                          </a:solidFill>
                          <a:effectLst/>
                          <a:latin typeface="Calibri" panose="020F0502020204030204" pitchFamily="34" charset="0"/>
                        </a:rPr>
                        <a:t>Foreign</a:t>
                      </a:r>
                    </a:p>
                  </a:txBody>
                  <a:tcPr marL="6350" marR="6350" marT="6350" marB="0" anchor="b"/>
                </a:tc>
                <a:tc>
                  <a:txBody>
                    <a:bodyPr/>
                    <a:lstStyle/>
                    <a:p>
                      <a:pPr algn="r" fontAlgn="b"/>
                      <a:r>
                        <a:rPr lang="en-IN" sz="1100" b="0" i="0" u="none" strike="noStrike" dirty="0">
                          <a:solidFill>
                            <a:srgbClr val="000000"/>
                          </a:solidFill>
                          <a:effectLst/>
                          <a:latin typeface="Calibri" panose="020F0502020204030204" pitchFamily="34" charset="0"/>
                        </a:rPr>
                        <a:t>73</a:t>
                      </a:r>
                    </a:p>
                  </a:txBody>
                  <a:tcPr marL="6350" marR="6350" marT="6350" marB="0" anchor="b"/>
                </a:tc>
                <a:extLst>
                  <a:ext uri="{0D108BD9-81ED-4DB2-BD59-A6C34878D82A}">
                    <a16:rowId xmlns:a16="http://schemas.microsoft.com/office/drawing/2014/main" val="2203850550"/>
                  </a:ext>
                </a:extLst>
              </a:tr>
              <a:tr h="205253">
                <a:tc>
                  <a:txBody>
                    <a:bodyPr/>
                    <a:lstStyle/>
                    <a:p>
                      <a:pPr algn="l" fontAlgn="b"/>
                      <a:r>
                        <a:rPr lang="en-IN" sz="1100" b="0" i="0" u="none" strike="noStrike">
                          <a:solidFill>
                            <a:srgbClr val="000000"/>
                          </a:solidFill>
                          <a:effectLst/>
                          <a:latin typeface="Calibri" panose="020F0502020204030204" pitchFamily="34" charset="0"/>
                        </a:rPr>
                        <a:t>Family</a:t>
                      </a:r>
                    </a:p>
                  </a:txBody>
                  <a:tcPr marL="6350" marR="6350" marT="6350" marB="0" anchor="b"/>
                </a:tc>
                <a:tc>
                  <a:txBody>
                    <a:bodyPr/>
                    <a:lstStyle/>
                    <a:p>
                      <a:pPr algn="r" fontAlgn="b"/>
                      <a:r>
                        <a:rPr lang="en-IN" sz="1100" b="0" i="0" u="none" strike="noStrike">
                          <a:solidFill>
                            <a:srgbClr val="000000"/>
                          </a:solidFill>
                          <a:effectLst/>
                          <a:latin typeface="Calibri" panose="020F0502020204030204" pitchFamily="34" charset="0"/>
                        </a:rPr>
                        <a:t>69</a:t>
                      </a:r>
                    </a:p>
                  </a:txBody>
                  <a:tcPr marL="6350" marR="6350" marT="6350" marB="0" anchor="b"/>
                </a:tc>
                <a:extLst>
                  <a:ext uri="{0D108BD9-81ED-4DB2-BD59-A6C34878D82A}">
                    <a16:rowId xmlns:a16="http://schemas.microsoft.com/office/drawing/2014/main" val="3227624375"/>
                  </a:ext>
                </a:extLst>
              </a:tr>
              <a:tr h="205253">
                <a:tc>
                  <a:txBody>
                    <a:bodyPr/>
                    <a:lstStyle/>
                    <a:p>
                      <a:pPr algn="l" fontAlgn="b"/>
                      <a:r>
                        <a:rPr lang="en-IN" sz="1100" b="0" i="0" u="none" strike="noStrike">
                          <a:solidFill>
                            <a:srgbClr val="000000"/>
                          </a:solidFill>
                          <a:effectLst/>
                          <a:latin typeface="Calibri" panose="020F0502020204030204" pitchFamily="34" charset="0"/>
                        </a:rPr>
                        <a:t>Documentary</a:t>
                      </a:r>
                    </a:p>
                  </a:txBody>
                  <a:tcPr marL="6350" marR="6350" marT="6350" marB="0" anchor="b"/>
                </a:tc>
                <a:tc>
                  <a:txBody>
                    <a:bodyPr/>
                    <a:lstStyle/>
                    <a:p>
                      <a:pPr algn="r" fontAlgn="b"/>
                      <a:r>
                        <a:rPr lang="en-IN" sz="1100" b="0" i="0" u="none" strike="noStrike">
                          <a:solidFill>
                            <a:srgbClr val="000000"/>
                          </a:solidFill>
                          <a:effectLst/>
                          <a:latin typeface="Calibri" panose="020F0502020204030204" pitchFamily="34" charset="0"/>
                        </a:rPr>
                        <a:t>68</a:t>
                      </a:r>
                    </a:p>
                  </a:txBody>
                  <a:tcPr marL="6350" marR="6350" marT="6350" marB="0" anchor="b"/>
                </a:tc>
                <a:extLst>
                  <a:ext uri="{0D108BD9-81ED-4DB2-BD59-A6C34878D82A}">
                    <a16:rowId xmlns:a16="http://schemas.microsoft.com/office/drawing/2014/main" val="2056905256"/>
                  </a:ext>
                </a:extLst>
              </a:tr>
              <a:tr h="205253">
                <a:tc>
                  <a:txBody>
                    <a:bodyPr/>
                    <a:lstStyle/>
                    <a:p>
                      <a:pPr algn="l" fontAlgn="b"/>
                      <a:r>
                        <a:rPr lang="en-IN" sz="1100" b="0" i="0" u="none" strike="noStrike">
                          <a:solidFill>
                            <a:srgbClr val="000000"/>
                          </a:solidFill>
                          <a:effectLst/>
                          <a:latin typeface="Calibri" panose="020F0502020204030204" pitchFamily="34" charset="0"/>
                        </a:rPr>
                        <a:t>Animation</a:t>
                      </a:r>
                    </a:p>
                  </a:txBody>
                  <a:tcPr marL="6350" marR="6350" marT="6350" marB="0" anchor="b"/>
                </a:tc>
                <a:tc>
                  <a:txBody>
                    <a:bodyPr/>
                    <a:lstStyle/>
                    <a:p>
                      <a:pPr algn="r" fontAlgn="b"/>
                      <a:r>
                        <a:rPr lang="en-IN" sz="1100" b="0" i="0" u="none" strike="noStrike">
                          <a:solidFill>
                            <a:srgbClr val="000000"/>
                          </a:solidFill>
                          <a:effectLst/>
                          <a:latin typeface="Calibri" panose="020F0502020204030204" pitchFamily="34" charset="0"/>
                        </a:rPr>
                        <a:t>66</a:t>
                      </a:r>
                    </a:p>
                  </a:txBody>
                  <a:tcPr marL="6350" marR="6350" marT="6350" marB="0" anchor="b"/>
                </a:tc>
                <a:extLst>
                  <a:ext uri="{0D108BD9-81ED-4DB2-BD59-A6C34878D82A}">
                    <a16:rowId xmlns:a16="http://schemas.microsoft.com/office/drawing/2014/main" val="2453787733"/>
                  </a:ext>
                </a:extLst>
              </a:tr>
              <a:tr h="205253">
                <a:tc>
                  <a:txBody>
                    <a:bodyPr/>
                    <a:lstStyle/>
                    <a:p>
                      <a:pPr algn="l" fontAlgn="b"/>
                      <a:r>
                        <a:rPr lang="en-IN" sz="1100" b="0" i="0" u="none" strike="noStrike">
                          <a:solidFill>
                            <a:srgbClr val="000000"/>
                          </a:solidFill>
                          <a:effectLst/>
                          <a:latin typeface="Calibri" panose="020F0502020204030204" pitchFamily="34" charset="0"/>
                        </a:rPr>
                        <a:t>Action</a:t>
                      </a:r>
                    </a:p>
                  </a:txBody>
                  <a:tcPr marL="6350" marR="6350" marT="6350" marB="0" anchor="b"/>
                </a:tc>
                <a:tc>
                  <a:txBody>
                    <a:bodyPr/>
                    <a:lstStyle/>
                    <a:p>
                      <a:pPr algn="r" fontAlgn="b"/>
                      <a:r>
                        <a:rPr lang="en-IN" sz="1100" b="0" i="0" u="none" strike="noStrike">
                          <a:solidFill>
                            <a:srgbClr val="000000"/>
                          </a:solidFill>
                          <a:effectLst/>
                          <a:latin typeface="Calibri" panose="020F0502020204030204" pitchFamily="34" charset="0"/>
                        </a:rPr>
                        <a:t>64</a:t>
                      </a:r>
                    </a:p>
                  </a:txBody>
                  <a:tcPr marL="6350" marR="6350" marT="6350" marB="0" anchor="b"/>
                </a:tc>
                <a:extLst>
                  <a:ext uri="{0D108BD9-81ED-4DB2-BD59-A6C34878D82A}">
                    <a16:rowId xmlns:a16="http://schemas.microsoft.com/office/drawing/2014/main" val="2048983198"/>
                  </a:ext>
                </a:extLst>
              </a:tr>
              <a:tr h="205253">
                <a:tc>
                  <a:txBody>
                    <a:bodyPr/>
                    <a:lstStyle/>
                    <a:p>
                      <a:pPr algn="l" fontAlgn="b"/>
                      <a:r>
                        <a:rPr lang="en-IN" sz="1100" b="0" i="0" u="none" strike="noStrike">
                          <a:solidFill>
                            <a:srgbClr val="000000"/>
                          </a:solidFill>
                          <a:effectLst/>
                          <a:latin typeface="Calibri" panose="020F0502020204030204" pitchFamily="34" charset="0"/>
                        </a:rPr>
                        <a:t>New</a:t>
                      </a:r>
                    </a:p>
                  </a:txBody>
                  <a:tcPr marL="6350" marR="6350" marT="6350" marB="0" anchor="b"/>
                </a:tc>
                <a:tc>
                  <a:txBody>
                    <a:bodyPr/>
                    <a:lstStyle/>
                    <a:p>
                      <a:pPr algn="r" fontAlgn="b"/>
                      <a:r>
                        <a:rPr lang="en-IN" sz="1100" b="0" i="0" u="none" strike="noStrike" dirty="0">
                          <a:solidFill>
                            <a:srgbClr val="000000"/>
                          </a:solidFill>
                          <a:effectLst/>
                          <a:latin typeface="Calibri" panose="020F0502020204030204" pitchFamily="34" charset="0"/>
                        </a:rPr>
                        <a:t>63</a:t>
                      </a:r>
                    </a:p>
                  </a:txBody>
                  <a:tcPr marL="6350" marR="6350" marT="6350" marB="0" anchor="b"/>
                </a:tc>
                <a:extLst>
                  <a:ext uri="{0D108BD9-81ED-4DB2-BD59-A6C34878D82A}">
                    <a16:rowId xmlns:a16="http://schemas.microsoft.com/office/drawing/2014/main" val="2078567040"/>
                  </a:ext>
                </a:extLst>
              </a:tr>
              <a:tr h="205253">
                <a:tc>
                  <a:txBody>
                    <a:bodyPr/>
                    <a:lstStyle/>
                    <a:p>
                      <a:pPr algn="l" fontAlgn="b"/>
                      <a:r>
                        <a:rPr lang="en-IN" sz="1100" b="0" i="0" u="none" strike="noStrike">
                          <a:solidFill>
                            <a:srgbClr val="000000"/>
                          </a:solidFill>
                          <a:effectLst/>
                          <a:latin typeface="Calibri" panose="020F0502020204030204" pitchFamily="34" charset="0"/>
                        </a:rPr>
                        <a:t>Drama</a:t>
                      </a:r>
                    </a:p>
                  </a:txBody>
                  <a:tcPr marL="6350" marR="6350" marT="6350" marB="0" anchor="b"/>
                </a:tc>
                <a:tc>
                  <a:txBody>
                    <a:bodyPr/>
                    <a:lstStyle/>
                    <a:p>
                      <a:pPr algn="r" fontAlgn="b"/>
                      <a:r>
                        <a:rPr lang="en-IN" sz="1100" b="0" i="0" u="none" strike="noStrike">
                          <a:solidFill>
                            <a:srgbClr val="000000"/>
                          </a:solidFill>
                          <a:effectLst/>
                          <a:latin typeface="Calibri" panose="020F0502020204030204" pitchFamily="34" charset="0"/>
                        </a:rPr>
                        <a:t>62</a:t>
                      </a:r>
                    </a:p>
                  </a:txBody>
                  <a:tcPr marL="6350" marR="6350" marT="6350" marB="0" anchor="b"/>
                </a:tc>
                <a:extLst>
                  <a:ext uri="{0D108BD9-81ED-4DB2-BD59-A6C34878D82A}">
                    <a16:rowId xmlns:a16="http://schemas.microsoft.com/office/drawing/2014/main" val="4241388627"/>
                  </a:ext>
                </a:extLst>
              </a:tr>
              <a:tr h="205253">
                <a:tc>
                  <a:txBody>
                    <a:bodyPr/>
                    <a:lstStyle/>
                    <a:p>
                      <a:pPr algn="l" fontAlgn="b"/>
                      <a:r>
                        <a:rPr lang="en-IN" sz="1100" b="0" i="0" u="none" strike="noStrike">
                          <a:solidFill>
                            <a:srgbClr val="000000"/>
                          </a:solidFill>
                          <a:effectLst/>
                          <a:latin typeface="Calibri" panose="020F0502020204030204" pitchFamily="34" charset="0"/>
                        </a:rPr>
                        <a:t>Games</a:t>
                      </a:r>
                    </a:p>
                  </a:txBody>
                  <a:tcPr marL="6350" marR="6350" marT="6350" marB="0" anchor="b"/>
                </a:tc>
                <a:tc>
                  <a:txBody>
                    <a:bodyPr/>
                    <a:lstStyle/>
                    <a:p>
                      <a:pPr algn="r" fontAlgn="b"/>
                      <a:r>
                        <a:rPr lang="en-IN" sz="1100" b="0" i="0" u="none" strike="noStrike">
                          <a:solidFill>
                            <a:srgbClr val="000000"/>
                          </a:solidFill>
                          <a:effectLst/>
                          <a:latin typeface="Calibri" panose="020F0502020204030204" pitchFamily="34" charset="0"/>
                        </a:rPr>
                        <a:t>61</a:t>
                      </a:r>
                    </a:p>
                  </a:txBody>
                  <a:tcPr marL="6350" marR="6350" marT="6350" marB="0" anchor="b"/>
                </a:tc>
                <a:extLst>
                  <a:ext uri="{0D108BD9-81ED-4DB2-BD59-A6C34878D82A}">
                    <a16:rowId xmlns:a16="http://schemas.microsoft.com/office/drawing/2014/main" val="1606543876"/>
                  </a:ext>
                </a:extLst>
              </a:tr>
              <a:tr h="205253">
                <a:tc>
                  <a:txBody>
                    <a:bodyPr/>
                    <a:lstStyle/>
                    <a:p>
                      <a:pPr algn="l" fontAlgn="b"/>
                      <a:r>
                        <a:rPr lang="en-IN" sz="1100" b="0" i="0" u="none" strike="noStrike">
                          <a:solidFill>
                            <a:srgbClr val="000000"/>
                          </a:solidFill>
                          <a:effectLst/>
                          <a:latin typeface="Calibri" panose="020F0502020204030204" pitchFamily="34" charset="0"/>
                        </a:rPr>
                        <a:t>Sci-Fi</a:t>
                      </a:r>
                    </a:p>
                  </a:txBody>
                  <a:tcPr marL="6350" marR="6350" marT="6350" marB="0" anchor="b"/>
                </a:tc>
                <a:tc>
                  <a:txBody>
                    <a:bodyPr/>
                    <a:lstStyle/>
                    <a:p>
                      <a:pPr algn="r" fontAlgn="b"/>
                      <a:r>
                        <a:rPr lang="en-IN" sz="1100" b="0" i="0" u="none" strike="noStrike">
                          <a:solidFill>
                            <a:srgbClr val="000000"/>
                          </a:solidFill>
                          <a:effectLst/>
                          <a:latin typeface="Calibri" panose="020F0502020204030204" pitchFamily="34" charset="0"/>
                        </a:rPr>
                        <a:t>61</a:t>
                      </a:r>
                    </a:p>
                  </a:txBody>
                  <a:tcPr marL="6350" marR="6350" marT="6350" marB="0" anchor="b"/>
                </a:tc>
                <a:extLst>
                  <a:ext uri="{0D108BD9-81ED-4DB2-BD59-A6C34878D82A}">
                    <a16:rowId xmlns:a16="http://schemas.microsoft.com/office/drawing/2014/main" val="592433503"/>
                  </a:ext>
                </a:extLst>
              </a:tr>
              <a:tr h="205253">
                <a:tc>
                  <a:txBody>
                    <a:bodyPr/>
                    <a:lstStyle/>
                    <a:p>
                      <a:pPr algn="l" fontAlgn="b"/>
                      <a:r>
                        <a:rPr lang="en-IN" sz="1100" b="0" i="0" u="none" strike="noStrike">
                          <a:solidFill>
                            <a:srgbClr val="000000"/>
                          </a:solidFill>
                          <a:effectLst/>
                          <a:latin typeface="Calibri" panose="020F0502020204030204" pitchFamily="34" charset="0"/>
                        </a:rPr>
                        <a:t>Children</a:t>
                      </a:r>
                    </a:p>
                  </a:txBody>
                  <a:tcPr marL="6350" marR="6350" marT="6350" marB="0" anchor="b"/>
                </a:tc>
                <a:tc>
                  <a:txBody>
                    <a:bodyPr/>
                    <a:lstStyle/>
                    <a:p>
                      <a:pPr algn="r" fontAlgn="b"/>
                      <a:r>
                        <a:rPr lang="en-IN" sz="1100" b="0" i="0" u="none" strike="noStrike">
                          <a:solidFill>
                            <a:srgbClr val="000000"/>
                          </a:solidFill>
                          <a:effectLst/>
                          <a:latin typeface="Calibri" panose="020F0502020204030204" pitchFamily="34" charset="0"/>
                        </a:rPr>
                        <a:t>60</a:t>
                      </a:r>
                    </a:p>
                  </a:txBody>
                  <a:tcPr marL="6350" marR="6350" marT="6350" marB="0" anchor="b"/>
                </a:tc>
                <a:extLst>
                  <a:ext uri="{0D108BD9-81ED-4DB2-BD59-A6C34878D82A}">
                    <a16:rowId xmlns:a16="http://schemas.microsoft.com/office/drawing/2014/main" val="4190193528"/>
                  </a:ext>
                </a:extLst>
              </a:tr>
              <a:tr h="205253">
                <a:tc>
                  <a:txBody>
                    <a:bodyPr/>
                    <a:lstStyle/>
                    <a:p>
                      <a:pPr algn="l" fontAlgn="b"/>
                      <a:r>
                        <a:rPr lang="en-IN" sz="1100" b="0" i="0" u="none" strike="noStrike">
                          <a:solidFill>
                            <a:srgbClr val="000000"/>
                          </a:solidFill>
                          <a:effectLst/>
                          <a:latin typeface="Calibri" panose="020F0502020204030204" pitchFamily="34" charset="0"/>
                        </a:rPr>
                        <a:t>Comedy</a:t>
                      </a:r>
                    </a:p>
                  </a:txBody>
                  <a:tcPr marL="6350" marR="6350" marT="6350" marB="0" anchor="b"/>
                </a:tc>
                <a:tc>
                  <a:txBody>
                    <a:bodyPr/>
                    <a:lstStyle/>
                    <a:p>
                      <a:pPr algn="r" fontAlgn="b"/>
                      <a:r>
                        <a:rPr lang="en-IN" sz="1100" b="0" i="0" u="none" strike="noStrike">
                          <a:solidFill>
                            <a:srgbClr val="000000"/>
                          </a:solidFill>
                          <a:effectLst/>
                          <a:latin typeface="Calibri" panose="020F0502020204030204" pitchFamily="34" charset="0"/>
                        </a:rPr>
                        <a:t>58</a:t>
                      </a:r>
                    </a:p>
                  </a:txBody>
                  <a:tcPr marL="6350" marR="6350" marT="6350" marB="0" anchor="b"/>
                </a:tc>
                <a:extLst>
                  <a:ext uri="{0D108BD9-81ED-4DB2-BD59-A6C34878D82A}">
                    <a16:rowId xmlns:a16="http://schemas.microsoft.com/office/drawing/2014/main" val="3529980330"/>
                  </a:ext>
                </a:extLst>
              </a:tr>
              <a:tr h="205253">
                <a:tc>
                  <a:txBody>
                    <a:bodyPr/>
                    <a:lstStyle/>
                    <a:p>
                      <a:pPr algn="l" fontAlgn="b"/>
                      <a:r>
                        <a:rPr lang="en-IN" sz="1100" b="0" i="0" u="none" strike="noStrike">
                          <a:solidFill>
                            <a:srgbClr val="000000"/>
                          </a:solidFill>
                          <a:effectLst/>
                          <a:latin typeface="Calibri" panose="020F0502020204030204" pitchFamily="34" charset="0"/>
                        </a:rPr>
                        <a:t>Classics</a:t>
                      </a:r>
                    </a:p>
                  </a:txBody>
                  <a:tcPr marL="6350" marR="6350" marT="6350" marB="0" anchor="b"/>
                </a:tc>
                <a:tc>
                  <a:txBody>
                    <a:bodyPr/>
                    <a:lstStyle/>
                    <a:p>
                      <a:pPr algn="r" fontAlgn="b"/>
                      <a:r>
                        <a:rPr lang="en-IN" sz="1100" b="0" i="0" u="none" strike="noStrike">
                          <a:solidFill>
                            <a:srgbClr val="000000"/>
                          </a:solidFill>
                          <a:effectLst/>
                          <a:latin typeface="Calibri" panose="020F0502020204030204" pitchFamily="34" charset="0"/>
                        </a:rPr>
                        <a:t>57</a:t>
                      </a:r>
                    </a:p>
                  </a:txBody>
                  <a:tcPr marL="6350" marR="6350" marT="6350" marB="0" anchor="b"/>
                </a:tc>
                <a:extLst>
                  <a:ext uri="{0D108BD9-81ED-4DB2-BD59-A6C34878D82A}">
                    <a16:rowId xmlns:a16="http://schemas.microsoft.com/office/drawing/2014/main" val="410114670"/>
                  </a:ext>
                </a:extLst>
              </a:tr>
              <a:tr h="205253">
                <a:tc>
                  <a:txBody>
                    <a:bodyPr/>
                    <a:lstStyle/>
                    <a:p>
                      <a:pPr algn="l" fontAlgn="b"/>
                      <a:r>
                        <a:rPr lang="en-IN" sz="1100" b="0" i="0" u="none" strike="noStrike">
                          <a:solidFill>
                            <a:srgbClr val="000000"/>
                          </a:solidFill>
                          <a:effectLst/>
                          <a:latin typeface="Calibri" panose="020F0502020204030204" pitchFamily="34" charset="0"/>
                        </a:rPr>
                        <a:t>Travel</a:t>
                      </a:r>
                    </a:p>
                  </a:txBody>
                  <a:tcPr marL="6350" marR="6350" marT="6350" marB="0" anchor="b"/>
                </a:tc>
                <a:tc>
                  <a:txBody>
                    <a:bodyPr/>
                    <a:lstStyle/>
                    <a:p>
                      <a:pPr algn="r" fontAlgn="b"/>
                      <a:r>
                        <a:rPr lang="en-IN" sz="1100" b="0" i="0" u="none" strike="noStrike">
                          <a:solidFill>
                            <a:srgbClr val="000000"/>
                          </a:solidFill>
                          <a:effectLst/>
                          <a:latin typeface="Calibri" panose="020F0502020204030204" pitchFamily="34" charset="0"/>
                        </a:rPr>
                        <a:t>57</a:t>
                      </a:r>
                    </a:p>
                  </a:txBody>
                  <a:tcPr marL="6350" marR="6350" marT="6350" marB="0" anchor="b"/>
                </a:tc>
                <a:extLst>
                  <a:ext uri="{0D108BD9-81ED-4DB2-BD59-A6C34878D82A}">
                    <a16:rowId xmlns:a16="http://schemas.microsoft.com/office/drawing/2014/main" val="2978951698"/>
                  </a:ext>
                </a:extLst>
              </a:tr>
              <a:tr h="205253">
                <a:tc>
                  <a:txBody>
                    <a:bodyPr/>
                    <a:lstStyle/>
                    <a:p>
                      <a:pPr algn="l" fontAlgn="b"/>
                      <a:r>
                        <a:rPr lang="en-IN" sz="1100" b="0" i="0" u="none" strike="noStrike">
                          <a:solidFill>
                            <a:srgbClr val="000000"/>
                          </a:solidFill>
                          <a:effectLst/>
                          <a:latin typeface="Calibri" panose="020F0502020204030204" pitchFamily="34" charset="0"/>
                        </a:rPr>
                        <a:t>Horror</a:t>
                      </a:r>
                    </a:p>
                  </a:txBody>
                  <a:tcPr marL="6350" marR="6350" marT="6350" marB="0" anchor="b"/>
                </a:tc>
                <a:tc>
                  <a:txBody>
                    <a:bodyPr/>
                    <a:lstStyle/>
                    <a:p>
                      <a:pPr algn="r" fontAlgn="b"/>
                      <a:r>
                        <a:rPr lang="en-IN" sz="1100" b="0" i="0" u="none" strike="noStrike">
                          <a:solidFill>
                            <a:srgbClr val="000000"/>
                          </a:solidFill>
                          <a:effectLst/>
                          <a:latin typeface="Calibri" panose="020F0502020204030204" pitchFamily="34" charset="0"/>
                        </a:rPr>
                        <a:t>56</a:t>
                      </a:r>
                    </a:p>
                  </a:txBody>
                  <a:tcPr marL="6350" marR="6350" marT="6350" marB="0" anchor="b"/>
                </a:tc>
                <a:extLst>
                  <a:ext uri="{0D108BD9-81ED-4DB2-BD59-A6C34878D82A}">
                    <a16:rowId xmlns:a16="http://schemas.microsoft.com/office/drawing/2014/main" val="685971853"/>
                  </a:ext>
                </a:extLst>
              </a:tr>
              <a:tr h="205253">
                <a:tc>
                  <a:txBody>
                    <a:bodyPr/>
                    <a:lstStyle/>
                    <a:p>
                      <a:pPr algn="l" fontAlgn="b"/>
                      <a:r>
                        <a:rPr lang="en-IN" sz="1100" b="0" i="0" u="none" strike="noStrike">
                          <a:solidFill>
                            <a:srgbClr val="000000"/>
                          </a:solidFill>
                          <a:effectLst/>
                          <a:latin typeface="Calibri" panose="020F0502020204030204" pitchFamily="34" charset="0"/>
                        </a:rPr>
                        <a:t>Music</a:t>
                      </a:r>
                    </a:p>
                  </a:txBody>
                  <a:tcPr marL="6350" marR="6350" marT="6350" marB="0" anchor="b"/>
                </a:tc>
                <a:tc>
                  <a:txBody>
                    <a:bodyPr/>
                    <a:lstStyle/>
                    <a:p>
                      <a:pPr algn="r" fontAlgn="b"/>
                      <a:r>
                        <a:rPr lang="en-IN" sz="1100" b="0" i="0" u="none" strike="noStrike">
                          <a:solidFill>
                            <a:srgbClr val="000000"/>
                          </a:solidFill>
                          <a:effectLst/>
                          <a:latin typeface="Calibri" panose="020F0502020204030204" pitchFamily="34" charset="0"/>
                        </a:rPr>
                        <a:t>51</a:t>
                      </a:r>
                    </a:p>
                  </a:txBody>
                  <a:tcPr marL="6350" marR="6350" marT="6350" marB="0" anchor="b"/>
                </a:tc>
                <a:extLst>
                  <a:ext uri="{0D108BD9-81ED-4DB2-BD59-A6C34878D82A}">
                    <a16:rowId xmlns:a16="http://schemas.microsoft.com/office/drawing/2014/main" val="979416668"/>
                  </a:ext>
                </a:extLst>
              </a:tr>
              <a:tr h="205253">
                <a:tc>
                  <a:txBody>
                    <a:bodyPr/>
                    <a:lstStyle/>
                    <a:p>
                      <a:pPr algn="l" fontAlgn="b"/>
                      <a:r>
                        <a:rPr lang="en-IN" sz="1100" b="1" i="0" u="none" strike="noStrike">
                          <a:solidFill>
                            <a:srgbClr val="000000"/>
                          </a:solidFill>
                          <a:effectLst/>
                          <a:latin typeface="Calibri" panose="020F0502020204030204" pitchFamily="34" charset="0"/>
                        </a:rPr>
                        <a:t>Grand Total</a:t>
                      </a:r>
                    </a:p>
                  </a:txBody>
                  <a:tcPr marL="6350" marR="6350" marT="6350" marB="0" anchor="b"/>
                </a:tc>
                <a:tc>
                  <a:txBody>
                    <a:bodyPr/>
                    <a:lstStyle/>
                    <a:p>
                      <a:pPr algn="r" fontAlgn="b"/>
                      <a:r>
                        <a:rPr lang="en-IN" sz="1100" b="1" i="0" u="none" strike="noStrike" dirty="0">
                          <a:solidFill>
                            <a:srgbClr val="000000"/>
                          </a:solidFill>
                          <a:effectLst/>
                          <a:latin typeface="Calibri" panose="020F0502020204030204" pitchFamily="34" charset="0"/>
                        </a:rPr>
                        <a:t>1000</a:t>
                      </a:r>
                    </a:p>
                  </a:txBody>
                  <a:tcPr marL="6350" marR="6350" marT="6350" marB="0" anchor="b"/>
                </a:tc>
                <a:extLst>
                  <a:ext uri="{0D108BD9-81ED-4DB2-BD59-A6C34878D82A}">
                    <a16:rowId xmlns:a16="http://schemas.microsoft.com/office/drawing/2014/main" val="1380108133"/>
                  </a:ext>
                </a:extLst>
              </a:tr>
            </a:tbl>
          </a:graphicData>
        </a:graphic>
      </p:graphicFrame>
    </p:spTree>
    <p:extLst>
      <p:ext uri="{BB962C8B-B14F-4D97-AF65-F5344CB8AC3E}">
        <p14:creationId xmlns:p14="http://schemas.microsoft.com/office/powerpoint/2010/main" val="122801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890" y="122326"/>
            <a:ext cx="9822273" cy="672001"/>
          </a:xfrm>
        </p:spPr>
        <p:txBody>
          <a:bodyPr>
            <a:normAutofit/>
          </a:bodyPr>
          <a:lstStyle/>
          <a:p>
            <a:pPr algn="ctr"/>
            <a:r>
              <a:rPr lang="en-IN" sz="2400" dirty="0"/>
              <a:t>Total rental rate category</a:t>
            </a:r>
          </a:p>
        </p:txBody>
      </p:sp>
      <p:sp>
        <p:nvSpPr>
          <p:cNvPr id="4" name="Content Placeholder 3"/>
          <p:cNvSpPr>
            <a:spLocks noGrp="1"/>
          </p:cNvSpPr>
          <p:nvPr>
            <p:ph sz="half" idx="2"/>
          </p:nvPr>
        </p:nvSpPr>
        <p:spPr>
          <a:xfrm>
            <a:off x="6594763" y="701965"/>
            <a:ext cx="4470399" cy="5874325"/>
          </a:xfrm>
        </p:spPr>
        <p:txBody>
          <a:bodyPr/>
          <a:lstStyle/>
          <a:p>
            <a:r>
              <a:rPr lang="en-US" dirty="0" smtClean="0"/>
              <a:t>Here this analysis give the maximum earnings earns by the</a:t>
            </a:r>
            <a:r>
              <a:rPr lang="en-US" baseline="-25000" dirty="0" smtClean="0"/>
              <a:t> </a:t>
            </a:r>
            <a:r>
              <a:rPr lang="en-US" dirty="0"/>
              <a:t>category of the </a:t>
            </a:r>
            <a:r>
              <a:rPr lang="en-US" dirty="0" smtClean="0"/>
              <a:t>film.</a:t>
            </a:r>
          </a:p>
          <a:p>
            <a:r>
              <a:rPr lang="en-US" dirty="0" smtClean="0"/>
              <a:t>The “</a:t>
            </a:r>
            <a:r>
              <a:rPr lang="en-US" b="1" dirty="0" smtClean="0"/>
              <a:t>Sports”</a:t>
            </a:r>
            <a:r>
              <a:rPr lang="en-US" dirty="0" smtClean="0"/>
              <a:t> give us the highest earning which means our customer loves watching documentary films more than other category.</a:t>
            </a:r>
          </a:p>
          <a:p>
            <a:r>
              <a:rPr lang="en-US" dirty="0" smtClean="0"/>
              <a:t>We can take decision upon which category films needs to add more so that revenue can earn more.  </a:t>
            </a:r>
            <a:endParaRPr lang="en-US" dirty="0"/>
          </a:p>
          <a:p>
            <a:endParaRPr lang="en-IN" dirty="0"/>
          </a:p>
        </p:txBody>
      </p:sp>
      <p:pic>
        <p:nvPicPr>
          <p:cNvPr id="7" name="Content Placeholder 6"/>
          <p:cNvPicPr>
            <a:picLocks noGrp="1" noChangeAspect="1"/>
          </p:cNvPicPr>
          <p:nvPr>
            <p:ph sz="half" idx="1"/>
          </p:nvPr>
        </p:nvPicPr>
        <p:blipFill>
          <a:blip r:embed="rId2"/>
          <a:stretch>
            <a:fillRect/>
          </a:stretch>
        </p:blipFill>
        <p:spPr>
          <a:xfrm>
            <a:off x="1242888" y="794327"/>
            <a:ext cx="5300807" cy="5698837"/>
          </a:xfrm>
          <a:prstGeom prst="rect">
            <a:avLst/>
          </a:prstGeom>
        </p:spPr>
      </p:pic>
    </p:spTree>
    <p:extLst>
      <p:ext uri="{BB962C8B-B14F-4D97-AF65-F5344CB8AC3E}">
        <p14:creationId xmlns:p14="http://schemas.microsoft.com/office/powerpoint/2010/main" val="91338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418" y="103854"/>
            <a:ext cx="9914637" cy="727419"/>
          </a:xfrm>
        </p:spPr>
        <p:txBody>
          <a:bodyPr>
            <a:normAutofit/>
          </a:bodyPr>
          <a:lstStyle/>
          <a:p>
            <a:pPr algn="ctr"/>
            <a:r>
              <a:rPr lang="en-US" sz="2400" dirty="0"/>
              <a:t> Highest films done by an actor</a:t>
            </a:r>
            <a:endParaRPr lang="en-IN" sz="2400" dirty="0"/>
          </a:p>
        </p:txBody>
      </p:sp>
      <p:sp>
        <p:nvSpPr>
          <p:cNvPr id="4" name="Content Placeholder 3"/>
          <p:cNvSpPr>
            <a:spLocks noGrp="1"/>
          </p:cNvSpPr>
          <p:nvPr>
            <p:ph sz="half" idx="2"/>
          </p:nvPr>
        </p:nvSpPr>
        <p:spPr>
          <a:xfrm>
            <a:off x="6620454" y="831272"/>
            <a:ext cx="4647910" cy="5615709"/>
          </a:xfrm>
        </p:spPr>
        <p:txBody>
          <a:bodyPr/>
          <a:lstStyle/>
          <a:p>
            <a:r>
              <a:rPr lang="en-US" dirty="0" smtClean="0"/>
              <a:t>Highest film done by an actor</a:t>
            </a:r>
          </a:p>
          <a:p>
            <a:r>
              <a:rPr lang="en-US" dirty="0"/>
              <a:t>The actor which has done highest films is “GINA DEGENERES</a:t>
            </a:r>
            <a:r>
              <a:rPr lang="en-US" dirty="0" smtClean="0"/>
              <a:t>” which has done “42” films.</a:t>
            </a:r>
          </a:p>
          <a:p>
            <a:r>
              <a:rPr lang="en-US" dirty="0" smtClean="0"/>
              <a:t>Our inventory have maximum films of this actor now we can take decision on the popularity of this actor whether we should add more film for him.</a:t>
            </a:r>
          </a:p>
          <a:p>
            <a:pPr marL="6160" indent="0">
              <a:buNone/>
            </a:pPr>
            <a:r>
              <a:rPr lang="en-US" dirty="0" smtClean="0"/>
              <a:t> </a:t>
            </a:r>
            <a:endParaRPr lang="en-IN" dirty="0"/>
          </a:p>
        </p:txBody>
      </p:sp>
      <p:pic>
        <p:nvPicPr>
          <p:cNvPr id="5" name="Content Placeholder 4"/>
          <p:cNvPicPr>
            <a:picLocks noGrp="1" noChangeAspect="1"/>
          </p:cNvPicPr>
          <p:nvPr>
            <p:ph sz="half" idx="1"/>
          </p:nvPr>
        </p:nvPicPr>
        <p:blipFill>
          <a:blip r:embed="rId2"/>
          <a:stretch>
            <a:fillRect/>
          </a:stretch>
        </p:blipFill>
        <p:spPr>
          <a:xfrm>
            <a:off x="1224418" y="831272"/>
            <a:ext cx="5111750" cy="5615709"/>
          </a:xfrm>
          <a:prstGeom prst="rect">
            <a:avLst/>
          </a:prstGeom>
        </p:spPr>
      </p:pic>
    </p:spTree>
    <p:extLst>
      <p:ext uri="{BB962C8B-B14F-4D97-AF65-F5344CB8AC3E}">
        <p14:creationId xmlns:p14="http://schemas.microsoft.com/office/powerpoint/2010/main" val="427563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183" y="113091"/>
            <a:ext cx="9933108" cy="533454"/>
          </a:xfrm>
        </p:spPr>
        <p:txBody>
          <a:bodyPr>
            <a:normAutofit/>
          </a:bodyPr>
          <a:lstStyle/>
          <a:p>
            <a:pPr algn="ctr"/>
            <a:r>
              <a:rPr lang="en-US" sz="2400" dirty="0"/>
              <a:t>Total film categories by location</a:t>
            </a:r>
            <a:endParaRPr lang="en-IN" sz="2400" dirty="0"/>
          </a:p>
        </p:txBody>
      </p:sp>
      <p:sp>
        <p:nvSpPr>
          <p:cNvPr id="4" name="Content Placeholder 3"/>
          <p:cNvSpPr>
            <a:spLocks noGrp="1"/>
          </p:cNvSpPr>
          <p:nvPr>
            <p:ph sz="half" idx="2"/>
          </p:nvPr>
        </p:nvSpPr>
        <p:spPr>
          <a:xfrm>
            <a:off x="6546563" y="646544"/>
            <a:ext cx="4601728" cy="5745019"/>
          </a:xfrm>
        </p:spPr>
        <p:txBody>
          <a:bodyPr/>
          <a:lstStyle/>
          <a:p>
            <a:r>
              <a:rPr lang="en-US" dirty="0" smtClean="0"/>
              <a:t>Total films category by the location</a:t>
            </a:r>
          </a:p>
          <a:p>
            <a:r>
              <a:rPr lang="en-US" dirty="0" smtClean="0"/>
              <a:t>The “Sports” category has the highest no of the location available. </a:t>
            </a:r>
          </a:p>
          <a:p>
            <a:r>
              <a:rPr lang="en-US" dirty="0" smtClean="0"/>
              <a:t>The “Animation” category has the second highest no of location available</a:t>
            </a:r>
          </a:p>
          <a:p>
            <a:r>
              <a:rPr lang="en-US" dirty="0" smtClean="0"/>
              <a:t>This analysis show the film category which is widely available in the location, We need to focus on the category which has least number of location have. </a:t>
            </a:r>
            <a:endParaRPr lang="en-IN" dirty="0"/>
          </a:p>
        </p:txBody>
      </p:sp>
      <p:pic>
        <p:nvPicPr>
          <p:cNvPr id="5" name="Content Placeholder 4"/>
          <p:cNvPicPr>
            <a:picLocks noGrp="1" noChangeAspect="1"/>
          </p:cNvPicPr>
          <p:nvPr>
            <p:ph sz="half" idx="1"/>
          </p:nvPr>
        </p:nvPicPr>
        <p:blipFill>
          <a:blip r:embed="rId2"/>
          <a:stretch>
            <a:fillRect/>
          </a:stretch>
        </p:blipFill>
        <p:spPr>
          <a:xfrm>
            <a:off x="1215183" y="646544"/>
            <a:ext cx="5074482" cy="5745019"/>
          </a:xfrm>
          <a:prstGeom prst="rect">
            <a:avLst/>
          </a:prstGeom>
        </p:spPr>
      </p:pic>
    </p:spTree>
    <p:extLst>
      <p:ext uri="{BB962C8B-B14F-4D97-AF65-F5344CB8AC3E}">
        <p14:creationId xmlns:p14="http://schemas.microsoft.com/office/powerpoint/2010/main" val="1474554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109" y="103854"/>
            <a:ext cx="7950984" cy="579637"/>
          </a:xfrm>
        </p:spPr>
        <p:txBody>
          <a:bodyPr>
            <a:normAutofit/>
          </a:bodyPr>
          <a:lstStyle/>
          <a:p>
            <a:pPr algn="ctr"/>
            <a:r>
              <a:rPr lang="en-US" sz="2400" dirty="0"/>
              <a:t>Highest sales of stores with staff members</a:t>
            </a:r>
            <a:endParaRPr lang="en-IN" sz="2400" dirty="0"/>
          </a:p>
        </p:txBody>
      </p:sp>
      <p:sp>
        <p:nvSpPr>
          <p:cNvPr id="4" name="Content Placeholder 3"/>
          <p:cNvSpPr>
            <a:spLocks noGrp="1"/>
          </p:cNvSpPr>
          <p:nvPr>
            <p:ph sz="half" idx="2"/>
          </p:nvPr>
        </p:nvSpPr>
        <p:spPr>
          <a:xfrm>
            <a:off x="6444964" y="819760"/>
            <a:ext cx="4731036" cy="5470204"/>
          </a:xfrm>
        </p:spPr>
        <p:txBody>
          <a:bodyPr/>
          <a:lstStyle/>
          <a:p>
            <a:r>
              <a:rPr lang="en-US" dirty="0" smtClean="0"/>
              <a:t>Highest sales of the store with staff</a:t>
            </a:r>
          </a:p>
          <a:p>
            <a:r>
              <a:rPr lang="en-US" dirty="0" smtClean="0"/>
              <a:t>“Jon Stephens” has made the highest sales which work in store number “2” the total sales made is 33,924</a:t>
            </a:r>
          </a:p>
          <a:p>
            <a:r>
              <a:rPr lang="en-US" dirty="0" smtClean="0"/>
              <a:t>Where “Mike </a:t>
            </a:r>
            <a:r>
              <a:rPr lang="en-US" dirty="0" err="1"/>
              <a:t>H</a:t>
            </a:r>
            <a:r>
              <a:rPr lang="en-US" dirty="0" err="1" smtClean="0"/>
              <a:t>ilyer</a:t>
            </a:r>
            <a:r>
              <a:rPr lang="en-US" dirty="0" smtClean="0"/>
              <a:t>” has made sales of  33,482 from store “1”.</a:t>
            </a:r>
          </a:p>
          <a:p>
            <a:r>
              <a:rPr lang="en-US" dirty="0" smtClean="0"/>
              <a:t>This analysis give the report that Jon is using some technics which helping him to gain more sales or may be there is something where Mike is lagging need to figure out where is the problem.</a:t>
            </a:r>
            <a:endParaRPr lang="en-IN" dirty="0"/>
          </a:p>
        </p:txBody>
      </p:sp>
      <p:pic>
        <p:nvPicPr>
          <p:cNvPr id="5" name="Content Placeholder 4"/>
          <p:cNvPicPr>
            <a:picLocks noGrp="1" noChangeAspect="1"/>
          </p:cNvPicPr>
          <p:nvPr>
            <p:ph sz="half" idx="1"/>
          </p:nvPr>
        </p:nvPicPr>
        <p:blipFill>
          <a:blip r:embed="rId2"/>
          <a:stretch>
            <a:fillRect/>
          </a:stretch>
        </p:blipFill>
        <p:spPr>
          <a:xfrm>
            <a:off x="1265815" y="819760"/>
            <a:ext cx="4867130" cy="5470204"/>
          </a:xfrm>
          <a:prstGeom prst="rect">
            <a:avLst/>
          </a:prstGeom>
        </p:spPr>
      </p:pic>
    </p:spTree>
    <p:extLst>
      <p:ext uri="{BB962C8B-B14F-4D97-AF65-F5344CB8AC3E}">
        <p14:creationId xmlns:p14="http://schemas.microsoft.com/office/powerpoint/2010/main" val="3590462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8818" y="85381"/>
            <a:ext cx="7950984" cy="579637"/>
          </a:xfrm>
        </p:spPr>
        <p:txBody>
          <a:bodyPr>
            <a:normAutofit/>
          </a:bodyPr>
          <a:lstStyle/>
          <a:p>
            <a:pPr algn="ctr"/>
            <a:r>
              <a:rPr lang="en-US" sz="2400" dirty="0"/>
              <a:t>Total sales </a:t>
            </a:r>
            <a:r>
              <a:rPr lang="en-US" sz="2400" dirty="0" smtClean="0"/>
              <a:t>of </a:t>
            </a:r>
            <a:r>
              <a:rPr lang="en-US" sz="2400" dirty="0"/>
              <a:t>stores </a:t>
            </a:r>
            <a:r>
              <a:rPr lang="en-US" sz="2400" dirty="0" smtClean="0"/>
              <a:t>with </a:t>
            </a:r>
            <a:r>
              <a:rPr lang="en-US" sz="2400" dirty="0"/>
              <a:t>staff and total customers </a:t>
            </a:r>
            <a:endParaRPr lang="en-IN" sz="2400" dirty="0"/>
          </a:p>
        </p:txBody>
      </p:sp>
      <p:sp>
        <p:nvSpPr>
          <p:cNvPr id="4" name="Content Placeholder 3"/>
          <p:cNvSpPr>
            <a:spLocks noGrp="1"/>
          </p:cNvSpPr>
          <p:nvPr>
            <p:ph sz="half" idx="2"/>
          </p:nvPr>
        </p:nvSpPr>
        <p:spPr>
          <a:xfrm>
            <a:off x="6565036" y="805207"/>
            <a:ext cx="4509364" cy="5530938"/>
          </a:xfrm>
        </p:spPr>
        <p:txBody>
          <a:bodyPr/>
          <a:lstStyle/>
          <a:p>
            <a:r>
              <a:rPr lang="en-US" dirty="0" smtClean="0"/>
              <a:t>Total </a:t>
            </a:r>
            <a:r>
              <a:rPr lang="en-US" dirty="0"/>
              <a:t>sales of stores with staff and total customers </a:t>
            </a:r>
            <a:endParaRPr lang="en-US" dirty="0" smtClean="0"/>
          </a:p>
          <a:p>
            <a:r>
              <a:rPr lang="en-US" dirty="0" smtClean="0"/>
              <a:t>The Store 1 has made sales more than store 2.</a:t>
            </a:r>
          </a:p>
          <a:p>
            <a:r>
              <a:rPr lang="en-US" dirty="0" smtClean="0"/>
              <a:t>This analysis show the clarity that the reason of store 1 made more sales than store 2 is the customer.</a:t>
            </a:r>
          </a:p>
          <a:p>
            <a:r>
              <a:rPr lang="en-US" dirty="0" smtClean="0"/>
              <a:t>That means to increase sales of store 2 needs to increase customer. </a:t>
            </a:r>
          </a:p>
          <a:p>
            <a:endParaRPr lang="en-IN" dirty="0"/>
          </a:p>
        </p:txBody>
      </p:sp>
      <p:pic>
        <p:nvPicPr>
          <p:cNvPr id="5" name="Content Placeholder 4"/>
          <p:cNvPicPr>
            <a:picLocks noGrp="1" noChangeAspect="1"/>
          </p:cNvPicPr>
          <p:nvPr>
            <p:ph sz="half" idx="1"/>
          </p:nvPr>
        </p:nvPicPr>
        <p:blipFill>
          <a:blip r:embed="rId2"/>
          <a:stretch>
            <a:fillRect/>
          </a:stretch>
        </p:blipFill>
        <p:spPr>
          <a:xfrm>
            <a:off x="1210541" y="805207"/>
            <a:ext cx="5143500" cy="5530938"/>
          </a:xfrm>
          <a:prstGeom prst="rect">
            <a:avLst/>
          </a:prstGeom>
        </p:spPr>
      </p:pic>
    </p:spTree>
    <p:extLst>
      <p:ext uri="{BB962C8B-B14F-4D97-AF65-F5344CB8AC3E}">
        <p14:creationId xmlns:p14="http://schemas.microsoft.com/office/powerpoint/2010/main" val="3176852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655" y="122327"/>
            <a:ext cx="9905400" cy="690473"/>
          </a:xfrm>
        </p:spPr>
        <p:txBody>
          <a:bodyPr>
            <a:normAutofit/>
          </a:bodyPr>
          <a:lstStyle/>
          <a:p>
            <a:pPr algn="ctr"/>
            <a:r>
              <a:rPr lang="en-US" sz="2400" dirty="0"/>
              <a:t> Highest numbers of customer in a city </a:t>
            </a:r>
            <a:endParaRPr lang="en-IN" sz="2400" dirty="0"/>
          </a:p>
        </p:txBody>
      </p:sp>
      <p:sp>
        <p:nvSpPr>
          <p:cNvPr id="4" name="Content Placeholder 3"/>
          <p:cNvSpPr>
            <a:spLocks noGrp="1"/>
          </p:cNvSpPr>
          <p:nvPr>
            <p:ph sz="half" idx="2"/>
          </p:nvPr>
        </p:nvSpPr>
        <p:spPr>
          <a:xfrm>
            <a:off x="6666635" y="926380"/>
            <a:ext cx="4472419" cy="5529837"/>
          </a:xfrm>
        </p:spPr>
        <p:txBody>
          <a:bodyPr/>
          <a:lstStyle/>
          <a:p>
            <a:r>
              <a:rPr lang="en-US" dirty="0" smtClean="0"/>
              <a:t>Maximum number of customer comes from which city </a:t>
            </a:r>
          </a:p>
          <a:p>
            <a:r>
              <a:rPr lang="en-US" dirty="0" smtClean="0"/>
              <a:t>The London and Aurora is the city which have maximum numbers of customer</a:t>
            </a:r>
          </a:p>
          <a:p>
            <a:r>
              <a:rPr lang="en-US" dirty="0" smtClean="0"/>
              <a:t>We need to focus on more city to increase our customer which will help us to increase in sales </a:t>
            </a:r>
            <a:endParaRPr lang="en-IN" dirty="0"/>
          </a:p>
        </p:txBody>
      </p:sp>
      <p:pic>
        <p:nvPicPr>
          <p:cNvPr id="5" name="Content Placeholder 4"/>
          <p:cNvPicPr>
            <a:picLocks noGrp="1" noChangeAspect="1"/>
          </p:cNvPicPr>
          <p:nvPr>
            <p:ph sz="half" idx="1"/>
          </p:nvPr>
        </p:nvPicPr>
        <p:blipFill>
          <a:blip r:embed="rId2"/>
          <a:stretch>
            <a:fillRect/>
          </a:stretch>
        </p:blipFill>
        <p:spPr>
          <a:xfrm>
            <a:off x="1233654" y="926380"/>
            <a:ext cx="5157909" cy="5529837"/>
          </a:xfrm>
          <a:prstGeom prst="rect">
            <a:avLst/>
          </a:prstGeom>
        </p:spPr>
      </p:pic>
    </p:spTree>
    <p:extLst>
      <p:ext uri="{BB962C8B-B14F-4D97-AF65-F5344CB8AC3E}">
        <p14:creationId xmlns:p14="http://schemas.microsoft.com/office/powerpoint/2010/main" val="3786855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82" y="76144"/>
            <a:ext cx="7950984" cy="561165"/>
          </a:xfrm>
        </p:spPr>
        <p:txBody>
          <a:bodyPr>
            <a:normAutofit/>
          </a:bodyPr>
          <a:lstStyle/>
          <a:p>
            <a:pPr algn="ctr"/>
            <a:r>
              <a:rPr lang="en-US" sz="2400" dirty="0" smtClean="0"/>
              <a:t>Total </a:t>
            </a:r>
            <a:r>
              <a:rPr lang="en-US" sz="2400" dirty="0"/>
              <a:t>Films available in inventory by rating</a:t>
            </a:r>
            <a:endParaRPr lang="en-IN" sz="2400" dirty="0"/>
          </a:p>
        </p:txBody>
      </p:sp>
      <p:sp>
        <p:nvSpPr>
          <p:cNvPr id="4" name="Content Placeholder 3"/>
          <p:cNvSpPr>
            <a:spLocks noGrp="1"/>
          </p:cNvSpPr>
          <p:nvPr>
            <p:ph sz="half" idx="2"/>
          </p:nvPr>
        </p:nvSpPr>
        <p:spPr>
          <a:xfrm>
            <a:off x="6398780" y="892125"/>
            <a:ext cx="4583255" cy="5157817"/>
          </a:xfrm>
        </p:spPr>
        <p:txBody>
          <a:bodyPr/>
          <a:lstStyle/>
          <a:p>
            <a:r>
              <a:rPr lang="en-US" dirty="0" smtClean="0"/>
              <a:t>Films available in inventory by rating </a:t>
            </a:r>
          </a:p>
          <a:p>
            <a:r>
              <a:rPr lang="en-US" dirty="0" smtClean="0"/>
              <a:t>PG-13 </a:t>
            </a:r>
            <a:r>
              <a:rPr lang="en-US" dirty="0"/>
              <a:t>has the highest number of films </a:t>
            </a:r>
            <a:r>
              <a:rPr lang="en-US" dirty="0" smtClean="0"/>
              <a:t>in inventory </a:t>
            </a:r>
            <a:r>
              <a:rPr lang="en-IN" dirty="0" smtClean="0"/>
              <a:t>which </a:t>
            </a:r>
            <a:r>
              <a:rPr lang="en-IN" dirty="0"/>
              <a:t>is </a:t>
            </a:r>
            <a:r>
              <a:rPr lang="en-IN" dirty="0" smtClean="0"/>
              <a:t>“1018”</a:t>
            </a:r>
          </a:p>
          <a:p>
            <a:r>
              <a:rPr lang="en-US" dirty="0" smtClean="0"/>
              <a:t>We need to focus on the other rating which has least number and increase the number to available more films in inventory. </a:t>
            </a:r>
            <a:endParaRPr lang="en-IN" dirty="0"/>
          </a:p>
          <a:p>
            <a:endParaRPr lang="en-IN" dirty="0"/>
          </a:p>
        </p:txBody>
      </p:sp>
      <p:pic>
        <p:nvPicPr>
          <p:cNvPr id="5" name="Content Placeholder 4"/>
          <p:cNvPicPr>
            <a:picLocks noGrp="1" noChangeAspect="1"/>
          </p:cNvPicPr>
          <p:nvPr>
            <p:ph sz="half" idx="1"/>
          </p:nvPr>
        </p:nvPicPr>
        <p:blipFill>
          <a:blip r:embed="rId2"/>
          <a:stretch>
            <a:fillRect/>
          </a:stretch>
        </p:blipFill>
        <p:spPr>
          <a:xfrm>
            <a:off x="1284287" y="892125"/>
            <a:ext cx="4894839" cy="5157817"/>
          </a:xfrm>
          <a:prstGeom prst="rect">
            <a:avLst/>
          </a:prstGeom>
        </p:spPr>
      </p:pic>
    </p:spTree>
    <p:extLst>
      <p:ext uri="{BB962C8B-B14F-4D97-AF65-F5344CB8AC3E}">
        <p14:creationId xmlns:p14="http://schemas.microsoft.com/office/powerpoint/2010/main" val="1178127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33125" r="33125"/>
          <a:stretch>
            <a:fillRect/>
          </a:stretch>
        </p:blipFill>
        <p:spPr>
          <a:xfrm>
            <a:off x="6774771" y="-163025"/>
            <a:ext cx="4629734" cy="6858000"/>
          </a:xfrm>
        </p:spPr>
      </p:pic>
      <p:sp>
        <p:nvSpPr>
          <p:cNvPr id="4" name="Title 3"/>
          <p:cNvSpPr>
            <a:spLocks noGrp="1"/>
          </p:cNvSpPr>
          <p:nvPr>
            <p:ph type="title"/>
          </p:nvPr>
        </p:nvSpPr>
        <p:spPr>
          <a:xfrm>
            <a:off x="1052945" y="1282452"/>
            <a:ext cx="5721826" cy="1137475"/>
          </a:xfrm>
        </p:spPr>
        <p:txBody>
          <a:bodyPr/>
          <a:lstStyle/>
          <a:p>
            <a:pPr algn="ctr"/>
            <a:r>
              <a:rPr lang="en-US" dirty="0" smtClean="0"/>
              <a:t>Introduction </a:t>
            </a:r>
            <a:endParaRPr lang="en-IN" dirty="0"/>
          </a:p>
        </p:txBody>
      </p:sp>
      <p:sp>
        <p:nvSpPr>
          <p:cNvPr id="6" name="Text Placeholder 5"/>
          <p:cNvSpPr>
            <a:spLocks noGrp="1"/>
          </p:cNvSpPr>
          <p:nvPr>
            <p:ph type="body" sz="half" idx="2"/>
          </p:nvPr>
        </p:nvSpPr>
        <p:spPr>
          <a:xfrm>
            <a:off x="1052945" y="2530764"/>
            <a:ext cx="5597237" cy="2438400"/>
          </a:xfrm>
        </p:spPr>
        <p:txBody>
          <a:bodyPr>
            <a:normAutofit fontScale="92500" lnSpcReduction="10000"/>
          </a:bodyPr>
          <a:lstStyle/>
          <a:p>
            <a:r>
              <a:rPr lang="en-US" dirty="0"/>
              <a:t>This analysis aims to delve into the dynamics of a DVD rental store, examining various aspects such as customer behavior, film popularity, rental trends, and geographic patterns. By exploring and interpreting the available data, we seek to uncover actionable insights that can inform strategic decision-making and drive business growth.</a:t>
            </a:r>
            <a:endParaRPr lang="en-IN" dirty="0"/>
          </a:p>
        </p:txBody>
      </p:sp>
    </p:spTree>
    <p:extLst>
      <p:ext uri="{BB962C8B-B14F-4D97-AF65-F5344CB8AC3E}">
        <p14:creationId xmlns:p14="http://schemas.microsoft.com/office/powerpoint/2010/main" val="122026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5">
            <a:extLst>
              <a:ext uri="{FF2B5EF4-FFF2-40B4-BE49-F238E27FC236}">
                <a16:creationId xmlns:a16="http://schemas.microsoft.com/office/drawing/2014/main" id="{4D761329-3BEF-0173-1328-A4DB26572AFF}"/>
              </a:ext>
            </a:extLst>
          </p:cNvPr>
          <p:cNvSpPr txBox="1">
            <a:spLocks/>
          </p:cNvSpPr>
          <p:nvPr/>
        </p:nvSpPr>
        <p:spPr>
          <a:xfrm>
            <a:off x="7148944" y="1899634"/>
            <a:ext cx="3861023" cy="2775857"/>
          </a:xfrm>
          <a:prstGeom prst="rect">
            <a:avLst/>
          </a:prstGeom>
        </p:spPr>
        <p:txBody>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4000" dirty="0" smtClean="0"/>
              <a:t>Exploratory Data </a:t>
            </a:r>
          </a:p>
          <a:p>
            <a:pPr algn="l"/>
            <a:r>
              <a:rPr lang="en-US" sz="4000" dirty="0" smtClean="0"/>
              <a:t>Analysis</a:t>
            </a:r>
            <a:endParaRPr lang="en-US" sz="4000" dirty="0"/>
          </a:p>
        </p:txBody>
      </p:sp>
      <p:pic>
        <p:nvPicPr>
          <p:cNvPr id="4" name="Picture placeholder 19">
            <a:extLst>
              <a:ext uri="{FF2B5EF4-FFF2-40B4-BE49-F238E27FC236}">
                <a16:creationId xmlns:a16="http://schemas.microsoft.com/office/drawing/2014/main" id="{6D25AB81-B10A-BD11-E8FE-ECF8CB1B1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44" y="825722"/>
            <a:ext cx="5689601" cy="5706070"/>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a:blipFill>
            <a:blip r:embed="rId3"/>
            <a:stretch>
              <a:fillRect/>
            </a:stretch>
          </a:blipFill>
        </p:spPr>
      </p:pic>
      <p:sp>
        <p:nvSpPr>
          <p:cNvPr id="5" name="TextBox 4"/>
          <p:cNvSpPr txBox="1"/>
          <p:nvPr/>
        </p:nvSpPr>
        <p:spPr>
          <a:xfrm>
            <a:off x="2636980" y="3494091"/>
            <a:ext cx="2521527" cy="400110"/>
          </a:xfrm>
          <a:prstGeom prst="rect">
            <a:avLst/>
          </a:prstGeom>
          <a:noFill/>
        </p:spPr>
        <p:txBody>
          <a:bodyPr wrap="square" rtlCol="0">
            <a:spAutoFit/>
          </a:bodyPr>
          <a:lstStyle/>
          <a:p>
            <a:pPr algn="ctr"/>
            <a:r>
              <a:rPr lang="en-US" sz="2000" dirty="0" smtClean="0"/>
              <a:t>SQL </a:t>
            </a:r>
            <a:endParaRPr lang="en-IN" sz="2000" dirty="0"/>
          </a:p>
        </p:txBody>
      </p:sp>
    </p:spTree>
    <p:extLst>
      <p:ext uri="{BB962C8B-B14F-4D97-AF65-F5344CB8AC3E}">
        <p14:creationId xmlns:p14="http://schemas.microsoft.com/office/powerpoint/2010/main" val="293457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709" y="166255"/>
            <a:ext cx="10215417" cy="748144"/>
          </a:xfrm>
        </p:spPr>
        <p:txBody>
          <a:bodyPr>
            <a:normAutofit/>
          </a:bodyPr>
          <a:lstStyle/>
          <a:p>
            <a:pPr algn="ctr"/>
            <a:r>
              <a:rPr lang="en-US" sz="2400" b="1" dirty="0" smtClean="0"/>
              <a:t>Which </a:t>
            </a:r>
            <a:r>
              <a:rPr lang="en-US" sz="2400" b="1" dirty="0"/>
              <a:t>films have the highest rental rates and are most in demand?</a:t>
            </a:r>
            <a:endParaRPr lang="en-IN" sz="2400" b="1" dirty="0"/>
          </a:p>
        </p:txBody>
      </p:sp>
      <p:sp>
        <p:nvSpPr>
          <p:cNvPr id="5" name="Content Placeholder 4"/>
          <p:cNvSpPr>
            <a:spLocks noGrp="1"/>
          </p:cNvSpPr>
          <p:nvPr>
            <p:ph sz="half" idx="2"/>
          </p:nvPr>
        </p:nvSpPr>
        <p:spPr>
          <a:xfrm>
            <a:off x="6696363" y="822036"/>
            <a:ext cx="4562763" cy="5828145"/>
          </a:xfrm>
        </p:spPr>
        <p:txBody>
          <a:bodyPr/>
          <a:lstStyle/>
          <a:p>
            <a:r>
              <a:rPr lang="en-US" dirty="0" smtClean="0"/>
              <a:t>The films which has highest rental.</a:t>
            </a:r>
          </a:p>
          <a:p>
            <a:r>
              <a:rPr lang="en-US" dirty="0" smtClean="0"/>
              <a:t>This query will give us all the movies which have highest rental and are most in demand </a:t>
            </a:r>
          </a:p>
          <a:p>
            <a:r>
              <a:rPr lang="en-US" dirty="0" smtClean="0"/>
              <a:t>Total 336 movies has the highest rental rate which “4.99”</a:t>
            </a:r>
          </a:p>
          <a:p>
            <a:pPr marL="6160" indent="0">
              <a:buNone/>
            </a:pPr>
            <a:endParaRPr lang="en-IN" dirty="0"/>
          </a:p>
        </p:txBody>
      </p:sp>
      <p:pic>
        <p:nvPicPr>
          <p:cNvPr id="6" name="Content Placeholder 5"/>
          <p:cNvPicPr>
            <a:picLocks noGrp="1" noChangeAspect="1"/>
          </p:cNvPicPr>
          <p:nvPr>
            <p:ph sz="half" idx="1"/>
          </p:nvPr>
        </p:nvPicPr>
        <p:blipFill>
          <a:blip r:embed="rId2"/>
          <a:stretch>
            <a:fillRect/>
          </a:stretch>
        </p:blipFill>
        <p:spPr>
          <a:xfrm>
            <a:off x="1264135" y="822036"/>
            <a:ext cx="5233503" cy="5828145"/>
          </a:xfrm>
          <a:prstGeom prst="rect">
            <a:avLst/>
          </a:prstGeom>
        </p:spPr>
      </p:pic>
    </p:spTree>
    <p:extLst>
      <p:ext uri="{BB962C8B-B14F-4D97-AF65-F5344CB8AC3E}">
        <p14:creationId xmlns:p14="http://schemas.microsoft.com/office/powerpoint/2010/main" val="101206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072" y="184727"/>
            <a:ext cx="10002983" cy="923637"/>
          </a:xfrm>
        </p:spPr>
        <p:txBody>
          <a:bodyPr vert="horz" lIns="91440" tIns="45720" rIns="91440" bIns="45720" rtlCol="0" anchor="t">
            <a:normAutofit/>
          </a:bodyPr>
          <a:lstStyle/>
          <a:p>
            <a:pPr algn="ctr"/>
            <a:r>
              <a:rPr lang="en-US" sz="2400" b="1" dirty="0"/>
              <a:t>Are there correlations between staff performance and customer satisfaction?</a:t>
            </a:r>
            <a:endParaRPr lang="en-IN" sz="2400" b="1" dirty="0"/>
          </a:p>
        </p:txBody>
      </p:sp>
      <p:sp>
        <p:nvSpPr>
          <p:cNvPr id="4" name="Content Placeholder 3"/>
          <p:cNvSpPr>
            <a:spLocks noGrp="1"/>
          </p:cNvSpPr>
          <p:nvPr>
            <p:ph sz="half" idx="2"/>
          </p:nvPr>
        </p:nvSpPr>
        <p:spPr>
          <a:xfrm>
            <a:off x="6666636" y="1043709"/>
            <a:ext cx="3894222" cy="5541817"/>
          </a:xfrm>
        </p:spPr>
        <p:txBody>
          <a:bodyPr/>
          <a:lstStyle/>
          <a:p>
            <a:r>
              <a:rPr lang="en-US" dirty="0" smtClean="0"/>
              <a:t>Staff Performance this are some staff members who have performed well.</a:t>
            </a:r>
          </a:p>
          <a:p>
            <a:r>
              <a:rPr lang="en-US" dirty="0" smtClean="0"/>
              <a:t>The total_amount represent the sales of the staff members</a:t>
            </a:r>
          </a:p>
          <a:p>
            <a:r>
              <a:rPr lang="en-US" dirty="0" smtClean="0"/>
              <a:t>This will give you the performance of the staff </a:t>
            </a:r>
          </a:p>
          <a:p>
            <a:r>
              <a:rPr lang="en-US" dirty="0" smtClean="0"/>
              <a:t>Here “Jon </a:t>
            </a:r>
            <a:r>
              <a:rPr lang="en-US" dirty="0"/>
              <a:t>S</a:t>
            </a:r>
            <a:r>
              <a:rPr lang="en-US" dirty="0" smtClean="0"/>
              <a:t>tephens” has made highest sales of 33,924 </a:t>
            </a:r>
            <a:endParaRPr lang="en-IN" dirty="0"/>
          </a:p>
        </p:txBody>
      </p:sp>
      <p:pic>
        <p:nvPicPr>
          <p:cNvPr id="5" name="Content Placeholder 4"/>
          <p:cNvPicPr>
            <a:picLocks noGrp="1" noChangeAspect="1"/>
          </p:cNvPicPr>
          <p:nvPr>
            <p:ph sz="half" idx="1"/>
          </p:nvPr>
        </p:nvPicPr>
        <p:blipFill>
          <a:blip r:embed="rId2"/>
          <a:stretch>
            <a:fillRect/>
          </a:stretch>
        </p:blipFill>
        <p:spPr>
          <a:xfrm>
            <a:off x="1309654" y="1043709"/>
            <a:ext cx="5187984" cy="5541818"/>
          </a:xfrm>
          <a:prstGeom prst="rect">
            <a:avLst/>
          </a:prstGeom>
        </p:spPr>
      </p:pic>
    </p:spTree>
    <p:extLst>
      <p:ext uri="{BB962C8B-B14F-4D97-AF65-F5344CB8AC3E}">
        <p14:creationId xmlns:p14="http://schemas.microsoft.com/office/powerpoint/2010/main" val="2992185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999" y="113090"/>
            <a:ext cx="9720673" cy="1170765"/>
          </a:xfrm>
        </p:spPr>
        <p:txBody>
          <a:bodyPr>
            <a:normAutofit/>
          </a:bodyPr>
          <a:lstStyle/>
          <a:p>
            <a:pPr algn="ctr"/>
            <a:r>
              <a:rPr lang="en-US" sz="2400" dirty="0"/>
              <a:t>Are certain film categories more popular in specific locations?</a:t>
            </a:r>
            <a:endParaRPr lang="en-IN" sz="2400" dirty="0"/>
          </a:p>
        </p:txBody>
      </p:sp>
      <p:sp>
        <p:nvSpPr>
          <p:cNvPr id="4" name="Content Placeholder 3"/>
          <p:cNvSpPr>
            <a:spLocks noGrp="1"/>
          </p:cNvSpPr>
          <p:nvPr>
            <p:ph sz="half" idx="2"/>
          </p:nvPr>
        </p:nvSpPr>
        <p:spPr>
          <a:xfrm>
            <a:off x="6620453" y="932874"/>
            <a:ext cx="4490891" cy="2697015"/>
          </a:xfrm>
        </p:spPr>
        <p:txBody>
          <a:bodyPr>
            <a:normAutofit fontScale="85000" lnSpcReduction="20000"/>
          </a:bodyPr>
          <a:lstStyle/>
          <a:p>
            <a:r>
              <a:rPr lang="en-US" dirty="0" smtClean="0"/>
              <a:t>This are some popular films category in specific locations.</a:t>
            </a:r>
          </a:p>
          <a:p>
            <a:r>
              <a:rPr lang="en-US" b="1" dirty="0" smtClean="0"/>
              <a:t>Sports</a:t>
            </a:r>
            <a:r>
              <a:rPr lang="en-US" dirty="0" smtClean="0"/>
              <a:t> category has the most popularity in both city Woodbridge and Lethbridge which is total 344.</a:t>
            </a:r>
          </a:p>
          <a:p>
            <a:r>
              <a:rPr lang="en-US" dirty="0" smtClean="0"/>
              <a:t>Animation has the second most popularity in </a:t>
            </a:r>
            <a:r>
              <a:rPr lang="en-US" dirty="0"/>
              <a:t>both city Woodbridge and Lethbridge which is </a:t>
            </a:r>
            <a:r>
              <a:rPr lang="en-US" dirty="0" smtClean="0"/>
              <a:t>total 335</a:t>
            </a:r>
          </a:p>
          <a:p>
            <a:endParaRPr lang="en-US" dirty="0" smtClean="0"/>
          </a:p>
          <a:p>
            <a:pPr marL="6160" indent="0">
              <a:buNone/>
            </a:pPr>
            <a:endParaRPr lang="en-IN" dirty="0"/>
          </a:p>
        </p:txBody>
      </p:sp>
      <p:pic>
        <p:nvPicPr>
          <p:cNvPr id="5" name="Content Placeholder 4"/>
          <p:cNvPicPr>
            <a:picLocks noGrp="1" noChangeAspect="1"/>
          </p:cNvPicPr>
          <p:nvPr>
            <p:ph sz="half" idx="1"/>
          </p:nvPr>
        </p:nvPicPr>
        <p:blipFill>
          <a:blip r:embed="rId2"/>
          <a:stretch>
            <a:fillRect/>
          </a:stretch>
        </p:blipFill>
        <p:spPr>
          <a:xfrm>
            <a:off x="1168400" y="932874"/>
            <a:ext cx="5334000" cy="573849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859513575"/>
              </p:ext>
            </p:extLst>
          </p:nvPr>
        </p:nvGraphicFramePr>
        <p:xfrm>
          <a:off x="6784109" y="3539544"/>
          <a:ext cx="4525819" cy="3131820"/>
        </p:xfrm>
        <a:graphic>
          <a:graphicData uri="http://schemas.openxmlformats.org/drawingml/2006/table">
            <a:tbl>
              <a:tblPr>
                <a:tableStyleId>{5C22544A-7EE6-4342-B048-85BDC9FD1C3A}</a:tableStyleId>
              </a:tblPr>
              <a:tblGrid>
                <a:gridCol w="1572908">
                  <a:extLst>
                    <a:ext uri="{9D8B030D-6E8A-4147-A177-3AD203B41FA5}">
                      <a16:colId xmlns:a16="http://schemas.microsoft.com/office/drawing/2014/main" val="2786303420"/>
                    </a:ext>
                  </a:extLst>
                </a:gridCol>
                <a:gridCol w="1246455">
                  <a:extLst>
                    <a:ext uri="{9D8B030D-6E8A-4147-A177-3AD203B41FA5}">
                      <a16:colId xmlns:a16="http://schemas.microsoft.com/office/drawing/2014/main" val="478361104"/>
                    </a:ext>
                  </a:extLst>
                </a:gridCol>
                <a:gridCol w="830970">
                  <a:extLst>
                    <a:ext uri="{9D8B030D-6E8A-4147-A177-3AD203B41FA5}">
                      <a16:colId xmlns:a16="http://schemas.microsoft.com/office/drawing/2014/main" val="2238714954"/>
                    </a:ext>
                  </a:extLst>
                </a:gridCol>
                <a:gridCol w="875486">
                  <a:extLst>
                    <a:ext uri="{9D8B030D-6E8A-4147-A177-3AD203B41FA5}">
                      <a16:colId xmlns:a16="http://schemas.microsoft.com/office/drawing/2014/main" val="953693830"/>
                    </a:ext>
                  </a:extLst>
                </a:gridCol>
              </a:tblGrid>
              <a:tr h="109334">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Lethbridge</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Woodridge</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866371"/>
                  </a:ext>
                </a:extLst>
              </a:tr>
              <a:tr h="157794">
                <a:tc>
                  <a:txBody>
                    <a:bodyPr/>
                    <a:lstStyle/>
                    <a:p>
                      <a:pPr algn="l" fontAlgn="b"/>
                      <a:r>
                        <a:rPr lang="en-IN" sz="1100" u="none" strike="noStrike">
                          <a:effectLst/>
                        </a:rPr>
                        <a:t>Action</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169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143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312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04815447"/>
                  </a:ext>
                </a:extLst>
              </a:tr>
              <a:tr h="157794">
                <a:tc>
                  <a:txBody>
                    <a:bodyPr/>
                    <a:lstStyle/>
                    <a:p>
                      <a:pPr algn="l" fontAlgn="b"/>
                      <a:r>
                        <a:rPr lang="en-IN" sz="1100" u="none" strike="noStrike" dirty="0">
                          <a:effectLst/>
                        </a:rPr>
                        <a:t>Animation</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161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174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335</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928127"/>
                  </a:ext>
                </a:extLst>
              </a:tr>
              <a:tr h="157794">
                <a:tc>
                  <a:txBody>
                    <a:bodyPr/>
                    <a:lstStyle/>
                    <a:p>
                      <a:pPr algn="l" fontAlgn="b"/>
                      <a:r>
                        <a:rPr lang="en-IN" sz="1100" u="none" strike="noStrike" dirty="0">
                          <a:effectLst/>
                        </a:rPr>
                        <a:t>Children</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129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140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269</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85960902"/>
                  </a:ext>
                </a:extLst>
              </a:tr>
              <a:tr h="157794">
                <a:tc>
                  <a:txBody>
                    <a:bodyPr/>
                    <a:lstStyle/>
                    <a:p>
                      <a:pPr algn="l" fontAlgn="b"/>
                      <a:r>
                        <a:rPr lang="en-IN" sz="1100" u="none" strike="noStrike" dirty="0">
                          <a:effectLst/>
                        </a:rPr>
                        <a:t>Classics</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131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139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270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9283066"/>
                  </a:ext>
                </a:extLst>
              </a:tr>
              <a:tr h="157794">
                <a:tc>
                  <a:txBody>
                    <a:bodyPr/>
                    <a:lstStyle/>
                    <a:p>
                      <a:pPr algn="l" fontAlgn="b"/>
                      <a:r>
                        <a:rPr lang="en-IN" sz="1100" u="none" strike="noStrike">
                          <a:effectLst/>
                        </a:rPr>
                        <a:t>Comedy</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142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127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269</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60021733"/>
                  </a:ext>
                </a:extLst>
              </a:tr>
              <a:tr h="157794">
                <a:tc>
                  <a:txBody>
                    <a:bodyPr/>
                    <a:lstStyle/>
                    <a:p>
                      <a:pPr algn="l" fontAlgn="b"/>
                      <a:r>
                        <a:rPr lang="en-IN" sz="1100" u="none" strike="noStrike">
                          <a:effectLst/>
                        </a:rPr>
                        <a:t>Documentary</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130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164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294</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6564546"/>
                  </a:ext>
                </a:extLst>
              </a:tr>
              <a:tr h="157794">
                <a:tc>
                  <a:txBody>
                    <a:bodyPr/>
                    <a:lstStyle/>
                    <a:p>
                      <a:pPr algn="l" fontAlgn="b"/>
                      <a:r>
                        <a:rPr lang="en-IN" sz="1100" u="none" strike="noStrike">
                          <a:effectLst/>
                        </a:rPr>
                        <a:t>Drama</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162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138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300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8562636"/>
                  </a:ext>
                </a:extLst>
              </a:tr>
              <a:tr h="157794">
                <a:tc>
                  <a:txBody>
                    <a:bodyPr/>
                    <a:lstStyle/>
                    <a:p>
                      <a:pPr algn="l" fontAlgn="b"/>
                      <a:r>
                        <a:rPr lang="en-IN" sz="1100" u="none" strike="noStrike">
                          <a:effectLst/>
                        </a:rPr>
                        <a:t>Family</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157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153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310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07810000"/>
                  </a:ext>
                </a:extLst>
              </a:tr>
              <a:tr h="157794">
                <a:tc>
                  <a:txBody>
                    <a:bodyPr/>
                    <a:lstStyle/>
                    <a:p>
                      <a:pPr algn="l" fontAlgn="b"/>
                      <a:r>
                        <a:rPr lang="en-IN" sz="1100" u="none" strike="noStrike">
                          <a:effectLst/>
                        </a:rPr>
                        <a:t>Foreign</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153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147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300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3764911"/>
                  </a:ext>
                </a:extLst>
              </a:tr>
              <a:tr h="157794">
                <a:tc>
                  <a:txBody>
                    <a:bodyPr/>
                    <a:lstStyle/>
                    <a:p>
                      <a:pPr algn="l" fontAlgn="b"/>
                      <a:r>
                        <a:rPr lang="en-IN" sz="1100" u="none" strike="noStrike">
                          <a:effectLst/>
                        </a:rPr>
                        <a:t>Games</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128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148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276</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14114643"/>
                  </a:ext>
                </a:extLst>
              </a:tr>
              <a:tr h="157794">
                <a:tc>
                  <a:txBody>
                    <a:bodyPr/>
                    <a:lstStyle/>
                    <a:p>
                      <a:pPr algn="l" fontAlgn="b"/>
                      <a:r>
                        <a:rPr lang="en-IN" sz="1100" u="none" strike="noStrike">
                          <a:effectLst/>
                        </a:rPr>
                        <a:t>Horror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136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248</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48158229"/>
                  </a:ext>
                </a:extLst>
              </a:tr>
              <a:tr h="157794">
                <a:tc>
                  <a:txBody>
                    <a:bodyPr/>
                    <a:lstStyle/>
                    <a:p>
                      <a:pPr algn="l" fontAlgn="b"/>
                      <a:r>
                        <a:rPr lang="en-IN" sz="1100" u="none" strike="noStrike">
                          <a:effectLst/>
                        </a:rPr>
                        <a:t>Music</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122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232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93690743"/>
                  </a:ext>
                </a:extLst>
              </a:tr>
              <a:tr h="157794">
                <a:tc>
                  <a:txBody>
                    <a:bodyPr/>
                    <a:lstStyle/>
                    <a:p>
                      <a:pPr algn="l" fontAlgn="b"/>
                      <a:r>
                        <a:rPr lang="en-IN" sz="1100" u="none" strike="noStrike">
                          <a:effectLst/>
                        </a:rPr>
                        <a:t>New</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148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127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275</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77679780"/>
                  </a:ext>
                </a:extLst>
              </a:tr>
              <a:tr h="157794">
                <a:tc>
                  <a:txBody>
                    <a:bodyPr/>
                    <a:lstStyle/>
                    <a:p>
                      <a:pPr algn="l" fontAlgn="b"/>
                      <a:r>
                        <a:rPr lang="en-IN" sz="1100" u="none" strike="noStrike">
                          <a:effectLst/>
                        </a:rPr>
                        <a:t>Sci-Fi</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149</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163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312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05782836"/>
                  </a:ext>
                </a:extLst>
              </a:tr>
              <a:tr h="157794">
                <a:tc>
                  <a:txBody>
                    <a:bodyPr/>
                    <a:lstStyle/>
                    <a:p>
                      <a:pPr algn="l" fontAlgn="b"/>
                      <a:r>
                        <a:rPr lang="en-IN" sz="1100" u="none" strike="noStrike">
                          <a:effectLst/>
                        </a:rPr>
                        <a:t>Sports</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163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181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344</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71833129"/>
                  </a:ext>
                </a:extLst>
              </a:tr>
              <a:tr h="157794">
                <a:tc>
                  <a:txBody>
                    <a:bodyPr/>
                    <a:lstStyle/>
                    <a:p>
                      <a:pPr algn="l" fontAlgn="b"/>
                      <a:r>
                        <a:rPr lang="en-IN" sz="1100" u="none" strike="noStrike">
                          <a:effectLst/>
                        </a:rPr>
                        <a:t>Travel</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114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121</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235</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97046542"/>
                  </a:ext>
                </a:extLst>
              </a:tr>
              <a:tr h="157794">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2270</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2311</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4581</a:t>
                      </a:r>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36151822"/>
                  </a:ext>
                </a:extLst>
              </a:tr>
            </a:tbl>
          </a:graphicData>
        </a:graphic>
      </p:graphicFrame>
    </p:spTree>
    <p:extLst>
      <p:ext uri="{BB962C8B-B14F-4D97-AF65-F5344CB8AC3E}">
        <p14:creationId xmlns:p14="http://schemas.microsoft.com/office/powerpoint/2010/main" val="99864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2537" y="85381"/>
            <a:ext cx="7950984" cy="635055"/>
          </a:xfrm>
        </p:spPr>
        <p:txBody>
          <a:bodyPr>
            <a:normAutofit/>
          </a:bodyPr>
          <a:lstStyle/>
          <a:p>
            <a:pPr algn="ctr"/>
            <a:r>
              <a:rPr lang="en-US" sz="2400" dirty="0"/>
              <a:t>Number of Active &amp; Inactive customers</a:t>
            </a:r>
            <a:endParaRPr lang="en-IN" sz="2400" dirty="0"/>
          </a:p>
        </p:txBody>
      </p:sp>
      <p:pic>
        <p:nvPicPr>
          <p:cNvPr id="9" name="Content Placeholder 8"/>
          <p:cNvPicPr>
            <a:picLocks noGrp="1" noChangeAspect="1"/>
          </p:cNvPicPr>
          <p:nvPr>
            <p:ph sz="half" idx="1"/>
          </p:nvPr>
        </p:nvPicPr>
        <p:blipFill>
          <a:blip r:embed="rId2"/>
          <a:stretch>
            <a:fillRect/>
          </a:stretch>
        </p:blipFill>
        <p:spPr>
          <a:xfrm>
            <a:off x="1238595" y="876535"/>
            <a:ext cx="4631085" cy="2815184"/>
          </a:xfrm>
          <a:prstGeom prst="rect">
            <a:avLst/>
          </a:prstGeom>
        </p:spPr>
      </p:pic>
      <p:pic>
        <p:nvPicPr>
          <p:cNvPr id="10" name="Content Placeholder 9"/>
          <p:cNvPicPr>
            <a:picLocks noGrp="1" noChangeAspect="1"/>
          </p:cNvPicPr>
          <p:nvPr>
            <p:ph sz="half" idx="2"/>
          </p:nvPr>
        </p:nvPicPr>
        <p:blipFill>
          <a:blip r:embed="rId3"/>
          <a:stretch>
            <a:fillRect/>
          </a:stretch>
        </p:blipFill>
        <p:spPr>
          <a:xfrm>
            <a:off x="6108029" y="876534"/>
            <a:ext cx="4452827" cy="2815185"/>
          </a:xfrm>
          <a:prstGeom prst="rect">
            <a:avLst/>
          </a:prstGeom>
        </p:spPr>
      </p:pic>
      <p:sp>
        <p:nvSpPr>
          <p:cNvPr id="11" name="Rectangle 10"/>
          <p:cNvSpPr/>
          <p:nvPr/>
        </p:nvSpPr>
        <p:spPr>
          <a:xfrm>
            <a:off x="1238594" y="3964817"/>
            <a:ext cx="9641841" cy="1477328"/>
          </a:xfrm>
          <a:prstGeom prst="rect">
            <a:avLst/>
          </a:prstGeom>
        </p:spPr>
        <p:txBody>
          <a:bodyPr wrap="square">
            <a:spAutoFit/>
          </a:bodyPr>
          <a:lstStyle/>
          <a:p>
            <a:pPr marL="285750" indent="-285750">
              <a:buClr>
                <a:schemeClr val="accent6"/>
              </a:buClr>
              <a:buFont typeface="Wingdings" panose="05000000000000000000" pitchFamily="2" charset="2"/>
              <a:buChar char="§"/>
            </a:pPr>
            <a:r>
              <a:rPr lang="en-US" dirty="0"/>
              <a:t>This query will give you number of active and Inactive </a:t>
            </a:r>
            <a:r>
              <a:rPr lang="en-US" dirty="0" smtClean="0"/>
              <a:t>Customer. </a:t>
            </a:r>
          </a:p>
          <a:p>
            <a:pPr marL="285750" indent="-285750">
              <a:buClr>
                <a:schemeClr val="accent6"/>
              </a:buClr>
              <a:buFont typeface="Wingdings" panose="05000000000000000000" pitchFamily="2" charset="2"/>
              <a:buChar char="§"/>
            </a:pPr>
            <a:r>
              <a:rPr lang="en-US" dirty="0" smtClean="0"/>
              <a:t>This table shoes that the number of active customer are more which means we can focus on the preference of the active users. </a:t>
            </a:r>
          </a:p>
          <a:p>
            <a:pPr marL="285750" indent="-285750">
              <a:buClr>
                <a:schemeClr val="accent6"/>
              </a:buClr>
              <a:buFont typeface="Wingdings" panose="05000000000000000000" pitchFamily="2" charset="2"/>
              <a:buChar char="§"/>
            </a:pPr>
            <a:r>
              <a:rPr lang="en-US" dirty="0" smtClean="0"/>
              <a:t>We need to take feedback of the Inactive user which will helps us to regain those customer again.</a:t>
            </a:r>
            <a:endParaRPr lang="en-IN" dirty="0"/>
          </a:p>
        </p:txBody>
      </p:sp>
    </p:spTree>
    <p:extLst>
      <p:ext uri="{BB962C8B-B14F-4D97-AF65-F5344CB8AC3E}">
        <p14:creationId xmlns:p14="http://schemas.microsoft.com/office/powerpoint/2010/main" val="164366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945" y="101602"/>
            <a:ext cx="10187710" cy="877454"/>
          </a:xfrm>
        </p:spPr>
        <p:txBody>
          <a:bodyPr>
            <a:normAutofit/>
          </a:bodyPr>
          <a:lstStyle/>
          <a:p>
            <a:pPr algn="ctr"/>
            <a:r>
              <a:rPr lang="en-US" sz="2400" dirty="0"/>
              <a:t> Total customer from Store 1 &amp; 2</a:t>
            </a:r>
            <a:endParaRPr lang="en-IN" sz="2400" dirty="0"/>
          </a:p>
        </p:txBody>
      </p:sp>
      <p:sp>
        <p:nvSpPr>
          <p:cNvPr id="3" name="Content Placeholder 2"/>
          <p:cNvSpPr>
            <a:spLocks noGrp="1"/>
          </p:cNvSpPr>
          <p:nvPr>
            <p:ph sz="half" idx="1"/>
          </p:nvPr>
        </p:nvSpPr>
        <p:spPr>
          <a:xfrm>
            <a:off x="1052945" y="3962400"/>
            <a:ext cx="10067349" cy="2530764"/>
          </a:xfrm>
        </p:spPr>
        <p:txBody>
          <a:bodyPr/>
          <a:lstStyle/>
          <a:p>
            <a:r>
              <a:rPr lang="en-US" dirty="0" smtClean="0"/>
              <a:t>This query will give you number of total number of customer each store have.</a:t>
            </a:r>
          </a:p>
          <a:p>
            <a:r>
              <a:rPr lang="en-US" dirty="0" smtClean="0"/>
              <a:t>Store has the large number of customer which is “</a:t>
            </a:r>
            <a:r>
              <a:rPr lang="en-US" b="1" dirty="0" smtClean="0"/>
              <a:t>326</a:t>
            </a:r>
            <a:r>
              <a:rPr lang="en-US" dirty="0" smtClean="0"/>
              <a:t>”</a:t>
            </a:r>
          </a:p>
          <a:p>
            <a:r>
              <a:rPr lang="en-US" dirty="0" smtClean="0"/>
              <a:t>Because of this number we can clearly make the decision what are the steps store 1 is taking so that they have large numbers of customers.</a:t>
            </a:r>
          </a:p>
          <a:p>
            <a:endParaRPr lang="en-US" dirty="0" smtClean="0"/>
          </a:p>
          <a:p>
            <a:endParaRPr lang="en-IN" dirty="0"/>
          </a:p>
        </p:txBody>
      </p:sp>
      <p:pic>
        <p:nvPicPr>
          <p:cNvPr id="5" name="Picture 4"/>
          <p:cNvPicPr>
            <a:picLocks noChangeAspect="1"/>
          </p:cNvPicPr>
          <p:nvPr/>
        </p:nvPicPr>
        <p:blipFill>
          <a:blip r:embed="rId2"/>
          <a:stretch>
            <a:fillRect/>
          </a:stretch>
        </p:blipFill>
        <p:spPr>
          <a:xfrm>
            <a:off x="969632" y="843886"/>
            <a:ext cx="5130250" cy="2888879"/>
          </a:xfrm>
          <a:prstGeom prst="rect">
            <a:avLst/>
          </a:prstGeom>
        </p:spPr>
      </p:pic>
      <p:pic>
        <p:nvPicPr>
          <p:cNvPr id="9" name="Content Placeholder 8"/>
          <p:cNvPicPr>
            <a:picLocks noGrp="1" noChangeAspect="1"/>
          </p:cNvPicPr>
          <p:nvPr>
            <p:ph sz="half" idx="2"/>
          </p:nvPr>
        </p:nvPicPr>
        <p:blipFill>
          <a:blip r:embed="rId3"/>
          <a:stretch>
            <a:fillRect/>
          </a:stretch>
        </p:blipFill>
        <p:spPr>
          <a:xfrm>
            <a:off x="6301046" y="843886"/>
            <a:ext cx="4929033" cy="2888879"/>
          </a:xfrm>
          <a:prstGeom prst="rect">
            <a:avLst/>
          </a:prstGeom>
        </p:spPr>
      </p:pic>
    </p:spTree>
    <p:extLst>
      <p:ext uri="{BB962C8B-B14F-4D97-AF65-F5344CB8AC3E}">
        <p14:creationId xmlns:p14="http://schemas.microsoft.com/office/powerpoint/2010/main" val="1018693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364" y="0"/>
            <a:ext cx="7950984" cy="738909"/>
          </a:xfrm>
        </p:spPr>
        <p:txBody>
          <a:bodyPr/>
          <a:lstStyle/>
          <a:p>
            <a:pPr algn="ctr"/>
            <a:r>
              <a:rPr lang="en-IN" dirty="0"/>
              <a:t>Films By Language </a:t>
            </a:r>
          </a:p>
        </p:txBody>
      </p:sp>
      <p:sp>
        <p:nvSpPr>
          <p:cNvPr id="4" name="Content Placeholder 3"/>
          <p:cNvSpPr>
            <a:spLocks noGrp="1"/>
          </p:cNvSpPr>
          <p:nvPr>
            <p:ph sz="half" idx="2"/>
          </p:nvPr>
        </p:nvSpPr>
        <p:spPr>
          <a:xfrm>
            <a:off x="6456218" y="760663"/>
            <a:ext cx="4627418" cy="5797155"/>
          </a:xfrm>
        </p:spPr>
        <p:txBody>
          <a:bodyPr/>
          <a:lstStyle/>
          <a:p>
            <a:r>
              <a:rPr lang="en-US" dirty="0" smtClean="0"/>
              <a:t>There are total 1000 films with the language English </a:t>
            </a:r>
          </a:p>
          <a:p>
            <a:r>
              <a:rPr lang="en-US" dirty="0" smtClean="0"/>
              <a:t>This language is mainly selected by the customers </a:t>
            </a:r>
          </a:p>
          <a:p>
            <a:endParaRPr lang="en-IN" dirty="0"/>
          </a:p>
        </p:txBody>
      </p:sp>
      <p:pic>
        <p:nvPicPr>
          <p:cNvPr id="5" name="Content Placeholder 4"/>
          <p:cNvPicPr>
            <a:picLocks noGrp="1" noChangeAspect="1"/>
          </p:cNvPicPr>
          <p:nvPr>
            <p:ph sz="half" idx="1"/>
          </p:nvPr>
        </p:nvPicPr>
        <p:blipFill>
          <a:blip r:embed="rId2"/>
          <a:stretch>
            <a:fillRect/>
          </a:stretch>
        </p:blipFill>
        <p:spPr>
          <a:xfrm>
            <a:off x="1225425" y="760663"/>
            <a:ext cx="5083011" cy="5797155"/>
          </a:xfrm>
          <a:prstGeom prst="rect">
            <a:avLst/>
          </a:prstGeom>
        </p:spPr>
      </p:pic>
    </p:spTree>
    <p:extLst>
      <p:ext uri="{BB962C8B-B14F-4D97-AF65-F5344CB8AC3E}">
        <p14:creationId xmlns:p14="http://schemas.microsoft.com/office/powerpoint/2010/main" val="760677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147</TotalTime>
  <Words>1007</Words>
  <Application>Microsoft Office PowerPoint</Application>
  <PresentationFormat>Widescreen</PresentationFormat>
  <Paragraphs>180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MS Shell Dlg 2</vt:lpstr>
      <vt:lpstr>Wingdings</vt:lpstr>
      <vt:lpstr>Wingdings 3</vt:lpstr>
      <vt:lpstr>Madison</vt:lpstr>
      <vt:lpstr>Movie Rental Analysis</vt:lpstr>
      <vt:lpstr>Introduction </vt:lpstr>
      <vt:lpstr>PowerPoint Presentation</vt:lpstr>
      <vt:lpstr>Which films have the highest rental rates and are most in demand?</vt:lpstr>
      <vt:lpstr>Are there correlations between staff performance and customer satisfaction?</vt:lpstr>
      <vt:lpstr>Are certain film categories more popular in specific locations?</vt:lpstr>
      <vt:lpstr>Number of Active &amp; Inactive customers</vt:lpstr>
      <vt:lpstr> Total customer from Store 1 &amp; 2</vt:lpstr>
      <vt:lpstr>Films By Language </vt:lpstr>
      <vt:lpstr>Total Films By Rating </vt:lpstr>
      <vt:lpstr> Films with category </vt:lpstr>
      <vt:lpstr>Total rental rate category</vt:lpstr>
      <vt:lpstr> Highest films done by an actor</vt:lpstr>
      <vt:lpstr>Total film categories by location</vt:lpstr>
      <vt:lpstr>Highest sales of stores with staff members</vt:lpstr>
      <vt:lpstr>Total sales of stores with staff and total customers </vt:lpstr>
      <vt:lpstr> Highest numbers of customer in a city </vt:lpstr>
      <vt:lpstr>Total Films available in inventory by rating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Rental Analysis</dc:title>
  <dc:creator>Hemant Goswami</dc:creator>
  <cp:lastModifiedBy>Hemant Goswami</cp:lastModifiedBy>
  <cp:revision>16</cp:revision>
  <dcterms:created xsi:type="dcterms:W3CDTF">2024-03-31T19:15:06Z</dcterms:created>
  <dcterms:modified xsi:type="dcterms:W3CDTF">2024-03-31T21:42:55Z</dcterms:modified>
</cp:coreProperties>
</file>