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seoModerno Medium" panose="020B0604020202020204" charset="0"/>
      <p:regular r:id="rId13"/>
    </p:embeddedFont>
    <p:embeddedFont>
      <p:font typeface="Source Sans Pro" panose="020B0503030403020204" pitchFamily="34" charset="0"/>
      <p:regular r:id="rId14"/>
      <p:bold r:id="rId15"/>
    </p:embeddedFont>
    <p:embeddedFont>
      <p:font typeface="Source Sans Pro Bold" panose="020B0703030403020204" pitchFamily="34" charset="0"/>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41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466850"/>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MERN Chat App: Building a Real-time Communication Platform</a:t>
            </a:r>
            <a:endParaRPr lang="en-US" sz="4450" dirty="0"/>
          </a:p>
        </p:txBody>
      </p:sp>
      <p:sp>
        <p:nvSpPr>
          <p:cNvPr id="4" name="Text 1"/>
          <p:cNvSpPr/>
          <p:nvPr/>
        </p:nvSpPr>
        <p:spPr>
          <a:xfrm>
            <a:off x="793790" y="3933349"/>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Welcome to this presentation exploring the development of a real-time chat application built with the MERN stack and Socket.IO. This project demonstrates the power of these technologies for building interactive and engaging communication platforms. We'll delve into the key features, technology stack, and development process, showcasing a seamless and dynamic chat experience.</a:t>
            </a:r>
            <a:endParaRPr lang="en-US" sz="1750" dirty="0"/>
          </a:p>
        </p:txBody>
      </p:sp>
      <p:sp>
        <p:nvSpPr>
          <p:cNvPr id="5" name="Shape 2"/>
          <p:cNvSpPr/>
          <p:nvPr/>
        </p:nvSpPr>
        <p:spPr>
          <a:xfrm>
            <a:off x="793790" y="6382822"/>
            <a:ext cx="362903" cy="362903"/>
          </a:xfrm>
          <a:prstGeom prst="roundRect">
            <a:avLst>
              <a:gd name="adj" fmla="val 25194296"/>
            </a:avLst>
          </a:prstGeom>
          <a:solidFill>
            <a:srgbClr val="2B2F6B"/>
          </a:solidFill>
          <a:ln w="7620">
            <a:solidFill>
              <a:srgbClr val="FFFFFF"/>
            </a:solidFill>
            <a:prstDash val="solid"/>
          </a:ln>
        </p:spPr>
      </p:sp>
      <p:sp>
        <p:nvSpPr>
          <p:cNvPr id="6" name="Text 3"/>
          <p:cNvSpPr/>
          <p:nvPr/>
        </p:nvSpPr>
        <p:spPr>
          <a:xfrm>
            <a:off x="915114" y="6515457"/>
            <a:ext cx="120134"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urce Sans Pro Medium" pitchFamily="34" charset="0"/>
                <a:ea typeface="Source Sans Pro Medium" pitchFamily="34" charset="-122"/>
                <a:cs typeface="Source Sans Pro Medium" pitchFamily="34" charset="-120"/>
              </a:rPr>
              <a:t>HK</a:t>
            </a:r>
            <a:endParaRPr lang="en-US" sz="750" dirty="0"/>
          </a:p>
        </p:txBody>
      </p:sp>
      <p:sp>
        <p:nvSpPr>
          <p:cNvPr id="7" name="Text 4"/>
          <p:cNvSpPr/>
          <p:nvPr/>
        </p:nvSpPr>
        <p:spPr>
          <a:xfrm>
            <a:off x="1270040" y="6365915"/>
            <a:ext cx="2258497" cy="396835"/>
          </a:xfrm>
          <a:prstGeom prst="rect">
            <a:avLst/>
          </a:prstGeom>
          <a:noFill/>
          <a:ln/>
        </p:spPr>
        <p:txBody>
          <a:bodyPr wrap="none" lIns="0" tIns="0" rIns="0" bIns="0" rtlCol="0" anchor="t"/>
          <a:lstStyle/>
          <a:p>
            <a:pPr marL="0" indent="0" algn="l">
              <a:lnSpc>
                <a:spcPts val="3100"/>
              </a:lnSpc>
              <a:buNone/>
            </a:pPr>
            <a:r>
              <a:rPr lang="en-US" sz="2200" b="1" dirty="0">
                <a:solidFill>
                  <a:srgbClr val="2B4150"/>
                </a:solidFill>
                <a:latin typeface="Source Sans Pro Bold" pitchFamily="34" charset="0"/>
                <a:ea typeface="Source Sans Pro Bold" pitchFamily="34" charset="-122"/>
                <a:cs typeface="Source Sans Pro Bold" pitchFamily="34" charset="-120"/>
              </a:rPr>
              <a:t>by Hemant Kumar</a:t>
            </a:r>
            <a:endParaRPr lang="en-US" sz="2200" dirty="0"/>
          </a:p>
        </p:txBody>
      </p:sp>
      <p:pic>
        <p:nvPicPr>
          <p:cNvPr id="9" name="Picture 8">
            <a:extLst>
              <a:ext uri="{FF2B5EF4-FFF2-40B4-BE49-F238E27FC236}">
                <a16:creationId xmlns:a16="http://schemas.microsoft.com/office/drawing/2014/main" id="{3E251429-1A9A-079D-5E74-E594F896F8F8}"/>
              </a:ext>
            </a:extLst>
          </p:cNvPr>
          <p:cNvPicPr>
            <a:picLocks noChangeAspect="1"/>
          </p:cNvPicPr>
          <p:nvPr/>
        </p:nvPicPr>
        <p:blipFill>
          <a:blip r:embed="rId3"/>
          <a:stretch>
            <a:fillRect/>
          </a:stretch>
        </p:blipFill>
        <p:spPr>
          <a:xfrm>
            <a:off x="8350211" y="0"/>
            <a:ext cx="6280189"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56828" y="964882"/>
            <a:ext cx="7363539" cy="509230"/>
          </a:xfrm>
          <a:prstGeom prst="rect">
            <a:avLst/>
          </a:prstGeom>
          <a:noFill/>
          <a:ln/>
        </p:spPr>
        <p:txBody>
          <a:bodyPr wrap="none" lIns="0" tIns="0" rIns="0" bIns="0" rtlCol="0" anchor="t"/>
          <a:lstStyle/>
          <a:p>
            <a:pPr marL="0" indent="0">
              <a:lnSpc>
                <a:spcPts val="4000"/>
              </a:lnSpc>
              <a:buNone/>
            </a:pPr>
            <a:r>
              <a:rPr lang="en-US" sz="3200" dirty="0">
                <a:solidFill>
                  <a:srgbClr val="124E73"/>
                </a:solidFill>
                <a:latin typeface="MuseoModerno Medium" pitchFamily="34" charset="0"/>
                <a:ea typeface="MuseoModerno Medium" pitchFamily="34" charset="-122"/>
                <a:cs typeface="MuseoModerno Medium" pitchFamily="34" charset="-120"/>
              </a:rPr>
              <a:t>Conclusion and Future Enhancements</a:t>
            </a:r>
            <a:endParaRPr lang="en-US" sz="3200" dirty="0"/>
          </a:p>
        </p:txBody>
      </p:sp>
      <p:sp>
        <p:nvSpPr>
          <p:cNvPr id="4" name="Text 1"/>
          <p:cNvSpPr/>
          <p:nvPr/>
        </p:nvSpPr>
        <p:spPr>
          <a:xfrm>
            <a:off x="6056828" y="1799987"/>
            <a:ext cx="8003143" cy="537805"/>
          </a:xfrm>
          <a:prstGeom prst="rect">
            <a:avLst/>
          </a:prstGeom>
          <a:noFill/>
          <a:ln/>
        </p:spPr>
        <p:txBody>
          <a:bodyPr wrap="none" lIns="0" tIns="0" rIns="0" bIns="0" rtlCol="0" anchor="t"/>
          <a:lstStyle/>
          <a:p>
            <a:pPr marL="0" indent="0" algn="ctr">
              <a:lnSpc>
                <a:spcPts val="4200"/>
              </a:lnSpc>
              <a:buNone/>
            </a:pPr>
            <a:r>
              <a:rPr lang="en-US" sz="4200" dirty="0">
                <a:solidFill>
                  <a:srgbClr val="2B4150"/>
                </a:solidFill>
                <a:latin typeface="MuseoModerno Medium" pitchFamily="34" charset="0"/>
                <a:ea typeface="MuseoModerno Medium" pitchFamily="34" charset="-122"/>
                <a:cs typeface="MuseoModerno Medium" pitchFamily="34" charset="-120"/>
              </a:rPr>
              <a:t>1</a:t>
            </a:r>
            <a:endParaRPr lang="en-US" sz="4200" dirty="0"/>
          </a:p>
        </p:txBody>
      </p:sp>
      <p:sp>
        <p:nvSpPr>
          <p:cNvPr id="5" name="Text 2"/>
          <p:cNvSpPr/>
          <p:nvPr/>
        </p:nvSpPr>
        <p:spPr>
          <a:xfrm>
            <a:off x="9039701" y="2541389"/>
            <a:ext cx="2037278" cy="254556"/>
          </a:xfrm>
          <a:prstGeom prst="rect">
            <a:avLst/>
          </a:prstGeom>
          <a:noFill/>
          <a:ln/>
        </p:spPr>
        <p:txBody>
          <a:bodyPr wrap="none" lIns="0" tIns="0" rIns="0" bIns="0" rtlCol="0" anchor="t"/>
          <a:lstStyle/>
          <a:p>
            <a:pPr marL="0" indent="0" algn="ctr">
              <a:lnSpc>
                <a:spcPts val="2000"/>
              </a:lnSpc>
              <a:buNone/>
            </a:pPr>
            <a:r>
              <a:rPr lang="en-US" sz="1600" dirty="0">
                <a:solidFill>
                  <a:srgbClr val="2B4150"/>
                </a:solidFill>
                <a:latin typeface="MuseoModerno Medium" pitchFamily="34" charset="0"/>
                <a:ea typeface="MuseoModerno Medium" pitchFamily="34" charset="-122"/>
                <a:cs typeface="MuseoModerno Medium" pitchFamily="34" charset="-120"/>
              </a:rPr>
              <a:t>Key Takeaways</a:t>
            </a:r>
            <a:endParaRPr lang="en-US" sz="1600" dirty="0"/>
          </a:p>
        </p:txBody>
      </p:sp>
      <p:sp>
        <p:nvSpPr>
          <p:cNvPr id="6" name="Text 3"/>
          <p:cNvSpPr/>
          <p:nvPr/>
        </p:nvSpPr>
        <p:spPr>
          <a:xfrm>
            <a:off x="6056828" y="2893695"/>
            <a:ext cx="8003143" cy="521494"/>
          </a:xfrm>
          <a:prstGeom prst="rect">
            <a:avLst/>
          </a:prstGeom>
          <a:noFill/>
          <a:ln/>
        </p:spPr>
        <p:txBody>
          <a:bodyPr wrap="square" lIns="0" tIns="0" rIns="0" bIns="0" rtlCol="0" anchor="t"/>
          <a:lstStyle/>
          <a:p>
            <a:pPr marL="0" indent="0" algn="ctr">
              <a:lnSpc>
                <a:spcPts val="2050"/>
              </a:lnSpc>
              <a:buNone/>
            </a:pPr>
            <a:r>
              <a:rPr lang="en-US" sz="1250" dirty="0">
                <a:solidFill>
                  <a:srgbClr val="2B4150"/>
                </a:solidFill>
                <a:latin typeface="Source Sans Pro" pitchFamily="34" charset="0"/>
                <a:ea typeface="Source Sans Pro" pitchFamily="34" charset="-122"/>
                <a:cs typeface="Source Sans Pro" pitchFamily="34" charset="-120"/>
              </a:rPr>
              <a:t>The MERN Chat App demonstrates the effectiveness of the MERN stack and Socket.IO for building real-time communication applications.</a:t>
            </a:r>
            <a:endParaRPr lang="en-US" sz="1250" dirty="0"/>
          </a:p>
        </p:txBody>
      </p:sp>
      <p:sp>
        <p:nvSpPr>
          <p:cNvPr id="7" name="Text 4"/>
          <p:cNvSpPr/>
          <p:nvPr/>
        </p:nvSpPr>
        <p:spPr>
          <a:xfrm>
            <a:off x="6056828" y="3985498"/>
            <a:ext cx="8003143" cy="537805"/>
          </a:xfrm>
          <a:prstGeom prst="rect">
            <a:avLst/>
          </a:prstGeom>
          <a:noFill/>
          <a:ln/>
        </p:spPr>
        <p:txBody>
          <a:bodyPr wrap="none" lIns="0" tIns="0" rIns="0" bIns="0" rtlCol="0" anchor="t"/>
          <a:lstStyle/>
          <a:p>
            <a:pPr marL="0" indent="0" algn="ctr">
              <a:lnSpc>
                <a:spcPts val="4200"/>
              </a:lnSpc>
              <a:buNone/>
            </a:pPr>
            <a:r>
              <a:rPr lang="en-US" sz="4200" dirty="0">
                <a:solidFill>
                  <a:srgbClr val="2B4150"/>
                </a:solidFill>
                <a:latin typeface="MuseoModerno Medium" pitchFamily="34" charset="0"/>
                <a:ea typeface="MuseoModerno Medium" pitchFamily="34" charset="-122"/>
                <a:cs typeface="MuseoModerno Medium" pitchFamily="34" charset="-120"/>
              </a:rPr>
              <a:t>2</a:t>
            </a:r>
            <a:endParaRPr lang="en-US" sz="4200" dirty="0"/>
          </a:p>
        </p:txBody>
      </p:sp>
      <p:sp>
        <p:nvSpPr>
          <p:cNvPr id="8" name="Text 5"/>
          <p:cNvSpPr/>
          <p:nvPr/>
        </p:nvSpPr>
        <p:spPr>
          <a:xfrm>
            <a:off x="8984694" y="4726900"/>
            <a:ext cx="2147411" cy="254556"/>
          </a:xfrm>
          <a:prstGeom prst="rect">
            <a:avLst/>
          </a:prstGeom>
          <a:noFill/>
          <a:ln/>
        </p:spPr>
        <p:txBody>
          <a:bodyPr wrap="none" lIns="0" tIns="0" rIns="0" bIns="0" rtlCol="0" anchor="t"/>
          <a:lstStyle/>
          <a:p>
            <a:pPr marL="0" indent="0" algn="ctr">
              <a:lnSpc>
                <a:spcPts val="2000"/>
              </a:lnSpc>
              <a:buNone/>
            </a:pPr>
            <a:r>
              <a:rPr lang="en-US" sz="1600" dirty="0">
                <a:solidFill>
                  <a:srgbClr val="2B4150"/>
                </a:solidFill>
                <a:latin typeface="MuseoModerno Medium" pitchFamily="34" charset="0"/>
                <a:ea typeface="MuseoModerno Medium" pitchFamily="34" charset="-122"/>
                <a:cs typeface="MuseoModerno Medium" pitchFamily="34" charset="-120"/>
              </a:rPr>
              <a:t>Future Enhancements</a:t>
            </a:r>
            <a:endParaRPr lang="en-US" sz="1600" dirty="0"/>
          </a:p>
        </p:txBody>
      </p:sp>
      <p:sp>
        <p:nvSpPr>
          <p:cNvPr id="9" name="Text 6"/>
          <p:cNvSpPr/>
          <p:nvPr/>
        </p:nvSpPr>
        <p:spPr>
          <a:xfrm>
            <a:off x="6056828" y="5079206"/>
            <a:ext cx="8003143" cy="260747"/>
          </a:xfrm>
          <a:prstGeom prst="rect">
            <a:avLst/>
          </a:prstGeom>
          <a:noFill/>
          <a:ln/>
        </p:spPr>
        <p:txBody>
          <a:bodyPr wrap="none" lIns="0" tIns="0" rIns="0" bIns="0" rtlCol="0" anchor="t"/>
          <a:lstStyle/>
          <a:p>
            <a:pPr marL="0" indent="0" algn="ctr">
              <a:lnSpc>
                <a:spcPts val="2050"/>
              </a:lnSpc>
              <a:buNone/>
            </a:pPr>
            <a:r>
              <a:rPr lang="en-US" sz="1250" dirty="0">
                <a:solidFill>
                  <a:srgbClr val="2B4150"/>
                </a:solidFill>
                <a:latin typeface="Source Sans Pro" pitchFamily="34" charset="0"/>
                <a:ea typeface="Source Sans Pro" pitchFamily="34" charset="-122"/>
                <a:cs typeface="Source Sans Pro" pitchFamily="34" charset="-120"/>
              </a:rPr>
              <a:t>We can expand the app with group chat functionality, voice/video calling, and advanced features like file sharing.</a:t>
            </a:r>
            <a:endParaRPr lang="en-US" sz="1250" dirty="0"/>
          </a:p>
        </p:txBody>
      </p:sp>
      <p:sp>
        <p:nvSpPr>
          <p:cNvPr id="10" name="Text 7"/>
          <p:cNvSpPr/>
          <p:nvPr/>
        </p:nvSpPr>
        <p:spPr>
          <a:xfrm>
            <a:off x="6056828" y="5910263"/>
            <a:ext cx="8003143" cy="537805"/>
          </a:xfrm>
          <a:prstGeom prst="rect">
            <a:avLst/>
          </a:prstGeom>
          <a:noFill/>
          <a:ln/>
        </p:spPr>
        <p:txBody>
          <a:bodyPr wrap="none" lIns="0" tIns="0" rIns="0" bIns="0" rtlCol="0" anchor="t"/>
          <a:lstStyle/>
          <a:p>
            <a:pPr marL="0" indent="0" algn="ctr">
              <a:lnSpc>
                <a:spcPts val="4200"/>
              </a:lnSpc>
              <a:buNone/>
            </a:pPr>
            <a:r>
              <a:rPr lang="en-US" sz="4200" dirty="0">
                <a:solidFill>
                  <a:srgbClr val="2B4150"/>
                </a:solidFill>
                <a:latin typeface="MuseoModerno Medium" pitchFamily="34" charset="0"/>
                <a:ea typeface="MuseoModerno Medium" pitchFamily="34" charset="-122"/>
                <a:cs typeface="MuseoModerno Medium" pitchFamily="34" charset="-120"/>
              </a:rPr>
              <a:t>3</a:t>
            </a:r>
            <a:endParaRPr lang="en-US" sz="4200" dirty="0"/>
          </a:p>
        </p:txBody>
      </p:sp>
      <p:sp>
        <p:nvSpPr>
          <p:cNvPr id="11" name="Text 8"/>
          <p:cNvSpPr/>
          <p:nvPr/>
        </p:nvSpPr>
        <p:spPr>
          <a:xfrm>
            <a:off x="9039701" y="6651665"/>
            <a:ext cx="2037278" cy="254556"/>
          </a:xfrm>
          <a:prstGeom prst="rect">
            <a:avLst/>
          </a:prstGeom>
          <a:noFill/>
          <a:ln/>
        </p:spPr>
        <p:txBody>
          <a:bodyPr wrap="none" lIns="0" tIns="0" rIns="0" bIns="0" rtlCol="0" anchor="t"/>
          <a:lstStyle/>
          <a:p>
            <a:pPr marL="0" indent="0" algn="ctr">
              <a:lnSpc>
                <a:spcPts val="2000"/>
              </a:lnSpc>
              <a:buNone/>
            </a:pPr>
            <a:r>
              <a:rPr lang="en-US" sz="1600" dirty="0">
                <a:solidFill>
                  <a:srgbClr val="2B4150"/>
                </a:solidFill>
                <a:latin typeface="MuseoModerno Medium" pitchFamily="34" charset="0"/>
                <a:ea typeface="MuseoModerno Medium" pitchFamily="34" charset="-122"/>
                <a:cs typeface="MuseoModerno Medium" pitchFamily="34" charset="-120"/>
              </a:rPr>
              <a:t>Next Steps</a:t>
            </a:r>
            <a:endParaRPr lang="en-US" sz="1600" dirty="0"/>
          </a:p>
        </p:txBody>
      </p:sp>
      <p:sp>
        <p:nvSpPr>
          <p:cNvPr id="12" name="Text 9"/>
          <p:cNvSpPr/>
          <p:nvPr/>
        </p:nvSpPr>
        <p:spPr>
          <a:xfrm>
            <a:off x="6056828" y="7003971"/>
            <a:ext cx="8003143" cy="260747"/>
          </a:xfrm>
          <a:prstGeom prst="rect">
            <a:avLst/>
          </a:prstGeom>
          <a:noFill/>
          <a:ln/>
        </p:spPr>
        <p:txBody>
          <a:bodyPr wrap="none" lIns="0" tIns="0" rIns="0" bIns="0" rtlCol="0" anchor="t"/>
          <a:lstStyle/>
          <a:p>
            <a:pPr marL="0" indent="0" algn="ctr">
              <a:lnSpc>
                <a:spcPts val="2050"/>
              </a:lnSpc>
              <a:buNone/>
            </a:pPr>
            <a:r>
              <a:rPr lang="en-US" sz="1250" dirty="0">
                <a:solidFill>
                  <a:srgbClr val="2B4150"/>
                </a:solidFill>
                <a:latin typeface="Source Sans Pro" pitchFamily="34" charset="0"/>
                <a:ea typeface="Source Sans Pro" pitchFamily="34" charset="-122"/>
                <a:cs typeface="Source Sans Pro" pitchFamily="34" charset="-120"/>
              </a:rPr>
              <a:t>Explore advanced security measures, user interface improvements, and integrating AI-powered features.</a:t>
            </a:r>
            <a:endParaRPr lang="en-US" sz="1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297549"/>
            <a:ext cx="7222808"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Introduction to the Project</a:t>
            </a:r>
            <a:endParaRPr lang="en-US" sz="4450" dirty="0"/>
          </a:p>
        </p:txBody>
      </p:sp>
      <p:sp>
        <p:nvSpPr>
          <p:cNvPr id="3" name="Text 1"/>
          <p:cNvSpPr/>
          <p:nvPr/>
        </p:nvSpPr>
        <p:spPr>
          <a:xfrm>
            <a:off x="793790" y="3550563"/>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MERN Chat App is a full-stack project designed to provide users with a secure and user-friendly platform for real-time messaging. Built using the popular MERN stack (MongoDB, Express.js, React.js, Node.js) and enhanced with Socket.IO for real-time communication, the app enables private messaging and file sharing.</a:t>
            </a:r>
            <a:endParaRPr lang="en-US" sz="1750" dirty="0"/>
          </a:p>
        </p:txBody>
      </p:sp>
      <p:sp>
        <p:nvSpPr>
          <p:cNvPr id="4" name="Text 2"/>
          <p:cNvSpPr/>
          <p:nvPr/>
        </p:nvSpPr>
        <p:spPr>
          <a:xfrm>
            <a:off x="7599521" y="3550563"/>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project aims to showcase the capabilities of these technologies in creating a dynamic and interactive chat experience. We'll explore the core features, technical architecture, and the development process, emphasizing the benefits of using MERN and Socket.IO for real-time communication applications.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93790" y="73961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Application Features</a:t>
            </a:r>
            <a:endParaRPr lang="en-US" sz="4450" dirty="0"/>
          </a:p>
        </p:txBody>
      </p:sp>
      <p:sp>
        <p:nvSpPr>
          <p:cNvPr id="4" name="Shape 1"/>
          <p:cNvSpPr/>
          <p:nvPr/>
        </p:nvSpPr>
        <p:spPr>
          <a:xfrm>
            <a:off x="793790" y="2043708"/>
            <a:ext cx="396835" cy="396835"/>
          </a:xfrm>
          <a:prstGeom prst="roundRect">
            <a:avLst>
              <a:gd name="adj" fmla="val 8574"/>
            </a:avLst>
          </a:prstGeom>
          <a:solidFill>
            <a:srgbClr val="F3EEE3"/>
          </a:solidFill>
          <a:ln/>
        </p:spPr>
      </p:sp>
      <p:sp>
        <p:nvSpPr>
          <p:cNvPr id="5" name="Text 2"/>
          <p:cNvSpPr/>
          <p:nvPr/>
        </p:nvSpPr>
        <p:spPr>
          <a:xfrm>
            <a:off x="1417439" y="2043708"/>
            <a:ext cx="3041213" cy="708660"/>
          </a:xfrm>
          <a:prstGeom prst="rect">
            <a:avLst/>
          </a:prstGeom>
          <a:noFill/>
          <a:ln/>
        </p:spPr>
        <p:txBody>
          <a:bodyPr wrap="squar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User Authentication and Authorization</a:t>
            </a:r>
            <a:endParaRPr lang="en-US" sz="2200" dirty="0"/>
          </a:p>
        </p:txBody>
      </p:sp>
      <p:sp>
        <p:nvSpPr>
          <p:cNvPr id="6" name="Text 3"/>
          <p:cNvSpPr/>
          <p:nvPr/>
        </p:nvSpPr>
        <p:spPr>
          <a:xfrm>
            <a:off x="1417439" y="2888456"/>
            <a:ext cx="3041213"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Secure user accounts with login/signup functionalities. Role-based access control for private messaging and user profiles.</a:t>
            </a:r>
            <a:endParaRPr lang="en-US" sz="1750" dirty="0"/>
          </a:p>
        </p:txBody>
      </p:sp>
      <p:sp>
        <p:nvSpPr>
          <p:cNvPr id="7" name="Shape 4"/>
          <p:cNvSpPr/>
          <p:nvPr/>
        </p:nvSpPr>
        <p:spPr>
          <a:xfrm>
            <a:off x="4685467" y="2043708"/>
            <a:ext cx="396835" cy="396835"/>
          </a:xfrm>
          <a:prstGeom prst="roundRect">
            <a:avLst>
              <a:gd name="adj" fmla="val 8574"/>
            </a:avLst>
          </a:prstGeom>
          <a:solidFill>
            <a:srgbClr val="F3EEE3"/>
          </a:solidFill>
          <a:ln/>
        </p:spPr>
      </p:sp>
      <p:sp>
        <p:nvSpPr>
          <p:cNvPr id="8" name="Text 5"/>
          <p:cNvSpPr/>
          <p:nvPr/>
        </p:nvSpPr>
        <p:spPr>
          <a:xfrm>
            <a:off x="5309116" y="2043708"/>
            <a:ext cx="2963823"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Real-time Messaging</a:t>
            </a:r>
            <a:endParaRPr lang="en-US" sz="2200" dirty="0"/>
          </a:p>
        </p:txBody>
      </p:sp>
      <p:sp>
        <p:nvSpPr>
          <p:cNvPr id="9" name="Text 6"/>
          <p:cNvSpPr/>
          <p:nvPr/>
        </p:nvSpPr>
        <p:spPr>
          <a:xfrm>
            <a:off x="5309116" y="2534126"/>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Instant message delivery and updates using Socket.IO. Notification system for new messages and online status.</a:t>
            </a:r>
            <a:endParaRPr lang="en-US" sz="1750" dirty="0"/>
          </a:p>
        </p:txBody>
      </p:sp>
      <p:sp>
        <p:nvSpPr>
          <p:cNvPr id="10" name="Shape 7"/>
          <p:cNvSpPr/>
          <p:nvPr/>
        </p:nvSpPr>
        <p:spPr>
          <a:xfrm>
            <a:off x="793790" y="5184934"/>
            <a:ext cx="396835" cy="396835"/>
          </a:xfrm>
          <a:prstGeom prst="roundRect">
            <a:avLst>
              <a:gd name="adj" fmla="val 8574"/>
            </a:avLst>
          </a:prstGeom>
          <a:solidFill>
            <a:srgbClr val="F3EEE3"/>
          </a:solidFill>
          <a:ln/>
        </p:spPr>
      </p:sp>
      <p:sp>
        <p:nvSpPr>
          <p:cNvPr id="11" name="Text 8"/>
          <p:cNvSpPr/>
          <p:nvPr/>
        </p:nvSpPr>
        <p:spPr>
          <a:xfrm>
            <a:off x="1417439" y="5184934"/>
            <a:ext cx="3041213" cy="708660"/>
          </a:xfrm>
          <a:prstGeom prst="rect">
            <a:avLst/>
          </a:prstGeom>
          <a:noFill/>
          <a:ln/>
        </p:spPr>
        <p:txBody>
          <a:bodyPr wrap="squar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Private Messaging</a:t>
            </a:r>
            <a:endParaRPr lang="en-US" sz="2200" dirty="0"/>
          </a:p>
        </p:txBody>
      </p:sp>
      <p:sp>
        <p:nvSpPr>
          <p:cNvPr id="12" name="Text 9"/>
          <p:cNvSpPr/>
          <p:nvPr/>
        </p:nvSpPr>
        <p:spPr>
          <a:xfrm>
            <a:off x="1417439" y="6029682"/>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Direct communication between users. Sending and receiving private message.</a:t>
            </a:r>
            <a:endParaRPr lang="en-US" sz="1750" dirty="0"/>
          </a:p>
        </p:txBody>
      </p:sp>
      <p:sp>
        <p:nvSpPr>
          <p:cNvPr id="13" name="Shape 10"/>
          <p:cNvSpPr/>
          <p:nvPr/>
        </p:nvSpPr>
        <p:spPr>
          <a:xfrm>
            <a:off x="4685467" y="5184934"/>
            <a:ext cx="396835" cy="396835"/>
          </a:xfrm>
          <a:prstGeom prst="roundRect">
            <a:avLst>
              <a:gd name="adj" fmla="val 8574"/>
            </a:avLst>
          </a:prstGeom>
          <a:solidFill>
            <a:srgbClr val="F3EEE3"/>
          </a:solidFill>
          <a:ln/>
        </p:spPr>
      </p:sp>
      <p:sp>
        <p:nvSpPr>
          <p:cNvPr id="14" name="Text 11"/>
          <p:cNvSpPr/>
          <p:nvPr/>
        </p:nvSpPr>
        <p:spPr>
          <a:xfrm>
            <a:off x="5309116" y="5184934"/>
            <a:ext cx="3011686"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Database Integration</a:t>
            </a:r>
            <a:endParaRPr lang="en-US" sz="2200" dirty="0"/>
          </a:p>
        </p:txBody>
      </p:sp>
      <p:sp>
        <p:nvSpPr>
          <p:cNvPr id="15" name="Text 12"/>
          <p:cNvSpPr/>
          <p:nvPr/>
        </p:nvSpPr>
        <p:spPr>
          <a:xfrm>
            <a:off x="5309116" y="5675352"/>
            <a:ext cx="3041213"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Secure storage of user data, messages, and file uploads using MongoDB. Efficient database design and management.</a:t>
            </a:r>
            <a:endParaRPr lang="en-US" sz="1750" dirty="0"/>
          </a:p>
        </p:txBody>
      </p:sp>
      <p:pic>
        <p:nvPicPr>
          <p:cNvPr id="19" name="Picture 18">
            <a:extLst>
              <a:ext uri="{FF2B5EF4-FFF2-40B4-BE49-F238E27FC236}">
                <a16:creationId xmlns:a16="http://schemas.microsoft.com/office/drawing/2014/main" id="{E4436852-350E-1C45-A93C-CD29B20C3453}"/>
              </a:ext>
            </a:extLst>
          </p:cNvPr>
          <p:cNvPicPr>
            <a:picLocks noChangeAspect="1"/>
          </p:cNvPicPr>
          <p:nvPr/>
        </p:nvPicPr>
        <p:blipFill>
          <a:blip r:embed="rId3"/>
          <a:stretch>
            <a:fillRect/>
          </a:stretch>
        </p:blipFill>
        <p:spPr>
          <a:xfrm>
            <a:off x="8320803" y="5062654"/>
            <a:ext cx="6309598" cy="3166946"/>
          </a:xfrm>
          <a:prstGeom prst="rect">
            <a:avLst/>
          </a:prstGeom>
        </p:spPr>
      </p:pic>
      <p:pic>
        <p:nvPicPr>
          <p:cNvPr id="21" name="Picture 20">
            <a:extLst>
              <a:ext uri="{FF2B5EF4-FFF2-40B4-BE49-F238E27FC236}">
                <a16:creationId xmlns:a16="http://schemas.microsoft.com/office/drawing/2014/main" id="{4DB99CBE-5EDC-222F-3D86-739CDFBD6845}"/>
              </a:ext>
            </a:extLst>
          </p:cNvPr>
          <p:cNvPicPr>
            <a:picLocks noChangeAspect="1"/>
          </p:cNvPicPr>
          <p:nvPr/>
        </p:nvPicPr>
        <p:blipFill>
          <a:blip r:embed="rId4"/>
          <a:stretch>
            <a:fillRect/>
          </a:stretch>
        </p:blipFill>
        <p:spPr>
          <a:xfrm>
            <a:off x="8350329" y="0"/>
            <a:ext cx="6280071" cy="46943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6888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Technology Stack</a:t>
            </a:r>
            <a:endParaRPr lang="en-US" sz="4450" dirty="0"/>
          </a:p>
        </p:txBody>
      </p:sp>
      <p:sp>
        <p:nvSpPr>
          <p:cNvPr id="3" name="Shape 1"/>
          <p:cNvSpPr/>
          <p:nvPr/>
        </p:nvSpPr>
        <p:spPr>
          <a:xfrm>
            <a:off x="793790" y="2731294"/>
            <a:ext cx="4196358" cy="2032754"/>
          </a:xfrm>
          <a:prstGeom prst="roundRect">
            <a:avLst>
              <a:gd name="adj" fmla="val 1674"/>
            </a:avLst>
          </a:prstGeom>
          <a:solidFill>
            <a:srgbClr val="F3EEE3"/>
          </a:solidFill>
          <a:ln/>
        </p:spPr>
      </p:sp>
      <p:sp>
        <p:nvSpPr>
          <p:cNvPr id="4" name="Text 2"/>
          <p:cNvSpPr/>
          <p:nvPr/>
        </p:nvSpPr>
        <p:spPr>
          <a:xfrm>
            <a:off x="1020604" y="29581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MongoDB</a:t>
            </a:r>
            <a:endParaRPr lang="en-US" sz="2200" dirty="0"/>
          </a:p>
        </p:txBody>
      </p:sp>
      <p:sp>
        <p:nvSpPr>
          <p:cNvPr id="5" name="Text 3"/>
          <p:cNvSpPr/>
          <p:nvPr/>
        </p:nvSpPr>
        <p:spPr>
          <a:xfrm>
            <a:off x="1020604" y="3448526"/>
            <a:ext cx="3742730"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NoSQL database for storing user data, messages, and file uploads.</a:t>
            </a:r>
            <a:endParaRPr lang="en-US" sz="1750" dirty="0"/>
          </a:p>
        </p:txBody>
      </p:sp>
      <p:sp>
        <p:nvSpPr>
          <p:cNvPr id="6" name="Shape 4"/>
          <p:cNvSpPr/>
          <p:nvPr/>
        </p:nvSpPr>
        <p:spPr>
          <a:xfrm>
            <a:off x="5216962" y="2731294"/>
            <a:ext cx="4196358" cy="2032754"/>
          </a:xfrm>
          <a:prstGeom prst="roundRect">
            <a:avLst>
              <a:gd name="adj" fmla="val 1674"/>
            </a:avLst>
          </a:prstGeom>
          <a:solidFill>
            <a:srgbClr val="F3EEE3"/>
          </a:solidFill>
          <a:ln/>
        </p:spPr>
      </p:sp>
      <p:sp>
        <p:nvSpPr>
          <p:cNvPr id="7" name="Text 5"/>
          <p:cNvSpPr/>
          <p:nvPr/>
        </p:nvSpPr>
        <p:spPr>
          <a:xfrm>
            <a:off x="5443776" y="29581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Express.js</a:t>
            </a:r>
            <a:endParaRPr lang="en-US" sz="2200" dirty="0"/>
          </a:p>
        </p:txBody>
      </p:sp>
      <p:sp>
        <p:nvSpPr>
          <p:cNvPr id="8" name="Text 6"/>
          <p:cNvSpPr/>
          <p:nvPr/>
        </p:nvSpPr>
        <p:spPr>
          <a:xfrm>
            <a:off x="5443776" y="3448526"/>
            <a:ext cx="3742730"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Node.js web application framework for API endpoints and backend logic.</a:t>
            </a:r>
            <a:endParaRPr lang="en-US" sz="1750" dirty="0"/>
          </a:p>
        </p:txBody>
      </p:sp>
      <p:sp>
        <p:nvSpPr>
          <p:cNvPr id="9" name="Shape 7"/>
          <p:cNvSpPr/>
          <p:nvPr/>
        </p:nvSpPr>
        <p:spPr>
          <a:xfrm>
            <a:off x="9640133" y="2731294"/>
            <a:ext cx="4196358" cy="2032754"/>
          </a:xfrm>
          <a:prstGeom prst="roundRect">
            <a:avLst>
              <a:gd name="adj" fmla="val 1674"/>
            </a:avLst>
          </a:prstGeom>
          <a:solidFill>
            <a:srgbClr val="F3EEE3"/>
          </a:solidFill>
          <a:ln/>
        </p:spPr>
      </p:sp>
      <p:sp>
        <p:nvSpPr>
          <p:cNvPr id="10" name="Text 8"/>
          <p:cNvSpPr/>
          <p:nvPr/>
        </p:nvSpPr>
        <p:spPr>
          <a:xfrm>
            <a:off x="9866948" y="29581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React.js</a:t>
            </a:r>
            <a:endParaRPr lang="en-US" sz="2200" dirty="0"/>
          </a:p>
        </p:txBody>
      </p:sp>
      <p:sp>
        <p:nvSpPr>
          <p:cNvPr id="11" name="Text 9"/>
          <p:cNvSpPr/>
          <p:nvPr/>
        </p:nvSpPr>
        <p:spPr>
          <a:xfrm>
            <a:off x="9866948" y="3448526"/>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JavaScript library for building the user interface and handling dynamic content.</a:t>
            </a:r>
            <a:endParaRPr lang="en-US" sz="1750" dirty="0"/>
          </a:p>
        </p:txBody>
      </p:sp>
      <p:sp>
        <p:nvSpPr>
          <p:cNvPr id="12" name="Shape 10"/>
          <p:cNvSpPr/>
          <p:nvPr/>
        </p:nvSpPr>
        <p:spPr>
          <a:xfrm>
            <a:off x="793790" y="4990862"/>
            <a:ext cx="6408063" cy="1669852"/>
          </a:xfrm>
          <a:prstGeom prst="roundRect">
            <a:avLst>
              <a:gd name="adj" fmla="val 2038"/>
            </a:avLst>
          </a:prstGeom>
          <a:solidFill>
            <a:srgbClr val="F3EEE3"/>
          </a:solidFill>
          <a:ln/>
        </p:spPr>
      </p:sp>
      <p:sp>
        <p:nvSpPr>
          <p:cNvPr id="13" name="Text 11"/>
          <p:cNvSpPr/>
          <p:nvPr/>
        </p:nvSpPr>
        <p:spPr>
          <a:xfrm>
            <a:off x="1020604" y="521767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Node.js</a:t>
            </a:r>
            <a:endParaRPr lang="en-US" sz="2200" dirty="0"/>
          </a:p>
        </p:txBody>
      </p:sp>
      <p:sp>
        <p:nvSpPr>
          <p:cNvPr id="14" name="Text 12"/>
          <p:cNvSpPr/>
          <p:nvPr/>
        </p:nvSpPr>
        <p:spPr>
          <a:xfrm>
            <a:off x="1020604" y="5708094"/>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JavaScript runtime environment for server-side development and backend logic.</a:t>
            </a:r>
            <a:endParaRPr lang="en-US" sz="1750" dirty="0"/>
          </a:p>
        </p:txBody>
      </p:sp>
      <p:sp>
        <p:nvSpPr>
          <p:cNvPr id="15" name="Shape 13"/>
          <p:cNvSpPr/>
          <p:nvPr/>
        </p:nvSpPr>
        <p:spPr>
          <a:xfrm>
            <a:off x="7428667" y="4990862"/>
            <a:ext cx="6408063" cy="1669852"/>
          </a:xfrm>
          <a:prstGeom prst="roundRect">
            <a:avLst>
              <a:gd name="adj" fmla="val 2038"/>
            </a:avLst>
          </a:prstGeom>
          <a:solidFill>
            <a:srgbClr val="F3EEE3"/>
          </a:solidFill>
          <a:ln/>
        </p:spPr>
      </p:sp>
      <p:sp>
        <p:nvSpPr>
          <p:cNvPr id="16" name="Text 14"/>
          <p:cNvSpPr/>
          <p:nvPr/>
        </p:nvSpPr>
        <p:spPr>
          <a:xfrm>
            <a:off x="7655481" y="521767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Socket.IO</a:t>
            </a:r>
            <a:endParaRPr lang="en-US" sz="2200" dirty="0"/>
          </a:p>
        </p:txBody>
      </p:sp>
      <p:sp>
        <p:nvSpPr>
          <p:cNvPr id="17" name="Text 15"/>
          <p:cNvSpPr/>
          <p:nvPr/>
        </p:nvSpPr>
        <p:spPr>
          <a:xfrm>
            <a:off x="7655481" y="5708094"/>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Real-time communication library for instant message delivery and updates.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42729" y="380402"/>
            <a:ext cx="7886700" cy="1122759"/>
          </a:xfrm>
          <a:prstGeom prst="rect">
            <a:avLst/>
          </a:prstGeom>
          <a:noFill/>
          <a:ln/>
        </p:spPr>
        <p:txBody>
          <a:bodyPr wrap="square" lIns="0" tIns="0" rIns="0" bIns="0" rtlCol="0" anchor="t"/>
          <a:lstStyle/>
          <a:p>
            <a:pPr marL="0" indent="0">
              <a:lnSpc>
                <a:spcPts val="4400"/>
              </a:lnSpc>
              <a:buNone/>
            </a:pPr>
            <a:r>
              <a:rPr lang="en-US" sz="3500" dirty="0">
                <a:solidFill>
                  <a:srgbClr val="124E73"/>
                </a:solidFill>
                <a:latin typeface="MuseoModerno Medium" pitchFamily="34" charset="0"/>
                <a:ea typeface="MuseoModerno Medium" pitchFamily="34" charset="-122"/>
                <a:cs typeface="MuseoModerno Medium" pitchFamily="34" charset="-120"/>
              </a:rPr>
              <a:t>User Authentication and Authorization</a:t>
            </a:r>
            <a:endParaRPr lang="en-US" sz="3500" dirty="0"/>
          </a:p>
        </p:txBody>
      </p:sp>
      <p:pic>
        <p:nvPicPr>
          <p:cNvPr id="4" name="Image 1" descr="preencoded.png"/>
          <p:cNvPicPr>
            <a:picLocks noChangeAspect="1"/>
          </p:cNvPicPr>
          <p:nvPr/>
        </p:nvPicPr>
        <p:blipFill>
          <a:blip r:embed="rId3"/>
          <a:stretch>
            <a:fillRect/>
          </a:stretch>
        </p:blipFill>
        <p:spPr>
          <a:xfrm>
            <a:off x="642729" y="1664300"/>
            <a:ext cx="448985" cy="448985"/>
          </a:xfrm>
          <a:prstGeom prst="rect">
            <a:avLst/>
          </a:prstGeom>
        </p:spPr>
      </p:pic>
      <p:sp>
        <p:nvSpPr>
          <p:cNvPr id="5" name="Text 1"/>
          <p:cNvSpPr/>
          <p:nvPr/>
        </p:nvSpPr>
        <p:spPr>
          <a:xfrm>
            <a:off x="1237929" y="1775048"/>
            <a:ext cx="2245281" cy="280630"/>
          </a:xfrm>
          <a:prstGeom prst="rect">
            <a:avLst/>
          </a:prstGeom>
          <a:noFill/>
          <a:ln/>
        </p:spPr>
        <p:txBody>
          <a:bodyPr wrap="none" lIns="0" tIns="0" rIns="0" bIns="0" rtlCol="0" anchor="t"/>
          <a:lstStyle/>
          <a:p>
            <a:pPr marL="0" indent="0" algn="l">
              <a:lnSpc>
                <a:spcPts val="2200"/>
              </a:lnSpc>
              <a:buNone/>
            </a:pPr>
            <a:r>
              <a:rPr lang="en-US" sz="1750" dirty="0">
                <a:solidFill>
                  <a:srgbClr val="2B4150"/>
                </a:solidFill>
                <a:latin typeface="MuseoModerno Medium" pitchFamily="34" charset="0"/>
                <a:ea typeface="MuseoModerno Medium" pitchFamily="34" charset="-122"/>
                <a:cs typeface="MuseoModerno Medium" pitchFamily="34" charset="-120"/>
              </a:rPr>
              <a:t>User Registration</a:t>
            </a:r>
            <a:endParaRPr lang="en-US" sz="1750" dirty="0"/>
          </a:p>
        </p:txBody>
      </p:sp>
      <p:sp>
        <p:nvSpPr>
          <p:cNvPr id="6" name="Text 2"/>
          <p:cNvSpPr/>
          <p:nvPr/>
        </p:nvSpPr>
        <p:spPr>
          <a:xfrm>
            <a:off x="642729" y="2385172"/>
            <a:ext cx="6215271" cy="574834"/>
          </a:xfrm>
          <a:prstGeom prst="rect">
            <a:avLst/>
          </a:prstGeom>
          <a:noFill/>
          <a:ln/>
        </p:spPr>
        <p:txBody>
          <a:bodyPr wrap="square" lIns="0" tIns="0" rIns="0" bIns="0" rtlCol="0" anchor="t"/>
          <a:lstStyle/>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A secure registration form allows users to create accounts with unique usernames </a:t>
            </a:r>
          </a:p>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and passwords. Email verification and password hashing ensure account security.</a:t>
            </a:r>
            <a:endParaRPr lang="en-US" sz="1400" dirty="0"/>
          </a:p>
        </p:txBody>
      </p:sp>
      <p:pic>
        <p:nvPicPr>
          <p:cNvPr id="7" name="Image 2" descr="preencoded.png"/>
          <p:cNvPicPr>
            <a:picLocks noChangeAspect="1"/>
          </p:cNvPicPr>
          <p:nvPr/>
        </p:nvPicPr>
        <p:blipFill>
          <a:blip r:embed="rId4"/>
          <a:stretch>
            <a:fillRect/>
          </a:stretch>
        </p:blipFill>
        <p:spPr>
          <a:xfrm>
            <a:off x="6115050" y="4158734"/>
            <a:ext cx="448985" cy="448985"/>
          </a:xfrm>
          <a:prstGeom prst="rect">
            <a:avLst/>
          </a:prstGeom>
        </p:spPr>
      </p:pic>
      <p:sp>
        <p:nvSpPr>
          <p:cNvPr id="8" name="Text 3"/>
          <p:cNvSpPr/>
          <p:nvPr/>
        </p:nvSpPr>
        <p:spPr>
          <a:xfrm>
            <a:off x="6115050" y="4787265"/>
            <a:ext cx="2245281" cy="280630"/>
          </a:xfrm>
          <a:prstGeom prst="rect">
            <a:avLst/>
          </a:prstGeom>
          <a:noFill/>
          <a:ln/>
        </p:spPr>
        <p:txBody>
          <a:bodyPr wrap="none" lIns="0" tIns="0" rIns="0" bIns="0" rtlCol="0" anchor="t"/>
          <a:lstStyle/>
          <a:p>
            <a:pPr marL="0" indent="0" algn="l">
              <a:lnSpc>
                <a:spcPts val="2200"/>
              </a:lnSpc>
              <a:buNone/>
            </a:pPr>
            <a:r>
              <a:rPr lang="en-US" sz="1750" dirty="0">
                <a:solidFill>
                  <a:srgbClr val="2B4150"/>
                </a:solidFill>
                <a:latin typeface="MuseoModerno Medium" pitchFamily="34" charset="0"/>
                <a:ea typeface="MuseoModerno Medium" pitchFamily="34" charset="-122"/>
                <a:cs typeface="MuseoModerno Medium" pitchFamily="34" charset="-120"/>
              </a:rPr>
              <a:t>Login and Logout</a:t>
            </a:r>
            <a:endParaRPr lang="en-US" sz="1750" dirty="0"/>
          </a:p>
        </p:txBody>
      </p:sp>
      <p:sp>
        <p:nvSpPr>
          <p:cNvPr id="9" name="Text 4"/>
          <p:cNvSpPr/>
          <p:nvPr/>
        </p:nvSpPr>
        <p:spPr>
          <a:xfrm>
            <a:off x="6115050" y="5175647"/>
            <a:ext cx="4248321" cy="934166"/>
          </a:xfrm>
          <a:prstGeom prst="rect">
            <a:avLst/>
          </a:prstGeom>
          <a:noFill/>
          <a:ln/>
        </p:spPr>
        <p:txBody>
          <a:bodyPr wrap="square" lIns="0" tIns="0" rIns="0" bIns="0" rtlCol="0" anchor="t"/>
          <a:lstStyle/>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Users can log in with their credentials, granting access to </a:t>
            </a:r>
          </a:p>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private messaging features. Secure logout functionality</a:t>
            </a:r>
          </a:p>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 ensures user data privacy.</a:t>
            </a:r>
            <a:endParaRPr lang="en-US" sz="1400" dirty="0"/>
          </a:p>
        </p:txBody>
      </p:sp>
      <p:pic>
        <p:nvPicPr>
          <p:cNvPr id="10" name="Image 3" descr="preencoded.png"/>
          <p:cNvPicPr>
            <a:picLocks noChangeAspect="1"/>
          </p:cNvPicPr>
          <p:nvPr/>
        </p:nvPicPr>
        <p:blipFill>
          <a:blip r:embed="rId5"/>
          <a:stretch>
            <a:fillRect/>
          </a:stretch>
        </p:blipFill>
        <p:spPr>
          <a:xfrm>
            <a:off x="6115050" y="6289358"/>
            <a:ext cx="448985" cy="448985"/>
          </a:xfrm>
          <a:prstGeom prst="rect">
            <a:avLst/>
          </a:prstGeom>
        </p:spPr>
      </p:pic>
      <p:sp>
        <p:nvSpPr>
          <p:cNvPr id="11" name="Text 5"/>
          <p:cNvSpPr/>
          <p:nvPr/>
        </p:nvSpPr>
        <p:spPr>
          <a:xfrm>
            <a:off x="6115050" y="6917888"/>
            <a:ext cx="2245281" cy="280630"/>
          </a:xfrm>
          <a:prstGeom prst="rect">
            <a:avLst/>
          </a:prstGeom>
          <a:noFill/>
          <a:ln/>
        </p:spPr>
        <p:txBody>
          <a:bodyPr wrap="none" lIns="0" tIns="0" rIns="0" bIns="0" rtlCol="0" anchor="t"/>
          <a:lstStyle/>
          <a:p>
            <a:pPr marL="0" indent="0" algn="l">
              <a:lnSpc>
                <a:spcPts val="2200"/>
              </a:lnSpc>
              <a:buNone/>
            </a:pPr>
            <a:r>
              <a:rPr lang="en-US" sz="1750" dirty="0">
                <a:solidFill>
                  <a:srgbClr val="2B4150"/>
                </a:solidFill>
                <a:latin typeface="MuseoModerno Medium" pitchFamily="34" charset="0"/>
                <a:ea typeface="MuseoModerno Medium" pitchFamily="34" charset="-122"/>
                <a:cs typeface="MuseoModerno Medium" pitchFamily="34" charset="-120"/>
              </a:rPr>
              <a:t>Authorization</a:t>
            </a:r>
            <a:endParaRPr lang="en-US" sz="1750" dirty="0"/>
          </a:p>
        </p:txBody>
      </p:sp>
      <p:sp>
        <p:nvSpPr>
          <p:cNvPr id="12" name="Text 6"/>
          <p:cNvSpPr/>
          <p:nvPr/>
        </p:nvSpPr>
        <p:spPr>
          <a:xfrm>
            <a:off x="6115050" y="7306270"/>
            <a:ext cx="7886700" cy="287417"/>
          </a:xfrm>
          <a:prstGeom prst="rect">
            <a:avLst/>
          </a:prstGeom>
          <a:noFill/>
          <a:ln/>
        </p:spPr>
        <p:txBody>
          <a:bodyPr wrap="none" lIns="0" tIns="0" rIns="0" bIns="0" rtlCol="0" anchor="t"/>
          <a:lstStyle/>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Role-based access control restricts unauthorized access to sensitive data, ensuring privacy and security.</a:t>
            </a:r>
            <a:endParaRPr lang="en-US" sz="1400" dirty="0"/>
          </a:p>
        </p:txBody>
      </p:sp>
      <p:pic>
        <p:nvPicPr>
          <p:cNvPr id="15" name="Picture 14">
            <a:extLst>
              <a:ext uri="{FF2B5EF4-FFF2-40B4-BE49-F238E27FC236}">
                <a16:creationId xmlns:a16="http://schemas.microsoft.com/office/drawing/2014/main" id="{0B6B770F-E3A9-C5A3-2FD5-3A30DB6F0B3F}"/>
              </a:ext>
            </a:extLst>
          </p:cNvPr>
          <p:cNvPicPr>
            <a:picLocks noChangeAspect="1"/>
          </p:cNvPicPr>
          <p:nvPr/>
        </p:nvPicPr>
        <p:blipFill>
          <a:blip r:embed="rId6"/>
          <a:stretch>
            <a:fillRect/>
          </a:stretch>
        </p:blipFill>
        <p:spPr>
          <a:xfrm>
            <a:off x="628650" y="3052165"/>
            <a:ext cx="3847171" cy="5141487"/>
          </a:xfrm>
          <a:prstGeom prst="rect">
            <a:avLst/>
          </a:prstGeom>
        </p:spPr>
      </p:pic>
      <p:pic>
        <p:nvPicPr>
          <p:cNvPr id="17" name="Picture 16">
            <a:extLst>
              <a:ext uri="{FF2B5EF4-FFF2-40B4-BE49-F238E27FC236}">
                <a16:creationId xmlns:a16="http://schemas.microsoft.com/office/drawing/2014/main" id="{CB047C72-4ED6-60B6-4225-5C5BB4D8169B}"/>
              </a:ext>
            </a:extLst>
          </p:cNvPr>
          <p:cNvPicPr>
            <a:picLocks noChangeAspect="1"/>
          </p:cNvPicPr>
          <p:nvPr/>
        </p:nvPicPr>
        <p:blipFill>
          <a:blip r:embed="rId7"/>
          <a:stretch>
            <a:fillRect/>
          </a:stretch>
        </p:blipFill>
        <p:spPr>
          <a:xfrm>
            <a:off x="10454278" y="0"/>
            <a:ext cx="4176122" cy="68738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69556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Real-time Messaging with Socket.IO</a:t>
            </a:r>
            <a:endParaRPr lang="en-US" sz="4450" dirty="0"/>
          </a:p>
        </p:txBody>
      </p:sp>
      <p:sp>
        <p:nvSpPr>
          <p:cNvPr id="4" name="Shape 1"/>
          <p:cNvSpPr/>
          <p:nvPr/>
        </p:nvSpPr>
        <p:spPr>
          <a:xfrm>
            <a:off x="1118711" y="2453283"/>
            <a:ext cx="30480" cy="5080635"/>
          </a:xfrm>
          <a:prstGeom prst="roundRect">
            <a:avLst>
              <a:gd name="adj" fmla="val 111628"/>
            </a:avLst>
          </a:prstGeom>
          <a:solidFill>
            <a:srgbClr val="D9D4C9"/>
          </a:solidFill>
          <a:ln/>
        </p:spPr>
      </p:sp>
      <p:sp>
        <p:nvSpPr>
          <p:cNvPr id="5" name="Shape 2"/>
          <p:cNvSpPr/>
          <p:nvPr/>
        </p:nvSpPr>
        <p:spPr>
          <a:xfrm>
            <a:off x="1358622" y="2948345"/>
            <a:ext cx="793790" cy="30480"/>
          </a:xfrm>
          <a:prstGeom prst="roundRect">
            <a:avLst>
              <a:gd name="adj" fmla="val 111628"/>
            </a:avLst>
          </a:prstGeom>
          <a:solidFill>
            <a:srgbClr val="D9D4C9"/>
          </a:solidFill>
          <a:ln/>
        </p:spPr>
      </p:sp>
      <p:sp>
        <p:nvSpPr>
          <p:cNvPr id="6" name="Shape 3"/>
          <p:cNvSpPr/>
          <p:nvPr/>
        </p:nvSpPr>
        <p:spPr>
          <a:xfrm>
            <a:off x="878800" y="2708434"/>
            <a:ext cx="510302" cy="510302"/>
          </a:xfrm>
          <a:prstGeom prst="roundRect">
            <a:avLst>
              <a:gd name="adj" fmla="val 6667"/>
            </a:avLst>
          </a:prstGeom>
          <a:solidFill>
            <a:srgbClr val="F3EEE3"/>
          </a:solidFill>
          <a:ln/>
        </p:spPr>
      </p:sp>
      <p:sp>
        <p:nvSpPr>
          <p:cNvPr id="7" name="Text 4"/>
          <p:cNvSpPr/>
          <p:nvPr/>
        </p:nvSpPr>
        <p:spPr>
          <a:xfrm>
            <a:off x="1054179" y="2793444"/>
            <a:ext cx="15954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1</a:t>
            </a:r>
            <a:endParaRPr lang="en-US" sz="2650" dirty="0"/>
          </a:p>
        </p:txBody>
      </p:sp>
      <p:sp>
        <p:nvSpPr>
          <p:cNvPr id="8" name="Text 5"/>
          <p:cNvSpPr/>
          <p:nvPr/>
        </p:nvSpPr>
        <p:spPr>
          <a:xfrm>
            <a:off x="2381488" y="2680097"/>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Socket.IO establishes a persistent connection between the client (user's browser) and the server (Node.js application).</a:t>
            </a:r>
            <a:endParaRPr lang="en-US" sz="1750" dirty="0"/>
          </a:p>
        </p:txBody>
      </p:sp>
      <p:sp>
        <p:nvSpPr>
          <p:cNvPr id="9" name="Shape 6"/>
          <p:cNvSpPr/>
          <p:nvPr/>
        </p:nvSpPr>
        <p:spPr>
          <a:xfrm>
            <a:off x="1358622" y="4354592"/>
            <a:ext cx="793790" cy="30480"/>
          </a:xfrm>
          <a:prstGeom prst="roundRect">
            <a:avLst>
              <a:gd name="adj" fmla="val 111628"/>
            </a:avLst>
          </a:prstGeom>
          <a:solidFill>
            <a:srgbClr val="D9D4C9"/>
          </a:solidFill>
          <a:ln/>
        </p:spPr>
      </p:sp>
      <p:sp>
        <p:nvSpPr>
          <p:cNvPr id="10" name="Shape 7"/>
          <p:cNvSpPr/>
          <p:nvPr/>
        </p:nvSpPr>
        <p:spPr>
          <a:xfrm>
            <a:off x="878800" y="4114681"/>
            <a:ext cx="510302" cy="510302"/>
          </a:xfrm>
          <a:prstGeom prst="roundRect">
            <a:avLst>
              <a:gd name="adj" fmla="val 6667"/>
            </a:avLst>
          </a:prstGeom>
          <a:solidFill>
            <a:srgbClr val="F3EEE3"/>
          </a:solidFill>
          <a:ln/>
        </p:spPr>
      </p:sp>
      <p:sp>
        <p:nvSpPr>
          <p:cNvPr id="11" name="Text 8"/>
          <p:cNvSpPr/>
          <p:nvPr/>
        </p:nvSpPr>
        <p:spPr>
          <a:xfrm>
            <a:off x="1039297" y="4199692"/>
            <a:ext cx="189190"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2</a:t>
            </a:r>
            <a:endParaRPr lang="en-US" sz="2650" dirty="0"/>
          </a:p>
        </p:txBody>
      </p:sp>
      <p:sp>
        <p:nvSpPr>
          <p:cNvPr id="12" name="Text 9"/>
          <p:cNvSpPr/>
          <p:nvPr/>
        </p:nvSpPr>
        <p:spPr>
          <a:xfrm>
            <a:off x="2381488" y="4086344"/>
            <a:ext cx="5968722" cy="1088708"/>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When a user sends a message, Socket.IO emits an event to the server. This event carries the message content and the recipient's information.</a:t>
            </a:r>
            <a:endParaRPr lang="en-US" sz="1750" dirty="0"/>
          </a:p>
        </p:txBody>
      </p:sp>
      <p:sp>
        <p:nvSpPr>
          <p:cNvPr id="13" name="Shape 10"/>
          <p:cNvSpPr/>
          <p:nvPr/>
        </p:nvSpPr>
        <p:spPr>
          <a:xfrm>
            <a:off x="1358622" y="6123742"/>
            <a:ext cx="793790" cy="30480"/>
          </a:xfrm>
          <a:prstGeom prst="roundRect">
            <a:avLst>
              <a:gd name="adj" fmla="val 111628"/>
            </a:avLst>
          </a:prstGeom>
          <a:solidFill>
            <a:srgbClr val="D9D4C9"/>
          </a:solidFill>
          <a:ln/>
        </p:spPr>
      </p:sp>
      <p:sp>
        <p:nvSpPr>
          <p:cNvPr id="14" name="Shape 11"/>
          <p:cNvSpPr/>
          <p:nvPr/>
        </p:nvSpPr>
        <p:spPr>
          <a:xfrm>
            <a:off x="878800" y="5883831"/>
            <a:ext cx="510302" cy="510302"/>
          </a:xfrm>
          <a:prstGeom prst="roundRect">
            <a:avLst>
              <a:gd name="adj" fmla="val 6667"/>
            </a:avLst>
          </a:prstGeom>
          <a:solidFill>
            <a:srgbClr val="F3EEE3"/>
          </a:solidFill>
          <a:ln/>
        </p:spPr>
      </p:sp>
      <p:sp>
        <p:nvSpPr>
          <p:cNvPr id="15" name="Text 12"/>
          <p:cNvSpPr/>
          <p:nvPr/>
        </p:nvSpPr>
        <p:spPr>
          <a:xfrm>
            <a:off x="1038344" y="5968841"/>
            <a:ext cx="19121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3</a:t>
            </a:r>
            <a:endParaRPr lang="en-US" sz="2650" dirty="0"/>
          </a:p>
        </p:txBody>
      </p:sp>
      <p:sp>
        <p:nvSpPr>
          <p:cNvPr id="16" name="Text 13"/>
          <p:cNvSpPr/>
          <p:nvPr/>
        </p:nvSpPr>
        <p:spPr>
          <a:xfrm>
            <a:off x="2381488" y="5855494"/>
            <a:ext cx="5968722" cy="1451610"/>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server broadcasts the message to the intended recipient using Socket.IO's event-driven architecture. The recipient's browser receives the message in real-time, updating the chat interface.</a:t>
            </a:r>
            <a:endParaRPr lang="en-US" sz="1750" dirty="0"/>
          </a:p>
        </p:txBody>
      </p:sp>
      <p:pic>
        <p:nvPicPr>
          <p:cNvPr id="18" name="Picture 17">
            <a:extLst>
              <a:ext uri="{FF2B5EF4-FFF2-40B4-BE49-F238E27FC236}">
                <a16:creationId xmlns:a16="http://schemas.microsoft.com/office/drawing/2014/main" id="{4C74927C-239A-1255-4019-66A9DB3E8A93}"/>
              </a:ext>
            </a:extLst>
          </p:cNvPr>
          <p:cNvPicPr>
            <a:picLocks noChangeAspect="1"/>
          </p:cNvPicPr>
          <p:nvPr/>
        </p:nvPicPr>
        <p:blipFill>
          <a:blip r:embed="rId3"/>
          <a:stretch>
            <a:fillRect/>
          </a:stretch>
        </p:blipFill>
        <p:spPr>
          <a:xfrm>
            <a:off x="8590122" y="0"/>
            <a:ext cx="6040278"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73073" y="608290"/>
            <a:ext cx="7597854" cy="1380411"/>
          </a:xfrm>
          <a:prstGeom prst="rect">
            <a:avLst/>
          </a:prstGeom>
          <a:noFill/>
          <a:ln/>
        </p:spPr>
        <p:txBody>
          <a:bodyPr wrap="square" lIns="0" tIns="0" rIns="0" bIns="0" rtlCol="0" anchor="t"/>
          <a:lstStyle/>
          <a:p>
            <a:pPr marL="0" indent="0">
              <a:lnSpc>
                <a:spcPts val="5400"/>
              </a:lnSpc>
              <a:buNone/>
            </a:pPr>
            <a:r>
              <a:rPr lang="en-US" sz="4300" dirty="0">
                <a:solidFill>
                  <a:srgbClr val="124E73"/>
                </a:solidFill>
                <a:latin typeface="MuseoModerno Medium" pitchFamily="34" charset="0"/>
                <a:ea typeface="MuseoModerno Medium" pitchFamily="34" charset="-122"/>
                <a:cs typeface="MuseoModerno Medium" pitchFamily="34" charset="-120"/>
              </a:rPr>
              <a:t>Private Messaging Only</a:t>
            </a:r>
            <a:endParaRPr lang="en-US" sz="4300" dirty="0"/>
          </a:p>
        </p:txBody>
      </p:sp>
      <p:pic>
        <p:nvPicPr>
          <p:cNvPr id="4" name="Image 1" descr="preencoded.png"/>
          <p:cNvPicPr>
            <a:picLocks noChangeAspect="1"/>
          </p:cNvPicPr>
          <p:nvPr/>
        </p:nvPicPr>
        <p:blipFill>
          <a:blip r:embed="rId3"/>
          <a:stretch>
            <a:fillRect/>
          </a:stretch>
        </p:blipFill>
        <p:spPr>
          <a:xfrm>
            <a:off x="773073" y="2319933"/>
            <a:ext cx="1104424" cy="1767126"/>
          </a:xfrm>
          <a:prstGeom prst="rect">
            <a:avLst/>
          </a:prstGeom>
        </p:spPr>
      </p:pic>
      <p:sp>
        <p:nvSpPr>
          <p:cNvPr id="5" name="Text 1"/>
          <p:cNvSpPr/>
          <p:nvPr/>
        </p:nvSpPr>
        <p:spPr>
          <a:xfrm>
            <a:off x="2208728" y="2540794"/>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Direct Messages</a:t>
            </a:r>
            <a:endParaRPr lang="en-US" sz="2150" dirty="0"/>
          </a:p>
        </p:txBody>
      </p:sp>
      <p:sp>
        <p:nvSpPr>
          <p:cNvPr id="6" name="Text 2"/>
          <p:cNvSpPr/>
          <p:nvPr/>
        </p:nvSpPr>
        <p:spPr>
          <a:xfrm>
            <a:off x="2208728" y="3018353"/>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Users can initiate private conversations by selecting a recipient from their contacts list.</a:t>
            </a:r>
            <a:endParaRPr lang="en-US" sz="1700" dirty="0"/>
          </a:p>
        </p:txBody>
      </p:sp>
      <p:pic>
        <p:nvPicPr>
          <p:cNvPr id="7" name="Image 2" descr="preencoded.png"/>
          <p:cNvPicPr>
            <a:picLocks noChangeAspect="1"/>
          </p:cNvPicPr>
          <p:nvPr/>
        </p:nvPicPr>
        <p:blipFill>
          <a:blip r:embed="rId4"/>
          <a:stretch>
            <a:fillRect/>
          </a:stretch>
        </p:blipFill>
        <p:spPr>
          <a:xfrm>
            <a:off x="773073" y="4087058"/>
            <a:ext cx="1104424" cy="1767126"/>
          </a:xfrm>
          <a:prstGeom prst="rect">
            <a:avLst/>
          </a:prstGeom>
        </p:spPr>
      </p:pic>
      <p:sp>
        <p:nvSpPr>
          <p:cNvPr id="8" name="Text 3"/>
          <p:cNvSpPr/>
          <p:nvPr/>
        </p:nvSpPr>
        <p:spPr>
          <a:xfrm>
            <a:off x="2208728" y="4307919"/>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Message Encryption</a:t>
            </a:r>
            <a:endParaRPr lang="en-US" sz="2150" dirty="0"/>
          </a:p>
        </p:txBody>
      </p:sp>
      <p:sp>
        <p:nvSpPr>
          <p:cNvPr id="9" name="Text 4"/>
          <p:cNvSpPr/>
          <p:nvPr/>
        </p:nvSpPr>
        <p:spPr>
          <a:xfrm>
            <a:off x="2208728" y="4785479"/>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a:t>
            </a:r>
            <a:endParaRPr lang="en-US" sz="1700" dirty="0"/>
          </a:p>
        </p:txBody>
      </p:sp>
      <p:sp>
        <p:nvSpPr>
          <p:cNvPr id="12" name="Text 6"/>
          <p:cNvSpPr/>
          <p:nvPr/>
        </p:nvSpPr>
        <p:spPr>
          <a:xfrm>
            <a:off x="2208728" y="6552605"/>
            <a:ext cx="6162199" cy="706755"/>
          </a:xfrm>
          <a:prstGeom prst="rect">
            <a:avLst/>
          </a:prstGeom>
          <a:noFill/>
          <a:ln/>
        </p:spPr>
        <p:txBody>
          <a:bodyPr wrap="square" lIns="0" tIns="0" rIns="0" bIns="0" rtlCol="0" anchor="t"/>
          <a:lstStyle/>
          <a:p>
            <a:pPr marL="0" indent="0" algn="l">
              <a:lnSpc>
                <a:spcPts val="2750"/>
              </a:lnSpc>
              <a:buNone/>
            </a:pPr>
            <a:endParaRPr lang="en-US" sz="1700" dirty="0"/>
          </a:p>
        </p:txBody>
      </p:sp>
      <p:sp>
        <p:nvSpPr>
          <p:cNvPr id="14" name="TextBox 13">
            <a:extLst>
              <a:ext uri="{FF2B5EF4-FFF2-40B4-BE49-F238E27FC236}">
                <a16:creationId xmlns:a16="http://schemas.microsoft.com/office/drawing/2014/main" id="{D35CE12B-A4BD-7929-B2B8-7987D3C54720}"/>
              </a:ext>
            </a:extLst>
          </p:cNvPr>
          <p:cNvSpPr txBox="1"/>
          <p:nvPr/>
        </p:nvSpPr>
        <p:spPr>
          <a:xfrm>
            <a:off x="2118732" y="4652962"/>
            <a:ext cx="6333892" cy="781432"/>
          </a:xfrm>
          <a:prstGeom prst="rect">
            <a:avLst/>
          </a:prstGeom>
          <a:noFill/>
        </p:spPr>
        <p:txBody>
          <a:bodyPr wrap="square">
            <a:spAutoFit/>
          </a:bodyPr>
          <a:lstStyle/>
          <a:p>
            <a:pPr marL="0" indent="0" algn="l">
              <a:lnSpc>
                <a:spcPts val="2750"/>
              </a:lnSpc>
              <a:buNone/>
            </a:pPr>
            <a:r>
              <a:rPr lang="en-US" sz="1800" dirty="0">
                <a:solidFill>
                  <a:srgbClr val="2B4150"/>
                </a:solidFill>
                <a:latin typeface="Source Sans Pro" pitchFamily="34" charset="0"/>
                <a:ea typeface="Source Sans Pro" pitchFamily="34" charset="-122"/>
                <a:cs typeface="Source Sans Pro" pitchFamily="34" charset="-120"/>
              </a:rPr>
              <a:t>For sensitive conversations, messages can be encrypted end-to-end using encryption algorithms.</a:t>
            </a:r>
            <a:endParaRPr lang="en-US" sz="1800" dirty="0"/>
          </a:p>
        </p:txBody>
      </p:sp>
      <p:pic>
        <p:nvPicPr>
          <p:cNvPr id="16" name="Picture 15">
            <a:extLst>
              <a:ext uri="{FF2B5EF4-FFF2-40B4-BE49-F238E27FC236}">
                <a16:creationId xmlns:a16="http://schemas.microsoft.com/office/drawing/2014/main" id="{C6B4A6B7-8ED5-1D94-EE89-4B5896A4C2FE}"/>
              </a:ext>
            </a:extLst>
          </p:cNvPr>
          <p:cNvPicPr>
            <a:picLocks noChangeAspect="1"/>
          </p:cNvPicPr>
          <p:nvPr/>
        </p:nvPicPr>
        <p:blipFill>
          <a:blip r:embed="rId5"/>
          <a:stretch>
            <a:fillRect/>
          </a:stretch>
        </p:blipFill>
        <p:spPr>
          <a:xfrm>
            <a:off x="8370927" y="0"/>
            <a:ext cx="6259473"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972145"/>
            <a:ext cx="9285923"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Database Design and Integration</a:t>
            </a:r>
            <a:endParaRPr lang="en-US" sz="4450" dirty="0"/>
          </a:p>
        </p:txBody>
      </p:sp>
      <p:pic>
        <p:nvPicPr>
          <p:cNvPr id="3" name="Image 0" descr="preencoded.png"/>
          <p:cNvPicPr>
            <a:picLocks noChangeAspect="1"/>
          </p:cNvPicPr>
          <p:nvPr/>
        </p:nvPicPr>
        <p:blipFill>
          <a:blip r:embed="rId3"/>
          <a:stretch>
            <a:fillRect/>
          </a:stretch>
        </p:blipFill>
        <p:spPr>
          <a:xfrm>
            <a:off x="2978348" y="2134553"/>
            <a:ext cx="2152055" cy="1669852"/>
          </a:xfrm>
          <a:prstGeom prst="rect">
            <a:avLst/>
          </a:prstGeom>
        </p:spPr>
      </p:pic>
      <p:sp>
        <p:nvSpPr>
          <p:cNvPr id="4" name="Text 1"/>
          <p:cNvSpPr/>
          <p:nvPr/>
        </p:nvSpPr>
        <p:spPr>
          <a:xfrm>
            <a:off x="3987879" y="2959179"/>
            <a:ext cx="132993" cy="453509"/>
          </a:xfrm>
          <a:prstGeom prst="rect">
            <a:avLst/>
          </a:prstGeom>
          <a:noFill/>
          <a:ln/>
        </p:spPr>
        <p:txBody>
          <a:bodyPr wrap="none" lIns="0" tIns="0" rIns="0" bIns="0" rtlCol="0" anchor="t"/>
          <a:lstStyle/>
          <a:p>
            <a:pPr marL="0" indent="0" algn="ctr">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1</a:t>
            </a:r>
            <a:endParaRPr lang="en-US" sz="2200" dirty="0"/>
          </a:p>
        </p:txBody>
      </p:sp>
      <p:sp>
        <p:nvSpPr>
          <p:cNvPr id="5" name="Text 2"/>
          <p:cNvSpPr/>
          <p:nvPr/>
        </p:nvSpPr>
        <p:spPr>
          <a:xfrm>
            <a:off x="5357217" y="25428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User Collection</a:t>
            </a:r>
            <a:endParaRPr lang="en-US" sz="2200" dirty="0"/>
          </a:p>
        </p:txBody>
      </p:sp>
      <p:sp>
        <p:nvSpPr>
          <p:cNvPr id="6" name="Text 3"/>
          <p:cNvSpPr/>
          <p:nvPr/>
        </p:nvSpPr>
        <p:spPr>
          <a:xfrm>
            <a:off x="5357217" y="3033236"/>
            <a:ext cx="7705249"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Stores user information, including username, email , and  password.</a:t>
            </a:r>
            <a:endParaRPr lang="en-US" sz="1750" dirty="0"/>
          </a:p>
        </p:txBody>
      </p:sp>
      <p:sp>
        <p:nvSpPr>
          <p:cNvPr id="7" name="Shape 4"/>
          <p:cNvSpPr/>
          <p:nvPr/>
        </p:nvSpPr>
        <p:spPr>
          <a:xfrm>
            <a:off x="5187077" y="3817501"/>
            <a:ext cx="8592860" cy="15240"/>
          </a:xfrm>
          <a:prstGeom prst="roundRect">
            <a:avLst>
              <a:gd name="adj" fmla="val 223256"/>
            </a:avLst>
          </a:prstGeom>
          <a:solidFill>
            <a:srgbClr val="D9D4C9"/>
          </a:solidFill>
          <a:ln/>
        </p:spPr>
      </p:sp>
      <p:pic>
        <p:nvPicPr>
          <p:cNvPr id="8" name="Image 1" descr="preencoded.png"/>
          <p:cNvPicPr>
            <a:picLocks noChangeAspect="1"/>
          </p:cNvPicPr>
          <p:nvPr/>
        </p:nvPicPr>
        <p:blipFill>
          <a:blip r:embed="rId4"/>
          <a:stretch>
            <a:fillRect/>
          </a:stretch>
        </p:blipFill>
        <p:spPr>
          <a:xfrm>
            <a:off x="1902381" y="3861078"/>
            <a:ext cx="4304109" cy="1669852"/>
          </a:xfrm>
          <a:prstGeom prst="rect">
            <a:avLst/>
          </a:prstGeom>
        </p:spPr>
      </p:pic>
      <p:sp>
        <p:nvSpPr>
          <p:cNvPr id="9" name="Text 5"/>
          <p:cNvSpPr/>
          <p:nvPr/>
        </p:nvSpPr>
        <p:spPr>
          <a:xfrm>
            <a:off x="3975497" y="4469249"/>
            <a:ext cx="157639" cy="453509"/>
          </a:xfrm>
          <a:prstGeom prst="rect">
            <a:avLst/>
          </a:prstGeom>
          <a:noFill/>
          <a:ln/>
        </p:spPr>
        <p:txBody>
          <a:bodyPr wrap="none" lIns="0" tIns="0" rIns="0" bIns="0" rtlCol="0" anchor="t"/>
          <a:lstStyle/>
          <a:p>
            <a:pPr marL="0" indent="0" algn="ctr">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2</a:t>
            </a:r>
            <a:endParaRPr lang="en-US" sz="2200" dirty="0"/>
          </a:p>
        </p:txBody>
      </p:sp>
      <p:sp>
        <p:nvSpPr>
          <p:cNvPr id="10" name="Text 6"/>
          <p:cNvSpPr/>
          <p:nvPr/>
        </p:nvSpPr>
        <p:spPr>
          <a:xfrm>
            <a:off x="6433304" y="426934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Users Conversation</a:t>
            </a:r>
            <a:endParaRPr lang="en-US" sz="2200" dirty="0"/>
          </a:p>
        </p:txBody>
      </p:sp>
      <p:sp>
        <p:nvSpPr>
          <p:cNvPr id="11" name="Text 7"/>
          <p:cNvSpPr/>
          <p:nvPr/>
        </p:nvSpPr>
        <p:spPr>
          <a:xfrm>
            <a:off x="6433304" y="4759762"/>
            <a:ext cx="6495336"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Stores  conversation  Array of two user, sender and receiver.</a:t>
            </a:r>
            <a:endParaRPr lang="en-US" sz="1750" dirty="0"/>
          </a:p>
        </p:txBody>
      </p:sp>
      <p:sp>
        <p:nvSpPr>
          <p:cNvPr id="12" name="Shape 8"/>
          <p:cNvSpPr/>
          <p:nvPr/>
        </p:nvSpPr>
        <p:spPr>
          <a:xfrm>
            <a:off x="6263164" y="5544026"/>
            <a:ext cx="7516773" cy="15240"/>
          </a:xfrm>
          <a:prstGeom prst="roundRect">
            <a:avLst>
              <a:gd name="adj" fmla="val 223256"/>
            </a:avLst>
          </a:prstGeom>
          <a:solidFill>
            <a:srgbClr val="D9D4C9"/>
          </a:solidFill>
          <a:ln/>
        </p:spPr>
      </p:sp>
      <p:pic>
        <p:nvPicPr>
          <p:cNvPr id="13" name="Image 2" descr="preencoded.png"/>
          <p:cNvPicPr>
            <a:picLocks noChangeAspect="1"/>
          </p:cNvPicPr>
          <p:nvPr/>
        </p:nvPicPr>
        <p:blipFill>
          <a:blip r:embed="rId5"/>
          <a:stretch>
            <a:fillRect/>
          </a:stretch>
        </p:blipFill>
        <p:spPr>
          <a:xfrm>
            <a:off x="826294" y="5587603"/>
            <a:ext cx="6456164" cy="1669852"/>
          </a:xfrm>
          <a:prstGeom prst="rect">
            <a:avLst/>
          </a:prstGeom>
        </p:spPr>
      </p:pic>
      <p:sp>
        <p:nvSpPr>
          <p:cNvPr id="14" name="Text 9"/>
          <p:cNvSpPr/>
          <p:nvPr/>
        </p:nvSpPr>
        <p:spPr>
          <a:xfrm>
            <a:off x="3974663" y="6195774"/>
            <a:ext cx="159306" cy="453509"/>
          </a:xfrm>
          <a:prstGeom prst="rect">
            <a:avLst/>
          </a:prstGeom>
          <a:noFill/>
          <a:ln/>
        </p:spPr>
        <p:txBody>
          <a:bodyPr wrap="none" lIns="0" tIns="0" rIns="0" bIns="0" rtlCol="0" anchor="t"/>
          <a:lstStyle/>
          <a:p>
            <a:pPr marL="0" indent="0" algn="ctr">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3</a:t>
            </a:r>
            <a:endParaRPr lang="en-US" sz="2200" dirty="0"/>
          </a:p>
        </p:txBody>
      </p:sp>
      <p:sp>
        <p:nvSpPr>
          <p:cNvPr id="15" name="Text 10"/>
          <p:cNvSpPr/>
          <p:nvPr/>
        </p:nvSpPr>
        <p:spPr>
          <a:xfrm>
            <a:off x="7509272" y="58144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Message Collection</a:t>
            </a:r>
            <a:endParaRPr lang="en-US" sz="2200" dirty="0"/>
          </a:p>
        </p:txBody>
      </p:sp>
      <p:sp>
        <p:nvSpPr>
          <p:cNvPr id="16" name="Text 11"/>
          <p:cNvSpPr/>
          <p:nvPr/>
        </p:nvSpPr>
        <p:spPr>
          <a:xfrm>
            <a:off x="7509272" y="6304836"/>
            <a:ext cx="6100524"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Stores messages and their respective timestamps .</a:t>
            </a:r>
            <a:endParaRPr lang="en-US" sz="1750" dirty="0"/>
          </a:p>
        </p:txBody>
      </p:sp>
      <p:pic>
        <p:nvPicPr>
          <p:cNvPr id="18" name="Picture 17">
            <a:extLst>
              <a:ext uri="{FF2B5EF4-FFF2-40B4-BE49-F238E27FC236}">
                <a16:creationId xmlns:a16="http://schemas.microsoft.com/office/drawing/2014/main" id="{1E571847-2C60-99D2-C56C-E7B41C6B58E1}"/>
              </a:ext>
            </a:extLst>
          </p:cNvPr>
          <p:cNvPicPr>
            <a:picLocks noChangeAspect="1"/>
          </p:cNvPicPr>
          <p:nvPr/>
        </p:nvPicPr>
        <p:blipFill>
          <a:blip r:embed="rId6"/>
          <a:stretch>
            <a:fillRect/>
          </a:stretch>
        </p:blipFill>
        <p:spPr>
          <a:xfrm>
            <a:off x="11476904" y="348988"/>
            <a:ext cx="2903472" cy="21718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96923"/>
            <a:ext cx="6918841"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Deployment and Hosting</a:t>
            </a:r>
            <a:endParaRPr lang="en-US" sz="4450" dirty="0"/>
          </a:p>
        </p:txBody>
      </p:sp>
      <p:sp>
        <p:nvSpPr>
          <p:cNvPr id="3" name="Shape 1"/>
          <p:cNvSpPr/>
          <p:nvPr/>
        </p:nvSpPr>
        <p:spPr>
          <a:xfrm>
            <a:off x="793790" y="2259330"/>
            <a:ext cx="2173724" cy="1306949"/>
          </a:xfrm>
          <a:prstGeom prst="roundRect">
            <a:avLst>
              <a:gd name="adj" fmla="val 2603"/>
            </a:avLst>
          </a:prstGeom>
          <a:solidFill>
            <a:srgbClr val="F3EEE3"/>
          </a:solidFill>
          <a:ln/>
        </p:spPr>
      </p:sp>
      <p:sp>
        <p:nvSpPr>
          <p:cNvPr id="4" name="Text 2"/>
          <p:cNvSpPr/>
          <p:nvPr/>
        </p:nvSpPr>
        <p:spPr>
          <a:xfrm>
            <a:off x="1020604" y="2686050"/>
            <a:ext cx="132993" cy="453509"/>
          </a:xfrm>
          <a:prstGeom prst="rect">
            <a:avLst/>
          </a:prstGeom>
          <a:noFill/>
          <a:ln/>
        </p:spPr>
        <p:txBody>
          <a:bodyPr wrap="none" lIns="0" tIns="0" rIns="0" bIns="0" rtlCol="0" anchor="t"/>
          <a:lstStyle/>
          <a:p>
            <a:pPr marL="0" indent="0" algn="ctr">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1</a:t>
            </a:r>
            <a:endParaRPr lang="en-US" sz="2200" dirty="0"/>
          </a:p>
        </p:txBody>
      </p:sp>
      <p:sp>
        <p:nvSpPr>
          <p:cNvPr id="5" name="Text 3"/>
          <p:cNvSpPr/>
          <p:nvPr/>
        </p:nvSpPr>
        <p:spPr>
          <a:xfrm>
            <a:off x="3194328" y="2486144"/>
            <a:ext cx="2954179"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Backend Deployment</a:t>
            </a:r>
            <a:endParaRPr lang="en-US" sz="2200" dirty="0"/>
          </a:p>
        </p:txBody>
      </p:sp>
      <p:sp>
        <p:nvSpPr>
          <p:cNvPr id="6" name="Text 4"/>
          <p:cNvSpPr/>
          <p:nvPr/>
        </p:nvSpPr>
        <p:spPr>
          <a:xfrm>
            <a:off x="3194328" y="2976563"/>
            <a:ext cx="8036362"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Node.js server is deployed on a cloud platform like Heroku, AWS, or DigitalOcean.</a:t>
            </a:r>
            <a:endParaRPr lang="en-US" sz="1750" dirty="0"/>
          </a:p>
        </p:txBody>
      </p:sp>
      <p:sp>
        <p:nvSpPr>
          <p:cNvPr id="7" name="Shape 5"/>
          <p:cNvSpPr/>
          <p:nvPr/>
        </p:nvSpPr>
        <p:spPr>
          <a:xfrm>
            <a:off x="3080861" y="3551039"/>
            <a:ext cx="10642402" cy="15240"/>
          </a:xfrm>
          <a:prstGeom prst="roundRect">
            <a:avLst>
              <a:gd name="adj" fmla="val 223256"/>
            </a:avLst>
          </a:prstGeom>
          <a:solidFill>
            <a:srgbClr val="D9D4C9"/>
          </a:solidFill>
          <a:ln/>
        </p:spPr>
      </p:sp>
      <p:sp>
        <p:nvSpPr>
          <p:cNvPr id="8" name="Shape 6"/>
          <p:cNvSpPr/>
          <p:nvPr/>
        </p:nvSpPr>
        <p:spPr>
          <a:xfrm>
            <a:off x="793790" y="3679627"/>
            <a:ext cx="4347567" cy="1669852"/>
          </a:xfrm>
          <a:prstGeom prst="roundRect">
            <a:avLst>
              <a:gd name="adj" fmla="val 2038"/>
            </a:avLst>
          </a:prstGeom>
          <a:solidFill>
            <a:srgbClr val="F3EEE3"/>
          </a:solidFill>
          <a:ln/>
        </p:spPr>
      </p:sp>
      <p:sp>
        <p:nvSpPr>
          <p:cNvPr id="9" name="Text 7"/>
          <p:cNvSpPr/>
          <p:nvPr/>
        </p:nvSpPr>
        <p:spPr>
          <a:xfrm>
            <a:off x="1020604" y="4287798"/>
            <a:ext cx="157639" cy="453509"/>
          </a:xfrm>
          <a:prstGeom prst="rect">
            <a:avLst/>
          </a:prstGeom>
          <a:noFill/>
          <a:ln/>
        </p:spPr>
        <p:txBody>
          <a:bodyPr wrap="none" lIns="0" tIns="0" rIns="0" bIns="0" rtlCol="0" anchor="t"/>
          <a:lstStyle/>
          <a:p>
            <a:pPr marL="0" indent="0" algn="ctr">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2</a:t>
            </a:r>
            <a:endParaRPr lang="en-US" sz="2200" dirty="0"/>
          </a:p>
        </p:txBody>
      </p:sp>
      <p:sp>
        <p:nvSpPr>
          <p:cNvPr id="10" name="Text 8"/>
          <p:cNvSpPr/>
          <p:nvPr/>
        </p:nvSpPr>
        <p:spPr>
          <a:xfrm>
            <a:off x="5368171" y="3906441"/>
            <a:ext cx="3004304"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Frontend Deployment</a:t>
            </a:r>
            <a:endParaRPr lang="en-US" sz="2200" dirty="0"/>
          </a:p>
        </p:txBody>
      </p:sp>
      <p:sp>
        <p:nvSpPr>
          <p:cNvPr id="11" name="Text 9"/>
          <p:cNvSpPr/>
          <p:nvPr/>
        </p:nvSpPr>
        <p:spPr>
          <a:xfrm>
            <a:off x="5368171" y="4396859"/>
            <a:ext cx="8241625"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React.js application is built and deployed using a front-end hosting services.</a:t>
            </a:r>
            <a:endParaRPr lang="en-US" sz="1750" dirty="0"/>
          </a:p>
        </p:txBody>
      </p:sp>
      <p:sp>
        <p:nvSpPr>
          <p:cNvPr id="12" name="Shape 10"/>
          <p:cNvSpPr/>
          <p:nvPr/>
        </p:nvSpPr>
        <p:spPr>
          <a:xfrm>
            <a:off x="5254704" y="5334238"/>
            <a:ext cx="8468558" cy="15240"/>
          </a:xfrm>
          <a:prstGeom prst="roundRect">
            <a:avLst>
              <a:gd name="adj" fmla="val 223256"/>
            </a:avLst>
          </a:prstGeom>
          <a:solidFill>
            <a:srgbClr val="D9D4C9"/>
          </a:solidFill>
          <a:ln/>
        </p:spPr>
      </p:sp>
      <p:sp>
        <p:nvSpPr>
          <p:cNvPr id="13" name="Shape 11"/>
          <p:cNvSpPr/>
          <p:nvPr/>
        </p:nvSpPr>
        <p:spPr>
          <a:xfrm>
            <a:off x="793790" y="5462826"/>
            <a:ext cx="6521410" cy="1669852"/>
          </a:xfrm>
          <a:prstGeom prst="roundRect">
            <a:avLst>
              <a:gd name="adj" fmla="val 2038"/>
            </a:avLst>
          </a:prstGeom>
          <a:solidFill>
            <a:srgbClr val="F3EEE3"/>
          </a:solidFill>
          <a:ln/>
        </p:spPr>
      </p:sp>
      <p:sp>
        <p:nvSpPr>
          <p:cNvPr id="14" name="Text 12"/>
          <p:cNvSpPr/>
          <p:nvPr/>
        </p:nvSpPr>
        <p:spPr>
          <a:xfrm>
            <a:off x="1020604" y="6070997"/>
            <a:ext cx="159306" cy="453509"/>
          </a:xfrm>
          <a:prstGeom prst="rect">
            <a:avLst/>
          </a:prstGeom>
          <a:noFill/>
          <a:ln/>
        </p:spPr>
        <p:txBody>
          <a:bodyPr wrap="none" lIns="0" tIns="0" rIns="0" bIns="0" rtlCol="0" anchor="t"/>
          <a:lstStyle/>
          <a:p>
            <a:pPr marL="0" indent="0" algn="ctr">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3</a:t>
            </a:r>
            <a:endParaRPr lang="en-US" sz="2200" dirty="0"/>
          </a:p>
        </p:txBody>
      </p:sp>
      <p:sp>
        <p:nvSpPr>
          <p:cNvPr id="15" name="Text 13"/>
          <p:cNvSpPr/>
          <p:nvPr/>
        </p:nvSpPr>
        <p:spPr>
          <a:xfrm>
            <a:off x="7542014" y="5689640"/>
            <a:ext cx="3342442"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Database Management</a:t>
            </a:r>
            <a:endParaRPr lang="en-US" sz="2200" dirty="0"/>
          </a:p>
        </p:txBody>
      </p:sp>
      <p:sp>
        <p:nvSpPr>
          <p:cNvPr id="16" name="Text 14"/>
          <p:cNvSpPr/>
          <p:nvPr/>
        </p:nvSpPr>
        <p:spPr>
          <a:xfrm>
            <a:off x="7542014" y="6180058"/>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MongoDB database is hosted on a cloud provider on MongoDB Atlas.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721</Words>
  <Application>Microsoft Office PowerPoint</Application>
  <PresentationFormat>Custom</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Source Sans Pro</vt:lpstr>
      <vt:lpstr>Arial</vt:lpstr>
      <vt:lpstr>Source Sans Pro Medium</vt:lpstr>
      <vt:lpstr>Source Sans Pro Bold</vt:lpstr>
      <vt:lpstr>MuseoModerno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Hemant Kumar</cp:lastModifiedBy>
  <cp:revision>2</cp:revision>
  <dcterms:created xsi:type="dcterms:W3CDTF">2024-12-03T05:14:15Z</dcterms:created>
  <dcterms:modified xsi:type="dcterms:W3CDTF">2024-12-03T07:32:05Z</dcterms:modified>
</cp:coreProperties>
</file>