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04-11-2018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190" y="4473211"/>
            <a:ext cx="6138856" cy="1908613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IN" sz="1800" dirty="0"/>
              <a:t>Abhishek Singhal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Hemant Badgujar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Jetendra</a:t>
            </a:r>
            <a:r>
              <a:rPr lang="en-IN" sz="1800" dirty="0"/>
              <a:t> </a:t>
            </a:r>
            <a:r>
              <a:rPr lang="en-IN" sz="1800" dirty="0" err="1"/>
              <a:t>Mulinti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 Prem Kumar R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83B35-7A19-40B9-B676-83EE2B40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933" y="4473211"/>
            <a:ext cx="2738383" cy="17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98" y="1401289"/>
            <a:ext cx="11168742" cy="4679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Purpose: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Understand the global trends in investment to take decision effectively.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Process: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Perform analysis on investment type, country &amp; sector to devise a proper strategy for identifying investment opportunities.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Payoff: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et an appropriate plan to understand where other investors are investing and make decision accordingly to invest between 5 and 15 million USD per round of investment.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78974" y="230744"/>
            <a:ext cx="9016934" cy="85613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8349" y="80209"/>
            <a:ext cx="9018385" cy="873661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 Problem solving methodology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72339-83FC-4C4D-BD2D-542ADA1B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" y="1175154"/>
            <a:ext cx="9018385" cy="540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77" y="240125"/>
            <a:ext cx="8767551" cy="8784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EFCB1F-04B2-4A5D-8040-D329A2E5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31199"/>
              </p:ext>
            </p:extLst>
          </p:nvPr>
        </p:nvGraphicFramePr>
        <p:xfrm>
          <a:off x="83691" y="1401703"/>
          <a:ext cx="6604000" cy="26098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91118">
                  <a:extLst>
                    <a:ext uri="{9D8B030D-6E8A-4147-A177-3AD203B41FA5}">
                      <a16:colId xmlns:a16="http://schemas.microsoft.com/office/drawing/2014/main" val="643137332"/>
                    </a:ext>
                  </a:extLst>
                </a:gridCol>
                <a:gridCol w="4258595">
                  <a:extLst>
                    <a:ext uri="{9D8B030D-6E8A-4147-A177-3AD203B41FA5}">
                      <a16:colId xmlns:a16="http://schemas.microsoft.com/office/drawing/2014/main" val="1903997592"/>
                    </a:ext>
                  </a:extLst>
                </a:gridCol>
                <a:gridCol w="1754287">
                  <a:extLst>
                    <a:ext uri="{9D8B030D-6E8A-4147-A177-3AD203B41FA5}">
                      <a16:colId xmlns:a16="http://schemas.microsoft.com/office/drawing/2014/main" val="27336243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Table-1.1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01903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Understand the Data Set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108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67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many unique companies are present in rounds2?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1189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many unique companies are present in the companies file?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484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7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the companies data frame, which column can be used as the  unique key for each company? Write the name of the column.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permalink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505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 there any companies in the rounds2 file which are not  present in companies ? Answer Y/N.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3915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 the two data frames so that all  variables (columns)  in the companies frame are added to the rounds2 data frame. Name the merged frame master_frame. How many observations are present in master_frame 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114949 rows and 16 columns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67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BCBFFB-31CA-47A2-9176-364B11B1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69856"/>
              </p:ext>
            </p:extLst>
          </p:nvPr>
        </p:nvGraphicFramePr>
        <p:xfrm>
          <a:off x="4939645" y="4294718"/>
          <a:ext cx="7074395" cy="232315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06037">
                  <a:extLst>
                    <a:ext uri="{9D8B030D-6E8A-4147-A177-3AD203B41FA5}">
                      <a16:colId xmlns:a16="http://schemas.microsoft.com/office/drawing/2014/main" val="2229692699"/>
                    </a:ext>
                  </a:extLst>
                </a:gridCol>
                <a:gridCol w="4483883">
                  <a:extLst>
                    <a:ext uri="{9D8B030D-6E8A-4147-A177-3AD203B41FA5}">
                      <a16:colId xmlns:a16="http://schemas.microsoft.com/office/drawing/2014/main" val="1462464826"/>
                    </a:ext>
                  </a:extLst>
                </a:gridCol>
                <a:gridCol w="1984475">
                  <a:extLst>
                    <a:ext uri="{9D8B030D-6E8A-4147-A177-3AD203B41FA5}">
                      <a16:colId xmlns:a16="http://schemas.microsoft.com/office/drawing/2014/main" val="4177593855"/>
                    </a:ext>
                  </a:extLst>
                </a:gridCol>
              </a:tblGrid>
              <a:tr h="2089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Table-2.1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49882"/>
                  </a:ext>
                </a:extLst>
              </a:tr>
              <a:tr h="23142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Average Values of Investments for Each of these Funding Types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19671"/>
                  </a:ext>
                </a:extLst>
              </a:tr>
              <a:tr h="2384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162464"/>
                  </a:ext>
                </a:extLst>
              </a:tr>
              <a:tr h="253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funding amount of venture type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1,17,48,949.00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09301"/>
                  </a:ext>
                </a:extLst>
              </a:tr>
              <a:tr h="253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funding amount of angel type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9,58,694.00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7521"/>
                  </a:ext>
                </a:extLst>
              </a:tr>
              <a:tr h="253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78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funding amount of seed type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7,19,817.00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13927"/>
                  </a:ext>
                </a:extLst>
              </a:tr>
              <a:tr h="253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B8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funding amount of private equity type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7,33,08,593.00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93778"/>
                  </a:ext>
                </a:extLst>
              </a:tr>
              <a:tr h="5540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Considering that Spark Funds wants to invest between 5 to 15 million USD per  investment round, which investment type is the most suitable for them?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350" y="283820"/>
            <a:ext cx="8957558" cy="832461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BEE517-7E1F-432C-BEAE-D12EC53CA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31785"/>
              </p:ext>
            </p:extLst>
          </p:nvPr>
        </p:nvGraphicFramePr>
        <p:xfrm>
          <a:off x="353980" y="1755968"/>
          <a:ext cx="5194300" cy="143637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10346">
                  <a:extLst>
                    <a:ext uri="{9D8B030D-6E8A-4147-A177-3AD203B41FA5}">
                      <a16:colId xmlns:a16="http://schemas.microsoft.com/office/drawing/2014/main" val="1364910133"/>
                    </a:ext>
                  </a:extLst>
                </a:gridCol>
                <a:gridCol w="3153455">
                  <a:extLst>
                    <a:ext uri="{9D8B030D-6E8A-4147-A177-3AD203B41FA5}">
                      <a16:colId xmlns:a16="http://schemas.microsoft.com/office/drawing/2014/main" val="621487913"/>
                    </a:ext>
                  </a:extLst>
                </a:gridCol>
                <a:gridCol w="1430499">
                  <a:extLst>
                    <a:ext uri="{9D8B030D-6E8A-4147-A177-3AD203B41FA5}">
                      <a16:colId xmlns:a16="http://schemas.microsoft.com/office/drawing/2014/main" val="81033158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-  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5484"/>
                  </a:ext>
                </a:extLst>
              </a:tr>
              <a:tr h="29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Analysing the Top 3 English-Speaking Countries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340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5629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English speaking country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USA- United States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3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7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English speaking country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GBR- Great Britain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260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English speaking country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CAN-Canada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156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5F4305-EC45-4636-8706-0E0ED3C86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96353"/>
              </p:ext>
            </p:extLst>
          </p:nvPr>
        </p:nvGraphicFramePr>
        <p:xfrm>
          <a:off x="1681048" y="3503552"/>
          <a:ext cx="10375900" cy="316039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90912">
                  <a:extLst>
                    <a:ext uri="{9D8B030D-6E8A-4147-A177-3AD203B41FA5}">
                      <a16:colId xmlns:a16="http://schemas.microsoft.com/office/drawing/2014/main" val="162410327"/>
                    </a:ext>
                  </a:extLst>
                </a:gridCol>
                <a:gridCol w="3799625">
                  <a:extLst>
                    <a:ext uri="{9D8B030D-6E8A-4147-A177-3AD203B41FA5}">
                      <a16:colId xmlns:a16="http://schemas.microsoft.com/office/drawing/2014/main" val="1703166615"/>
                    </a:ext>
                  </a:extLst>
                </a:gridCol>
                <a:gridCol w="1995121">
                  <a:extLst>
                    <a:ext uri="{9D8B030D-6E8A-4147-A177-3AD203B41FA5}">
                      <a16:colId xmlns:a16="http://schemas.microsoft.com/office/drawing/2014/main" val="721582230"/>
                    </a:ext>
                  </a:extLst>
                </a:gridCol>
                <a:gridCol w="1995121">
                  <a:extLst>
                    <a:ext uri="{9D8B030D-6E8A-4147-A177-3AD203B41FA5}">
                      <a16:colId xmlns:a16="http://schemas.microsoft.com/office/drawing/2014/main" val="4173570499"/>
                    </a:ext>
                  </a:extLst>
                </a:gridCol>
                <a:gridCol w="1995121">
                  <a:extLst>
                    <a:ext uri="{9D8B030D-6E8A-4147-A177-3AD203B41FA5}">
                      <a16:colId xmlns:a16="http://schemas.microsoft.com/office/drawing/2014/main" val="388179559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- 5.1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35376"/>
                  </a:ext>
                </a:extLst>
              </a:tr>
              <a:tr h="2000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Sector-wise Investment Analysis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2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71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of Investments (count)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22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A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amount of investment (USD)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50937911887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4221653357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2259674365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11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5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Sector name (no. of investment-wise)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548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Sector name (no. of investment-wise)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08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A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Sector name (no. of investment-wise)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News, Search and Messaging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55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4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in top sector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F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in second sector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85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in third sector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773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4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point 3 (top sector count-wise), which company received the highest investment?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VMTurbo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Lexoo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Anomalous Networks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3867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point 4 (second best sector count-wise), which company received the highest investment?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A&amp;E Complete Home Services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Puzl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QReserve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Inc.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22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5039" y="450074"/>
            <a:ext cx="8490857" cy="85613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400" b="1" dirty="0"/>
              <a:t>Plot 1 : Total investment Vs Avg. investment of Funding 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2540" y="640080"/>
            <a:ext cx="8609611" cy="85613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1" dirty="0"/>
              <a:t>Plot 2 : Top 9 countries vs total amount of investment of Funding type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08166" y="640080"/>
            <a:ext cx="8419605" cy="85613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1" dirty="0"/>
              <a:t>Plot 3 : No. of investments of top 3 sector vs top 3 countries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31473" y="509452"/>
            <a:ext cx="9100060" cy="85613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80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major number of investment &amp; the highest amount of investments are being made in USA.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is advisable to decide that the following sectors turns out to be top notches of investments “Others, Social, Finance, Analytics, Advertising, Cleantech/Semiconductors”.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Venture funding type can be preferred as the suitable for investment.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567</Words>
  <Application>Microsoft Office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INVESTMENT CASE STUDY   SUBMISSION </vt:lpstr>
      <vt:lpstr>Abstract</vt:lpstr>
      <vt:lpstr> Problem solving methodology</vt:lpstr>
      <vt:lpstr>Analysis</vt:lpstr>
      <vt:lpstr>Analysis</vt:lpstr>
      <vt:lpstr>Plot 1 : Total investment Vs Avg. investment of Funding Type </vt:lpstr>
      <vt:lpstr>Plot 2 : Top 9 countries vs total amount of investment of Funding type</vt:lpstr>
      <vt:lpstr>Plot 3 : No. of investments of top 3 sector vs top 3 countries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R, Prem Kumar</cp:lastModifiedBy>
  <cp:revision>34</cp:revision>
  <dcterms:created xsi:type="dcterms:W3CDTF">2016-06-09T08:16:28Z</dcterms:created>
  <dcterms:modified xsi:type="dcterms:W3CDTF">2018-11-04T12:22:05Z</dcterms:modified>
</cp:coreProperties>
</file>