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dgujar, Hemant" initials="BH" lastIdx="1" clrIdx="0">
    <p:extLst>
      <p:ext uri="{19B8F6BF-5375-455C-9EA6-DF929625EA0E}">
        <p15:presenceInfo xmlns:p15="http://schemas.microsoft.com/office/powerpoint/2012/main" userId="S::Hemant.Badgujar@ecolab.com::ed3d345b-d37f-4745-8e66-15873f83c9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1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5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63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7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05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92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1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85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8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03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39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1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27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144E-339B-427C-A3AF-7A4C413D1ACC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4D0A77-C039-4009-866B-3564824C2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3FAD9-1EFD-4398-93DF-1CF52109F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6" b="8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glow rad="88900">
              <a:schemeClr val="accent1"/>
            </a:glow>
            <a:reflection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8ED0B-CCE1-40F2-8D52-1B2149F9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14575"/>
            <a:ext cx="3094182" cy="1461940"/>
          </a:xfrm>
        </p:spPr>
        <p:txBody>
          <a:bodyPr>
            <a:normAutofit/>
          </a:bodyPr>
          <a:lstStyle/>
          <a:p>
            <a:r>
              <a:rPr lang="en-US" sz="3600" b="1" dirty="0"/>
              <a:t>HELP </a:t>
            </a:r>
            <a:r>
              <a:rPr lang="en-US" sz="2800" b="1" dirty="0"/>
              <a:t>International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40E0A-232C-4C72-86C4-5FAC25A70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1308" y="5512086"/>
            <a:ext cx="2849099" cy="68328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Hemant Badgujar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50313D-3878-47AD-B1AD-E927C7D4DEDD}"/>
              </a:ext>
            </a:extLst>
          </p:cNvPr>
          <p:cNvSpPr txBox="1">
            <a:spLocks/>
          </p:cNvSpPr>
          <p:nvPr/>
        </p:nvSpPr>
        <p:spPr>
          <a:xfrm>
            <a:off x="9097818" y="508000"/>
            <a:ext cx="3094182" cy="14619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b="1" dirty="0"/>
              <a:t>NGO </a:t>
            </a:r>
            <a:r>
              <a:rPr lang="en-US" sz="3300" b="1" dirty="0"/>
              <a:t>Assignment</a:t>
            </a:r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175552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CB229C-15DC-4C11-BD13-A1B607E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/>
              <a:t>Hierarchical Clustering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D32B66-D2CA-487C-8F26-77E5D90947EB}"/>
              </a:ext>
            </a:extLst>
          </p:cNvPr>
          <p:cNvSpPr txBox="1">
            <a:spLocks/>
          </p:cNvSpPr>
          <p:nvPr/>
        </p:nvSpPr>
        <p:spPr>
          <a:xfrm>
            <a:off x="1683956" y="245626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 err="1">
                <a:solidFill>
                  <a:srgbClr val="000000"/>
                </a:solidFill>
              </a:rPr>
              <a:t>Dendogram</a:t>
            </a:r>
            <a:r>
              <a:rPr lang="en-US" sz="1600" dirty="0">
                <a:solidFill>
                  <a:srgbClr val="000000"/>
                </a:solidFill>
              </a:rPr>
              <a:t> was build using agglomerative clustering technique with linkages method as “complete”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For the effective utilization of available funds, thought of going for 4 clusters (cut at value 5) rather than going for 3 clusters (cut at value 6)</a:t>
            </a: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rgbClr val="000000"/>
              </a:solidFill>
            </a:endParaRPr>
          </a:p>
          <a:p>
            <a:pPr marL="914400" lvl="2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rgbClr val="000000"/>
              </a:solidFill>
            </a:endParaRP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rgbClr val="000000"/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rgbClr val="000000"/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DC8AB-170C-43B2-A89B-75407880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61071"/>
            <a:ext cx="5451627" cy="44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8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CB229C-15DC-4C11-BD13-A1B607E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80" y="290500"/>
            <a:ext cx="8852291" cy="780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Hierarchical Clustering (with 4 Clusters)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B5081-3AE1-4B31-B773-735636BF93AA}"/>
              </a:ext>
            </a:extLst>
          </p:cNvPr>
          <p:cNvSpPr txBox="1">
            <a:spLocks/>
          </p:cNvSpPr>
          <p:nvPr/>
        </p:nvSpPr>
        <p:spPr>
          <a:xfrm>
            <a:off x="618879" y="1071342"/>
            <a:ext cx="3650278" cy="5203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00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Seems to be with very less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also the fertility, child mortality is high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Countries falling under cluster 00 is in the direst need of aid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02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second lowest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also the fertility, child mortality is high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Countries falling under cluster 02 is on the second priority of need of aid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01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high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also the fertility, child mortality is average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Countries falling under cluster 01 is on the third priority of need of aid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03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highest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also the fertility, child mortality is low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Countries falling under cluster 01 doesn’t seem to be of any need of aid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Initialized with metric ‘Euclidean’ distance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2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C1173F-F97D-4BF0-A216-0E65BB951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7962"/>
              </p:ext>
            </p:extLst>
          </p:nvPr>
        </p:nvGraphicFramePr>
        <p:xfrm>
          <a:off x="5469622" y="5331362"/>
          <a:ext cx="5629013" cy="141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7">
                  <a:extLst>
                    <a:ext uri="{9D8B030D-6E8A-4147-A177-3AD203B41FA5}">
                      <a16:colId xmlns:a16="http://schemas.microsoft.com/office/drawing/2014/main" val="313326112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800933857"/>
                    </a:ext>
                  </a:extLst>
                </a:gridCol>
                <a:gridCol w="780176">
                  <a:extLst>
                    <a:ext uri="{9D8B030D-6E8A-4147-A177-3AD203B41FA5}">
                      <a16:colId xmlns:a16="http://schemas.microsoft.com/office/drawing/2014/main" val="1544836154"/>
                    </a:ext>
                  </a:extLst>
                </a:gridCol>
                <a:gridCol w="780176">
                  <a:extLst>
                    <a:ext uri="{9D8B030D-6E8A-4147-A177-3AD203B41FA5}">
                      <a16:colId xmlns:a16="http://schemas.microsoft.com/office/drawing/2014/main" val="722797621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3936898732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2880038023"/>
                    </a:ext>
                  </a:extLst>
                </a:gridCol>
              </a:tblGrid>
              <a:tr h="283237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ClusterID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gdpp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Income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Fertility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Child mortality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Health spend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59299"/>
                  </a:ext>
                </a:extLst>
              </a:tr>
              <a:tr h="283237"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85252"/>
                  </a:ext>
                </a:extLst>
              </a:tr>
              <a:tr h="283237"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90502"/>
                  </a:ext>
                </a:extLst>
              </a:tr>
              <a:tr h="283237">
                <a:tc>
                  <a:txBody>
                    <a:bodyPr/>
                    <a:lstStyle/>
                    <a:p>
                      <a:r>
                        <a:rPr lang="en-US" sz="1200" dirty="0"/>
                        <a:t>02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04244"/>
                  </a:ext>
                </a:extLst>
              </a:tr>
              <a:tr h="283237">
                <a:tc>
                  <a:txBody>
                    <a:bodyPr/>
                    <a:lstStyle/>
                    <a:p>
                      <a:r>
                        <a:rPr lang="en-US" sz="1200" dirty="0"/>
                        <a:t>03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7855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6F80541-4E6A-4628-B773-A0056BA8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5" y="946973"/>
            <a:ext cx="6736360" cy="42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6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CB229C-15DC-4C11-BD13-A1B607E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8" y="62048"/>
            <a:ext cx="2062210" cy="6342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 err="1"/>
              <a:t>KMeans</a:t>
            </a:r>
            <a:r>
              <a:rPr lang="en-US" sz="1600" b="1" dirty="0"/>
              <a:t> Clustering (with 3 Clusters)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004844B7-1874-41AC-9E81-EF35E3734DAD}"/>
              </a:ext>
            </a:extLst>
          </p:cNvPr>
          <p:cNvSpPr txBox="1">
            <a:spLocks/>
          </p:cNvSpPr>
          <p:nvPr/>
        </p:nvSpPr>
        <p:spPr>
          <a:xfrm>
            <a:off x="5522835" y="62048"/>
            <a:ext cx="2062210" cy="6342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/>
              <a:t>KMeans</a:t>
            </a:r>
            <a:r>
              <a:rPr lang="en-US" sz="1600" b="1" dirty="0"/>
              <a:t> Clustering (with 4 Clusters)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164DDF3-ACAF-404B-A5D9-4A8B46AE2EC4}"/>
              </a:ext>
            </a:extLst>
          </p:cNvPr>
          <p:cNvSpPr txBox="1">
            <a:spLocks/>
          </p:cNvSpPr>
          <p:nvPr/>
        </p:nvSpPr>
        <p:spPr>
          <a:xfrm>
            <a:off x="9146879" y="62048"/>
            <a:ext cx="2062210" cy="6342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/>
              <a:t>Hierarchical Clustering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C49C7-AFAF-49F8-8D3A-EAB3906C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8" y="696287"/>
            <a:ext cx="2976849" cy="603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59FE72-1540-4C45-98E2-DCFE0ED2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67" y="696287"/>
            <a:ext cx="3428795" cy="840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B3C7EC-9E05-46C5-95BD-2D722FE3D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612" y="696287"/>
            <a:ext cx="3309596" cy="821215"/>
          </a:xfrm>
          <a:prstGeom prst="rect">
            <a:avLst/>
          </a:prstGeom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E85F381D-E1AF-4EC3-91FF-EB930315276A}"/>
              </a:ext>
            </a:extLst>
          </p:cNvPr>
          <p:cNvSpPr/>
          <p:nvPr/>
        </p:nvSpPr>
        <p:spPr>
          <a:xfrm rot="16200000">
            <a:off x="425142" y="2556580"/>
            <a:ext cx="5496464" cy="2982286"/>
          </a:xfrm>
          <a:prstGeom prst="homePlate">
            <a:avLst>
              <a:gd name="adj" fmla="val 11744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64BADFBB-8C89-4B3F-B446-591EED2B2325}"/>
              </a:ext>
            </a:extLst>
          </p:cNvPr>
          <p:cNvSpPr/>
          <p:nvPr/>
        </p:nvSpPr>
        <p:spPr>
          <a:xfrm rot="16200000">
            <a:off x="4012339" y="2665584"/>
            <a:ext cx="5278450" cy="2982286"/>
          </a:xfrm>
          <a:prstGeom prst="homePlate">
            <a:avLst>
              <a:gd name="adj" fmla="val 11744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FA4BF3DC-6611-4FDA-B8CC-842CC60F2D63}"/>
              </a:ext>
            </a:extLst>
          </p:cNvPr>
          <p:cNvSpPr/>
          <p:nvPr/>
        </p:nvSpPr>
        <p:spPr>
          <a:xfrm rot="16200000">
            <a:off x="7713784" y="2685108"/>
            <a:ext cx="5278450" cy="2982286"/>
          </a:xfrm>
          <a:prstGeom prst="homePlate">
            <a:avLst>
              <a:gd name="adj" fmla="val 11744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257BFFF-9594-4321-88E2-B5708BCEB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66154"/>
              </p:ext>
            </p:extLst>
          </p:nvPr>
        </p:nvGraphicFramePr>
        <p:xfrm>
          <a:off x="1691528" y="2419738"/>
          <a:ext cx="1440619" cy="3886197"/>
        </p:xfrm>
        <a:graphic>
          <a:graphicData uri="http://schemas.openxmlformats.org/drawingml/2006/table">
            <a:tbl>
              <a:tblPr/>
              <a:tblGrid>
                <a:gridCol w="1440619">
                  <a:extLst>
                    <a:ext uri="{9D8B030D-6E8A-4147-A177-3AD203B41FA5}">
                      <a16:colId xmlns:a16="http://schemas.microsoft.com/office/drawing/2014/main" val="1321865994"/>
                    </a:ext>
                  </a:extLst>
                </a:gridCol>
              </a:tblGrid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800236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22369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Benin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974849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Botswana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012890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Burkina Faso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087116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Burundi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49835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Cameroon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765159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African Republic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29682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390972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Comoros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7328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60347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Rep.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49502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Cote d'Ivoire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70535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Equatorial Guinea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3390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Eritrea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42605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Gabon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092831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Gambia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27541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071175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917599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Guinea-Bissau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381348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58660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9A9B98E-1E4F-4545-9EA2-E07A3BFE1DC6}"/>
              </a:ext>
            </a:extLst>
          </p:cNvPr>
          <p:cNvSpPr txBox="1"/>
          <p:nvPr/>
        </p:nvSpPr>
        <p:spPr>
          <a:xfrm>
            <a:off x="2138759" y="1524984"/>
            <a:ext cx="206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List of Countries (</a:t>
            </a:r>
            <a:r>
              <a:rPr lang="en-US" b="1" dirty="0" err="1"/>
              <a:t>ClusterID</a:t>
            </a:r>
            <a:r>
              <a:rPr lang="en-US" b="1" dirty="0"/>
              <a:t> 02)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3DAEE-DE20-4D5A-A164-8768993A5345}"/>
              </a:ext>
            </a:extLst>
          </p:cNvPr>
          <p:cNvSpPr txBox="1"/>
          <p:nvPr/>
        </p:nvSpPr>
        <p:spPr>
          <a:xfrm>
            <a:off x="5616950" y="1711909"/>
            <a:ext cx="206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List of Countries (</a:t>
            </a:r>
            <a:r>
              <a:rPr lang="en-US" b="1" dirty="0" err="1"/>
              <a:t>ClusterID</a:t>
            </a:r>
            <a:r>
              <a:rPr lang="en-US" b="1" dirty="0"/>
              <a:t> 02)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EF8CF-0FE6-418A-87EC-C0F04734B39C}"/>
              </a:ext>
            </a:extLst>
          </p:cNvPr>
          <p:cNvSpPr txBox="1"/>
          <p:nvPr/>
        </p:nvSpPr>
        <p:spPr>
          <a:xfrm>
            <a:off x="9318395" y="1711909"/>
            <a:ext cx="206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List of Countries (</a:t>
            </a:r>
            <a:r>
              <a:rPr lang="en-US" b="1" dirty="0" err="1"/>
              <a:t>ClusterID</a:t>
            </a:r>
            <a:r>
              <a:rPr lang="en-US" b="1" dirty="0"/>
              <a:t> 00)</a:t>
            </a:r>
            <a:endParaRPr lang="en-IN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C6F8339-B3AA-48A7-9B5E-D8C1AADAE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53840"/>
              </p:ext>
            </p:extLst>
          </p:nvPr>
        </p:nvGraphicFramePr>
        <p:xfrm>
          <a:off x="3161290" y="2454047"/>
          <a:ext cx="1401387" cy="3886190"/>
        </p:xfrm>
        <a:graphic>
          <a:graphicData uri="http://schemas.openxmlformats.org/drawingml/2006/table">
            <a:tbl>
              <a:tblPr/>
              <a:tblGrid>
                <a:gridCol w="1401387">
                  <a:extLst>
                    <a:ext uri="{9D8B030D-6E8A-4147-A177-3AD203B41FA5}">
                      <a16:colId xmlns:a16="http://schemas.microsoft.com/office/drawing/2014/main" val="431837980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Iraq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12636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Kenya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631154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Lao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305363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Madagascar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767219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Malawi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814723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295525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Mauritania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541650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62614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Namibia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710377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679078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567329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Rwanda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230516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Senegal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135868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31617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289539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Sudan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128779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03989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Timor-Leste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589103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Togo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400717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Uganda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54419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Yemen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414522"/>
                  </a:ext>
                </a:extLst>
              </a:tr>
              <a:tr h="176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Zambia</a:t>
                      </a: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22557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9C4F0B4-236C-48BE-8BAE-871976DA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34758"/>
              </p:ext>
            </p:extLst>
          </p:nvPr>
        </p:nvGraphicFramePr>
        <p:xfrm>
          <a:off x="5183443" y="2454047"/>
          <a:ext cx="1468120" cy="3886197"/>
        </p:xfrm>
        <a:graphic>
          <a:graphicData uri="http://schemas.openxmlformats.org/drawingml/2006/table">
            <a:tbl>
              <a:tblPr/>
              <a:tblGrid>
                <a:gridCol w="1468120">
                  <a:extLst>
                    <a:ext uri="{9D8B030D-6E8A-4147-A177-3AD203B41FA5}">
                      <a16:colId xmlns:a16="http://schemas.microsoft.com/office/drawing/2014/main" val="3850929196"/>
                    </a:ext>
                  </a:extLst>
                </a:gridCol>
              </a:tblGrid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77950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96605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Benin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385556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Botswana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071859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Burkina Faso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049126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Burundi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89633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Cameroon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74164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African Republic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298460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3082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Comoros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302746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901664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Rep.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35930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Cote d'Ivoire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101580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Equatorial Guinea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80728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Eritrea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1602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Gabon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08997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Gambia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474541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835238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62352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Guinea-Bissau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685222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911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66686CA-32B9-41C9-B6E1-9DACF4A52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1850"/>
              </p:ext>
            </p:extLst>
          </p:nvPr>
        </p:nvGraphicFramePr>
        <p:xfrm>
          <a:off x="6697609" y="2494501"/>
          <a:ext cx="1468120" cy="3886197"/>
        </p:xfrm>
        <a:graphic>
          <a:graphicData uri="http://schemas.openxmlformats.org/drawingml/2006/table">
            <a:tbl>
              <a:tblPr/>
              <a:tblGrid>
                <a:gridCol w="1468120">
                  <a:extLst>
                    <a:ext uri="{9D8B030D-6E8A-4147-A177-3AD203B41FA5}">
                      <a16:colId xmlns:a16="http://schemas.microsoft.com/office/drawing/2014/main" val="1432016024"/>
                    </a:ext>
                  </a:extLst>
                </a:gridCol>
              </a:tblGrid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Kenya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72299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Lao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08816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Madagascar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055861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Malawi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372815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33660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Mauritania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17849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223514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Namibia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17124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366222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576469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Rwanda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436731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Senegal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363888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404748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99299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Sudan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65999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415647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Timor-Leste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122990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Togo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73696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Uganda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622226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Yemen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95761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Zambia</a:t>
                      </a: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90547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6ABA76-806A-4079-BA4B-86FEE617A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08134"/>
              </p:ext>
            </p:extLst>
          </p:nvPr>
        </p:nvGraphicFramePr>
        <p:xfrm>
          <a:off x="9755198" y="2451973"/>
          <a:ext cx="1284605" cy="4194804"/>
        </p:xfrm>
        <a:graphic>
          <a:graphicData uri="http://schemas.openxmlformats.org/drawingml/2006/table">
            <a:tbl>
              <a:tblPr/>
              <a:tblGrid>
                <a:gridCol w="1284605">
                  <a:extLst>
                    <a:ext uri="{9D8B030D-6E8A-4147-A177-3AD203B41FA5}">
                      <a16:colId xmlns:a16="http://schemas.microsoft.com/office/drawing/2014/main" val="295724346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4133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323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Benin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4250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Burkina Faso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051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Burundi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3574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Cameroon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6148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African Republic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182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819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0750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Rep.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3994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Cote d'Ivoire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0205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Equatorial Guinea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18628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1498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Guinea-Bissau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45187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2367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Malawi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4368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3832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Mauritania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3458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9545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84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7622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0865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Uganda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286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Zambia</a:t>
                      </a:r>
                    </a:p>
                  </a:txBody>
                  <a:tcPr marL="8096" marR="8096" marT="80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52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39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CFB4-9B00-4627-8271-1F69209E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13816"/>
            <a:ext cx="10515600" cy="910002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8747-9F5A-4C5C-8502-D4052E52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38712"/>
            <a:ext cx="9824906" cy="1235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How to use $ 10 Million money strategically and effectively for fighting poverty and providing the people of backward countries with basic amenities and relief during the time of disasters and natural calamities.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2158BE-63DE-4C23-A962-24123A5ED258}"/>
              </a:ext>
            </a:extLst>
          </p:cNvPr>
          <p:cNvSpPr txBox="1">
            <a:spLocks/>
          </p:cNvSpPr>
          <p:nvPr/>
        </p:nvSpPr>
        <p:spPr>
          <a:xfrm>
            <a:off x="1676400" y="2802855"/>
            <a:ext cx="9400564" cy="910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Goal as a Data Analyst</a:t>
            </a:r>
            <a:endParaRPr lang="en-IN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B5081-3AE1-4B31-B773-735636BF93AA}"/>
              </a:ext>
            </a:extLst>
          </p:cNvPr>
          <p:cNvSpPr txBox="1">
            <a:spLocks/>
          </p:cNvSpPr>
          <p:nvPr/>
        </p:nvSpPr>
        <p:spPr>
          <a:xfrm>
            <a:off x="1781961" y="3973695"/>
            <a:ext cx="9400564" cy="1336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Categorise the countries using some socio-economic and health factors that determine the overall development of the country.</a:t>
            </a:r>
          </a:p>
          <a:p>
            <a:r>
              <a:rPr lang="en-IN" dirty="0"/>
              <a:t>Suggest the countries which the CEO needs to focus on the most. </a:t>
            </a:r>
          </a:p>
        </p:txBody>
      </p:sp>
    </p:spTree>
    <p:extLst>
      <p:ext uri="{BB962C8B-B14F-4D97-AF65-F5344CB8AC3E}">
        <p14:creationId xmlns:p14="http://schemas.microsoft.com/office/powerpoint/2010/main" val="130325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B5081-3AE1-4B31-B773-735636BF93AA}"/>
              </a:ext>
            </a:extLst>
          </p:cNvPr>
          <p:cNvSpPr txBox="1">
            <a:spLocks/>
          </p:cNvSpPr>
          <p:nvPr/>
        </p:nvSpPr>
        <p:spPr>
          <a:xfrm>
            <a:off x="1736521" y="1702964"/>
            <a:ext cx="10343625" cy="4798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Data Reading</a:t>
            </a:r>
          </a:p>
          <a:p>
            <a:r>
              <a:rPr lang="en-IN" sz="2400" dirty="0"/>
              <a:t>Checking the data quality</a:t>
            </a:r>
          </a:p>
          <a:p>
            <a:r>
              <a:rPr lang="en-IN" sz="2400" dirty="0"/>
              <a:t>Scaling Dataset</a:t>
            </a:r>
          </a:p>
          <a:p>
            <a:r>
              <a:rPr lang="en-IN" sz="2400" dirty="0"/>
              <a:t>PCA </a:t>
            </a:r>
          </a:p>
          <a:p>
            <a:pPr lvl="1"/>
            <a:r>
              <a:rPr lang="en-IN" sz="2000" dirty="0"/>
              <a:t>For Dimensionality Reduction </a:t>
            </a:r>
          </a:p>
          <a:p>
            <a:pPr lvl="1"/>
            <a:r>
              <a:rPr lang="en-IN" sz="2000" dirty="0"/>
              <a:t>And to tackle with the issue of Multicollinearity in the data</a:t>
            </a:r>
          </a:p>
          <a:p>
            <a:r>
              <a:rPr lang="en-IN" sz="2400" dirty="0"/>
              <a:t>Hopkins Statistics to know the clustering tendency</a:t>
            </a:r>
          </a:p>
          <a:p>
            <a:r>
              <a:rPr lang="en-IN" sz="2400" dirty="0"/>
              <a:t>Model Building</a:t>
            </a:r>
          </a:p>
          <a:p>
            <a:pPr lvl="1"/>
            <a:r>
              <a:rPr lang="en-IN" sz="2000" dirty="0" err="1"/>
              <a:t>KMeans</a:t>
            </a:r>
            <a:r>
              <a:rPr lang="en-IN" sz="2000" dirty="0"/>
              <a:t> Clustering</a:t>
            </a:r>
          </a:p>
          <a:p>
            <a:pPr lvl="2"/>
            <a:r>
              <a:rPr lang="en-IN" sz="1800" dirty="0"/>
              <a:t>With “4” clusters </a:t>
            </a:r>
          </a:p>
          <a:p>
            <a:pPr lvl="2"/>
            <a:r>
              <a:rPr lang="en-IN" sz="1800" dirty="0"/>
              <a:t>And also “3” clusters </a:t>
            </a:r>
          </a:p>
          <a:p>
            <a:pPr lvl="1"/>
            <a:r>
              <a:rPr lang="en-IN" sz="2000" dirty="0"/>
              <a:t>Hierarchical Clustering </a:t>
            </a:r>
          </a:p>
          <a:p>
            <a:pPr lvl="2"/>
            <a:r>
              <a:rPr lang="en-IN" sz="1800" dirty="0"/>
              <a:t>And also 3 clusters</a:t>
            </a:r>
            <a:endParaRPr lang="en-IN" sz="2400" dirty="0"/>
          </a:p>
          <a:p>
            <a:r>
              <a:rPr lang="en-IN" sz="2400" dirty="0"/>
              <a:t>Visualizing the Clusters formed</a:t>
            </a:r>
          </a:p>
          <a:p>
            <a:pPr marL="914400" lvl="2" indent="0">
              <a:buNone/>
            </a:pPr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sz="2800" dirty="0"/>
          </a:p>
          <a:p>
            <a:pPr marL="457200" lvl="1" indent="0">
              <a:buNone/>
            </a:pPr>
            <a:endParaRPr lang="en-IN" sz="2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CB229C-15DC-4C11-BD13-A1B607E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748" y="653517"/>
            <a:ext cx="9603275" cy="755833"/>
          </a:xfrm>
        </p:spPr>
        <p:txBody>
          <a:bodyPr>
            <a:normAutofit/>
          </a:bodyPr>
          <a:lstStyle/>
          <a:p>
            <a:r>
              <a:rPr lang="en-US" sz="4000" b="1" dirty="0"/>
              <a:t>Approach &amp; Steps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34205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B5081-3AE1-4B31-B773-735636BF93AA}"/>
              </a:ext>
            </a:extLst>
          </p:cNvPr>
          <p:cNvSpPr txBox="1">
            <a:spLocks/>
          </p:cNvSpPr>
          <p:nvPr/>
        </p:nvSpPr>
        <p:spPr>
          <a:xfrm>
            <a:off x="1736521" y="1702964"/>
            <a:ext cx="10343625" cy="479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Though we could see the outliers in the main dataset, we decided to remove it after the PCA. Hence, Outlier treatment is carried out on the PCA </a:t>
            </a:r>
            <a:r>
              <a:rPr lang="en-IN" sz="2400" dirty="0" err="1"/>
              <a:t>dataframe</a:t>
            </a:r>
            <a:endParaRPr lang="en-IN" sz="2400" dirty="0"/>
          </a:p>
          <a:p>
            <a:r>
              <a:rPr lang="en-IN" sz="2400" dirty="0"/>
              <a:t>Scaling of data was performed using “Standard Scaler”</a:t>
            </a:r>
          </a:p>
          <a:p>
            <a:r>
              <a:rPr lang="en-IN" sz="2400" dirty="0"/>
              <a:t>Correlation Plot shows high correlation between multiple parameters and hence, we choose to go with PCA. And left it on to PCA to handle the multicollinearity issue</a:t>
            </a:r>
          </a:p>
          <a:p>
            <a:r>
              <a:rPr lang="en-IN" sz="2400" dirty="0"/>
              <a:t>Correlation after PCA shows almost 0 or less than 0 values</a:t>
            </a:r>
          </a:p>
          <a:p>
            <a:r>
              <a:rPr lang="en-IN" sz="2400" dirty="0"/>
              <a:t>Selected only five variables after clustering for easy and effective visualization to decide on the countries in need of funding</a:t>
            </a:r>
            <a:endParaRPr lang="en-IN" sz="2000" dirty="0"/>
          </a:p>
          <a:p>
            <a:pPr marL="914400" lvl="2" indent="0">
              <a:buNone/>
            </a:pPr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sz="2800" dirty="0"/>
          </a:p>
          <a:p>
            <a:pPr marL="457200" lvl="1" indent="0">
              <a:buNone/>
            </a:pPr>
            <a:endParaRPr lang="en-IN" sz="2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CB229C-15DC-4C11-BD13-A1B607E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748" y="653517"/>
            <a:ext cx="9603275" cy="75583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Details/Exceptions on the steps followed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5400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CB229C-15DC-4C11-BD13-A1B607E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356885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Principal Component Analysis (PCA)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B5081-3AE1-4B31-B773-735636BF93AA}"/>
              </a:ext>
            </a:extLst>
          </p:cNvPr>
          <p:cNvSpPr txBox="1">
            <a:spLocks/>
          </p:cNvSpPr>
          <p:nvPr/>
        </p:nvSpPr>
        <p:spPr>
          <a:xfrm>
            <a:off x="649224" y="2226059"/>
            <a:ext cx="3650278" cy="4004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Highly scattered data across all the variables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Selected 4 principal components based on the scree plot 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four principal components are the linear combination of 9 original variables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Principal component has added loadings which captures the maximum variance in the data in decreasing order</a:t>
            </a: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None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2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24155D-08B3-47D5-8E3B-371DD7F0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602953"/>
            <a:ext cx="3394925" cy="3327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2CF7BE-340F-47CE-814F-B84EFA844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4" y="1611440"/>
            <a:ext cx="3394926" cy="3310052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6228E-7BC5-4EB6-8500-76C0326D71DB}"/>
              </a:ext>
            </a:extLst>
          </p:cNvPr>
          <p:cNvSpPr txBox="1"/>
          <p:nvPr/>
        </p:nvSpPr>
        <p:spPr>
          <a:xfrm>
            <a:off x="2525087" y="5101068"/>
            <a:ext cx="548938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accent1"/>
              </a:buClr>
              <a:buFont typeface="Wingdings 3" charset="2"/>
              <a:buChar char=""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1</a:t>
            </a:r>
          </a:p>
          <a:p>
            <a:pPr lvl="1" algn="r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Heavy loading on Socio economic parameters like,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seem to have been representing the same</a:t>
            </a:r>
          </a:p>
          <a:p>
            <a:pPr algn="r">
              <a:buClr>
                <a:schemeClr val="accent1"/>
              </a:buClr>
              <a:buFont typeface="Wingdings 3" charset="2"/>
              <a:buChar char=""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2</a:t>
            </a:r>
          </a:p>
          <a:p>
            <a:pPr lvl="1" algn="r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Heavy loading on parameters like, import, export, child mortality, total fertility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seem to have been representing the same</a:t>
            </a:r>
          </a:p>
          <a:p>
            <a:pPr lvl="1" algn="r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parameters have loading between 0 to 0.2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94A78-3E70-47E3-B9A5-4D873D02623C}"/>
              </a:ext>
            </a:extLst>
          </p:cNvPr>
          <p:cNvSpPr txBox="1"/>
          <p:nvPr/>
        </p:nvSpPr>
        <p:spPr>
          <a:xfrm>
            <a:off x="7763446" y="5260343"/>
            <a:ext cx="380967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accent1"/>
              </a:buClr>
              <a:buFont typeface="Wingdings 3" charset="2"/>
              <a:buChar char=""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3</a:t>
            </a:r>
          </a:p>
          <a:p>
            <a:pPr lvl="1" algn="r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Heavy loading on inflation parameters and other parameters have the values between 0 to 0.2</a:t>
            </a:r>
          </a:p>
          <a:p>
            <a:pPr algn="r">
              <a:buClr>
                <a:schemeClr val="accent1"/>
              </a:buClr>
              <a:buFont typeface="Wingdings 3" charset="2"/>
              <a:buChar char=""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4</a:t>
            </a:r>
          </a:p>
          <a:p>
            <a:pPr lvl="1" algn="r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Heavy loading on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health parameters and mostly parameters have the values between 0.3 to 0.6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4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A7DA8593-5BA7-45F3-B447-37FB2B9F7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CB229C-15DC-4C11-BD13-A1B607E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6" y="643667"/>
            <a:ext cx="5890121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Principal Component Analysis (PCA)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5CBF17-C0BF-49C1-8FB7-B43A3545D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B5081-3AE1-4B31-B773-735636BF93AA}"/>
              </a:ext>
            </a:extLst>
          </p:cNvPr>
          <p:cNvSpPr txBox="1">
            <a:spLocks/>
          </p:cNvSpPr>
          <p:nvPr/>
        </p:nvSpPr>
        <p:spPr>
          <a:xfrm>
            <a:off x="923636" y="2284860"/>
            <a:ext cx="5717309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PCA helped in reducing the dimensions from 9 variables to 4 variables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Scree plot suggested 4 Principal components which captures around 95% variance in the data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plot on PCA dataset show almost 0/less correlation between the components</a:t>
            </a: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2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6CC52-AEF6-40B1-ABF0-8E1A3C31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378" y="645106"/>
            <a:ext cx="3850874" cy="2541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0D6E5-183D-4426-87F1-E1354E85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7" y="3522187"/>
            <a:ext cx="3981455" cy="2199753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F5147F3F-3E4A-4255-8C92-856618C47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CB229C-15DC-4C11-BD13-A1B607E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12" y="660445"/>
            <a:ext cx="6978794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Hopkins Statistics, Silhouette Statistics &amp; Sum Squared distances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B5081-3AE1-4B31-B773-735636BF93AA}"/>
              </a:ext>
            </a:extLst>
          </p:cNvPr>
          <p:cNvSpPr txBox="1">
            <a:spLocks/>
          </p:cNvSpPr>
          <p:nvPr/>
        </p:nvSpPr>
        <p:spPr>
          <a:xfrm>
            <a:off x="1703812" y="2056536"/>
            <a:ext cx="7181570" cy="70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Hopkins coefficient came out to be 0.74 which tells a fair tendency in cluster formation</a:t>
            </a: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2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A1A9B0-B139-4A9A-88A6-4E15C17E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76" y="3169506"/>
            <a:ext cx="3572374" cy="2343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4642F9-7EA7-492B-9FFA-2A4F613D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51" y="3169506"/>
            <a:ext cx="3620005" cy="234347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6B149D-0F59-4881-B2C9-BFA39F482555}"/>
              </a:ext>
            </a:extLst>
          </p:cNvPr>
          <p:cNvSpPr txBox="1">
            <a:spLocks/>
          </p:cNvSpPr>
          <p:nvPr/>
        </p:nvSpPr>
        <p:spPr>
          <a:xfrm>
            <a:off x="2231910" y="5754300"/>
            <a:ext cx="4172177" cy="70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Silhouette plot suggested the optimum k value as ‘3’ </a:t>
            </a: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2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C91FC4-B4CB-46F6-B53D-582EC4C1828D}"/>
              </a:ext>
            </a:extLst>
          </p:cNvPr>
          <p:cNvSpPr txBox="1">
            <a:spLocks/>
          </p:cNvSpPr>
          <p:nvPr/>
        </p:nvSpPr>
        <p:spPr>
          <a:xfrm>
            <a:off x="7159510" y="5754300"/>
            <a:ext cx="4172177" cy="70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 Squared distances plot suggested the optimum k value range between 2 to 5</a:t>
            </a: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2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2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CB229C-15DC-4C11-BD13-A1B607E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79" y="290500"/>
            <a:ext cx="7283549" cy="7808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dirty="0" err="1"/>
              <a:t>KMeans</a:t>
            </a:r>
            <a:r>
              <a:rPr lang="en-US" b="1" dirty="0"/>
              <a:t> Clustering (with 3 Clusters)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B5081-3AE1-4B31-B773-735636BF93AA}"/>
              </a:ext>
            </a:extLst>
          </p:cNvPr>
          <p:cNvSpPr txBox="1">
            <a:spLocks/>
          </p:cNvSpPr>
          <p:nvPr/>
        </p:nvSpPr>
        <p:spPr>
          <a:xfrm>
            <a:off x="618879" y="1071342"/>
            <a:ext cx="3650278" cy="4615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02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Seems to be with very less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also the fertility, child mortality is high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Countries falling under cluster 02 is in the direst need of aid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00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second lowest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also the fertility, child mortality is high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Countries falling under cluster 00 is on the second priority of need of aid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01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highest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also the fertility, child mortality is low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Countries falling under cluster 01 doesn’t seem to be of any need of aid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Initialized with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 algorithm for smart selection of cluster centers</a:t>
            </a: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2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A8871-478D-4FDC-976F-11E42447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076090"/>
            <a:ext cx="6953577" cy="438075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E63B95-D786-46D1-A6D3-7CC6664F9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16785"/>
              </p:ext>
            </p:extLst>
          </p:nvPr>
        </p:nvGraphicFramePr>
        <p:xfrm>
          <a:off x="5142451" y="5507438"/>
          <a:ext cx="6430674" cy="128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956">
                  <a:extLst>
                    <a:ext uri="{9D8B030D-6E8A-4147-A177-3AD203B41FA5}">
                      <a16:colId xmlns:a16="http://schemas.microsoft.com/office/drawing/2014/main" val="2392767268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1371547886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161541901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821992895"/>
                    </a:ext>
                  </a:extLst>
                </a:gridCol>
                <a:gridCol w="1451296">
                  <a:extLst>
                    <a:ext uri="{9D8B030D-6E8A-4147-A177-3AD203B41FA5}">
                      <a16:colId xmlns:a16="http://schemas.microsoft.com/office/drawing/2014/main" val="3186771639"/>
                    </a:ext>
                  </a:extLst>
                </a:gridCol>
                <a:gridCol w="1321778">
                  <a:extLst>
                    <a:ext uri="{9D8B030D-6E8A-4147-A177-3AD203B41FA5}">
                      <a16:colId xmlns:a16="http://schemas.microsoft.com/office/drawing/2014/main" val="1581150227"/>
                    </a:ext>
                  </a:extLst>
                </a:gridCol>
              </a:tblGrid>
              <a:tr h="320906">
                <a:tc>
                  <a:txBody>
                    <a:bodyPr/>
                    <a:lstStyle/>
                    <a:p>
                      <a:r>
                        <a:rPr lang="en-US" sz="1400" dirty="0" err="1"/>
                        <a:t>ClusterID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gdpp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Fertility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Child mortality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Health spend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851165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r>
                        <a:rPr lang="en-US" sz="1400" dirty="0"/>
                        <a:t>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29063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r>
                        <a:rPr lang="en-US" sz="1400" dirty="0"/>
                        <a:t>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96260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r>
                        <a:rPr lang="en-US" sz="1400" dirty="0"/>
                        <a:t>02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2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53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CB229C-15DC-4C11-BD13-A1B607E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79" y="290500"/>
            <a:ext cx="7283549" cy="7808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dirty="0" err="1"/>
              <a:t>KMeans</a:t>
            </a:r>
            <a:r>
              <a:rPr lang="en-US" b="1" dirty="0"/>
              <a:t> Clustering (with 4 Clusters)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8B5081-3AE1-4B31-B773-735636BF93AA}"/>
              </a:ext>
            </a:extLst>
          </p:cNvPr>
          <p:cNvSpPr txBox="1">
            <a:spLocks/>
          </p:cNvSpPr>
          <p:nvPr/>
        </p:nvSpPr>
        <p:spPr>
          <a:xfrm>
            <a:off x="618879" y="1071342"/>
            <a:ext cx="3650278" cy="5203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02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Seems to be with very less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also the fertility, child mortality is high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Countries falling under cluster 02 is in the direst need of aid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00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second lowest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also the fertility, child mortality is high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Countries falling under cluster 00 is on the second priority of need of aid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01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high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also the fertility, child mortality is average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Countries falling under cluster 01 is on the third priority of need of aid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03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highest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income and also the fertility, child mortality is low</a:t>
            </a:r>
          </a:p>
          <a:p>
            <a:pPr lvl="1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Countries falling under cluster 01 doesn’t seem to be of any need of aid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Initialized with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 algorithm for smart selection of cluster centers</a:t>
            </a: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2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B475EF-D19B-45F2-8770-24961C86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016" y="863066"/>
            <a:ext cx="6866331" cy="440612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C1173F-F97D-4BF0-A216-0E65BB951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79843"/>
              </p:ext>
            </p:extLst>
          </p:nvPr>
        </p:nvGraphicFramePr>
        <p:xfrm>
          <a:off x="5781618" y="5353130"/>
          <a:ext cx="5674729" cy="141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288">
                  <a:extLst>
                    <a:ext uri="{9D8B030D-6E8A-4147-A177-3AD203B41FA5}">
                      <a16:colId xmlns:a16="http://schemas.microsoft.com/office/drawing/2014/main" val="313326112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180093385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544836154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722797621"/>
                    </a:ext>
                  </a:extLst>
                </a:gridCol>
                <a:gridCol w="1300293">
                  <a:extLst>
                    <a:ext uri="{9D8B030D-6E8A-4147-A177-3AD203B41FA5}">
                      <a16:colId xmlns:a16="http://schemas.microsoft.com/office/drawing/2014/main" val="3936898732"/>
                    </a:ext>
                  </a:extLst>
                </a:gridCol>
                <a:gridCol w="1178230">
                  <a:extLst>
                    <a:ext uri="{9D8B030D-6E8A-4147-A177-3AD203B41FA5}">
                      <a16:colId xmlns:a16="http://schemas.microsoft.com/office/drawing/2014/main" val="2880038023"/>
                    </a:ext>
                  </a:extLst>
                </a:gridCol>
              </a:tblGrid>
              <a:tr h="283237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ClusterID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gdpp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Income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Fertility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Child mortality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Health spend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59299"/>
                  </a:ext>
                </a:extLst>
              </a:tr>
              <a:tr h="283237"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85252"/>
                  </a:ext>
                </a:extLst>
              </a:tr>
              <a:tr h="283237"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90502"/>
                  </a:ext>
                </a:extLst>
              </a:tr>
              <a:tr h="283237">
                <a:tc>
                  <a:txBody>
                    <a:bodyPr/>
                    <a:lstStyle/>
                    <a:p>
                      <a:r>
                        <a:rPr lang="en-US" sz="1200" dirty="0"/>
                        <a:t>02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04244"/>
                  </a:ext>
                </a:extLst>
              </a:tr>
              <a:tr h="283237">
                <a:tc>
                  <a:txBody>
                    <a:bodyPr/>
                    <a:lstStyle/>
                    <a:p>
                      <a:r>
                        <a:rPr lang="en-US" sz="1200" dirty="0"/>
                        <a:t>03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7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4275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1206</Words>
  <Application>Microsoft Office PowerPoint</Application>
  <PresentationFormat>Widescreen</PresentationFormat>
  <Paragraphs>325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HELP International</vt:lpstr>
      <vt:lpstr>Problem Statement</vt:lpstr>
      <vt:lpstr>Approach &amp; Steps </vt:lpstr>
      <vt:lpstr>Details/Exceptions on the steps followed</vt:lpstr>
      <vt:lpstr>Principal Component Analysis (PCA)</vt:lpstr>
      <vt:lpstr>Principal Component Analysis (PCA)</vt:lpstr>
      <vt:lpstr>Hopkins Statistics, Silhouette Statistics &amp; Sum Squared distances</vt:lpstr>
      <vt:lpstr>KMeans Clustering (with 3 Clusters)</vt:lpstr>
      <vt:lpstr>KMeans Clustering (with 4 Clusters)</vt:lpstr>
      <vt:lpstr>Hierarchical Clustering</vt:lpstr>
      <vt:lpstr>Hierarchical Clustering (with 4 Clusters)</vt:lpstr>
      <vt:lpstr>KMeans Clustering (with 3 Clusters)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International</dc:title>
  <dc:creator>Badgujar, Hemant</dc:creator>
  <cp:lastModifiedBy>Badgujar, Hemant</cp:lastModifiedBy>
  <cp:revision>7</cp:revision>
  <dcterms:created xsi:type="dcterms:W3CDTF">2019-02-24T12:50:05Z</dcterms:created>
  <dcterms:modified xsi:type="dcterms:W3CDTF">2019-02-24T14:02:57Z</dcterms:modified>
</cp:coreProperties>
</file>