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 id="2147483662" r:id="rId2"/>
    <p:sldMasterId id="2147483841" r:id="rId3"/>
  </p:sldMasterIdLst>
  <p:sldIdLst>
    <p:sldId id="312" r:id="rId4"/>
    <p:sldId id="326" r:id="rId5"/>
    <p:sldId id="344" r:id="rId6"/>
    <p:sldId id="345" r:id="rId7"/>
    <p:sldId id="346" r:id="rId8"/>
    <p:sldId id="347" r:id="rId9"/>
    <p:sldId id="348" r:id="rId10"/>
    <p:sldId id="349" r:id="rId11"/>
    <p:sldId id="350" r:id="rId12"/>
    <p:sldId id="351" r:id="rId13"/>
    <p:sldId id="353" r:id="rId14"/>
    <p:sldId id="355" r:id="rId15"/>
    <p:sldId id="364" r:id="rId16"/>
    <p:sldId id="363" r:id="rId17"/>
    <p:sldId id="362" r:id="rId18"/>
    <p:sldId id="359" r:id="rId19"/>
    <p:sldId id="360" r:id="rId20"/>
    <p:sldId id="361" r:id="rId21"/>
    <p:sldId id="321" r:id="rId22"/>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97CD"/>
    <a:srgbClr val="FFC000"/>
    <a:srgbClr val="B1D0E9"/>
    <a:srgbClr val="D0E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434" autoAdjust="0"/>
  </p:normalViewPr>
  <p:slideViewPr>
    <p:cSldViewPr snapToGrid="0" showGuides="1">
      <p:cViewPr varScale="1">
        <p:scale>
          <a:sx n="70" d="100"/>
          <a:sy n="70" d="100"/>
        </p:scale>
        <p:origin x="61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7" name="Oval 5"/>
          <p:cNvSpPr/>
          <p:nvPr userDrawn="1"/>
        </p:nvSpPr>
        <p:spPr>
          <a:xfrm>
            <a:off x="0" y="1191144"/>
            <a:ext cx="3726486" cy="3725761"/>
          </a:xfrm>
          <a:prstGeom prst="ellipse">
            <a:avLst/>
          </a:prstGeom>
          <a:solidFill>
            <a:srgbClr val="FFC000"/>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7" name="Oval 2"/>
          <p:cNvSpPr/>
          <p:nvPr userDrawn="1"/>
        </p:nvSpPr>
        <p:spPr>
          <a:xfrm>
            <a:off x="-861105" y="1014259"/>
            <a:ext cx="3407543" cy="3406878"/>
          </a:xfrm>
          <a:prstGeom prst="ellipse">
            <a:avLst/>
          </a:prstGeom>
          <a:solidFill>
            <a:srgbClr val="D17DFC">
              <a:alpha val="17000"/>
            </a:srgbClr>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8" name="Oval 5"/>
          <p:cNvSpPr/>
          <p:nvPr userDrawn="1"/>
        </p:nvSpPr>
        <p:spPr>
          <a:xfrm>
            <a:off x="9281199" y="2165684"/>
            <a:ext cx="2427312" cy="2426838"/>
          </a:xfrm>
          <a:prstGeom prst="ellipse">
            <a:avLst/>
          </a:prstGeom>
          <a:solidFill>
            <a:srgbClr val="D17DFC">
              <a:alpha val="10000"/>
            </a:srgbClr>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9" name="Oval 6"/>
          <p:cNvSpPr/>
          <p:nvPr userDrawn="1"/>
        </p:nvSpPr>
        <p:spPr>
          <a:xfrm>
            <a:off x="8765409" y="-619125"/>
            <a:ext cx="3094723" cy="3094120"/>
          </a:xfrm>
          <a:prstGeom prst="ellipse">
            <a:avLst/>
          </a:prstGeom>
          <a:solidFill>
            <a:srgbClr val="4F97CD"/>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10" name="Oval 7"/>
          <p:cNvSpPr/>
          <p:nvPr userDrawn="1"/>
        </p:nvSpPr>
        <p:spPr>
          <a:xfrm>
            <a:off x="3827878" y="5286068"/>
            <a:ext cx="3407543" cy="3406878"/>
          </a:xfrm>
          <a:prstGeom prst="ellipse">
            <a:avLst/>
          </a:prstGeom>
          <a:solidFill>
            <a:srgbClr val="F1CDFC">
              <a:alpha val="20000"/>
            </a:srgbClr>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11" name="Oval 9"/>
          <p:cNvSpPr/>
          <p:nvPr userDrawn="1"/>
        </p:nvSpPr>
        <p:spPr>
          <a:xfrm>
            <a:off x="0" y="4906603"/>
            <a:ext cx="2599605" cy="2599097"/>
          </a:xfrm>
          <a:prstGeom prst="ellipse">
            <a:avLst/>
          </a:prstGeom>
          <a:solidFill>
            <a:srgbClr val="4D27D9"/>
          </a:solidFill>
          <a:ln w="12700" cap="flat" cmpd="sng" algn="ctr">
            <a:noFill/>
            <a:prstDash val="solid"/>
            <a:miter lim="800000"/>
          </a:ln>
          <a:effectLst>
            <a:softEdge rad="10922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14" name="Oval 5"/>
          <p:cNvSpPr/>
          <p:nvPr userDrawn="1"/>
        </p:nvSpPr>
        <p:spPr>
          <a:xfrm>
            <a:off x="8245642" y="4329156"/>
            <a:ext cx="3758569" cy="3757837"/>
          </a:xfrm>
          <a:prstGeom prst="ellipse">
            <a:avLst/>
          </a:prstGeom>
          <a:solidFill>
            <a:srgbClr val="76AED8">
              <a:alpha val="75000"/>
            </a:srgbClr>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15" name="矩形 14"/>
          <p:cNvSpPr/>
          <p:nvPr userDrawn="1"/>
        </p:nvSpPr>
        <p:spPr>
          <a:xfrm>
            <a:off x="312821" y="340895"/>
            <a:ext cx="11566358" cy="6176210"/>
          </a:xfrm>
          <a:prstGeom prst="rect">
            <a:avLst/>
          </a:prstGeom>
          <a:solidFill>
            <a:srgbClr val="FFFFFF">
              <a:alpha val="40000"/>
            </a:srgbClr>
          </a:solidFill>
          <a:ln w="12700" cap="flat" cmpd="sng" algn="ctr">
            <a:noFill/>
            <a:prstDash val="solid"/>
            <a:miter lim="800000"/>
          </a:ln>
          <a:effectLst>
            <a:softEdge rad="0"/>
          </a:effectLst>
        </p:spPr>
        <p:txBody>
          <a:bodyPr wrap="square" rtlCol="0" anchor="ctr">
            <a:noAutofit/>
          </a:bodyP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zh-CN" altLang="en-US" sz="900" b="0" i="0" u="none" strike="noStrike" kern="0" cap="none" spc="0" normalizeH="0" baseline="0" noProof="0" dirty="0">
              <a:ln>
                <a:noFill/>
              </a:ln>
              <a:solidFill>
                <a:srgbClr val="FFFFFF"/>
              </a:solidFill>
              <a:effectLst/>
              <a:uLnTx/>
              <a:uFillTx/>
              <a:latin typeface="思源宋体 CN" panose="02020400000000000000" pitchFamily="18" charset="-122"/>
              <a:ea typeface="思源宋体 CN" panose="02020400000000000000" pitchFamily="18" charset="-122"/>
              <a:cs typeface="+mn-cs"/>
            </a:endParaRPr>
          </a:p>
        </p:txBody>
      </p:sp>
      <p:sp>
        <p:nvSpPr>
          <p:cNvPr id="16" name="Oval 5"/>
          <p:cNvSpPr/>
          <p:nvPr userDrawn="1"/>
        </p:nvSpPr>
        <p:spPr>
          <a:xfrm>
            <a:off x="-1475874" y="-1573131"/>
            <a:ext cx="3210050" cy="3209425"/>
          </a:xfrm>
          <a:prstGeom prst="ellipse">
            <a:avLst/>
          </a:prstGeom>
          <a:solidFill>
            <a:srgbClr val="76AED8"/>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DD47B2-6C58-4D9E-A469-B5C826C7042D}" type="datetimeFigureOut">
              <a:rPr lang="zh-CN" altLang="en-US" smtClean="0"/>
              <a:t>2025/5/11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DD47B2-6C58-4D9E-A469-B5C826C7042D}" type="datetimeFigureOut">
              <a:rPr lang="zh-CN" altLang="en-US" smtClean="0"/>
              <a:t>2025/5/11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7" name="Oval 5"/>
          <p:cNvSpPr/>
          <p:nvPr userDrawn="1"/>
        </p:nvSpPr>
        <p:spPr>
          <a:xfrm>
            <a:off x="0" y="1191144"/>
            <a:ext cx="3726486" cy="3725761"/>
          </a:xfrm>
          <a:prstGeom prst="ellipse">
            <a:avLst/>
          </a:prstGeom>
          <a:solidFill>
            <a:srgbClr val="FFC000"/>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7" name="Oval 2"/>
          <p:cNvSpPr/>
          <p:nvPr userDrawn="1"/>
        </p:nvSpPr>
        <p:spPr>
          <a:xfrm>
            <a:off x="-861105" y="1014259"/>
            <a:ext cx="3407543" cy="3406878"/>
          </a:xfrm>
          <a:prstGeom prst="ellipse">
            <a:avLst/>
          </a:prstGeom>
          <a:solidFill>
            <a:srgbClr val="D17DFC">
              <a:alpha val="17000"/>
            </a:srgbClr>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8" name="Oval 5"/>
          <p:cNvSpPr/>
          <p:nvPr userDrawn="1"/>
        </p:nvSpPr>
        <p:spPr>
          <a:xfrm>
            <a:off x="9281199" y="2165684"/>
            <a:ext cx="2427312" cy="2426838"/>
          </a:xfrm>
          <a:prstGeom prst="ellipse">
            <a:avLst/>
          </a:prstGeom>
          <a:solidFill>
            <a:srgbClr val="D17DFC">
              <a:alpha val="10000"/>
            </a:srgbClr>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9" name="Oval 6"/>
          <p:cNvSpPr/>
          <p:nvPr userDrawn="1"/>
        </p:nvSpPr>
        <p:spPr>
          <a:xfrm>
            <a:off x="8765409" y="-619125"/>
            <a:ext cx="3094723" cy="3094120"/>
          </a:xfrm>
          <a:prstGeom prst="ellipse">
            <a:avLst/>
          </a:prstGeom>
          <a:solidFill>
            <a:srgbClr val="4F97CD"/>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10" name="Oval 7"/>
          <p:cNvSpPr/>
          <p:nvPr userDrawn="1"/>
        </p:nvSpPr>
        <p:spPr>
          <a:xfrm>
            <a:off x="3827878" y="5286068"/>
            <a:ext cx="3407543" cy="3406878"/>
          </a:xfrm>
          <a:prstGeom prst="ellipse">
            <a:avLst/>
          </a:prstGeom>
          <a:solidFill>
            <a:srgbClr val="F1CDFC">
              <a:alpha val="20000"/>
            </a:srgbClr>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11" name="Oval 9"/>
          <p:cNvSpPr/>
          <p:nvPr userDrawn="1"/>
        </p:nvSpPr>
        <p:spPr>
          <a:xfrm>
            <a:off x="0" y="4906603"/>
            <a:ext cx="2599605" cy="2599097"/>
          </a:xfrm>
          <a:prstGeom prst="ellipse">
            <a:avLst/>
          </a:prstGeom>
          <a:solidFill>
            <a:srgbClr val="4D27D9"/>
          </a:solidFill>
          <a:ln w="12700" cap="flat" cmpd="sng" algn="ctr">
            <a:noFill/>
            <a:prstDash val="solid"/>
            <a:miter lim="800000"/>
          </a:ln>
          <a:effectLst>
            <a:softEdge rad="10922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14" name="Oval 5"/>
          <p:cNvSpPr/>
          <p:nvPr userDrawn="1"/>
        </p:nvSpPr>
        <p:spPr>
          <a:xfrm>
            <a:off x="8245642" y="4329156"/>
            <a:ext cx="3758569" cy="3757837"/>
          </a:xfrm>
          <a:prstGeom prst="ellipse">
            <a:avLst/>
          </a:prstGeom>
          <a:solidFill>
            <a:srgbClr val="76AED8">
              <a:alpha val="75000"/>
            </a:srgbClr>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15" name="矩形 14"/>
          <p:cNvSpPr/>
          <p:nvPr userDrawn="1"/>
        </p:nvSpPr>
        <p:spPr>
          <a:xfrm>
            <a:off x="312821" y="340895"/>
            <a:ext cx="11566358" cy="6176210"/>
          </a:xfrm>
          <a:prstGeom prst="rect">
            <a:avLst/>
          </a:prstGeom>
          <a:solidFill>
            <a:srgbClr val="FFFFFF">
              <a:alpha val="40000"/>
            </a:srgbClr>
          </a:solidFill>
          <a:ln w="12700" cap="flat" cmpd="sng" algn="ctr">
            <a:noFill/>
            <a:prstDash val="solid"/>
            <a:miter lim="800000"/>
          </a:ln>
          <a:effectLst>
            <a:softEdge rad="0"/>
          </a:effectLst>
        </p:spPr>
        <p:txBody>
          <a:bodyPr wrap="square" rtlCol="0" anchor="ctr">
            <a:noAutofit/>
          </a:bodyP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zh-CN" altLang="en-US" sz="900" b="0" i="0" u="none" strike="noStrike" kern="0" cap="none" spc="0" normalizeH="0" baseline="0" noProof="0" dirty="0">
              <a:ln>
                <a:noFill/>
              </a:ln>
              <a:solidFill>
                <a:srgbClr val="FFFFFF"/>
              </a:solidFill>
              <a:effectLst/>
              <a:uLnTx/>
              <a:uFillTx/>
              <a:latin typeface="思源宋体 CN" panose="02020400000000000000" pitchFamily="18" charset="-122"/>
              <a:ea typeface="思源宋体 CN" panose="02020400000000000000" pitchFamily="18" charset="-122"/>
              <a:cs typeface="+mn-cs"/>
            </a:endParaRPr>
          </a:p>
        </p:txBody>
      </p:sp>
      <p:sp>
        <p:nvSpPr>
          <p:cNvPr id="16" name="Oval 5"/>
          <p:cNvSpPr/>
          <p:nvPr userDrawn="1"/>
        </p:nvSpPr>
        <p:spPr>
          <a:xfrm>
            <a:off x="-1475874" y="-1573131"/>
            <a:ext cx="3210050" cy="3209425"/>
          </a:xfrm>
          <a:prstGeom prst="ellipse">
            <a:avLst/>
          </a:prstGeom>
          <a:solidFill>
            <a:srgbClr val="76AED8"/>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DD47B2-6C58-4D9E-A469-B5C826C7042D}" type="datetimeFigureOut">
              <a:rPr lang="zh-CN" altLang="en-US" smtClean="0"/>
              <a:t>2025/5/11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9DD47B2-6C58-4D9E-A469-B5C826C7042D}" type="datetimeFigureOut">
              <a:rPr lang="zh-CN" altLang="en-US" smtClean="0"/>
              <a:t>2025/5/11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9DD47B2-6C58-4D9E-A469-B5C826C7042D}" type="datetimeFigureOut">
              <a:rPr lang="zh-CN" altLang="en-US" smtClean="0"/>
              <a:t>2025/5/11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9DD47B2-6C58-4D9E-A469-B5C826C7042D}" type="datetimeFigureOut">
              <a:rPr lang="zh-CN" altLang="en-US" smtClean="0"/>
              <a:t>2025/5/11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9DD47B2-6C58-4D9E-A469-B5C826C7042D}" type="datetimeFigureOut">
              <a:rPr lang="zh-CN" altLang="en-US" smtClean="0"/>
              <a:t>2025/5/11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DD47B2-6C58-4D9E-A469-B5C826C7042D}" type="datetimeFigureOut">
              <a:rPr lang="zh-CN" altLang="en-US" smtClean="0"/>
              <a:t>2025/5/11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DD47B2-6C58-4D9E-A469-B5C826C7042D}" type="datetimeFigureOut">
              <a:rPr lang="zh-CN" altLang="en-US" smtClean="0"/>
              <a:t>2025/5/11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DD47B2-6C58-4D9E-A469-B5C826C7042D}" type="datetimeFigureOut">
              <a:rPr lang="zh-CN" altLang="en-US" smtClean="0"/>
              <a:t>2025/5/11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DD47B2-6C58-4D9E-A469-B5C826C7042D}" type="datetimeFigureOut">
              <a:rPr lang="zh-CN" altLang="en-US" smtClean="0"/>
              <a:t>2025/5/11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DD47B2-6C58-4D9E-A469-B5C826C7042D}" type="datetimeFigureOut">
              <a:rPr lang="zh-CN" altLang="en-US" smtClean="0"/>
              <a:t>2025/5/11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DD47B2-6C58-4D9E-A469-B5C826C7042D}" type="datetimeFigureOut">
              <a:rPr lang="zh-CN" altLang="en-US" smtClean="0"/>
              <a:t>2025/5/11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5/11/2025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6984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5/11/2025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09012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5/11/2025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91512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5/11/2025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07593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5/11/2025</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77252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5/11/2025</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72668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5/11/2025</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6364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9DD47B2-6C58-4D9E-A469-B5C826C7042D}" type="datetimeFigureOut">
              <a:rPr lang="zh-CN" altLang="en-US" smtClean="0"/>
              <a:t>2025/5/11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5/11/2025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7459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5/11/2025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35200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5/11/2025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288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5/11/2025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769391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C12C299-16B2-4475-990D-751901EACC14}" type="datetimeFigureOut">
              <a:rPr lang="en-US" smtClean="0"/>
              <a:t>5/11/2025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11662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9DD47B2-6C58-4D9E-A469-B5C826C7042D}" type="datetimeFigureOut">
              <a:rPr lang="zh-CN" altLang="en-US" smtClean="0"/>
              <a:t>2025/5/11</a:t>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1EDD8B-1373-43DB-88FF-9975BCF69D1E}" type="slidenum">
              <a:rPr lang="zh-CN" altLang="en-US" smtClean="0"/>
              <a:t>‹#›</a:t>
            </a:fld>
            <a:endParaRPr lang="zh-CN" alt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590910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9DD47B2-6C58-4D9E-A469-B5C826C7042D}" type="datetimeFigureOut">
              <a:rPr lang="zh-CN" altLang="en-US" smtClean="0"/>
              <a:t>2025/5/11</a:t>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1EDD8B-1373-43DB-88FF-9975BCF69D1E}" type="slidenum">
              <a:rPr lang="zh-CN" altLang="en-US" smtClean="0"/>
              <a:t>‹#›</a:t>
            </a:fld>
            <a:endParaRPr lang="zh-CN" altLang="en-US" dirty="0"/>
          </a:p>
        </p:txBody>
      </p:sp>
    </p:spTree>
    <p:extLst>
      <p:ext uri="{BB962C8B-B14F-4D97-AF65-F5344CB8AC3E}">
        <p14:creationId xmlns:p14="http://schemas.microsoft.com/office/powerpoint/2010/main" val="747028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5/11/2025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64791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5/11/2025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48483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Blank_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734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9DD47B2-6C58-4D9E-A469-B5C826C7042D}" type="datetimeFigureOut">
              <a:rPr lang="zh-CN" altLang="en-US" smtClean="0"/>
              <a:t>2025/5/11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17" name="Oval 5"/>
          <p:cNvSpPr/>
          <p:nvPr userDrawn="1"/>
        </p:nvSpPr>
        <p:spPr>
          <a:xfrm>
            <a:off x="0" y="1191144"/>
            <a:ext cx="3726486" cy="3725761"/>
          </a:xfrm>
          <a:prstGeom prst="ellipse">
            <a:avLst/>
          </a:prstGeom>
          <a:solidFill>
            <a:srgbClr val="FFC000"/>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7" name="Oval 2"/>
          <p:cNvSpPr/>
          <p:nvPr userDrawn="1"/>
        </p:nvSpPr>
        <p:spPr>
          <a:xfrm>
            <a:off x="-861105" y="1014259"/>
            <a:ext cx="3407543" cy="3406878"/>
          </a:xfrm>
          <a:prstGeom prst="ellipse">
            <a:avLst/>
          </a:prstGeom>
          <a:solidFill>
            <a:srgbClr val="D17DFC">
              <a:alpha val="17000"/>
            </a:srgbClr>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8" name="Oval 5"/>
          <p:cNvSpPr/>
          <p:nvPr userDrawn="1"/>
        </p:nvSpPr>
        <p:spPr>
          <a:xfrm>
            <a:off x="9281199" y="2165684"/>
            <a:ext cx="2427312" cy="2426838"/>
          </a:xfrm>
          <a:prstGeom prst="ellipse">
            <a:avLst/>
          </a:prstGeom>
          <a:solidFill>
            <a:srgbClr val="D17DFC">
              <a:alpha val="10000"/>
            </a:srgbClr>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9" name="Oval 6"/>
          <p:cNvSpPr/>
          <p:nvPr userDrawn="1"/>
        </p:nvSpPr>
        <p:spPr>
          <a:xfrm>
            <a:off x="8765409" y="-619125"/>
            <a:ext cx="3094723" cy="3094120"/>
          </a:xfrm>
          <a:prstGeom prst="ellipse">
            <a:avLst/>
          </a:prstGeom>
          <a:solidFill>
            <a:srgbClr val="4F97CD"/>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10" name="Oval 7"/>
          <p:cNvSpPr/>
          <p:nvPr userDrawn="1"/>
        </p:nvSpPr>
        <p:spPr>
          <a:xfrm>
            <a:off x="3827878" y="5286068"/>
            <a:ext cx="3407543" cy="3406878"/>
          </a:xfrm>
          <a:prstGeom prst="ellipse">
            <a:avLst/>
          </a:prstGeom>
          <a:solidFill>
            <a:srgbClr val="F1CDFC">
              <a:alpha val="20000"/>
            </a:srgbClr>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11" name="Oval 9"/>
          <p:cNvSpPr/>
          <p:nvPr userDrawn="1"/>
        </p:nvSpPr>
        <p:spPr>
          <a:xfrm>
            <a:off x="0" y="4906603"/>
            <a:ext cx="2599605" cy="2599097"/>
          </a:xfrm>
          <a:prstGeom prst="ellipse">
            <a:avLst/>
          </a:prstGeom>
          <a:solidFill>
            <a:srgbClr val="4D27D9"/>
          </a:solidFill>
          <a:ln w="12700" cap="flat" cmpd="sng" algn="ctr">
            <a:noFill/>
            <a:prstDash val="solid"/>
            <a:miter lim="800000"/>
          </a:ln>
          <a:effectLst>
            <a:softEdge rad="10922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14" name="Oval 5"/>
          <p:cNvSpPr/>
          <p:nvPr userDrawn="1"/>
        </p:nvSpPr>
        <p:spPr>
          <a:xfrm>
            <a:off x="8245642" y="4329156"/>
            <a:ext cx="3758569" cy="3757837"/>
          </a:xfrm>
          <a:prstGeom prst="ellipse">
            <a:avLst/>
          </a:prstGeom>
          <a:solidFill>
            <a:srgbClr val="76AED8">
              <a:alpha val="75000"/>
            </a:srgbClr>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15" name="矩形 14"/>
          <p:cNvSpPr/>
          <p:nvPr userDrawn="1"/>
        </p:nvSpPr>
        <p:spPr>
          <a:xfrm>
            <a:off x="312821" y="340895"/>
            <a:ext cx="11566358" cy="6176210"/>
          </a:xfrm>
          <a:prstGeom prst="rect">
            <a:avLst/>
          </a:prstGeom>
          <a:solidFill>
            <a:srgbClr val="FFFFFF">
              <a:alpha val="40000"/>
            </a:srgbClr>
          </a:solidFill>
          <a:ln w="12700" cap="flat" cmpd="sng" algn="ctr">
            <a:noFill/>
            <a:prstDash val="solid"/>
            <a:miter lim="800000"/>
          </a:ln>
          <a:effectLst>
            <a:softEdge rad="0"/>
          </a:effectLst>
        </p:spPr>
        <p:txBody>
          <a:bodyPr wrap="square" rtlCol="0" anchor="ctr">
            <a:noAutofit/>
          </a:bodyP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zh-CN" altLang="en-US" sz="900" b="0" i="0" u="none" strike="noStrike" kern="0" cap="none" spc="0" normalizeH="0" baseline="0" noProof="0" dirty="0">
              <a:ln>
                <a:noFill/>
              </a:ln>
              <a:solidFill>
                <a:srgbClr val="FFFFFF"/>
              </a:solidFill>
              <a:effectLst/>
              <a:uLnTx/>
              <a:uFillTx/>
              <a:latin typeface="思源宋体 CN" panose="02020400000000000000" pitchFamily="18" charset="-122"/>
              <a:ea typeface="思源宋体 CN" panose="02020400000000000000" pitchFamily="18" charset="-122"/>
              <a:cs typeface="+mn-cs"/>
            </a:endParaRPr>
          </a:p>
        </p:txBody>
      </p:sp>
      <p:sp>
        <p:nvSpPr>
          <p:cNvPr id="16" name="Oval 5"/>
          <p:cNvSpPr/>
          <p:nvPr userDrawn="1"/>
        </p:nvSpPr>
        <p:spPr>
          <a:xfrm>
            <a:off x="-1475874" y="-1573131"/>
            <a:ext cx="3210050" cy="3209425"/>
          </a:xfrm>
          <a:prstGeom prst="ellipse">
            <a:avLst/>
          </a:prstGeom>
          <a:solidFill>
            <a:srgbClr val="76AED8"/>
          </a:solidFill>
          <a:ln w="12700" cap="flat" cmpd="sng" algn="ctr">
            <a:noFill/>
            <a:prstDash val="solid"/>
            <a:miter lim="800000"/>
          </a:ln>
          <a:effectLst>
            <a:softEdge rad="1270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900" b="0" i="0" u="none" strike="noStrike" kern="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Tree>
    <p:extLst>
      <p:ext uri="{BB962C8B-B14F-4D97-AF65-F5344CB8AC3E}">
        <p14:creationId xmlns:p14="http://schemas.microsoft.com/office/powerpoint/2010/main" val="174470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9DD47B2-6C58-4D9E-A469-B5C826C7042D}" type="datetimeFigureOut">
              <a:rPr lang="zh-CN" altLang="en-US" smtClean="0"/>
              <a:t>2025/5/11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9DD47B2-6C58-4D9E-A469-B5C826C7042D}" type="datetimeFigureOut">
              <a:rPr lang="zh-CN" altLang="en-US" smtClean="0"/>
              <a:t>2025/5/11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DD47B2-6C58-4D9E-A469-B5C826C7042D}" type="datetimeFigureOut">
              <a:rPr lang="zh-CN" altLang="en-US" smtClean="0"/>
              <a:t>2025/5/11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DD47B2-6C58-4D9E-A469-B5C826C7042D}" type="datetimeFigureOut">
              <a:rPr lang="zh-CN" altLang="en-US" smtClean="0"/>
              <a:t>2025/5/11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DD47B2-6C58-4D9E-A469-B5C826C7042D}" type="datetimeFigureOut">
              <a:rPr lang="zh-CN" altLang="en-US" smtClean="0"/>
              <a:t>2025/5/11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1EDD8B-1373-43DB-88FF-9975BCF69D1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92D05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29DD47B2-6C58-4D9E-A469-B5C826C7042D}" type="datetimeFigureOut">
              <a:rPr lang="zh-CN" altLang="en-US" smtClean="0"/>
              <a:t>2025/5/11</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CN" panose="02020400000000000000" pitchFamily="18" charset="-122"/>
                <a:ea typeface="思源宋体 CN" panose="02020400000000000000"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7B1EDD8B-1373-43DB-88FF-9975BCF69D1E}"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思源宋体 CN" panose="02020400000000000000" pitchFamily="18" charset="-122"/>
          <a:ea typeface="思源宋体 CN" panose="020204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宋体 CN" panose="02020400000000000000" pitchFamily="18" charset="-122"/>
          <a:ea typeface="思源宋体 CN" panose="02020400000000000000"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宋体 CN" panose="02020400000000000000" pitchFamily="18" charset="-122"/>
          <a:ea typeface="思源宋体 CN" panose="020204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宋体 CN" panose="02020400000000000000" pitchFamily="18" charset="-122"/>
          <a:ea typeface="思源宋体 CN" panose="020204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92D05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29DD47B2-6C58-4D9E-A469-B5C826C7042D}" type="datetimeFigureOut">
              <a:rPr lang="zh-CN" altLang="en-US" smtClean="0"/>
              <a:t>2025/5/11</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CN" panose="02020400000000000000" pitchFamily="18" charset="-122"/>
                <a:ea typeface="思源宋体 CN" panose="02020400000000000000"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7B1EDD8B-1373-43DB-88FF-9975BCF69D1E}"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思源宋体 CN" panose="02020400000000000000" pitchFamily="18" charset="-122"/>
          <a:ea typeface="思源宋体 CN" panose="020204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宋体 CN" panose="02020400000000000000" pitchFamily="18" charset="-122"/>
          <a:ea typeface="思源宋体 CN" panose="02020400000000000000"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宋体 CN" panose="02020400000000000000" pitchFamily="18" charset="-122"/>
          <a:ea typeface="思源宋体 CN" panose="020204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宋体 CN" panose="02020400000000000000" pitchFamily="18" charset="-122"/>
          <a:ea typeface="思源宋体 CN" panose="020204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9DD47B2-6C58-4D9E-A469-B5C826C7042D}" type="datetimeFigureOut">
              <a:rPr lang="zh-CN" altLang="en-US" smtClean="0"/>
              <a:t>2025/5/11</a:t>
            </a:fld>
            <a:endParaRPr lang="zh-CN" alt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B1EDD8B-1373-43DB-88FF-9975BCF69D1E}" type="slidenum">
              <a:rPr lang="zh-CN" altLang="en-US" smtClean="0"/>
              <a:t>‹#›</a:t>
            </a:fld>
            <a:endParaRPr lang="zh-CN" altLang="en-US" dirty="0"/>
          </a:p>
        </p:txBody>
      </p:sp>
    </p:spTree>
    <p:extLst>
      <p:ext uri="{BB962C8B-B14F-4D97-AF65-F5344CB8AC3E}">
        <p14:creationId xmlns:p14="http://schemas.microsoft.com/office/powerpoint/2010/main" val="1075191079"/>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 id="2147483859" r:id="rId18"/>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0.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0.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0.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5"/>
          <p:cNvSpPr/>
          <p:nvPr/>
        </p:nvSpPr>
        <p:spPr>
          <a:xfrm>
            <a:off x="737938" y="1507959"/>
            <a:ext cx="1411980" cy="1411706"/>
          </a:xfrm>
          <a:prstGeom prst="donut">
            <a:avLst/>
          </a:prstGeom>
          <a:solidFill>
            <a:srgbClr val="4F97CD">
              <a:alpha val="2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4" name="Oval 5"/>
          <p:cNvSpPr/>
          <p:nvPr/>
        </p:nvSpPr>
        <p:spPr>
          <a:xfrm>
            <a:off x="9281199" y="2165684"/>
            <a:ext cx="2427312" cy="2426838"/>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5" name="Oval 6"/>
          <p:cNvSpPr/>
          <p:nvPr/>
        </p:nvSpPr>
        <p:spPr>
          <a:xfrm>
            <a:off x="8728270" y="-190499"/>
            <a:ext cx="3303311" cy="3302667"/>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6" name="Oval 7"/>
          <p:cNvSpPr/>
          <p:nvPr/>
        </p:nvSpPr>
        <p:spPr>
          <a:xfrm>
            <a:off x="3827878" y="5286068"/>
            <a:ext cx="3407543" cy="3406878"/>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0" name="Oval 9"/>
          <p:cNvSpPr/>
          <p:nvPr/>
        </p:nvSpPr>
        <p:spPr>
          <a:xfrm>
            <a:off x="0" y="4906603"/>
            <a:ext cx="2599605" cy="2599097"/>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3" name="Oval 5"/>
          <p:cNvSpPr/>
          <p:nvPr/>
        </p:nvSpPr>
        <p:spPr>
          <a:xfrm>
            <a:off x="0" y="4554955"/>
            <a:ext cx="3437729" cy="3437060"/>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4" name="Oval 5"/>
          <p:cNvSpPr/>
          <p:nvPr/>
        </p:nvSpPr>
        <p:spPr>
          <a:xfrm>
            <a:off x="6128086" y="4652456"/>
            <a:ext cx="1251284" cy="125104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9" name="TextBox 36"/>
          <p:cNvSpPr txBox="1"/>
          <p:nvPr/>
        </p:nvSpPr>
        <p:spPr>
          <a:xfrm>
            <a:off x="1152979" y="3316731"/>
            <a:ext cx="6045964" cy="354521"/>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800"/>
              </a:spcAft>
              <a:buClrTx/>
              <a:buSzTx/>
              <a:buFontTx/>
              <a:buNone/>
              <a:defRPr/>
            </a:pPr>
            <a:r>
              <a:rPr kumimoji="0" lang="en-US" altLang="zh-CN" sz="1500" b="1" i="0" u="none" strike="noStrike" kern="1200" cap="none" spc="0" normalizeH="0" baseline="0" noProof="0" dirty="0" smtClean="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CSYE7105 </a:t>
            </a:r>
            <a:r>
              <a:rPr kumimoji="0" lang="en-US" altLang="zh-CN" sz="1500" b="1" i="0" u="none" strike="noStrike" kern="120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rPr>
              <a:t>Final Project</a:t>
            </a:r>
          </a:p>
        </p:txBody>
      </p:sp>
      <p:sp>
        <p:nvSpPr>
          <p:cNvPr id="2" name="Rectangle 1"/>
          <p:cNvSpPr/>
          <p:nvPr/>
        </p:nvSpPr>
        <p:spPr>
          <a:xfrm>
            <a:off x="737938" y="1066180"/>
            <a:ext cx="10263500" cy="1754326"/>
          </a:xfrm>
          <a:prstGeom prst="rect">
            <a:avLst/>
          </a:prstGeom>
          <a:noFill/>
        </p:spPr>
        <p:txBody>
          <a:bodyPr wrap="square" lIns="91440" tIns="45720" rIns="91440" bIns="45720">
            <a:spAutoFit/>
          </a:bodyPr>
          <a:lstStyle/>
          <a:p>
            <a:pPr algn="ctr"/>
            <a:r>
              <a:rPr lang="en-US" sz="5400" b="1" dirty="0"/>
              <a:t>Parallelized Payment Fraud Detection System</a:t>
            </a:r>
            <a:endParaRPr lang="en-IN" sz="5400" b="1" cap="none" spc="0" dirty="0">
              <a:ln w="22225">
                <a:solidFill>
                  <a:schemeClr val="accent2"/>
                </a:solidFill>
                <a:prstDash val="solid"/>
              </a:ln>
              <a:solidFill>
                <a:schemeClr val="accent2">
                  <a:lumMod val="40000"/>
                  <a:lumOff val="60000"/>
                </a:schemeClr>
              </a:solidFill>
              <a:effectLst/>
            </a:endParaRPr>
          </a:p>
        </p:txBody>
      </p:sp>
      <p:sp>
        <p:nvSpPr>
          <p:cNvPr id="3" name="TextBox 2"/>
          <p:cNvSpPr txBox="1"/>
          <p:nvPr/>
        </p:nvSpPr>
        <p:spPr>
          <a:xfrm>
            <a:off x="1152979" y="4132630"/>
            <a:ext cx="5453926" cy="369332"/>
          </a:xfrm>
          <a:prstGeom prst="rect">
            <a:avLst/>
          </a:prstGeom>
          <a:noFill/>
        </p:spPr>
        <p:txBody>
          <a:bodyPr wrap="square" rtlCol="0">
            <a:spAutoFit/>
          </a:bodyPr>
          <a:lstStyle/>
          <a:p>
            <a:r>
              <a:rPr lang="en-US" dirty="0" smtClean="0"/>
              <a:t>Team 8 </a:t>
            </a:r>
            <a:r>
              <a:rPr lang="en-US" smtClean="0"/>
              <a:t>– </a:t>
            </a:r>
            <a:r>
              <a:rPr lang="en-US" smtClean="0"/>
              <a:t>Hemant</a:t>
            </a:r>
            <a:r>
              <a:rPr lang="en-US" dirty="0" smtClean="0"/>
              <a:t> </a:t>
            </a:r>
            <a:r>
              <a:rPr lang="en-US" dirty="0" err="1" smtClean="0"/>
              <a:t>Gaikwad</a:t>
            </a:r>
            <a:endParaRPr lang="en-US" dirty="0" smtClean="0"/>
          </a:p>
        </p:txBody>
      </p:sp>
      <p:sp>
        <p:nvSpPr>
          <p:cNvPr id="4" name="TextBox 3"/>
          <p:cNvSpPr txBox="1"/>
          <p:nvPr/>
        </p:nvSpPr>
        <p:spPr>
          <a:xfrm>
            <a:off x="1152979" y="5286068"/>
            <a:ext cx="4579081" cy="369332"/>
          </a:xfrm>
          <a:prstGeom prst="rect">
            <a:avLst/>
          </a:prstGeom>
          <a:noFill/>
        </p:spPr>
        <p:txBody>
          <a:bodyPr wrap="square" rtlCol="0">
            <a:spAutoFit/>
          </a:bodyPr>
          <a:lstStyle/>
          <a:p>
            <a:r>
              <a:rPr lang="en-US" dirty="0" smtClean="0"/>
              <a:t>Professor: Handan Liu</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7" name="TextBox 17"/>
          <p:cNvSpPr txBox="1"/>
          <p:nvPr/>
        </p:nvSpPr>
        <p:spPr>
          <a:xfrm>
            <a:off x="4115054" y="1006551"/>
            <a:ext cx="1782863" cy="499624"/>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Resampling</a:t>
            </a:r>
          </a:p>
        </p:txBody>
      </p:sp>
      <p:sp>
        <p:nvSpPr>
          <p:cNvPr id="14" name="TextBox 17"/>
          <p:cNvSpPr txBox="1"/>
          <p:nvPr/>
        </p:nvSpPr>
        <p:spPr>
          <a:xfrm>
            <a:off x="2459080" y="5948401"/>
            <a:ext cx="6877674" cy="646331"/>
          </a:xfrm>
          <a:prstGeom prst="rect">
            <a:avLst/>
          </a:prstGeom>
          <a:noFill/>
        </p:spPr>
        <p:txBody>
          <a:bodyPr wrap="square" rtlCol="0">
            <a:spAutoFit/>
          </a:bodyPr>
          <a:lstStyle/>
          <a:p>
            <a:pPr lvl="0">
              <a:lnSpc>
                <a:spcPct val="150000"/>
              </a:lnSpc>
              <a:defRPr/>
            </a:pPr>
            <a:r>
              <a:rPr lang="en-US" altLang="zh-CN" sz="1200" kern="0" dirty="0" smtClean="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Data was extremely </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unbalanced, we employ resampling techniques (both oversampling and undersampling) to process our data.</a:t>
            </a:r>
          </a:p>
        </p:txBody>
      </p:sp>
      <p:sp>
        <p:nvSpPr>
          <p:cNvPr id="15" name="TextBox 17"/>
          <p:cNvSpPr txBox="1"/>
          <p:nvPr/>
        </p:nvSpPr>
        <p:spPr>
          <a:xfrm>
            <a:off x="1312837" y="4794419"/>
            <a:ext cx="865434" cy="377411"/>
          </a:xfrm>
          <a:prstGeom prst="rect">
            <a:avLst/>
          </a:prstGeom>
          <a:noFill/>
        </p:spPr>
        <p:txBody>
          <a:bodyPr wrap="square" rtlCol="0">
            <a:spAutoFit/>
          </a:bodyPr>
          <a:lstStyle/>
          <a:p>
            <a:pPr lvl="0">
              <a:lnSpc>
                <a:spcPct val="150000"/>
              </a:lnSpc>
              <a:defRPr/>
            </a:pPr>
            <a:r>
              <a:rPr lang="en-US" altLang="zh-CN"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Before</a:t>
            </a:r>
            <a:endParaRPr lang="zh-CN" altLang="en-US"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sp>
        <p:nvSpPr>
          <p:cNvPr id="16" name="TextBox 17"/>
          <p:cNvSpPr txBox="1"/>
          <p:nvPr/>
        </p:nvSpPr>
        <p:spPr>
          <a:xfrm>
            <a:off x="4152545" y="4784060"/>
            <a:ext cx="2031493" cy="377411"/>
          </a:xfrm>
          <a:prstGeom prst="rect">
            <a:avLst/>
          </a:prstGeom>
          <a:noFill/>
        </p:spPr>
        <p:txBody>
          <a:bodyPr wrap="square" rtlCol="0">
            <a:spAutoFit/>
          </a:bodyPr>
          <a:lstStyle/>
          <a:p>
            <a:pPr lvl="0">
              <a:lnSpc>
                <a:spcPct val="150000"/>
              </a:lnSpc>
              <a:defRPr/>
            </a:pPr>
            <a:r>
              <a:rPr lang="en-US" altLang="zh-CN"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After Oversampling</a:t>
            </a:r>
            <a:endParaRPr lang="zh-CN" altLang="en-US"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sp>
        <p:nvSpPr>
          <p:cNvPr id="17" name="TextBox 17"/>
          <p:cNvSpPr txBox="1"/>
          <p:nvPr/>
        </p:nvSpPr>
        <p:spPr>
          <a:xfrm>
            <a:off x="8315365" y="4794419"/>
            <a:ext cx="2087111" cy="377411"/>
          </a:xfrm>
          <a:prstGeom prst="rect">
            <a:avLst/>
          </a:prstGeom>
          <a:noFill/>
        </p:spPr>
        <p:txBody>
          <a:bodyPr wrap="square" rtlCol="0">
            <a:spAutoFit/>
          </a:bodyPr>
          <a:lstStyle/>
          <a:p>
            <a:pPr lvl="0">
              <a:lnSpc>
                <a:spcPct val="150000"/>
              </a:lnSpc>
              <a:defRPr/>
            </a:pPr>
            <a:r>
              <a:rPr lang="en-US" altLang="zh-CN"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After Undersampling</a:t>
            </a:r>
            <a:endParaRPr lang="zh-CN" altLang="en-US"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pic>
        <p:nvPicPr>
          <p:cNvPr id="3" name="Picture 2"/>
          <p:cNvPicPr>
            <a:picLocks noChangeAspect="1"/>
          </p:cNvPicPr>
          <p:nvPr/>
        </p:nvPicPr>
        <p:blipFill>
          <a:blip r:embed="rId2"/>
          <a:stretch>
            <a:fillRect/>
          </a:stretch>
        </p:blipFill>
        <p:spPr>
          <a:xfrm>
            <a:off x="681793" y="2558485"/>
            <a:ext cx="2350891" cy="2235933"/>
          </a:xfrm>
          <a:prstGeom prst="rect">
            <a:avLst/>
          </a:prstGeom>
        </p:spPr>
      </p:pic>
      <p:sp>
        <p:nvSpPr>
          <p:cNvPr id="4" name="TextBox 3"/>
          <p:cNvSpPr txBox="1"/>
          <p:nvPr/>
        </p:nvSpPr>
        <p:spPr>
          <a:xfrm>
            <a:off x="681793" y="1535487"/>
            <a:ext cx="2442407" cy="923330"/>
          </a:xfrm>
          <a:prstGeom prst="rect">
            <a:avLst/>
          </a:prstGeom>
          <a:noFill/>
        </p:spPr>
        <p:txBody>
          <a:bodyPr wrap="square" rtlCol="0">
            <a:spAutoFit/>
          </a:bodyPr>
          <a:lstStyle/>
          <a:p>
            <a:r>
              <a:rPr lang="en-US" dirty="0"/>
              <a:t>Not Fraud: 6354407 Is Fraud: 8213 </a:t>
            </a:r>
            <a:endParaRPr lang="en-US" dirty="0" smtClean="0"/>
          </a:p>
          <a:p>
            <a:r>
              <a:rPr lang="en-US" dirty="0" smtClean="0"/>
              <a:t>Ratio</a:t>
            </a:r>
            <a:r>
              <a:rPr lang="en-US" dirty="0"/>
              <a:t>: 773.7 : 1</a:t>
            </a:r>
            <a:endParaRPr lang="en-IN" dirty="0"/>
          </a:p>
        </p:txBody>
      </p:sp>
      <p:pic>
        <p:nvPicPr>
          <p:cNvPr id="6" name="Picture 5"/>
          <p:cNvPicPr>
            <a:picLocks noChangeAspect="1"/>
          </p:cNvPicPr>
          <p:nvPr/>
        </p:nvPicPr>
        <p:blipFill>
          <a:blip r:embed="rId3"/>
          <a:stretch>
            <a:fillRect/>
          </a:stretch>
        </p:blipFill>
        <p:spPr>
          <a:xfrm>
            <a:off x="4115054" y="2500956"/>
            <a:ext cx="2388511" cy="2271713"/>
          </a:xfrm>
          <a:prstGeom prst="rect">
            <a:avLst/>
          </a:prstGeom>
        </p:spPr>
      </p:pic>
      <p:sp>
        <p:nvSpPr>
          <p:cNvPr id="8" name="TextBox 7"/>
          <p:cNvSpPr txBox="1"/>
          <p:nvPr/>
        </p:nvSpPr>
        <p:spPr>
          <a:xfrm>
            <a:off x="3911600" y="1525302"/>
            <a:ext cx="3619500" cy="923330"/>
          </a:xfrm>
          <a:prstGeom prst="rect">
            <a:avLst/>
          </a:prstGeom>
          <a:noFill/>
        </p:spPr>
        <p:txBody>
          <a:bodyPr wrap="square" rtlCol="0">
            <a:spAutoFit/>
          </a:bodyPr>
          <a:lstStyle/>
          <a:p>
            <a:r>
              <a:rPr lang="en-US" dirty="0"/>
              <a:t>Not Fraud: 6354407 </a:t>
            </a:r>
            <a:endParaRPr lang="en-US" dirty="0" smtClean="0"/>
          </a:p>
          <a:p>
            <a:r>
              <a:rPr lang="en-US" dirty="0" smtClean="0"/>
              <a:t>Is </a:t>
            </a:r>
            <a:r>
              <a:rPr lang="en-US" dirty="0"/>
              <a:t>Fraud: 6354407 </a:t>
            </a:r>
            <a:endParaRPr lang="en-US" dirty="0" smtClean="0"/>
          </a:p>
          <a:p>
            <a:r>
              <a:rPr lang="en-US" dirty="0" smtClean="0"/>
              <a:t>Ratio</a:t>
            </a:r>
            <a:r>
              <a:rPr lang="en-US" dirty="0"/>
              <a:t>: 1.0 : 1</a:t>
            </a:r>
            <a:endParaRPr lang="en-IN" dirty="0"/>
          </a:p>
        </p:txBody>
      </p:sp>
      <p:pic>
        <p:nvPicPr>
          <p:cNvPr id="9" name="Picture 8"/>
          <p:cNvPicPr>
            <a:picLocks noChangeAspect="1"/>
          </p:cNvPicPr>
          <p:nvPr/>
        </p:nvPicPr>
        <p:blipFill>
          <a:blip r:embed="rId4"/>
          <a:stretch>
            <a:fillRect/>
          </a:stretch>
        </p:blipFill>
        <p:spPr>
          <a:xfrm>
            <a:off x="8140700" y="2499067"/>
            <a:ext cx="2413364" cy="2295351"/>
          </a:xfrm>
          <a:prstGeom prst="rect">
            <a:avLst/>
          </a:prstGeom>
        </p:spPr>
      </p:pic>
      <p:sp>
        <p:nvSpPr>
          <p:cNvPr id="12" name="TextBox 11"/>
          <p:cNvSpPr txBox="1"/>
          <p:nvPr/>
        </p:nvSpPr>
        <p:spPr>
          <a:xfrm>
            <a:off x="7531100" y="1535487"/>
            <a:ext cx="3848100" cy="923330"/>
          </a:xfrm>
          <a:prstGeom prst="rect">
            <a:avLst/>
          </a:prstGeom>
          <a:noFill/>
        </p:spPr>
        <p:txBody>
          <a:bodyPr wrap="square" rtlCol="0">
            <a:spAutoFit/>
          </a:bodyPr>
          <a:lstStyle/>
          <a:p>
            <a:r>
              <a:rPr lang="en-US" dirty="0"/>
              <a:t>Not Fraud: 6354 </a:t>
            </a:r>
            <a:endParaRPr lang="en-US" dirty="0" smtClean="0"/>
          </a:p>
          <a:p>
            <a:r>
              <a:rPr lang="en-US" dirty="0" smtClean="0"/>
              <a:t>Is </a:t>
            </a:r>
            <a:r>
              <a:rPr lang="en-US" dirty="0"/>
              <a:t>Fraud: 8213 </a:t>
            </a:r>
            <a:endParaRPr lang="en-US" dirty="0" smtClean="0"/>
          </a:p>
          <a:p>
            <a:r>
              <a:rPr lang="en-US" dirty="0" smtClean="0"/>
              <a:t>Ratio</a:t>
            </a:r>
            <a:r>
              <a:rPr lang="en-US" dirty="0"/>
              <a:t>: 0.77 : 1</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7" name="TextBox 17"/>
          <p:cNvSpPr txBox="1"/>
          <p:nvPr/>
        </p:nvSpPr>
        <p:spPr>
          <a:xfrm>
            <a:off x="4401329" y="1048440"/>
            <a:ext cx="1782863" cy="499624"/>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Resampling</a:t>
            </a:r>
          </a:p>
        </p:txBody>
      </p:sp>
      <p:sp>
        <p:nvSpPr>
          <p:cNvPr id="14" name="TextBox 17"/>
          <p:cNvSpPr txBox="1"/>
          <p:nvPr/>
        </p:nvSpPr>
        <p:spPr>
          <a:xfrm>
            <a:off x="1953679" y="4864957"/>
            <a:ext cx="8671384" cy="923330"/>
          </a:xfrm>
          <a:prstGeom prst="rect">
            <a:avLst/>
          </a:prstGeom>
          <a:noFill/>
        </p:spPr>
        <p:txBody>
          <a:bodyPr wrap="square" rtlCol="0">
            <a:spAutoFit/>
          </a:bodyPr>
          <a:lstStyle/>
          <a:p>
            <a:pPr lvl="0">
              <a:lnSpc>
                <a:spcPct val="150000"/>
              </a:lnSpc>
              <a:defRPr/>
            </a:pPr>
            <a:r>
              <a:rPr lang="en-US" altLang="zh-CN" sz="1200" kern="0" dirty="0" smtClean="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Got the </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balanced data. For the </a:t>
            </a:r>
            <a:r>
              <a:rPr lang="en-US" altLang="zh-CN" sz="12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Dask</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part, we adjust </a:t>
            </a:r>
            <a:r>
              <a:rPr lang="en-US" altLang="zh-CN" sz="12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chunksize</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to an appropriate size.</a:t>
            </a:r>
          </a:p>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Since the size of data after using undersampling is too small and its chunksize is also very small, we decided to use only the balanced data obtained </a:t>
            </a:r>
            <a:r>
              <a:rPr lang="en-US" altLang="zh-CN" sz="12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after oversampling </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as the final data.</a:t>
            </a:r>
          </a:p>
        </p:txBody>
      </p:sp>
      <p:sp>
        <p:nvSpPr>
          <p:cNvPr id="16" name="TextBox 17"/>
          <p:cNvSpPr txBox="1"/>
          <p:nvPr/>
        </p:nvSpPr>
        <p:spPr>
          <a:xfrm>
            <a:off x="1232783" y="4313714"/>
            <a:ext cx="2031493" cy="377411"/>
          </a:xfrm>
          <a:prstGeom prst="rect">
            <a:avLst/>
          </a:prstGeom>
          <a:noFill/>
        </p:spPr>
        <p:txBody>
          <a:bodyPr wrap="square" rtlCol="0">
            <a:spAutoFit/>
          </a:bodyPr>
          <a:lstStyle/>
          <a:p>
            <a:pPr lvl="0">
              <a:lnSpc>
                <a:spcPct val="150000"/>
              </a:lnSpc>
              <a:defRPr/>
            </a:pPr>
            <a:r>
              <a:rPr lang="en-US" altLang="zh-CN"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After Oversampling</a:t>
            </a:r>
            <a:endParaRPr lang="zh-CN" altLang="en-US"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sp>
        <p:nvSpPr>
          <p:cNvPr id="17" name="TextBox 17"/>
          <p:cNvSpPr txBox="1"/>
          <p:nvPr/>
        </p:nvSpPr>
        <p:spPr>
          <a:xfrm>
            <a:off x="7011578" y="4045219"/>
            <a:ext cx="2087111" cy="377411"/>
          </a:xfrm>
          <a:prstGeom prst="rect">
            <a:avLst/>
          </a:prstGeom>
          <a:noFill/>
        </p:spPr>
        <p:txBody>
          <a:bodyPr wrap="square" rtlCol="0">
            <a:spAutoFit/>
          </a:bodyPr>
          <a:lstStyle/>
          <a:p>
            <a:pPr lvl="0">
              <a:lnSpc>
                <a:spcPct val="150000"/>
              </a:lnSpc>
              <a:defRPr/>
            </a:pPr>
            <a:r>
              <a:rPr lang="en-US" altLang="zh-CN"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After Undersampling</a:t>
            </a:r>
            <a:endParaRPr lang="zh-CN" altLang="en-US"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pic>
        <p:nvPicPr>
          <p:cNvPr id="8" name="Picture 7"/>
          <p:cNvPicPr>
            <a:picLocks noChangeAspect="1"/>
          </p:cNvPicPr>
          <p:nvPr/>
        </p:nvPicPr>
        <p:blipFill>
          <a:blip r:embed="rId2"/>
          <a:stretch>
            <a:fillRect/>
          </a:stretch>
        </p:blipFill>
        <p:spPr>
          <a:xfrm>
            <a:off x="946487" y="1721896"/>
            <a:ext cx="3785933" cy="2264412"/>
          </a:xfrm>
          <a:prstGeom prst="rect">
            <a:avLst/>
          </a:prstGeom>
        </p:spPr>
      </p:pic>
      <p:pic>
        <p:nvPicPr>
          <p:cNvPr id="9" name="Picture 8"/>
          <p:cNvPicPr>
            <a:picLocks noChangeAspect="1"/>
          </p:cNvPicPr>
          <p:nvPr/>
        </p:nvPicPr>
        <p:blipFill>
          <a:blip r:embed="rId3"/>
          <a:stretch>
            <a:fillRect/>
          </a:stretch>
        </p:blipFill>
        <p:spPr>
          <a:xfrm>
            <a:off x="5697223" y="1709448"/>
            <a:ext cx="4505954" cy="226726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7" name="TextBox 17"/>
          <p:cNvSpPr txBox="1"/>
          <p:nvPr/>
        </p:nvSpPr>
        <p:spPr>
          <a:xfrm>
            <a:off x="3241244" y="1052114"/>
            <a:ext cx="3540556" cy="499624"/>
          </a:xfrm>
          <a:prstGeom prst="rect">
            <a:avLst/>
          </a:prstGeom>
          <a:noFill/>
        </p:spPr>
        <p:txBody>
          <a:bodyPr wrap="square" rtlCol="0">
            <a:spAutoFit/>
          </a:bodyPr>
          <a:lstStyle/>
          <a:p>
            <a:pPr lvl="0" algn="ctr">
              <a:lnSpc>
                <a:spcPct val="150000"/>
              </a:lnSpc>
              <a:defRPr/>
            </a:pPr>
            <a:r>
              <a:rPr lang="en-US" altLang="zh-CN" sz="2000" b="1" kern="0" dirty="0" smtClean="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Model Training</a:t>
            </a:r>
            <a:endPar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graphicFrame>
        <p:nvGraphicFramePr>
          <p:cNvPr id="8" name="Table 7"/>
          <p:cNvGraphicFramePr>
            <a:graphicFrameLocks noGrp="1"/>
          </p:cNvGraphicFramePr>
          <p:nvPr>
            <p:extLst>
              <p:ext uri="{D42A27DB-BD31-4B8C-83A1-F6EECF244321}">
                <p14:modId xmlns:p14="http://schemas.microsoft.com/office/powerpoint/2010/main" val="3212796594"/>
              </p:ext>
            </p:extLst>
          </p:nvPr>
        </p:nvGraphicFramePr>
        <p:xfrm>
          <a:off x="600945" y="1708498"/>
          <a:ext cx="5390422" cy="5019844"/>
        </p:xfrm>
        <a:graphic>
          <a:graphicData uri="http://schemas.openxmlformats.org/drawingml/2006/table">
            <a:tbl>
              <a:tblPr firstRow="1" firstCol="1" bandRow="1">
                <a:tableStyleId>{5C22544A-7EE6-4342-B048-85BDC9FD1C3A}</a:tableStyleId>
              </a:tblPr>
              <a:tblGrid>
                <a:gridCol w="827045"/>
                <a:gridCol w="853448"/>
                <a:gridCol w="869861"/>
                <a:gridCol w="1716885"/>
                <a:gridCol w="1123183"/>
              </a:tblGrid>
              <a:tr h="771564">
                <a:tc>
                  <a:txBody>
                    <a:bodyPr/>
                    <a:lstStyle/>
                    <a:p>
                      <a:pPr indent="266700" algn="ctr">
                        <a:lnSpc>
                          <a:spcPct val="107000"/>
                        </a:lnSpc>
                        <a:spcAft>
                          <a:spcPts val="800"/>
                        </a:spcAft>
                      </a:pPr>
                      <a:r>
                        <a:rPr lang="en-US" sz="800" dirty="0">
                          <a:effectLst/>
                        </a:rPr>
                        <a:t>Number of GPU or CPU</a:t>
                      </a:r>
                      <a:endParaRPr lang="en-IN" sz="700" dirty="0">
                        <a:effectLst/>
                        <a:latin typeface="等线"/>
                        <a:ea typeface="等线"/>
                        <a:cs typeface="Times New Roman" panose="02020603050405020304" pitchFamily="18" charset="0"/>
                      </a:endParaRPr>
                    </a:p>
                  </a:txBody>
                  <a:tcPr marL="46133" marR="46133" marT="0" marB="0"/>
                </a:tc>
                <a:tc>
                  <a:txBody>
                    <a:bodyPr/>
                    <a:lstStyle/>
                    <a:p>
                      <a:pPr indent="266700" algn="ctr">
                        <a:lnSpc>
                          <a:spcPct val="107000"/>
                        </a:lnSpc>
                        <a:spcAft>
                          <a:spcPts val="800"/>
                        </a:spcAft>
                      </a:pPr>
                      <a:r>
                        <a:rPr lang="en-US" sz="800" dirty="0">
                          <a:effectLst/>
                        </a:rPr>
                        <a:t>GPU or CPU</a:t>
                      </a:r>
                      <a:endParaRPr lang="en-IN" sz="700" dirty="0">
                        <a:effectLst/>
                      </a:endParaRPr>
                    </a:p>
                    <a:p>
                      <a:pPr indent="266700" algn="ctr">
                        <a:lnSpc>
                          <a:spcPct val="107000"/>
                        </a:lnSpc>
                        <a:spcAft>
                          <a:spcPts val="800"/>
                        </a:spcAft>
                      </a:pPr>
                      <a:r>
                        <a:rPr lang="en-US" sz="800" dirty="0">
                          <a:effectLst/>
                        </a:rPr>
                        <a:t> </a:t>
                      </a:r>
                      <a:endParaRPr lang="en-IN" sz="700" dirty="0">
                        <a:effectLst/>
                        <a:latin typeface="等线"/>
                        <a:ea typeface="等线"/>
                        <a:cs typeface="Times New Roman" panose="02020603050405020304" pitchFamily="18" charset="0"/>
                      </a:endParaRPr>
                    </a:p>
                  </a:txBody>
                  <a:tcPr marL="46133" marR="46133" marT="0" marB="0"/>
                </a:tc>
                <a:tc>
                  <a:txBody>
                    <a:bodyPr/>
                    <a:lstStyle/>
                    <a:p>
                      <a:pPr indent="266700" algn="ctr">
                        <a:lnSpc>
                          <a:spcPct val="107000"/>
                        </a:lnSpc>
                        <a:spcAft>
                          <a:spcPts val="800"/>
                        </a:spcAft>
                      </a:pPr>
                      <a:r>
                        <a:rPr lang="en-US" sz="800" dirty="0">
                          <a:effectLst/>
                        </a:rPr>
                        <a:t>Execution Time</a:t>
                      </a:r>
                      <a:endParaRPr lang="en-IN" sz="700" dirty="0">
                        <a:effectLst/>
                      </a:endParaRPr>
                    </a:p>
                    <a:p>
                      <a:pPr indent="266700" algn="ctr">
                        <a:lnSpc>
                          <a:spcPct val="107000"/>
                        </a:lnSpc>
                        <a:spcAft>
                          <a:spcPts val="800"/>
                        </a:spcAft>
                      </a:pPr>
                      <a:r>
                        <a:rPr lang="en-US" sz="800" dirty="0">
                          <a:effectLst/>
                        </a:rPr>
                        <a:t>(Seconds)</a:t>
                      </a:r>
                      <a:endParaRPr lang="en-IN" sz="700" dirty="0">
                        <a:effectLst/>
                        <a:latin typeface="等线"/>
                        <a:ea typeface="等线"/>
                        <a:cs typeface="Times New Roman" panose="02020603050405020304" pitchFamily="18" charset="0"/>
                      </a:endParaRPr>
                    </a:p>
                  </a:txBody>
                  <a:tcPr marL="46133" marR="46133" marT="0" marB="0"/>
                </a:tc>
                <a:tc>
                  <a:txBody>
                    <a:bodyPr/>
                    <a:lstStyle/>
                    <a:p>
                      <a:pPr indent="266700" algn="ctr">
                        <a:lnSpc>
                          <a:spcPct val="107000"/>
                        </a:lnSpc>
                        <a:spcAft>
                          <a:spcPts val="800"/>
                        </a:spcAft>
                      </a:pPr>
                      <a:r>
                        <a:rPr lang="en-US" sz="800" dirty="0">
                          <a:effectLst/>
                        </a:rPr>
                        <a:t>Valid Accuracy</a:t>
                      </a:r>
                      <a:endParaRPr lang="en-IN" sz="700" dirty="0">
                        <a:effectLst/>
                        <a:latin typeface="等线"/>
                        <a:ea typeface="等线"/>
                        <a:cs typeface="Times New Roman" panose="02020603050405020304" pitchFamily="18" charset="0"/>
                      </a:endParaRPr>
                    </a:p>
                  </a:txBody>
                  <a:tcPr marL="46133" marR="46133" marT="0" marB="0"/>
                </a:tc>
                <a:tc>
                  <a:txBody>
                    <a:bodyPr/>
                    <a:lstStyle/>
                    <a:p>
                      <a:pPr indent="266700" algn="ctr">
                        <a:lnSpc>
                          <a:spcPct val="107000"/>
                        </a:lnSpc>
                        <a:spcAft>
                          <a:spcPts val="800"/>
                        </a:spcAft>
                      </a:pPr>
                      <a:r>
                        <a:rPr lang="en-US" sz="800" dirty="0">
                          <a:effectLst/>
                        </a:rPr>
                        <a:t>Method</a:t>
                      </a:r>
                      <a:endParaRPr lang="en-IN" sz="700" dirty="0">
                        <a:effectLst/>
                        <a:latin typeface="等线"/>
                        <a:ea typeface="等线"/>
                        <a:cs typeface="Times New Roman" panose="02020603050405020304" pitchFamily="18" charset="0"/>
                      </a:endParaRPr>
                    </a:p>
                  </a:txBody>
                  <a:tcPr marL="46133" marR="46133" marT="0" marB="0"/>
                </a:tc>
              </a:tr>
              <a:tr h="531035">
                <a:tc>
                  <a:txBody>
                    <a:bodyPr/>
                    <a:lstStyle/>
                    <a:p>
                      <a:pPr indent="304800" algn="just">
                        <a:lnSpc>
                          <a:spcPct val="107000"/>
                        </a:lnSpc>
                        <a:spcAft>
                          <a:spcPts val="800"/>
                        </a:spcAft>
                      </a:pPr>
                      <a:r>
                        <a:rPr lang="en-US" sz="800">
                          <a:effectLst/>
                        </a:rPr>
                        <a:t>1</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GPU</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311.43</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0.98</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 Pandas, MultiProcessing</a:t>
                      </a:r>
                      <a:endParaRPr lang="en-IN" sz="700">
                        <a:effectLst/>
                        <a:latin typeface="等线"/>
                        <a:ea typeface="等线"/>
                        <a:cs typeface="Times New Roman" panose="02020603050405020304" pitchFamily="18" charset="0"/>
                      </a:endParaRPr>
                    </a:p>
                  </a:txBody>
                  <a:tcPr marL="46133" marR="46133" marT="0" marB="0"/>
                </a:tc>
              </a:tr>
              <a:tr h="531035">
                <a:tc>
                  <a:txBody>
                    <a:bodyPr/>
                    <a:lstStyle/>
                    <a:p>
                      <a:pPr indent="304800" algn="ctr">
                        <a:lnSpc>
                          <a:spcPct val="107000"/>
                        </a:lnSpc>
                        <a:spcAft>
                          <a:spcPts val="800"/>
                        </a:spcAft>
                      </a:pPr>
                      <a:r>
                        <a:rPr lang="en-US" sz="800">
                          <a:effectLst/>
                        </a:rPr>
                        <a:t>2</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GPU</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311.10</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dirty="0">
                          <a:effectLst/>
                        </a:rPr>
                        <a:t>0.98</a:t>
                      </a:r>
                      <a:endParaRPr lang="en-IN" sz="700" dirty="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 Pandas, MultiProcessing</a:t>
                      </a:r>
                      <a:endParaRPr lang="en-IN" sz="700">
                        <a:effectLst/>
                        <a:latin typeface="等线"/>
                        <a:ea typeface="等线"/>
                        <a:cs typeface="Times New Roman" panose="02020603050405020304" pitchFamily="18" charset="0"/>
                      </a:endParaRPr>
                    </a:p>
                  </a:txBody>
                  <a:tcPr marL="46133" marR="46133" marT="0" marB="0"/>
                </a:tc>
              </a:tr>
              <a:tr h="531035">
                <a:tc>
                  <a:txBody>
                    <a:bodyPr/>
                    <a:lstStyle/>
                    <a:p>
                      <a:pPr indent="304800" algn="ctr">
                        <a:lnSpc>
                          <a:spcPct val="107000"/>
                        </a:lnSpc>
                        <a:spcAft>
                          <a:spcPts val="800"/>
                        </a:spcAft>
                      </a:pPr>
                      <a:r>
                        <a:rPr lang="en-US" sz="800">
                          <a:effectLst/>
                        </a:rPr>
                        <a:t>3</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GPU</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310.57</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 0.98</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Pandas, MultiProcessing</a:t>
                      </a:r>
                      <a:endParaRPr lang="en-IN" sz="700">
                        <a:effectLst/>
                        <a:latin typeface="等线"/>
                        <a:ea typeface="等线"/>
                        <a:cs typeface="Times New Roman" panose="02020603050405020304" pitchFamily="18" charset="0"/>
                      </a:endParaRPr>
                    </a:p>
                  </a:txBody>
                  <a:tcPr marL="46133" marR="46133" marT="0" marB="0"/>
                </a:tc>
              </a:tr>
              <a:tr h="531035">
                <a:tc>
                  <a:txBody>
                    <a:bodyPr/>
                    <a:lstStyle/>
                    <a:p>
                      <a:pPr indent="304800" algn="ctr">
                        <a:lnSpc>
                          <a:spcPct val="107000"/>
                        </a:lnSpc>
                        <a:spcAft>
                          <a:spcPts val="800"/>
                        </a:spcAft>
                      </a:pPr>
                      <a:r>
                        <a:rPr lang="en-US" sz="800">
                          <a:effectLst/>
                        </a:rPr>
                        <a:t>4</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GPU</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310.59</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0.98</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Pandas, MultiProcessing</a:t>
                      </a:r>
                      <a:endParaRPr lang="en-IN" sz="700">
                        <a:effectLst/>
                        <a:latin typeface="等线"/>
                        <a:ea typeface="等线"/>
                        <a:cs typeface="Times New Roman" panose="02020603050405020304" pitchFamily="18" charset="0"/>
                      </a:endParaRPr>
                    </a:p>
                  </a:txBody>
                  <a:tcPr marL="46133" marR="46133" marT="0" marB="0"/>
                </a:tc>
              </a:tr>
              <a:tr h="531035">
                <a:tc>
                  <a:txBody>
                    <a:bodyPr/>
                    <a:lstStyle/>
                    <a:p>
                      <a:pPr indent="304800" algn="ctr">
                        <a:lnSpc>
                          <a:spcPct val="107000"/>
                        </a:lnSpc>
                        <a:spcAft>
                          <a:spcPts val="800"/>
                        </a:spcAft>
                      </a:pPr>
                      <a:r>
                        <a:rPr lang="en-US" sz="800">
                          <a:effectLst/>
                        </a:rPr>
                        <a:t>5</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GPU</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311.26</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0.98</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Pandas, MultiProcessing</a:t>
                      </a:r>
                      <a:endParaRPr lang="en-IN" sz="700">
                        <a:effectLst/>
                        <a:latin typeface="等线"/>
                        <a:ea typeface="等线"/>
                        <a:cs typeface="Times New Roman" panose="02020603050405020304" pitchFamily="18" charset="0"/>
                      </a:endParaRPr>
                    </a:p>
                  </a:txBody>
                  <a:tcPr marL="46133" marR="46133" marT="0" marB="0"/>
                </a:tc>
              </a:tr>
              <a:tr h="531035">
                <a:tc>
                  <a:txBody>
                    <a:bodyPr/>
                    <a:lstStyle/>
                    <a:p>
                      <a:pPr indent="304800" algn="ctr">
                        <a:lnSpc>
                          <a:spcPct val="107000"/>
                        </a:lnSpc>
                        <a:spcAft>
                          <a:spcPts val="800"/>
                        </a:spcAft>
                      </a:pPr>
                      <a:r>
                        <a:rPr lang="en-US" sz="800">
                          <a:effectLst/>
                        </a:rPr>
                        <a:t>6</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GPU</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310.74</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0.98</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Pandas, MultiProcessing</a:t>
                      </a:r>
                      <a:endParaRPr lang="en-IN" sz="700">
                        <a:effectLst/>
                        <a:latin typeface="等线"/>
                        <a:ea typeface="等线"/>
                        <a:cs typeface="Times New Roman" panose="02020603050405020304" pitchFamily="18" charset="0"/>
                      </a:endParaRPr>
                    </a:p>
                  </a:txBody>
                  <a:tcPr marL="46133" marR="46133" marT="0" marB="0"/>
                </a:tc>
              </a:tr>
              <a:tr h="531035">
                <a:tc>
                  <a:txBody>
                    <a:bodyPr/>
                    <a:lstStyle/>
                    <a:p>
                      <a:pPr indent="304800" algn="ctr">
                        <a:lnSpc>
                          <a:spcPct val="107000"/>
                        </a:lnSpc>
                        <a:spcAft>
                          <a:spcPts val="800"/>
                        </a:spcAft>
                      </a:pPr>
                      <a:r>
                        <a:rPr lang="en-US" sz="800">
                          <a:effectLst/>
                        </a:rPr>
                        <a:t>7</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GPU</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310.44</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0.98</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Pandas, MultiProcessing</a:t>
                      </a:r>
                      <a:endParaRPr lang="en-IN" sz="700">
                        <a:effectLst/>
                        <a:latin typeface="等线"/>
                        <a:ea typeface="等线"/>
                        <a:cs typeface="Times New Roman" panose="02020603050405020304" pitchFamily="18" charset="0"/>
                      </a:endParaRPr>
                    </a:p>
                  </a:txBody>
                  <a:tcPr marL="46133" marR="46133" marT="0" marB="0"/>
                </a:tc>
              </a:tr>
              <a:tr h="531035">
                <a:tc>
                  <a:txBody>
                    <a:bodyPr/>
                    <a:lstStyle/>
                    <a:p>
                      <a:pPr indent="304800" algn="ctr">
                        <a:lnSpc>
                          <a:spcPct val="107000"/>
                        </a:lnSpc>
                        <a:spcAft>
                          <a:spcPts val="800"/>
                        </a:spcAft>
                      </a:pPr>
                      <a:r>
                        <a:rPr lang="en-US" sz="800">
                          <a:effectLst/>
                        </a:rPr>
                        <a:t>8</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GPU</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312.69</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a:effectLst/>
                        </a:rPr>
                        <a:t>0.98</a:t>
                      </a:r>
                      <a:endParaRPr lang="en-IN" sz="700">
                        <a:effectLst/>
                        <a:latin typeface="等线"/>
                        <a:ea typeface="等线"/>
                        <a:cs typeface="Times New Roman" panose="02020603050405020304" pitchFamily="18" charset="0"/>
                      </a:endParaRPr>
                    </a:p>
                  </a:txBody>
                  <a:tcPr marL="46133" marR="46133" marT="0" marB="0"/>
                </a:tc>
                <a:tc>
                  <a:txBody>
                    <a:bodyPr/>
                    <a:lstStyle/>
                    <a:p>
                      <a:pPr indent="304800">
                        <a:lnSpc>
                          <a:spcPct val="107000"/>
                        </a:lnSpc>
                        <a:spcAft>
                          <a:spcPts val="800"/>
                        </a:spcAft>
                      </a:pPr>
                      <a:r>
                        <a:rPr lang="en-US" sz="800" dirty="0">
                          <a:effectLst/>
                        </a:rPr>
                        <a:t>Pandas, </a:t>
                      </a:r>
                      <a:r>
                        <a:rPr lang="en-US" sz="800" dirty="0" err="1">
                          <a:effectLst/>
                        </a:rPr>
                        <a:t>MultiProcessing</a:t>
                      </a:r>
                      <a:endParaRPr lang="en-IN" sz="700" dirty="0">
                        <a:effectLst/>
                        <a:latin typeface="等线"/>
                        <a:ea typeface="等线"/>
                        <a:cs typeface="Times New Roman" panose="02020603050405020304" pitchFamily="18" charset="0"/>
                      </a:endParaRPr>
                    </a:p>
                  </a:txBody>
                  <a:tcPr marL="46133" marR="46133"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205969713"/>
              </p:ext>
            </p:extLst>
          </p:nvPr>
        </p:nvGraphicFramePr>
        <p:xfrm>
          <a:off x="6248297" y="1735959"/>
          <a:ext cx="5379596" cy="5006036"/>
        </p:xfrm>
        <a:graphic>
          <a:graphicData uri="http://schemas.openxmlformats.org/drawingml/2006/table">
            <a:tbl>
              <a:tblPr firstRow="1" firstCol="1" bandRow="1">
                <a:tableStyleId>{5C22544A-7EE6-4342-B048-85BDC9FD1C3A}</a:tableStyleId>
              </a:tblPr>
              <a:tblGrid>
                <a:gridCol w="825384"/>
                <a:gridCol w="851734"/>
                <a:gridCol w="868113"/>
                <a:gridCol w="1713438"/>
                <a:gridCol w="1120927"/>
              </a:tblGrid>
              <a:tr h="720348">
                <a:tc>
                  <a:txBody>
                    <a:bodyPr/>
                    <a:lstStyle/>
                    <a:p>
                      <a:pPr indent="304800" algn="ctr">
                        <a:lnSpc>
                          <a:spcPct val="107000"/>
                        </a:lnSpc>
                        <a:spcAft>
                          <a:spcPts val="800"/>
                        </a:spcAft>
                      </a:pPr>
                      <a:r>
                        <a:rPr lang="en-US" sz="1000" dirty="0" smtClean="0">
                          <a:effectLst/>
                        </a:rPr>
                        <a:t>Number</a:t>
                      </a:r>
                      <a:r>
                        <a:rPr lang="en-US" sz="1000" baseline="0" dirty="0" smtClean="0">
                          <a:effectLst/>
                        </a:rPr>
                        <a:t> of GPU or CPU</a:t>
                      </a:r>
                      <a:endParaRPr lang="en-IN" sz="900" dirty="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dirty="0" smtClean="0">
                          <a:effectLst/>
                        </a:rPr>
                        <a:t>GPU or CPU </a:t>
                      </a:r>
                      <a:endParaRPr lang="en-IN" sz="900" dirty="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dirty="0" smtClean="0">
                          <a:effectLst/>
                        </a:rPr>
                        <a:t>Execution Time</a:t>
                      </a:r>
                      <a:endParaRPr lang="en-IN" sz="900" dirty="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dirty="0" smtClean="0">
                          <a:effectLst/>
                        </a:rPr>
                        <a:t>Valid Accuracy</a:t>
                      </a:r>
                      <a:endParaRPr lang="en-IN" sz="900" dirty="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dirty="0" smtClean="0">
                          <a:effectLst/>
                        </a:rPr>
                        <a:t>Method </a:t>
                      </a:r>
                      <a:endParaRPr lang="en-IN" sz="900" dirty="0">
                        <a:effectLst/>
                        <a:latin typeface="等线"/>
                        <a:ea typeface="等线"/>
                        <a:cs typeface="Times New Roman" panose="02020603050405020304" pitchFamily="18" charset="0"/>
                      </a:endParaRPr>
                    </a:p>
                  </a:txBody>
                  <a:tcPr marL="56742" marR="56742" marT="0" marB="0"/>
                </a:tc>
              </a:tr>
              <a:tr h="535711">
                <a:tc>
                  <a:txBody>
                    <a:bodyPr/>
                    <a:lstStyle/>
                    <a:p>
                      <a:pPr indent="304800" algn="ctr">
                        <a:lnSpc>
                          <a:spcPct val="107000"/>
                        </a:lnSpc>
                        <a:spcAft>
                          <a:spcPts val="800"/>
                        </a:spcAft>
                      </a:pPr>
                      <a:r>
                        <a:rPr lang="en-US" sz="900" dirty="0" smtClean="0">
                          <a:effectLst/>
                          <a:latin typeface="等线"/>
                          <a:ea typeface="等线"/>
                          <a:cs typeface="Times New Roman" panose="02020603050405020304" pitchFamily="18" charset="0"/>
                        </a:rPr>
                        <a:t>1</a:t>
                      </a:r>
                      <a:endParaRPr lang="en-IN" sz="900" dirty="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900" dirty="0" smtClean="0">
                          <a:effectLst/>
                          <a:latin typeface="等线"/>
                          <a:ea typeface="等线"/>
                          <a:cs typeface="Times New Roman" panose="02020603050405020304" pitchFamily="18" charset="0"/>
                        </a:rPr>
                        <a:t>CPU</a:t>
                      </a:r>
                      <a:endParaRPr lang="en-IN" sz="900" dirty="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900" dirty="0" smtClean="0">
                          <a:effectLst/>
                          <a:latin typeface="等线"/>
                          <a:ea typeface="等线"/>
                          <a:cs typeface="Times New Roman" panose="02020603050405020304" pitchFamily="18" charset="0"/>
                        </a:rPr>
                        <a:t>5147.8</a:t>
                      </a:r>
                      <a:endParaRPr lang="en-IN" sz="900" dirty="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900" dirty="0" smtClean="0">
                          <a:effectLst/>
                          <a:latin typeface="等线"/>
                          <a:ea typeface="等线"/>
                          <a:cs typeface="Times New Roman" panose="02020603050405020304" pitchFamily="18" charset="0"/>
                        </a:rPr>
                        <a:t>0.981</a:t>
                      </a:r>
                      <a:endParaRPr lang="en-IN" sz="900" dirty="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900" dirty="0" smtClean="0">
                          <a:effectLst/>
                          <a:latin typeface="等线"/>
                          <a:ea typeface="等线"/>
                          <a:cs typeface="Times New Roman" panose="02020603050405020304" pitchFamily="18" charset="0"/>
                        </a:rPr>
                        <a:t>Pandas,</a:t>
                      </a:r>
                      <a:r>
                        <a:rPr lang="en-US" sz="900" dirty="0" smtClean="0">
                          <a:effectLst/>
                        </a:rPr>
                        <a:t> </a:t>
                      </a:r>
                      <a:r>
                        <a:rPr lang="en-US" sz="900" dirty="0" err="1" smtClean="0">
                          <a:effectLst/>
                        </a:rPr>
                        <a:t>MultiProcessing</a:t>
                      </a:r>
                      <a:endParaRPr lang="en-IN" sz="900" dirty="0">
                        <a:effectLst/>
                        <a:latin typeface="等线"/>
                        <a:ea typeface="等线"/>
                        <a:cs typeface="Times New Roman" panose="02020603050405020304" pitchFamily="18" charset="0"/>
                      </a:endParaRPr>
                    </a:p>
                  </a:txBody>
                  <a:tcPr marL="56742" marR="56742" marT="0" marB="0"/>
                </a:tc>
              </a:tr>
              <a:tr h="535711">
                <a:tc>
                  <a:txBody>
                    <a:bodyPr/>
                    <a:lstStyle/>
                    <a:p>
                      <a:pPr indent="304800" algn="ctr">
                        <a:lnSpc>
                          <a:spcPct val="107000"/>
                        </a:lnSpc>
                        <a:spcAft>
                          <a:spcPts val="800"/>
                        </a:spcAft>
                      </a:pPr>
                      <a:r>
                        <a:rPr lang="en-US" sz="1000">
                          <a:effectLst/>
                        </a:rPr>
                        <a:t>2</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CPU</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1725.51</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0.981</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 Pandas, MultiProcessing</a:t>
                      </a:r>
                      <a:endParaRPr lang="en-IN" sz="900">
                        <a:effectLst/>
                        <a:latin typeface="等线"/>
                        <a:ea typeface="等线"/>
                        <a:cs typeface="Times New Roman" panose="02020603050405020304" pitchFamily="18" charset="0"/>
                      </a:endParaRPr>
                    </a:p>
                  </a:txBody>
                  <a:tcPr marL="56742" marR="56742" marT="0" marB="0"/>
                </a:tc>
              </a:tr>
              <a:tr h="535711">
                <a:tc>
                  <a:txBody>
                    <a:bodyPr/>
                    <a:lstStyle/>
                    <a:p>
                      <a:pPr indent="304800" algn="ctr">
                        <a:lnSpc>
                          <a:spcPct val="107000"/>
                        </a:lnSpc>
                        <a:spcAft>
                          <a:spcPts val="800"/>
                        </a:spcAft>
                      </a:pPr>
                      <a:r>
                        <a:rPr lang="en-US" sz="1000">
                          <a:effectLst/>
                        </a:rPr>
                        <a:t>3</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CPU</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1262.30</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0.981</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 Pandas, MultiProcessing</a:t>
                      </a:r>
                      <a:endParaRPr lang="en-IN" sz="900">
                        <a:effectLst/>
                        <a:latin typeface="等线"/>
                        <a:ea typeface="等线"/>
                        <a:cs typeface="Times New Roman" panose="02020603050405020304" pitchFamily="18" charset="0"/>
                      </a:endParaRPr>
                    </a:p>
                  </a:txBody>
                  <a:tcPr marL="56742" marR="56742" marT="0" marB="0"/>
                </a:tc>
              </a:tr>
              <a:tr h="535711">
                <a:tc>
                  <a:txBody>
                    <a:bodyPr/>
                    <a:lstStyle/>
                    <a:p>
                      <a:pPr indent="304800" algn="ctr">
                        <a:lnSpc>
                          <a:spcPct val="107000"/>
                        </a:lnSpc>
                        <a:spcAft>
                          <a:spcPts val="800"/>
                        </a:spcAft>
                      </a:pPr>
                      <a:r>
                        <a:rPr lang="en-US" sz="1000">
                          <a:effectLst/>
                        </a:rPr>
                        <a:t>4</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CPU</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976.16</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0.981</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 Pandas, MultiProcessing</a:t>
                      </a:r>
                      <a:endParaRPr lang="en-IN" sz="900">
                        <a:effectLst/>
                        <a:latin typeface="等线"/>
                        <a:ea typeface="等线"/>
                        <a:cs typeface="Times New Roman" panose="02020603050405020304" pitchFamily="18" charset="0"/>
                      </a:endParaRPr>
                    </a:p>
                  </a:txBody>
                  <a:tcPr marL="56742" marR="56742" marT="0" marB="0"/>
                </a:tc>
              </a:tr>
              <a:tr h="535711">
                <a:tc>
                  <a:txBody>
                    <a:bodyPr/>
                    <a:lstStyle/>
                    <a:p>
                      <a:pPr indent="304800" algn="ctr">
                        <a:lnSpc>
                          <a:spcPct val="107000"/>
                        </a:lnSpc>
                        <a:spcAft>
                          <a:spcPts val="800"/>
                        </a:spcAft>
                      </a:pPr>
                      <a:r>
                        <a:rPr lang="en-US" sz="1000">
                          <a:effectLst/>
                        </a:rPr>
                        <a:t>5</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CPU</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1213.38</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0.981</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Pandas, MultiProcessing</a:t>
                      </a:r>
                      <a:endParaRPr lang="en-IN" sz="900">
                        <a:effectLst/>
                        <a:latin typeface="等线"/>
                        <a:ea typeface="等线"/>
                        <a:cs typeface="Times New Roman" panose="02020603050405020304" pitchFamily="18" charset="0"/>
                      </a:endParaRPr>
                    </a:p>
                  </a:txBody>
                  <a:tcPr marL="56742" marR="56742" marT="0" marB="0"/>
                </a:tc>
              </a:tr>
              <a:tr h="535711">
                <a:tc>
                  <a:txBody>
                    <a:bodyPr/>
                    <a:lstStyle/>
                    <a:p>
                      <a:pPr indent="304800">
                        <a:lnSpc>
                          <a:spcPct val="107000"/>
                        </a:lnSpc>
                        <a:spcAft>
                          <a:spcPts val="800"/>
                        </a:spcAft>
                      </a:pPr>
                      <a:r>
                        <a:rPr lang="en-US" sz="1000">
                          <a:effectLst/>
                        </a:rPr>
                        <a:t>6</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CPU</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1040.48</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 0.981</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Pandas, MultiProcessing</a:t>
                      </a:r>
                      <a:endParaRPr lang="en-IN" sz="900">
                        <a:effectLst/>
                        <a:latin typeface="等线"/>
                        <a:ea typeface="等线"/>
                        <a:cs typeface="Times New Roman" panose="02020603050405020304" pitchFamily="18" charset="0"/>
                      </a:endParaRPr>
                    </a:p>
                  </a:txBody>
                  <a:tcPr marL="56742" marR="56742" marT="0" marB="0"/>
                </a:tc>
              </a:tr>
              <a:tr h="535711">
                <a:tc>
                  <a:txBody>
                    <a:bodyPr/>
                    <a:lstStyle/>
                    <a:p>
                      <a:pPr indent="304800">
                        <a:lnSpc>
                          <a:spcPct val="107000"/>
                        </a:lnSpc>
                        <a:spcAft>
                          <a:spcPts val="800"/>
                        </a:spcAft>
                      </a:pPr>
                      <a:r>
                        <a:rPr lang="en-US" sz="1000">
                          <a:effectLst/>
                        </a:rPr>
                        <a:t>7</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CPU</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923.97</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0.981</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Pandas, MultiProcessing</a:t>
                      </a:r>
                      <a:endParaRPr lang="en-IN" sz="900">
                        <a:effectLst/>
                        <a:latin typeface="等线"/>
                        <a:ea typeface="等线"/>
                        <a:cs typeface="Times New Roman" panose="02020603050405020304" pitchFamily="18" charset="0"/>
                      </a:endParaRPr>
                    </a:p>
                  </a:txBody>
                  <a:tcPr marL="56742" marR="56742" marT="0" marB="0"/>
                </a:tc>
              </a:tr>
              <a:tr h="535711">
                <a:tc>
                  <a:txBody>
                    <a:bodyPr/>
                    <a:lstStyle/>
                    <a:p>
                      <a:pPr indent="304800">
                        <a:lnSpc>
                          <a:spcPct val="107000"/>
                        </a:lnSpc>
                        <a:spcAft>
                          <a:spcPts val="800"/>
                        </a:spcAft>
                      </a:pPr>
                      <a:r>
                        <a:rPr lang="en-US" sz="1000">
                          <a:effectLst/>
                        </a:rPr>
                        <a:t>8</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CPU</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832.95</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0.981</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dirty="0">
                          <a:effectLst/>
                        </a:rPr>
                        <a:t>Pandas, </a:t>
                      </a:r>
                      <a:r>
                        <a:rPr lang="en-US" sz="1000" dirty="0" err="1">
                          <a:effectLst/>
                        </a:rPr>
                        <a:t>MultiProcessing</a:t>
                      </a:r>
                      <a:endParaRPr lang="en-IN" sz="900" dirty="0">
                        <a:effectLst/>
                        <a:latin typeface="等线"/>
                        <a:ea typeface="等线"/>
                        <a:cs typeface="Times New Roman" panose="02020603050405020304" pitchFamily="18" charset="0"/>
                      </a:endParaRPr>
                    </a:p>
                  </a:txBody>
                  <a:tcPr marL="56742" marR="56742" marT="0" marB="0"/>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7" name="TextBox 17"/>
          <p:cNvSpPr txBox="1"/>
          <p:nvPr/>
        </p:nvSpPr>
        <p:spPr>
          <a:xfrm>
            <a:off x="3241244" y="1052114"/>
            <a:ext cx="3540556" cy="499624"/>
          </a:xfrm>
          <a:prstGeom prst="rect">
            <a:avLst/>
          </a:prstGeom>
          <a:noFill/>
        </p:spPr>
        <p:txBody>
          <a:bodyPr wrap="square" rtlCol="0">
            <a:spAutoFit/>
          </a:bodyPr>
          <a:lstStyle/>
          <a:p>
            <a:pPr lvl="0" algn="ctr">
              <a:lnSpc>
                <a:spcPct val="150000"/>
              </a:lnSpc>
              <a:defRPr/>
            </a:pPr>
            <a:r>
              <a:rPr lang="en-US" altLang="zh-CN" sz="2000" b="1" kern="0" dirty="0" smtClean="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Model Training</a:t>
            </a:r>
            <a:endPar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2210862957"/>
              </p:ext>
            </p:extLst>
          </p:nvPr>
        </p:nvGraphicFramePr>
        <p:xfrm>
          <a:off x="481267" y="1874224"/>
          <a:ext cx="5455508" cy="4854123"/>
        </p:xfrm>
        <a:graphic>
          <a:graphicData uri="http://schemas.openxmlformats.org/drawingml/2006/table">
            <a:tbl>
              <a:tblPr firstRow="1" firstCol="1" bandRow="1">
                <a:tableStyleId>{5C22544A-7EE6-4342-B048-85BDC9FD1C3A}</a:tableStyleId>
              </a:tblPr>
              <a:tblGrid>
                <a:gridCol w="837031"/>
                <a:gridCol w="863753"/>
                <a:gridCol w="880363"/>
                <a:gridCol w="1737616"/>
                <a:gridCol w="1136745"/>
              </a:tblGrid>
              <a:tr h="539347">
                <a:tc>
                  <a:txBody>
                    <a:bodyPr/>
                    <a:lstStyle/>
                    <a:p>
                      <a:pPr indent="266700" algn="ctr">
                        <a:lnSpc>
                          <a:spcPct val="107000"/>
                        </a:lnSpc>
                        <a:spcAft>
                          <a:spcPts val="800"/>
                        </a:spcAft>
                      </a:pPr>
                      <a:r>
                        <a:rPr lang="en-US" sz="800" dirty="0">
                          <a:effectLst/>
                        </a:rPr>
                        <a:t>Number of GPU or CPU</a:t>
                      </a:r>
                      <a:endParaRPr lang="en-IN" sz="700" dirty="0">
                        <a:effectLst/>
                        <a:latin typeface="等线"/>
                        <a:ea typeface="等线"/>
                        <a:cs typeface="Times New Roman" panose="02020603050405020304" pitchFamily="18" charset="0"/>
                      </a:endParaRPr>
                    </a:p>
                  </a:txBody>
                  <a:tcPr marL="46133" marR="46133" marT="0" marB="0"/>
                </a:tc>
                <a:tc>
                  <a:txBody>
                    <a:bodyPr/>
                    <a:lstStyle/>
                    <a:p>
                      <a:pPr indent="266700" algn="ctr">
                        <a:lnSpc>
                          <a:spcPct val="107000"/>
                        </a:lnSpc>
                        <a:spcAft>
                          <a:spcPts val="800"/>
                        </a:spcAft>
                      </a:pPr>
                      <a:r>
                        <a:rPr lang="en-US" sz="800" dirty="0">
                          <a:effectLst/>
                        </a:rPr>
                        <a:t>GPU or CPU</a:t>
                      </a:r>
                      <a:endParaRPr lang="en-IN" sz="700" dirty="0">
                        <a:effectLst/>
                      </a:endParaRPr>
                    </a:p>
                    <a:p>
                      <a:pPr indent="266700" algn="ctr">
                        <a:lnSpc>
                          <a:spcPct val="107000"/>
                        </a:lnSpc>
                        <a:spcAft>
                          <a:spcPts val="800"/>
                        </a:spcAft>
                      </a:pPr>
                      <a:r>
                        <a:rPr lang="en-US" sz="800" dirty="0">
                          <a:effectLst/>
                        </a:rPr>
                        <a:t> </a:t>
                      </a:r>
                      <a:endParaRPr lang="en-IN" sz="700" dirty="0">
                        <a:effectLst/>
                        <a:latin typeface="等线"/>
                        <a:ea typeface="等线"/>
                        <a:cs typeface="Times New Roman" panose="02020603050405020304" pitchFamily="18" charset="0"/>
                      </a:endParaRPr>
                    </a:p>
                  </a:txBody>
                  <a:tcPr marL="46133" marR="46133" marT="0" marB="0"/>
                </a:tc>
                <a:tc>
                  <a:txBody>
                    <a:bodyPr/>
                    <a:lstStyle/>
                    <a:p>
                      <a:pPr indent="266700" algn="ctr">
                        <a:lnSpc>
                          <a:spcPct val="107000"/>
                        </a:lnSpc>
                        <a:spcAft>
                          <a:spcPts val="800"/>
                        </a:spcAft>
                      </a:pPr>
                      <a:r>
                        <a:rPr lang="en-US" sz="800" dirty="0">
                          <a:effectLst/>
                        </a:rPr>
                        <a:t>Execution Time</a:t>
                      </a:r>
                      <a:endParaRPr lang="en-IN" sz="700" dirty="0">
                        <a:effectLst/>
                      </a:endParaRPr>
                    </a:p>
                    <a:p>
                      <a:pPr indent="266700" algn="ctr">
                        <a:lnSpc>
                          <a:spcPct val="107000"/>
                        </a:lnSpc>
                        <a:spcAft>
                          <a:spcPts val="800"/>
                        </a:spcAft>
                      </a:pPr>
                      <a:r>
                        <a:rPr lang="en-US" sz="800" dirty="0">
                          <a:effectLst/>
                        </a:rPr>
                        <a:t>(Seconds)</a:t>
                      </a:r>
                      <a:endParaRPr lang="en-IN" sz="700" dirty="0">
                        <a:effectLst/>
                        <a:latin typeface="等线"/>
                        <a:ea typeface="等线"/>
                        <a:cs typeface="Times New Roman" panose="02020603050405020304" pitchFamily="18" charset="0"/>
                      </a:endParaRPr>
                    </a:p>
                  </a:txBody>
                  <a:tcPr marL="46133" marR="46133" marT="0" marB="0"/>
                </a:tc>
                <a:tc>
                  <a:txBody>
                    <a:bodyPr/>
                    <a:lstStyle/>
                    <a:p>
                      <a:pPr indent="266700" algn="ctr">
                        <a:lnSpc>
                          <a:spcPct val="107000"/>
                        </a:lnSpc>
                        <a:spcAft>
                          <a:spcPts val="800"/>
                        </a:spcAft>
                      </a:pPr>
                      <a:r>
                        <a:rPr lang="en-US" sz="800" dirty="0">
                          <a:effectLst/>
                        </a:rPr>
                        <a:t>Valid Accuracy</a:t>
                      </a:r>
                      <a:endParaRPr lang="en-IN" sz="700" dirty="0">
                        <a:effectLst/>
                        <a:latin typeface="等线"/>
                        <a:ea typeface="等线"/>
                        <a:cs typeface="Times New Roman" panose="02020603050405020304" pitchFamily="18" charset="0"/>
                      </a:endParaRPr>
                    </a:p>
                  </a:txBody>
                  <a:tcPr marL="46133" marR="46133" marT="0" marB="0"/>
                </a:tc>
                <a:tc>
                  <a:txBody>
                    <a:bodyPr/>
                    <a:lstStyle/>
                    <a:p>
                      <a:pPr indent="266700" algn="ctr">
                        <a:lnSpc>
                          <a:spcPct val="107000"/>
                        </a:lnSpc>
                        <a:spcAft>
                          <a:spcPts val="800"/>
                        </a:spcAft>
                      </a:pPr>
                      <a:r>
                        <a:rPr lang="en-US" sz="800" dirty="0">
                          <a:effectLst/>
                        </a:rPr>
                        <a:t>Method</a:t>
                      </a:r>
                      <a:endParaRPr lang="en-IN" sz="700" dirty="0">
                        <a:effectLst/>
                        <a:latin typeface="等线"/>
                        <a:ea typeface="等线"/>
                        <a:cs typeface="Times New Roman" panose="02020603050405020304" pitchFamily="18" charset="0"/>
                      </a:endParaRPr>
                    </a:p>
                  </a:txBody>
                  <a:tcPr marL="46133" marR="46133" marT="0" marB="0"/>
                </a:tc>
              </a:tr>
              <a:tr h="539347">
                <a:tc>
                  <a:txBody>
                    <a:bodyPr/>
                    <a:lstStyle/>
                    <a:p>
                      <a:pPr indent="304800" algn="just">
                        <a:lnSpc>
                          <a:spcPct val="107000"/>
                        </a:lnSpc>
                        <a:spcAft>
                          <a:spcPts val="800"/>
                        </a:spcAft>
                      </a:pPr>
                      <a:r>
                        <a:rPr lang="en-US" sz="900" dirty="0" smtClean="0">
                          <a:effectLst/>
                          <a:latin typeface="等线"/>
                          <a:ea typeface="等线"/>
                          <a:cs typeface="Times New Roman" panose="02020603050405020304" pitchFamily="18" charset="0"/>
                        </a:rPr>
                        <a:t>1</a:t>
                      </a:r>
                      <a:endParaRPr lang="en-IN" sz="900" dirty="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900" dirty="0" smtClean="0">
                          <a:effectLst/>
                          <a:latin typeface="等线"/>
                          <a:ea typeface="等线"/>
                          <a:cs typeface="Times New Roman" panose="02020603050405020304" pitchFamily="18" charset="0"/>
                        </a:rPr>
                        <a:t>GPU</a:t>
                      </a:r>
                      <a:endParaRPr lang="en-IN" sz="900" dirty="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900" dirty="0" smtClean="0">
                          <a:effectLst/>
                          <a:latin typeface="等线"/>
                          <a:ea typeface="等线"/>
                          <a:cs typeface="Times New Roman" panose="02020603050405020304" pitchFamily="18" charset="0"/>
                        </a:rPr>
                        <a:t>216.55</a:t>
                      </a:r>
                      <a:endParaRPr lang="en-IN" sz="900" dirty="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900" dirty="0" smtClean="0">
                          <a:effectLst/>
                          <a:latin typeface="等线"/>
                          <a:ea typeface="等线"/>
                          <a:cs typeface="Times New Roman" panose="02020603050405020304" pitchFamily="18" charset="0"/>
                        </a:rPr>
                        <a:t>0.981</a:t>
                      </a:r>
                      <a:endParaRPr lang="en-IN" sz="900" dirty="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900" dirty="0" err="1" smtClean="0">
                          <a:effectLst/>
                          <a:latin typeface="等线"/>
                          <a:ea typeface="等线"/>
                          <a:cs typeface="Times New Roman" panose="02020603050405020304" pitchFamily="18" charset="0"/>
                        </a:rPr>
                        <a:t>Dask</a:t>
                      </a:r>
                      <a:r>
                        <a:rPr lang="en-US" sz="900" dirty="0" smtClean="0">
                          <a:effectLst/>
                          <a:latin typeface="等线"/>
                          <a:ea typeface="等线"/>
                          <a:cs typeface="Times New Roman" panose="02020603050405020304" pitchFamily="18" charset="0"/>
                        </a:rPr>
                        <a:t>, Multiprocessing</a:t>
                      </a:r>
                      <a:endParaRPr lang="en-IN" sz="900" dirty="0">
                        <a:effectLst/>
                        <a:latin typeface="等线"/>
                        <a:ea typeface="等线"/>
                        <a:cs typeface="Times New Roman" panose="02020603050405020304" pitchFamily="18" charset="0"/>
                      </a:endParaRPr>
                    </a:p>
                  </a:txBody>
                  <a:tcPr marL="56742" marR="56742" marT="0" marB="0"/>
                </a:tc>
              </a:tr>
              <a:tr h="539347">
                <a:tc>
                  <a:txBody>
                    <a:bodyPr/>
                    <a:lstStyle/>
                    <a:p>
                      <a:pPr indent="304800" algn="ctr">
                        <a:lnSpc>
                          <a:spcPct val="107000"/>
                        </a:lnSpc>
                        <a:spcAft>
                          <a:spcPts val="800"/>
                        </a:spcAft>
                      </a:pPr>
                      <a:r>
                        <a:rPr lang="en-US" sz="1000">
                          <a:effectLst/>
                        </a:rPr>
                        <a:t>2</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GPU</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127.18</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0.981</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 Dask, MultiProcessing</a:t>
                      </a:r>
                      <a:endParaRPr lang="en-IN" sz="900">
                        <a:effectLst/>
                        <a:latin typeface="等线"/>
                        <a:ea typeface="等线"/>
                        <a:cs typeface="Times New Roman" panose="02020603050405020304" pitchFamily="18" charset="0"/>
                      </a:endParaRPr>
                    </a:p>
                  </a:txBody>
                  <a:tcPr marL="56742" marR="56742" marT="0" marB="0"/>
                </a:tc>
              </a:tr>
              <a:tr h="539347">
                <a:tc>
                  <a:txBody>
                    <a:bodyPr/>
                    <a:lstStyle/>
                    <a:p>
                      <a:pPr indent="304800" algn="ctr">
                        <a:lnSpc>
                          <a:spcPct val="107000"/>
                        </a:lnSpc>
                        <a:spcAft>
                          <a:spcPts val="800"/>
                        </a:spcAft>
                      </a:pPr>
                      <a:r>
                        <a:rPr lang="en-US" sz="1000">
                          <a:effectLst/>
                        </a:rPr>
                        <a:t>3</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GPU</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132.81</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 0.981</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 Dask, MultiProcessing</a:t>
                      </a:r>
                      <a:endParaRPr lang="en-IN" sz="900">
                        <a:effectLst/>
                        <a:latin typeface="等线"/>
                        <a:ea typeface="等线"/>
                        <a:cs typeface="Times New Roman" panose="02020603050405020304" pitchFamily="18" charset="0"/>
                      </a:endParaRPr>
                    </a:p>
                  </a:txBody>
                  <a:tcPr marL="56742" marR="56742" marT="0" marB="0"/>
                </a:tc>
              </a:tr>
              <a:tr h="539347">
                <a:tc>
                  <a:txBody>
                    <a:bodyPr/>
                    <a:lstStyle/>
                    <a:p>
                      <a:pPr indent="304800" algn="ctr">
                        <a:lnSpc>
                          <a:spcPct val="107000"/>
                        </a:lnSpc>
                        <a:spcAft>
                          <a:spcPts val="800"/>
                        </a:spcAft>
                      </a:pPr>
                      <a:r>
                        <a:rPr lang="en-US" sz="1000">
                          <a:effectLst/>
                        </a:rPr>
                        <a:t>4</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GPU</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124.83</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0.981</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Dask, MultiProcessing</a:t>
                      </a:r>
                      <a:endParaRPr lang="en-IN" sz="900">
                        <a:effectLst/>
                        <a:latin typeface="等线"/>
                        <a:ea typeface="等线"/>
                        <a:cs typeface="Times New Roman" panose="02020603050405020304" pitchFamily="18" charset="0"/>
                      </a:endParaRPr>
                    </a:p>
                  </a:txBody>
                  <a:tcPr marL="56742" marR="56742" marT="0" marB="0"/>
                </a:tc>
              </a:tr>
              <a:tr h="539347">
                <a:tc>
                  <a:txBody>
                    <a:bodyPr/>
                    <a:lstStyle/>
                    <a:p>
                      <a:pPr indent="304800" algn="ctr">
                        <a:lnSpc>
                          <a:spcPct val="107000"/>
                        </a:lnSpc>
                        <a:spcAft>
                          <a:spcPts val="800"/>
                        </a:spcAft>
                      </a:pPr>
                      <a:r>
                        <a:rPr lang="en-US" sz="1000">
                          <a:effectLst/>
                        </a:rPr>
                        <a:t>5</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GPU</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122.36</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0.981</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Dask, MultiProcessing</a:t>
                      </a:r>
                      <a:endParaRPr lang="en-IN" sz="900">
                        <a:effectLst/>
                        <a:latin typeface="等线"/>
                        <a:ea typeface="等线"/>
                        <a:cs typeface="Times New Roman" panose="02020603050405020304" pitchFamily="18" charset="0"/>
                      </a:endParaRPr>
                    </a:p>
                  </a:txBody>
                  <a:tcPr marL="56742" marR="56742" marT="0" marB="0"/>
                </a:tc>
              </a:tr>
              <a:tr h="539347">
                <a:tc>
                  <a:txBody>
                    <a:bodyPr/>
                    <a:lstStyle/>
                    <a:p>
                      <a:pPr indent="304800" algn="ctr">
                        <a:lnSpc>
                          <a:spcPct val="107000"/>
                        </a:lnSpc>
                        <a:spcAft>
                          <a:spcPts val="800"/>
                        </a:spcAft>
                      </a:pPr>
                      <a:r>
                        <a:rPr lang="en-US" sz="1000">
                          <a:effectLst/>
                        </a:rPr>
                        <a:t>6</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GPU</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122.02</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0.981</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Dask, MultiProcessing</a:t>
                      </a:r>
                      <a:endParaRPr lang="en-IN" sz="900">
                        <a:effectLst/>
                        <a:latin typeface="等线"/>
                        <a:ea typeface="等线"/>
                        <a:cs typeface="Times New Roman" panose="02020603050405020304" pitchFamily="18" charset="0"/>
                      </a:endParaRPr>
                    </a:p>
                  </a:txBody>
                  <a:tcPr marL="56742" marR="56742" marT="0" marB="0"/>
                </a:tc>
              </a:tr>
              <a:tr h="539347">
                <a:tc>
                  <a:txBody>
                    <a:bodyPr/>
                    <a:lstStyle/>
                    <a:p>
                      <a:pPr indent="304800" algn="ctr">
                        <a:lnSpc>
                          <a:spcPct val="107000"/>
                        </a:lnSpc>
                        <a:spcAft>
                          <a:spcPts val="800"/>
                        </a:spcAft>
                      </a:pPr>
                      <a:r>
                        <a:rPr lang="en-US" sz="1000">
                          <a:effectLst/>
                        </a:rPr>
                        <a:t>7</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GPU</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124.83</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0.981</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Dask, MultiProcessing</a:t>
                      </a:r>
                      <a:endParaRPr lang="en-IN" sz="900">
                        <a:effectLst/>
                        <a:latin typeface="等线"/>
                        <a:ea typeface="等线"/>
                        <a:cs typeface="Times New Roman" panose="02020603050405020304" pitchFamily="18" charset="0"/>
                      </a:endParaRPr>
                    </a:p>
                  </a:txBody>
                  <a:tcPr marL="56742" marR="56742" marT="0" marB="0"/>
                </a:tc>
              </a:tr>
              <a:tr h="539347">
                <a:tc>
                  <a:txBody>
                    <a:bodyPr/>
                    <a:lstStyle/>
                    <a:p>
                      <a:pPr indent="304800" algn="ctr">
                        <a:lnSpc>
                          <a:spcPct val="107000"/>
                        </a:lnSpc>
                        <a:spcAft>
                          <a:spcPts val="800"/>
                        </a:spcAft>
                      </a:pPr>
                      <a:r>
                        <a:rPr lang="en-US" sz="1000">
                          <a:effectLst/>
                        </a:rPr>
                        <a:t>8</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GPU</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124.67</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0.981</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dirty="0" err="1">
                          <a:effectLst/>
                        </a:rPr>
                        <a:t>Dask</a:t>
                      </a:r>
                      <a:r>
                        <a:rPr lang="en-US" sz="1000" dirty="0">
                          <a:effectLst/>
                        </a:rPr>
                        <a:t>, </a:t>
                      </a:r>
                      <a:r>
                        <a:rPr lang="en-US" sz="1000" dirty="0" err="1">
                          <a:effectLst/>
                        </a:rPr>
                        <a:t>MultiProcessing</a:t>
                      </a:r>
                      <a:endParaRPr lang="en-IN" sz="900" dirty="0">
                        <a:effectLst/>
                        <a:latin typeface="等线"/>
                        <a:ea typeface="等线"/>
                        <a:cs typeface="Times New Roman" panose="02020603050405020304" pitchFamily="18" charset="0"/>
                      </a:endParaRPr>
                    </a:p>
                  </a:txBody>
                  <a:tcPr marL="56742" marR="56742" marT="0" marB="0"/>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781415708"/>
              </p:ext>
            </p:extLst>
          </p:nvPr>
        </p:nvGraphicFramePr>
        <p:xfrm>
          <a:off x="6193705" y="1897038"/>
          <a:ext cx="5406893" cy="4831308"/>
        </p:xfrm>
        <a:graphic>
          <a:graphicData uri="http://schemas.openxmlformats.org/drawingml/2006/table">
            <a:tbl>
              <a:tblPr firstRow="1" firstCol="1" bandRow="1">
                <a:tableStyleId>{5C22544A-7EE6-4342-B048-85BDC9FD1C3A}</a:tableStyleId>
              </a:tblPr>
              <a:tblGrid>
                <a:gridCol w="829572"/>
                <a:gridCol w="856056"/>
                <a:gridCol w="872518"/>
                <a:gridCol w="1722132"/>
                <a:gridCol w="1126615"/>
              </a:tblGrid>
              <a:tr h="536812">
                <a:tc>
                  <a:txBody>
                    <a:bodyPr/>
                    <a:lstStyle/>
                    <a:p>
                      <a:pPr indent="266700" algn="ctr">
                        <a:lnSpc>
                          <a:spcPct val="107000"/>
                        </a:lnSpc>
                        <a:spcAft>
                          <a:spcPts val="800"/>
                        </a:spcAft>
                      </a:pPr>
                      <a:r>
                        <a:rPr lang="en-US" sz="800" dirty="0">
                          <a:effectLst/>
                        </a:rPr>
                        <a:t>Number of GPU or CPU</a:t>
                      </a:r>
                      <a:endParaRPr lang="en-IN" sz="700" dirty="0">
                        <a:effectLst/>
                        <a:latin typeface="等线"/>
                        <a:ea typeface="等线"/>
                        <a:cs typeface="Times New Roman" panose="02020603050405020304" pitchFamily="18" charset="0"/>
                      </a:endParaRPr>
                    </a:p>
                  </a:txBody>
                  <a:tcPr marL="46133" marR="46133" marT="0" marB="0"/>
                </a:tc>
                <a:tc>
                  <a:txBody>
                    <a:bodyPr/>
                    <a:lstStyle/>
                    <a:p>
                      <a:pPr indent="266700" algn="ctr">
                        <a:lnSpc>
                          <a:spcPct val="107000"/>
                        </a:lnSpc>
                        <a:spcAft>
                          <a:spcPts val="800"/>
                        </a:spcAft>
                      </a:pPr>
                      <a:r>
                        <a:rPr lang="en-US" sz="800" dirty="0">
                          <a:effectLst/>
                        </a:rPr>
                        <a:t>GPU or CPU</a:t>
                      </a:r>
                      <a:endParaRPr lang="en-IN" sz="700" dirty="0">
                        <a:effectLst/>
                      </a:endParaRPr>
                    </a:p>
                    <a:p>
                      <a:pPr indent="266700" algn="ctr">
                        <a:lnSpc>
                          <a:spcPct val="107000"/>
                        </a:lnSpc>
                        <a:spcAft>
                          <a:spcPts val="800"/>
                        </a:spcAft>
                      </a:pPr>
                      <a:r>
                        <a:rPr lang="en-US" sz="800" dirty="0">
                          <a:effectLst/>
                        </a:rPr>
                        <a:t> </a:t>
                      </a:r>
                      <a:endParaRPr lang="en-IN" sz="700" dirty="0">
                        <a:effectLst/>
                        <a:latin typeface="等线"/>
                        <a:ea typeface="等线"/>
                        <a:cs typeface="Times New Roman" panose="02020603050405020304" pitchFamily="18" charset="0"/>
                      </a:endParaRPr>
                    </a:p>
                  </a:txBody>
                  <a:tcPr marL="46133" marR="46133" marT="0" marB="0"/>
                </a:tc>
                <a:tc>
                  <a:txBody>
                    <a:bodyPr/>
                    <a:lstStyle/>
                    <a:p>
                      <a:pPr indent="266700" algn="ctr">
                        <a:lnSpc>
                          <a:spcPct val="107000"/>
                        </a:lnSpc>
                        <a:spcAft>
                          <a:spcPts val="800"/>
                        </a:spcAft>
                      </a:pPr>
                      <a:r>
                        <a:rPr lang="en-US" sz="800" dirty="0">
                          <a:effectLst/>
                        </a:rPr>
                        <a:t>Execution Time</a:t>
                      </a:r>
                      <a:endParaRPr lang="en-IN" sz="700" dirty="0">
                        <a:effectLst/>
                      </a:endParaRPr>
                    </a:p>
                    <a:p>
                      <a:pPr indent="266700" algn="ctr">
                        <a:lnSpc>
                          <a:spcPct val="107000"/>
                        </a:lnSpc>
                        <a:spcAft>
                          <a:spcPts val="800"/>
                        </a:spcAft>
                      </a:pPr>
                      <a:r>
                        <a:rPr lang="en-US" sz="800" dirty="0">
                          <a:effectLst/>
                        </a:rPr>
                        <a:t>(Seconds)</a:t>
                      </a:r>
                      <a:endParaRPr lang="en-IN" sz="700" dirty="0">
                        <a:effectLst/>
                        <a:latin typeface="等线"/>
                        <a:ea typeface="等线"/>
                        <a:cs typeface="Times New Roman" panose="02020603050405020304" pitchFamily="18" charset="0"/>
                      </a:endParaRPr>
                    </a:p>
                  </a:txBody>
                  <a:tcPr marL="46133" marR="46133" marT="0" marB="0"/>
                </a:tc>
                <a:tc>
                  <a:txBody>
                    <a:bodyPr/>
                    <a:lstStyle/>
                    <a:p>
                      <a:pPr indent="266700" algn="ctr">
                        <a:lnSpc>
                          <a:spcPct val="107000"/>
                        </a:lnSpc>
                        <a:spcAft>
                          <a:spcPts val="800"/>
                        </a:spcAft>
                      </a:pPr>
                      <a:r>
                        <a:rPr lang="en-US" sz="800" dirty="0">
                          <a:effectLst/>
                        </a:rPr>
                        <a:t>Valid Accuracy</a:t>
                      </a:r>
                      <a:endParaRPr lang="en-IN" sz="700" dirty="0">
                        <a:effectLst/>
                        <a:latin typeface="等线"/>
                        <a:ea typeface="等线"/>
                        <a:cs typeface="Times New Roman" panose="02020603050405020304" pitchFamily="18" charset="0"/>
                      </a:endParaRPr>
                    </a:p>
                  </a:txBody>
                  <a:tcPr marL="46133" marR="46133" marT="0" marB="0"/>
                </a:tc>
                <a:tc>
                  <a:txBody>
                    <a:bodyPr/>
                    <a:lstStyle/>
                    <a:p>
                      <a:pPr indent="266700" algn="ctr">
                        <a:lnSpc>
                          <a:spcPct val="107000"/>
                        </a:lnSpc>
                        <a:spcAft>
                          <a:spcPts val="800"/>
                        </a:spcAft>
                      </a:pPr>
                      <a:r>
                        <a:rPr lang="en-US" sz="800" dirty="0">
                          <a:effectLst/>
                        </a:rPr>
                        <a:t>Method</a:t>
                      </a:r>
                      <a:endParaRPr lang="en-IN" sz="700" dirty="0">
                        <a:effectLst/>
                        <a:latin typeface="等线"/>
                        <a:ea typeface="等线"/>
                        <a:cs typeface="Times New Roman" panose="02020603050405020304" pitchFamily="18" charset="0"/>
                      </a:endParaRPr>
                    </a:p>
                  </a:txBody>
                  <a:tcPr marL="46133" marR="46133" marT="0" marB="0"/>
                </a:tc>
              </a:tr>
              <a:tr h="536812">
                <a:tc>
                  <a:txBody>
                    <a:bodyPr/>
                    <a:lstStyle/>
                    <a:p>
                      <a:pPr indent="304800" algn="ctr">
                        <a:lnSpc>
                          <a:spcPct val="107000"/>
                        </a:lnSpc>
                        <a:spcAft>
                          <a:spcPts val="800"/>
                        </a:spcAft>
                      </a:pPr>
                      <a:r>
                        <a:rPr lang="en-US" sz="900" dirty="0" smtClean="0">
                          <a:effectLst/>
                          <a:latin typeface="等线"/>
                          <a:ea typeface="等线"/>
                          <a:cs typeface="Times New Roman" panose="02020603050405020304" pitchFamily="18" charset="0"/>
                        </a:rPr>
                        <a:t>1</a:t>
                      </a:r>
                      <a:endParaRPr lang="en-IN" sz="900" dirty="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900" dirty="0" smtClean="0">
                          <a:effectLst/>
                          <a:latin typeface="等线"/>
                          <a:ea typeface="等线"/>
                          <a:cs typeface="Times New Roman" panose="02020603050405020304" pitchFamily="18" charset="0"/>
                        </a:rPr>
                        <a:t>CPU</a:t>
                      </a:r>
                      <a:endParaRPr lang="en-IN" sz="900" dirty="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900" dirty="0" smtClean="0">
                          <a:effectLst/>
                          <a:latin typeface="等线"/>
                          <a:ea typeface="等线"/>
                          <a:cs typeface="Times New Roman" panose="02020603050405020304" pitchFamily="18" charset="0"/>
                        </a:rPr>
                        <a:t>3886.0</a:t>
                      </a:r>
                      <a:endParaRPr lang="en-IN" sz="900" dirty="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900" dirty="0" smtClean="0">
                          <a:effectLst/>
                          <a:latin typeface="等线"/>
                          <a:ea typeface="等线"/>
                          <a:cs typeface="Times New Roman" panose="02020603050405020304" pitchFamily="18" charset="0"/>
                        </a:rPr>
                        <a:t>0.981</a:t>
                      </a:r>
                      <a:endParaRPr lang="en-IN" sz="900" dirty="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900" dirty="0" err="1" smtClean="0">
                          <a:effectLst/>
                          <a:latin typeface="等线"/>
                          <a:ea typeface="等线"/>
                          <a:cs typeface="Times New Roman" panose="02020603050405020304" pitchFamily="18" charset="0"/>
                        </a:rPr>
                        <a:t>Dask</a:t>
                      </a:r>
                      <a:r>
                        <a:rPr lang="en-US" sz="900" dirty="0" smtClean="0">
                          <a:effectLst/>
                          <a:latin typeface="等线"/>
                          <a:ea typeface="等线"/>
                          <a:cs typeface="Times New Roman" panose="02020603050405020304" pitchFamily="18" charset="0"/>
                        </a:rPr>
                        <a:t>, Multiprocessing</a:t>
                      </a:r>
                      <a:endParaRPr lang="en-IN" sz="900" dirty="0">
                        <a:effectLst/>
                        <a:latin typeface="等线"/>
                        <a:ea typeface="等线"/>
                        <a:cs typeface="Times New Roman" panose="02020603050405020304" pitchFamily="18" charset="0"/>
                      </a:endParaRPr>
                    </a:p>
                  </a:txBody>
                  <a:tcPr marL="56742" marR="56742" marT="0" marB="0"/>
                </a:tc>
              </a:tr>
              <a:tr h="536812">
                <a:tc>
                  <a:txBody>
                    <a:bodyPr/>
                    <a:lstStyle/>
                    <a:p>
                      <a:pPr indent="304800" algn="ctr">
                        <a:lnSpc>
                          <a:spcPct val="107000"/>
                        </a:lnSpc>
                        <a:spcAft>
                          <a:spcPts val="800"/>
                        </a:spcAft>
                      </a:pPr>
                      <a:r>
                        <a:rPr lang="en-US" sz="1000">
                          <a:effectLst/>
                        </a:rPr>
                        <a:t>2</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CPU</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1295.25</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0.981</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 Dask, MultiProcessing</a:t>
                      </a:r>
                      <a:endParaRPr lang="en-IN" sz="900">
                        <a:effectLst/>
                        <a:latin typeface="等线"/>
                        <a:ea typeface="等线"/>
                        <a:cs typeface="Times New Roman" panose="02020603050405020304" pitchFamily="18" charset="0"/>
                      </a:endParaRPr>
                    </a:p>
                  </a:txBody>
                  <a:tcPr marL="56742" marR="56742" marT="0" marB="0"/>
                </a:tc>
              </a:tr>
              <a:tr h="536812">
                <a:tc>
                  <a:txBody>
                    <a:bodyPr/>
                    <a:lstStyle/>
                    <a:p>
                      <a:pPr indent="304800" algn="ctr">
                        <a:lnSpc>
                          <a:spcPct val="107000"/>
                        </a:lnSpc>
                        <a:spcAft>
                          <a:spcPts val="800"/>
                        </a:spcAft>
                      </a:pPr>
                      <a:r>
                        <a:rPr lang="en-US" sz="1000">
                          <a:effectLst/>
                        </a:rPr>
                        <a:t>3</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CPU</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2508.06</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0.981</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 Dask, MultiProcessing</a:t>
                      </a:r>
                      <a:endParaRPr lang="en-IN" sz="900">
                        <a:effectLst/>
                        <a:latin typeface="等线"/>
                        <a:ea typeface="等线"/>
                        <a:cs typeface="Times New Roman" panose="02020603050405020304" pitchFamily="18" charset="0"/>
                      </a:endParaRPr>
                    </a:p>
                  </a:txBody>
                  <a:tcPr marL="56742" marR="56742" marT="0" marB="0"/>
                </a:tc>
              </a:tr>
              <a:tr h="536812">
                <a:tc>
                  <a:txBody>
                    <a:bodyPr/>
                    <a:lstStyle/>
                    <a:p>
                      <a:pPr indent="304800" algn="ctr">
                        <a:lnSpc>
                          <a:spcPct val="107000"/>
                        </a:lnSpc>
                        <a:spcAft>
                          <a:spcPts val="800"/>
                        </a:spcAft>
                      </a:pPr>
                      <a:r>
                        <a:rPr lang="en-US" sz="1000">
                          <a:effectLst/>
                        </a:rPr>
                        <a:t>4</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CPU</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302.21</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0.981</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 Dask, MultiProcessing</a:t>
                      </a:r>
                      <a:endParaRPr lang="en-IN" sz="900">
                        <a:effectLst/>
                        <a:latin typeface="等线"/>
                        <a:ea typeface="等线"/>
                        <a:cs typeface="Times New Roman" panose="02020603050405020304" pitchFamily="18" charset="0"/>
                      </a:endParaRPr>
                    </a:p>
                  </a:txBody>
                  <a:tcPr marL="56742" marR="56742" marT="0" marB="0"/>
                </a:tc>
              </a:tr>
              <a:tr h="536812">
                <a:tc>
                  <a:txBody>
                    <a:bodyPr/>
                    <a:lstStyle/>
                    <a:p>
                      <a:pPr indent="304800" algn="ctr">
                        <a:lnSpc>
                          <a:spcPct val="107000"/>
                        </a:lnSpc>
                        <a:spcAft>
                          <a:spcPts val="800"/>
                        </a:spcAft>
                      </a:pPr>
                      <a:r>
                        <a:rPr lang="en-US" sz="1000">
                          <a:effectLst/>
                        </a:rPr>
                        <a:t>5</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CPU</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489.18</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0.981</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Dask, MultiProcessing</a:t>
                      </a:r>
                      <a:endParaRPr lang="en-IN" sz="900">
                        <a:effectLst/>
                        <a:latin typeface="等线"/>
                        <a:ea typeface="等线"/>
                        <a:cs typeface="Times New Roman" panose="02020603050405020304" pitchFamily="18" charset="0"/>
                      </a:endParaRPr>
                    </a:p>
                  </a:txBody>
                  <a:tcPr marL="56742" marR="56742" marT="0" marB="0"/>
                </a:tc>
              </a:tr>
              <a:tr h="536812">
                <a:tc>
                  <a:txBody>
                    <a:bodyPr/>
                    <a:lstStyle/>
                    <a:p>
                      <a:pPr indent="304800">
                        <a:lnSpc>
                          <a:spcPct val="107000"/>
                        </a:lnSpc>
                        <a:spcAft>
                          <a:spcPts val="800"/>
                        </a:spcAft>
                      </a:pPr>
                      <a:r>
                        <a:rPr lang="en-US" sz="1000">
                          <a:effectLst/>
                        </a:rPr>
                        <a:t>6</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CPU</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401.70</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 0.981</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Dask, MultiProcessing</a:t>
                      </a:r>
                      <a:endParaRPr lang="en-IN" sz="900">
                        <a:effectLst/>
                        <a:latin typeface="等线"/>
                        <a:ea typeface="等线"/>
                        <a:cs typeface="Times New Roman" panose="02020603050405020304" pitchFamily="18" charset="0"/>
                      </a:endParaRPr>
                    </a:p>
                  </a:txBody>
                  <a:tcPr marL="56742" marR="56742" marT="0" marB="0"/>
                </a:tc>
              </a:tr>
              <a:tr h="536812">
                <a:tc>
                  <a:txBody>
                    <a:bodyPr/>
                    <a:lstStyle/>
                    <a:p>
                      <a:pPr indent="304800">
                        <a:lnSpc>
                          <a:spcPct val="107000"/>
                        </a:lnSpc>
                        <a:spcAft>
                          <a:spcPts val="800"/>
                        </a:spcAft>
                      </a:pPr>
                      <a:r>
                        <a:rPr lang="en-US" sz="1000">
                          <a:effectLst/>
                        </a:rPr>
                        <a:t>7</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CPU</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393.15</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0.981</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Dask, MultiProcessing</a:t>
                      </a:r>
                      <a:endParaRPr lang="en-IN" sz="900">
                        <a:effectLst/>
                        <a:latin typeface="等线"/>
                        <a:ea typeface="等线"/>
                        <a:cs typeface="Times New Roman" panose="02020603050405020304" pitchFamily="18" charset="0"/>
                      </a:endParaRPr>
                    </a:p>
                  </a:txBody>
                  <a:tcPr marL="56742" marR="56742" marT="0" marB="0"/>
                </a:tc>
              </a:tr>
              <a:tr h="536812">
                <a:tc>
                  <a:txBody>
                    <a:bodyPr/>
                    <a:lstStyle/>
                    <a:p>
                      <a:pPr indent="304800">
                        <a:lnSpc>
                          <a:spcPct val="107000"/>
                        </a:lnSpc>
                        <a:spcAft>
                          <a:spcPts val="800"/>
                        </a:spcAft>
                      </a:pPr>
                      <a:r>
                        <a:rPr lang="en-US" sz="1000">
                          <a:effectLst/>
                        </a:rPr>
                        <a:t>8</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CPU</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389.57</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a:effectLst/>
                        </a:rPr>
                        <a:t>0.981</a:t>
                      </a:r>
                      <a:endParaRPr lang="en-IN" sz="900">
                        <a:effectLst/>
                        <a:latin typeface="等线"/>
                        <a:ea typeface="等线"/>
                        <a:cs typeface="Times New Roman" panose="02020603050405020304" pitchFamily="18" charset="0"/>
                      </a:endParaRPr>
                    </a:p>
                  </a:txBody>
                  <a:tcPr marL="56742" marR="56742" marT="0" marB="0"/>
                </a:tc>
                <a:tc>
                  <a:txBody>
                    <a:bodyPr/>
                    <a:lstStyle/>
                    <a:p>
                      <a:pPr indent="304800">
                        <a:lnSpc>
                          <a:spcPct val="107000"/>
                        </a:lnSpc>
                        <a:spcAft>
                          <a:spcPts val="800"/>
                        </a:spcAft>
                      </a:pPr>
                      <a:r>
                        <a:rPr lang="en-US" sz="1000" dirty="0" err="1">
                          <a:effectLst/>
                        </a:rPr>
                        <a:t>Dask</a:t>
                      </a:r>
                      <a:r>
                        <a:rPr lang="en-US" sz="1000" dirty="0">
                          <a:effectLst/>
                        </a:rPr>
                        <a:t>, </a:t>
                      </a:r>
                      <a:r>
                        <a:rPr lang="en-US" sz="1000" dirty="0" err="1">
                          <a:effectLst/>
                        </a:rPr>
                        <a:t>MultiProcessing</a:t>
                      </a:r>
                      <a:endParaRPr lang="en-IN" sz="900" dirty="0">
                        <a:effectLst/>
                        <a:latin typeface="等线"/>
                        <a:ea typeface="等线"/>
                        <a:cs typeface="Times New Roman" panose="02020603050405020304" pitchFamily="18" charset="0"/>
                      </a:endParaRPr>
                    </a:p>
                  </a:txBody>
                  <a:tcPr marL="56742" marR="56742" marT="0" marB="0"/>
                </a:tc>
              </a:tr>
            </a:tbl>
          </a:graphicData>
        </a:graphic>
      </p:graphicFrame>
    </p:spTree>
    <p:extLst>
      <p:ext uri="{BB962C8B-B14F-4D97-AF65-F5344CB8AC3E}">
        <p14:creationId xmlns:p14="http://schemas.microsoft.com/office/powerpoint/2010/main" val="2862658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7" name="TextBox 17"/>
          <p:cNvSpPr txBox="1"/>
          <p:nvPr/>
        </p:nvSpPr>
        <p:spPr>
          <a:xfrm>
            <a:off x="3241244" y="1052114"/>
            <a:ext cx="3540556" cy="499624"/>
          </a:xfrm>
          <a:prstGeom prst="rect">
            <a:avLst/>
          </a:prstGeom>
          <a:noFill/>
        </p:spPr>
        <p:txBody>
          <a:bodyPr wrap="square" rtlCol="0">
            <a:spAutoFit/>
          </a:bodyPr>
          <a:lstStyle/>
          <a:p>
            <a:pPr lvl="0" algn="ctr">
              <a:lnSpc>
                <a:spcPct val="150000"/>
              </a:lnSpc>
              <a:defRPr/>
            </a:pPr>
            <a:r>
              <a:rPr lang="en-US" altLang="zh-CN" sz="2000" b="1" kern="0" dirty="0" smtClean="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Speedup</a:t>
            </a:r>
            <a:endPar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sp>
        <p:nvSpPr>
          <p:cNvPr id="14" name="TextBox 17"/>
          <p:cNvSpPr txBox="1"/>
          <p:nvPr/>
        </p:nvSpPr>
        <p:spPr>
          <a:xfrm>
            <a:off x="1296770" y="5811673"/>
            <a:ext cx="10235358" cy="890693"/>
          </a:xfrm>
          <a:prstGeom prst="rect">
            <a:avLst/>
          </a:prstGeom>
          <a:noFill/>
        </p:spPr>
        <p:txBody>
          <a:bodyPr wrap="square" rtlCol="0">
            <a:spAutoFit/>
          </a:bodyPr>
          <a:lstStyle/>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Only in the case of using </a:t>
            </a: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Dask</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or pandas and multiprocessing method on multiple-</a:t>
            </a: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gpu</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the speedup has an obvious upward trend. All other parallel acceleration effects are not obvious or even decline, especially when the number of CPUs is more than 4. </a:t>
            </a:r>
          </a:p>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But in general, the GPU speedup is much better than the CPU, and the overall speedup of </a:t>
            </a: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Dask</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is also much better than pandas.</a:t>
            </a:r>
          </a:p>
        </p:txBody>
      </p:sp>
      <p:pic>
        <p:nvPicPr>
          <p:cNvPr id="17" name="Picture 16"/>
          <p:cNvPicPr/>
          <p:nvPr/>
        </p:nvPicPr>
        <p:blipFill>
          <a:blip r:embed="rId2"/>
          <a:stretch>
            <a:fillRect/>
          </a:stretch>
        </p:blipFill>
        <p:spPr>
          <a:xfrm>
            <a:off x="1564951" y="1616427"/>
            <a:ext cx="2870571" cy="2048441"/>
          </a:xfrm>
          <a:prstGeom prst="rect">
            <a:avLst/>
          </a:prstGeom>
        </p:spPr>
      </p:pic>
      <p:pic>
        <p:nvPicPr>
          <p:cNvPr id="18" name="Picture 17"/>
          <p:cNvPicPr/>
          <p:nvPr/>
        </p:nvPicPr>
        <p:blipFill>
          <a:blip r:embed="rId3"/>
          <a:stretch>
            <a:fillRect/>
          </a:stretch>
        </p:blipFill>
        <p:spPr>
          <a:xfrm>
            <a:off x="6305267" y="1616427"/>
            <a:ext cx="3807724" cy="2048441"/>
          </a:xfrm>
          <a:prstGeom prst="rect">
            <a:avLst/>
          </a:prstGeom>
        </p:spPr>
      </p:pic>
      <p:pic>
        <p:nvPicPr>
          <p:cNvPr id="19" name="Picture 18"/>
          <p:cNvPicPr/>
          <p:nvPr/>
        </p:nvPicPr>
        <p:blipFill>
          <a:blip r:embed="rId4"/>
          <a:stretch>
            <a:fillRect/>
          </a:stretch>
        </p:blipFill>
        <p:spPr>
          <a:xfrm>
            <a:off x="1564950" y="3862317"/>
            <a:ext cx="2979754" cy="1949356"/>
          </a:xfrm>
          <a:prstGeom prst="rect">
            <a:avLst/>
          </a:prstGeom>
        </p:spPr>
      </p:pic>
      <p:pic>
        <p:nvPicPr>
          <p:cNvPr id="20" name="Picture 19"/>
          <p:cNvPicPr/>
          <p:nvPr/>
        </p:nvPicPr>
        <p:blipFill>
          <a:blip r:embed="rId5"/>
          <a:stretch>
            <a:fillRect/>
          </a:stretch>
        </p:blipFill>
        <p:spPr>
          <a:xfrm>
            <a:off x="6305267" y="3862318"/>
            <a:ext cx="3666306" cy="1949356"/>
          </a:xfrm>
          <a:prstGeom prst="rect">
            <a:avLst/>
          </a:prstGeom>
        </p:spPr>
      </p:pic>
    </p:spTree>
    <p:extLst>
      <p:ext uri="{BB962C8B-B14F-4D97-AF65-F5344CB8AC3E}">
        <p14:creationId xmlns:p14="http://schemas.microsoft.com/office/powerpoint/2010/main" val="717974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7" name="TextBox 17"/>
          <p:cNvSpPr txBox="1"/>
          <p:nvPr/>
        </p:nvSpPr>
        <p:spPr>
          <a:xfrm>
            <a:off x="3241244" y="1052114"/>
            <a:ext cx="3540556" cy="499624"/>
          </a:xfrm>
          <a:prstGeom prst="rect">
            <a:avLst/>
          </a:prstGeom>
          <a:noFill/>
        </p:spPr>
        <p:txBody>
          <a:bodyPr wrap="square" rtlCol="0">
            <a:spAutoFit/>
          </a:bodyPr>
          <a:lstStyle/>
          <a:p>
            <a:pPr lvl="0" algn="ctr">
              <a:lnSpc>
                <a:spcPct val="150000"/>
              </a:lnSpc>
              <a:defRPr/>
            </a:pPr>
            <a:r>
              <a:rPr lang="en-US" altLang="zh-CN" sz="2000" b="1" kern="0" dirty="0" err="1" smtClean="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Eficiency</a:t>
            </a:r>
            <a:endPar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sp>
        <p:nvSpPr>
          <p:cNvPr id="14" name="TextBox 17"/>
          <p:cNvSpPr txBox="1"/>
          <p:nvPr/>
        </p:nvSpPr>
        <p:spPr>
          <a:xfrm>
            <a:off x="1296770" y="5811673"/>
            <a:ext cx="10235358" cy="613694"/>
          </a:xfrm>
          <a:prstGeom prst="rect">
            <a:avLst/>
          </a:prstGeom>
          <a:noFill/>
        </p:spPr>
        <p:txBody>
          <a:bodyPr wrap="square" rtlCol="0">
            <a:spAutoFit/>
          </a:bodyPr>
          <a:lstStyle/>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The efficiency of all experiments shows a decreasing trend with the increase of the number of parallel cores, indicating that our parallel method may not be able to make good use of CPU and GPU resources.</a:t>
            </a:r>
          </a:p>
        </p:txBody>
      </p:sp>
      <p:pic>
        <p:nvPicPr>
          <p:cNvPr id="12" name="Picture 11"/>
          <p:cNvPicPr/>
          <p:nvPr/>
        </p:nvPicPr>
        <p:blipFill>
          <a:blip r:embed="rId2"/>
          <a:stretch>
            <a:fillRect/>
          </a:stretch>
        </p:blipFill>
        <p:spPr>
          <a:xfrm>
            <a:off x="1548776" y="1548972"/>
            <a:ext cx="3153232" cy="2149572"/>
          </a:xfrm>
          <a:prstGeom prst="rect">
            <a:avLst/>
          </a:prstGeom>
        </p:spPr>
      </p:pic>
      <p:pic>
        <p:nvPicPr>
          <p:cNvPr id="13" name="Picture 12"/>
          <p:cNvPicPr/>
          <p:nvPr/>
        </p:nvPicPr>
        <p:blipFill>
          <a:blip r:embed="rId3"/>
          <a:stretch>
            <a:fillRect/>
          </a:stretch>
        </p:blipFill>
        <p:spPr>
          <a:xfrm>
            <a:off x="6414449" y="1548972"/>
            <a:ext cx="3698541" cy="2149571"/>
          </a:xfrm>
          <a:prstGeom prst="rect">
            <a:avLst/>
          </a:prstGeom>
        </p:spPr>
      </p:pic>
      <p:pic>
        <p:nvPicPr>
          <p:cNvPr id="15" name="Picture 14"/>
          <p:cNvPicPr/>
          <p:nvPr/>
        </p:nvPicPr>
        <p:blipFill>
          <a:blip r:embed="rId4"/>
          <a:stretch>
            <a:fillRect/>
          </a:stretch>
        </p:blipFill>
        <p:spPr>
          <a:xfrm>
            <a:off x="1564951" y="3862318"/>
            <a:ext cx="3137057" cy="1949356"/>
          </a:xfrm>
          <a:prstGeom prst="rect">
            <a:avLst/>
          </a:prstGeom>
        </p:spPr>
      </p:pic>
      <p:pic>
        <p:nvPicPr>
          <p:cNvPr id="16" name="Picture 15"/>
          <p:cNvPicPr/>
          <p:nvPr/>
        </p:nvPicPr>
        <p:blipFill>
          <a:blip r:embed="rId5"/>
          <a:stretch>
            <a:fillRect/>
          </a:stretch>
        </p:blipFill>
        <p:spPr>
          <a:xfrm>
            <a:off x="6414449" y="3862317"/>
            <a:ext cx="3698541" cy="1949356"/>
          </a:xfrm>
          <a:prstGeom prst="rect">
            <a:avLst/>
          </a:prstGeom>
        </p:spPr>
      </p:pic>
    </p:spTree>
    <p:extLst>
      <p:ext uri="{BB962C8B-B14F-4D97-AF65-F5344CB8AC3E}">
        <p14:creationId xmlns:p14="http://schemas.microsoft.com/office/powerpoint/2010/main" val="3880658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7" name="TextBox 17"/>
          <p:cNvSpPr txBox="1"/>
          <p:nvPr/>
        </p:nvSpPr>
        <p:spPr>
          <a:xfrm>
            <a:off x="2154841" y="1317428"/>
            <a:ext cx="2198795" cy="553998"/>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Model Training</a:t>
            </a:r>
          </a:p>
        </p:txBody>
      </p:sp>
      <p:sp>
        <p:nvSpPr>
          <p:cNvPr id="14" name="TextBox 17"/>
          <p:cNvSpPr txBox="1"/>
          <p:nvPr/>
        </p:nvSpPr>
        <p:spPr>
          <a:xfrm>
            <a:off x="3937704" y="2187060"/>
            <a:ext cx="6853158" cy="3415030"/>
          </a:xfrm>
          <a:prstGeom prst="rect">
            <a:avLst/>
          </a:prstGeom>
          <a:noFill/>
        </p:spPr>
        <p:txBody>
          <a:bodyPr wrap="square" rtlCol="0">
            <a:spAutoFit/>
          </a:bodyPr>
          <a:lstStyle/>
          <a:p>
            <a:pPr marL="228600" lvl="0" indent="-228600">
              <a:lnSpc>
                <a:spcPct val="150000"/>
              </a:lnSpc>
              <a:buFont typeface="+mj-lt"/>
              <a:buAutoNum type="arabicPeriod"/>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It's not always guaranteed that we can use the all the recources when run the program on the cluster.</a:t>
            </a:r>
          </a:p>
          <a:p>
            <a:pPr marL="228600" lvl="0" indent="-228600">
              <a:lnSpc>
                <a:spcPct val="150000"/>
              </a:lnSpc>
              <a:buFont typeface="+mj-lt"/>
              <a:buAutoNum type="arabicPeriod"/>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Some parts of model training or parameter adjusting, or cross-validation do not support Dask or multiprocessing for parallel processing.</a:t>
            </a:r>
          </a:p>
          <a:p>
            <a:pPr marL="228600" lvl="0" indent="-228600">
              <a:lnSpc>
                <a:spcPct val="150000"/>
              </a:lnSpc>
              <a:buFont typeface="+mj-lt"/>
              <a:buAutoNum type="arabicPeriod"/>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For the data processing itself, the CPU of a single process can handle it well and does not need additional parallel operations. Parallel operations themselves will bring more resource consumption and  computing time</a:t>
            </a:r>
          </a:p>
          <a:p>
            <a:pPr marL="228600" lvl="0" indent="-228600">
              <a:lnSpc>
                <a:spcPct val="150000"/>
              </a:lnSpc>
              <a:buFont typeface="+mj-lt"/>
              <a:buAutoNum type="arabicPeriod"/>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Some data processing inevitably uses a mix of pandas and Dask, because the latest Dask does not fully support some pandas operations. Although the local impact of this time is very small, it may affect the overall effect of Dask lazy calculation.</a:t>
            </a:r>
          </a:p>
          <a:p>
            <a:pPr marL="228600" lvl="0" indent="-228600">
              <a:lnSpc>
                <a:spcPct val="150000"/>
              </a:lnSpc>
              <a:buFont typeface="+mj-lt"/>
              <a:buAutoNum type="arabicPeriod"/>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The compute () method is repeatedly called, which may have a performance poor effect.</a:t>
            </a:r>
          </a:p>
          <a:p>
            <a:pPr marL="228600" lvl="0" indent="-228600">
              <a:lnSpc>
                <a:spcPct val="150000"/>
              </a:lnSpc>
              <a:buFont typeface="+mj-lt"/>
              <a:buAutoNum type="arabicPeriod"/>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Do not adjust the chunk size to an optimal value.</a:t>
            </a:r>
          </a:p>
        </p:txBody>
      </p:sp>
      <p:sp>
        <p:nvSpPr>
          <p:cNvPr id="6" name="TextBox 17"/>
          <p:cNvSpPr txBox="1"/>
          <p:nvPr/>
        </p:nvSpPr>
        <p:spPr>
          <a:xfrm>
            <a:off x="4825547" y="1609368"/>
            <a:ext cx="5315192" cy="377411"/>
          </a:xfrm>
          <a:prstGeom prst="rect">
            <a:avLst/>
          </a:prstGeom>
          <a:noFill/>
        </p:spPr>
        <p:txBody>
          <a:bodyPr wrap="square" rtlCol="0">
            <a:spAutoFit/>
          </a:bodyPr>
          <a:lstStyle/>
          <a:p>
            <a:pPr lvl="0">
              <a:lnSpc>
                <a:spcPct val="150000"/>
              </a:lnSpc>
              <a:defRPr/>
            </a:pPr>
            <a:r>
              <a:rPr lang="en-US" altLang="zh-CN"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Analysis of poor performance of Speedup and Efficiency</a:t>
            </a:r>
            <a:endParaRPr lang="zh-CN" altLang="en-US" sz="14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Conclusions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4" name="TextBox 17"/>
          <p:cNvSpPr txBox="1"/>
          <p:nvPr/>
        </p:nvSpPr>
        <p:spPr>
          <a:xfrm>
            <a:off x="1618144" y="3806543"/>
            <a:ext cx="8955711" cy="2676525"/>
          </a:xfrm>
          <a:prstGeom prst="rect">
            <a:avLst/>
          </a:prstGeom>
          <a:noFill/>
        </p:spPr>
        <p:txBody>
          <a:bodyPr wrap="square" rtlCol="0">
            <a:spAutoFit/>
          </a:bodyPr>
          <a:lstStyle/>
          <a:p>
            <a:pPr marL="228600" lvl="0" indent="-228600">
              <a:lnSpc>
                <a:spcPct val="150000"/>
              </a:lnSpc>
              <a:buFont typeface="+mj-lt"/>
              <a:buAutoNum type="arabicPeriod"/>
              <a:defRPr/>
            </a:pPr>
            <a:r>
              <a:rPr lang="en-US"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When using multiprocessing to parallelize a function, the cost of overhead needs to be considered, otherwise it may not be as effective as serial execution.</a:t>
            </a:r>
          </a:p>
          <a:p>
            <a:pPr marL="228600" lvl="0" indent="-228600">
              <a:lnSpc>
                <a:spcPct val="150000"/>
              </a:lnSpc>
              <a:buFont typeface="+mj-lt"/>
              <a:buAutoNum type="arabicPeriod"/>
              <a:defRPr/>
            </a:pPr>
            <a:r>
              <a:rPr lang="en-US"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Proper use of Dask Array can significantly improve the computation time of NumPy Array.</a:t>
            </a:r>
          </a:p>
          <a:p>
            <a:pPr marL="228600" lvl="0" indent="-228600">
              <a:lnSpc>
                <a:spcPct val="150000"/>
              </a:lnSpc>
              <a:buFont typeface="+mj-lt"/>
              <a:buAutoNum type="arabicPeriod"/>
              <a:defRPr/>
            </a:pPr>
            <a:r>
              <a:rPr lang="en-US"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Optimal results only considering the running speed is to use Dask and multiprocessing to run on 4 GPU because the whole efficiency is low.</a:t>
            </a:r>
          </a:p>
          <a:p>
            <a:pPr marL="228600" lvl="0" indent="-228600">
              <a:lnSpc>
                <a:spcPct val="150000"/>
              </a:lnSpc>
              <a:buFont typeface="+mj-lt"/>
              <a:buAutoNum type="arabicPeriod"/>
              <a:defRPr/>
            </a:pPr>
            <a:r>
              <a:rPr lang="en-US"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For our model parallelism is better on multiple-</a:t>
            </a:r>
            <a:r>
              <a:rPr lang="en-US" altLang="zh-CN" sz="14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gpu</a:t>
            </a:r>
            <a:r>
              <a:rPr lang="en-US"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than on multiple-</a:t>
            </a:r>
            <a:r>
              <a:rPr lang="en-US" altLang="zh-CN" sz="14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cpu</a:t>
            </a:r>
            <a:r>
              <a:rPr lang="en-US"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t>
            </a:r>
          </a:p>
          <a:p>
            <a:pPr marL="228600" lvl="0" indent="-228600">
              <a:lnSpc>
                <a:spcPct val="150000"/>
              </a:lnSpc>
              <a:buFont typeface="+mj-lt"/>
              <a:buAutoNum type="arabicPeriod"/>
              <a:defRPr/>
            </a:pPr>
            <a:r>
              <a:rPr lang="en-US"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The speedup of Dask is good on both multiple-</a:t>
            </a:r>
            <a:r>
              <a:rPr lang="en-US" altLang="zh-CN" sz="14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gpu</a:t>
            </a:r>
            <a:r>
              <a:rPr lang="en-US"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and multiple-c</a:t>
            </a:r>
            <a:r>
              <a:rPr lang="en-US" altLang="zh-CN" sz="14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pu</a:t>
            </a:r>
            <a:r>
              <a:rPr lang="en-US"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but the speedup of multiple-</a:t>
            </a:r>
            <a:r>
              <a:rPr lang="en-US" altLang="zh-CN" sz="14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gpu</a:t>
            </a:r>
            <a:r>
              <a:rPr lang="en-US" altLang="zh-CN" sz="14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is more significant.</a:t>
            </a:r>
          </a:p>
        </p:txBody>
      </p:sp>
      <p:pic>
        <p:nvPicPr>
          <p:cNvPr id="4" name="Picture 3"/>
          <p:cNvPicPr>
            <a:picLocks noChangeAspect="1"/>
          </p:cNvPicPr>
          <p:nvPr/>
        </p:nvPicPr>
        <p:blipFill>
          <a:blip r:embed="rId2"/>
          <a:stretch>
            <a:fillRect/>
          </a:stretch>
        </p:blipFill>
        <p:spPr>
          <a:xfrm>
            <a:off x="3809697" y="1006551"/>
            <a:ext cx="4344006" cy="254478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References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 name="TextBox 17"/>
          <p:cNvSpPr txBox="1"/>
          <p:nvPr/>
        </p:nvSpPr>
        <p:spPr>
          <a:xfrm>
            <a:off x="326051" y="1372916"/>
            <a:ext cx="11662749" cy="5045677"/>
          </a:xfrm>
          <a:prstGeom prst="rect">
            <a:avLst/>
          </a:prstGeom>
          <a:noFill/>
        </p:spPr>
        <p:txBody>
          <a:bodyPr wrap="square" rtlCol="0">
            <a:spAutoFit/>
          </a:bodyPr>
          <a:lstStyle/>
          <a:p>
            <a:pPr marL="228600" lvl="0" indent="-228600">
              <a:lnSpc>
                <a:spcPct val="150000"/>
              </a:lnSpc>
              <a:buFont typeface="+mj-lt"/>
              <a:buAutoNum type="arabicPeriod"/>
              <a:defRPr/>
            </a:pP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Fadyesam</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“Online Fraud EDA and Prediction with Accuracy 99%.” Kaggle, Kaggle, 30 Oct. 2022, https://www.kaggle.com/code/fadyesam/online-fraud-eda-and-prediction-with-accuracy-99.</a:t>
            </a:r>
          </a:p>
          <a:p>
            <a:pPr marL="228600" lvl="0" indent="-228600">
              <a:lnSpc>
                <a:spcPct val="150000"/>
              </a:lnSpc>
              <a:buFont typeface="+mj-lt"/>
              <a:buAutoNum type="arabicPeriod"/>
              <a:defRPr/>
            </a:pP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guest_blog</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“Imbalanced Classification: Handling Imbalanced Data Using Python.” Analytics Vidhya, 30 Nov. 2022, https://www.analyticsvidhya.com/blog/2020/07/10-techniques-to-deal-with-class-imbalance-in-machine-learning/. </a:t>
            </a:r>
          </a:p>
          <a:p>
            <a:pPr marL="228600" lvl="0" indent="-228600">
              <a:lnSpc>
                <a:spcPct val="150000"/>
              </a:lnSpc>
              <a:buFont typeface="+mj-lt"/>
              <a:buAutoNum type="arabicPeriod"/>
              <a:defRPr/>
            </a:pP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Bahgat</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Karim, et al. “</a:t>
            </a: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Multiprocessing.pool</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Slower than Just Using Ordinary Functions.” Stack Overflow, 1 Feb. 1961, https://stackoverflow.com/questions/20727375/multiprocessing-pool-slower-than-just-using-ordinary-functions. </a:t>
            </a:r>
          </a:p>
          <a:p>
            <a:pPr marL="228600" lvl="0" indent="-228600">
              <a:lnSpc>
                <a:spcPct val="150000"/>
              </a:lnSpc>
              <a:buFont typeface="+mj-lt"/>
              <a:buAutoNum type="arabicPeriod"/>
              <a:defRPr/>
            </a:pP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Radečić</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Dario. “Dask Arrays - How to Parallelize </a:t>
            </a: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Numpy</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with Ease.” Medium, Towards Data Science, 23 Mar. 2022, https://towardsdatascience.com/dask-arrays-how-to-parallelize-numpy-with-ease-b33d7e9dcb59#:~:text=That's%20where%20Dask%20arrays%20provide,deal%2Dbreaker%20for%20some%20cases. </a:t>
            </a:r>
          </a:p>
          <a:p>
            <a:pPr marL="228600" lvl="0" indent="-228600">
              <a:lnSpc>
                <a:spcPct val="150000"/>
              </a:lnSpc>
              <a:buFont typeface="+mj-lt"/>
              <a:buAutoNum type="arabicPeriod"/>
              <a:defRPr/>
            </a:pP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N'Wuitcha</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a:t>
            </a: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Badji</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“How Is Multiprocessing Different from Parallel Computing in Python?” Medium, Better Programming, 22 Oct. 2022, https://betterprogramming.pub/how-is-multiprocessing-different-from-parallel-computing-in-python-4b375c29b183. </a:t>
            </a:r>
          </a:p>
          <a:p>
            <a:pPr marL="228600" lvl="0" indent="-228600">
              <a:lnSpc>
                <a:spcPct val="150000"/>
              </a:lnSpc>
              <a:buFont typeface="+mj-lt"/>
              <a:buAutoNum type="arabicPeriod"/>
              <a:defRPr/>
            </a:pP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Dhariwal</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Kunal. “Pandas with Dask, for an Ultra-Fast Notebook.” Medium, Towards Data Science, 31 Oct. 2021, https://towardsdatascience.com/pandas-with-dask-for-an-ultra-fast-notebook-e2621c3769f. </a:t>
            </a:r>
          </a:p>
          <a:p>
            <a:pPr marL="228600" lvl="0" indent="-228600">
              <a:lnSpc>
                <a:spcPct val="150000"/>
              </a:lnSpc>
              <a:buFont typeface="+mj-lt"/>
              <a:buAutoNum type="arabicPeriod"/>
              <a:defRPr/>
            </a:pP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Sravanti</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a:t>
            </a: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TatirajuI</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have been in the IT industry from 9 years. I worked as a curriculum validation engineer at Oracle for the past 5 years validating various courses on products developed by them. Before Oracle. “Optimize Running Large Number of Tasks Using Dask.” Qxf2 BLOG, 23 Mar. 2021, https://qxf2.com/blog/optimize-running-large-number-of-tasks-using-dask/. </a:t>
            </a:r>
          </a:p>
          <a:p>
            <a:pPr marL="228600" lvl="0" indent="-228600">
              <a:lnSpc>
                <a:spcPct val="150000"/>
              </a:lnSpc>
              <a:buFont typeface="+mj-lt"/>
              <a:buAutoNum type="arabicPeriod"/>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Cavanaugh, Gus. “Quick and Dirty </a:t>
            </a: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DataFrame</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Processing with CPU &amp; GPU Clusters in the Cloud.” Medium, Medium, 29 Oct. 2021, https://medium.com/@GusCavanaugh/quick-and-dirty-dataframe-processing-with-cpu-gpu-clusters-in-the-cloud-c50d0ecfba92.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val 5"/>
          <p:cNvSpPr/>
          <p:nvPr/>
        </p:nvSpPr>
        <p:spPr>
          <a:xfrm>
            <a:off x="10130587" y="4660232"/>
            <a:ext cx="3201021" cy="3200400"/>
          </a:xfrm>
          <a:prstGeom prst="donut">
            <a:avLst/>
          </a:prstGeom>
          <a:solidFill>
            <a:srgbClr val="FFC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28" name="Oval 5"/>
          <p:cNvSpPr/>
          <p:nvPr/>
        </p:nvSpPr>
        <p:spPr>
          <a:xfrm>
            <a:off x="737938" y="1507959"/>
            <a:ext cx="1411980" cy="1411706"/>
          </a:xfrm>
          <a:prstGeom prst="donut">
            <a:avLst/>
          </a:prstGeom>
          <a:solidFill>
            <a:srgbClr val="4F97CD">
              <a:alpha val="2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21" name="Oval 2"/>
          <p:cNvSpPr/>
          <p:nvPr/>
        </p:nvSpPr>
        <p:spPr>
          <a:xfrm>
            <a:off x="609600" y="75397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24" name="Oval 5"/>
          <p:cNvSpPr/>
          <p:nvPr/>
        </p:nvSpPr>
        <p:spPr>
          <a:xfrm>
            <a:off x="9281199" y="2165684"/>
            <a:ext cx="2427312" cy="2426838"/>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25" name="Oval 6"/>
          <p:cNvSpPr/>
          <p:nvPr/>
        </p:nvSpPr>
        <p:spPr>
          <a:xfrm>
            <a:off x="8728270" y="-190499"/>
            <a:ext cx="3303311" cy="3302667"/>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26" name="Oval 7"/>
          <p:cNvSpPr/>
          <p:nvPr/>
        </p:nvSpPr>
        <p:spPr>
          <a:xfrm>
            <a:off x="3827878" y="5286068"/>
            <a:ext cx="3407543" cy="3406878"/>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30" name="Oval 9"/>
          <p:cNvSpPr/>
          <p:nvPr/>
        </p:nvSpPr>
        <p:spPr>
          <a:xfrm>
            <a:off x="0" y="4906603"/>
            <a:ext cx="2599605" cy="2599097"/>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33" name="Oval 5"/>
          <p:cNvSpPr/>
          <p:nvPr/>
        </p:nvSpPr>
        <p:spPr>
          <a:xfrm>
            <a:off x="0" y="4554955"/>
            <a:ext cx="3437729" cy="3437060"/>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23" name="Oval 5"/>
          <p:cNvSpPr/>
          <p:nvPr/>
        </p:nvSpPr>
        <p:spPr>
          <a:xfrm>
            <a:off x="3930314" y="-868298"/>
            <a:ext cx="3437729" cy="3437060"/>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34" name="Oval 5"/>
          <p:cNvSpPr/>
          <p:nvPr/>
        </p:nvSpPr>
        <p:spPr>
          <a:xfrm>
            <a:off x="6128086" y="4652456"/>
            <a:ext cx="1251284" cy="125104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36" name="矩形 35"/>
          <p:cNvSpPr/>
          <p:nvPr/>
        </p:nvSpPr>
        <p:spPr>
          <a:xfrm>
            <a:off x="521369" y="637673"/>
            <a:ext cx="11149263" cy="5582654"/>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dirty="0">
              <a:ln>
                <a:noFill/>
              </a:ln>
              <a:solidFill>
                <a:srgbClr val="FFFFFF"/>
              </a:solidFill>
              <a:effectLst/>
              <a:uLnTx/>
              <a:uFillTx/>
              <a:latin typeface="思源宋体 CN" panose="02020400000000000000" pitchFamily="18" charset="-122"/>
              <a:ea typeface="思源宋体 CN" panose="02020400000000000000" pitchFamily="18" charset="-122"/>
              <a:cs typeface="+mn-cs"/>
            </a:endParaRPr>
          </a:p>
        </p:txBody>
      </p:sp>
      <p:sp>
        <p:nvSpPr>
          <p:cNvPr id="22" name="Oval 5"/>
          <p:cNvSpPr/>
          <p:nvPr/>
        </p:nvSpPr>
        <p:spPr>
          <a:xfrm>
            <a:off x="6609348" y="1024670"/>
            <a:ext cx="4721096" cy="4720177"/>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思源宋体 CN" panose="02020400000000000000" pitchFamily="18" charset="-122"/>
              <a:ea typeface="+mn-ea"/>
              <a:cs typeface="+mn-cs"/>
            </a:endParaRPr>
          </a:p>
        </p:txBody>
      </p:sp>
      <p:sp>
        <p:nvSpPr>
          <p:cNvPr id="2" name="_3"/>
          <p:cNvSpPr/>
          <p:nvPr/>
        </p:nvSpPr>
        <p:spPr>
          <a:xfrm>
            <a:off x="1085220" y="2900053"/>
            <a:ext cx="4498091" cy="1015663"/>
          </a:xfrm>
          <a:prstGeom prst="rect">
            <a:avLst/>
          </a:prstGeom>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6000" b="1" dirty="0">
                <a:solidFill>
                  <a:srgbClr val="4F97CD"/>
                </a:solidFill>
                <a:effectLst>
                  <a:glow>
                    <a:prstClr val="white"/>
                  </a:glow>
                </a:effectLst>
                <a:latin typeface="微软雅黑" panose="020B0503020204020204" pitchFamily="34" charset="-122"/>
                <a:ea typeface="微软雅黑" panose="020B0503020204020204" pitchFamily="34" charset="-122"/>
              </a:rPr>
              <a:t>Thank you!</a:t>
            </a:r>
            <a:endParaRPr kumimoji="0" lang="zh-CN" altLang="en-US" sz="6000" b="1" i="0" u="none" strike="noStrike" kern="1200" cap="none" spc="0" normalizeH="0" baseline="0" noProof="0" dirty="0">
              <a:ln>
                <a:noFill/>
              </a:ln>
              <a:solidFill>
                <a:srgbClr val="4F97CD"/>
              </a:solidFill>
              <a:effectLst>
                <a:glow>
                  <a:prstClr val="white"/>
                </a:glow>
              </a:effectLst>
              <a:uLnTx/>
              <a:uFillTx/>
              <a:latin typeface="微软雅黑" panose="020B0503020204020204" pitchFamily="34" charset="-122"/>
              <a:ea typeface="微软雅黑" panose="020B0503020204020204" pitchFamily="34" charset="-122"/>
            </a:endParaRPr>
          </a:p>
        </p:txBody>
      </p:sp>
      <p:sp>
        <p:nvSpPr>
          <p:cNvPr id="5" name="Oval 5"/>
          <p:cNvSpPr/>
          <p:nvPr/>
        </p:nvSpPr>
        <p:spPr>
          <a:xfrm>
            <a:off x="8454189" y="4443537"/>
            <a:ext cx="1010654" cy="1010458"/>
          </a:xfrm>
          <a:prstGeom prst="donut">
            <a:avLst/>
          </a:prstGeom>
          <a:solidFill>
            <a:srgbClr val="4F97CD">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9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11554322" cy="561473"/>
            <a:chOff x="561476" y="445078"/>
            <a:chExt cx="3256546"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2566737"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Introduction</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9" name="TextBox 17"/>
          <p:cNvSpPr txBox="1"/>
          <p:nvPr/>
        </p:nvSpPr>
        <p:spPr>
          <a:xfrm>
            <a:off x="655102" y="1750195"/>
            <a:ext cx="9784298" cy="1292662"/>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Background</a:t>
            </a:r>
          </a:p>
          <a:p>
            <a:pPr lvl="0">
              <a:lnSpc>
                <a:spcPct val="150000"/>
              </a:lnSpc>
              <a:defRPr/>
            </a:pP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Despite the increasing convenience of online and mobile payments, people still face a significant risk of payment fraud.</a:t>
            </a:r>
            <a:endParaRPr lang="zh-CN" altLang="en-US"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sp>
        <p:nvSpPr>
          <p:cNvPr id="4" name="TextBox 17"/>
          <p:cNvSpPr txBox="1"/>
          <p:nvPr/>
        </p:nvSpPr>
        <p:spPr>
          <a:xfrm>
            <a:off x="2704141" y="3823858"/>
            <a:ext cx="9306884" cy="1661993"/>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Motivation</a:t>
            </a:r>
          </a:p>
          <a:p>
            <a:pPr lvl="0">
              <a:lnSpc>
                <a:spcPct val="150000"/>
              </a:lnSpc>
              <a:defRPr/>
            </a:pP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The increasing complexity of payment transactions and the evolving tactics of fraudsters drive the need for more secure and reliable payment processing services to safeguard both time and money.</a:t>
            </a:r>
            <a:endParaRPr lang="zh-CN" altLang="en-US"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000997" cy="561473"/>
            <a:chOff x="561476" y="445078"/>
            <a:chExt cx="4000997"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311188"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Data Description</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9" name="TextBox 17"/>
          <p:cNvSpPr txBox="1"/>
          <p:nvPr/>
        </p:nvSpPr>
        <p:spPr>
          <a:xfrm>
            <a:off x="822389" y="1006551"/>
            <a:ext cx="10880498" cy="830997"/>
          </a:xfrm>
          <a:prstGeom prst="rect">
            <a:avLst/>
          </a:prstGeom>
          <a:noFill/>
        </p:spPr>
        <p:txBody>
          <a:bodyPr wrap="square" rtlCol="0">
            <a:spAutoFit/>
          </a:bodyPr>
          <a:lstStyle/>
          <a:p>
            <a:pPr lvl="0">
              <a:lnSpc>
                <a:spcPct val="150000"/>
              </a:lnSpc>
              <a:defRPr/>
            </a:pP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This dataset (</a:t>
            </a:r>
            <a:r>
              <a:rPr lang="en-US" altLang="zh-CN" sz="1600" kern="0" dirty="0" smtClean="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481.96 </a:t>
            </a: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MB) contains historical information about fraudulent transactions, its basic information is as follows</a:t>
            </a:r>
            <a:r>
              <a:rPr lang="zh-CN" altLang="en-US"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t>
            </a:r>
          </a:p>
        </p:txBody>
      </p:sp>
      <p:sp>
        <p:nvSpPr>
          <p:cNvPr id="3" name="TextBox 2"/>
          <p:cNvSpPr txBox="1"/>
          <p:nvPr/>
        </p:nvSpPr>
        <p:spPr>
          <a:xfrm>
            <a:off x="877821" y="2106721"/>
            <a:ext cx="10825066" cy="4524315"/>
          </a:xfrm>
          <a:prstGeom prst="rect">
            <a:avLst/>
          </a:prstGeom>
          <a:noFill/>
        </p:spPr>
        <p:txBody>
          <a:bodyPr wrap="square" rtlCol="0">
            <a:spAutoFit/>
          </a:bodyPr>
          <a:lstStyle/>
          <a:p>
            <a:r>
              <a:rPr lang="en-US" dirty="0"/>
              <a:t>Data Size </a:t>
            </a:r>
            <a:r>
              <a:rPr lang="en-US" dirty="0" smtClean="0"/>
              <a:t>		</a:t>
            </a:r>
            <a:r>
              <a:rPr lang="en-US" dirty="0"/>
              <a:t>6362620 </a:t>
            </a:r>
            <a:r>
              <a:rPr lang="en-US" dirty="0" smtClean="0"/>
              <a:t>rows </a:t>
            </a:r>
            <a:r>
              <a:rPr lang="en-US" dirty="0"/>
              <a:t>× 11 columns</a:t>
            </a:r>
          </a:p>
          <a:p>
            <a:r>
              <a:rPr lang="en-US" dirty="0"/>
              <a:t>Data Types </a:t>
            </a:r>
            <a:r>
              <a:rPr lang="en-US" dirty="0" smtClean="0"/>
              <a:t>		int64</a:t>
            </a:r>
            <a:r>
              <a:rPr lang="en-US" dirty="0"/>
              <a:t>(×3) / float64(×5) / object(×3)</a:t>
            </a:r>
          </a:p>
          <a:p>
            <a:r>
              <a:rPr lang="en-US" dirty="0"/>
              <a:t>Target </a:t>
            </a:r>
            <a:r>
              <a:rPr lang="en-US" dirty="0" smtClean="0"/>
              <a:t> 			"</a:t>
            </a:r>
            <a:r>
              <a:rPr lang="en-US" dirty="0" err="1"/>
              <a:t>isFraud</a:t>
            </a:r>
            <a:r>
              <a:rPr lang="en-US" dirty="0"/>
              <a:t>" (1/0)</a:t>
            </a:r>
          </a:p>
          <a:p>
            <a:endParaRPr lang="en-US" dirty="0" smtClean="0"/>
          </a:p>
          <a:p>
            <a:r>
              <a:rPr lang="en-US" dirty="0" smtClean="0"/>
              <a:t>Features</a:t>
            </a:r>
            <a:endParaRPr lang="en-US" dirty="0"/>
          </a:p>
          <a:p>
            <a:r>
              <a:rPr lang="en-US" dirty="0"/>
              <a:t>step </a:t>
            </a:r>
            <a:r>
              <a:rPr lang="en-US" dirty="0" smtClean="0"/>
              <a:t>			time </a:t>
            </a:r>
            <a:r>
              <a:rPr lang="en-US" dirty="0"/>
              <a:t>units, 1 step = 1 hour</a:t>
            </a:r>
          </a:p>
          <a:p>
            <a:r>
              <a:rPr lang="en-US" dirty="0"/>
              <a:t>type </a:t>
            </a:r>
            <a:r>
              <a:rPr lang="en-US" dirty="0" smtClean="0"/>
              <a:t>			type </a:t>
            </a:r>
            <a:r>
              <a:rPr lang="en-US" dirty="0"/>
              <a:t>of online transaction (payment / transfer / ...)</a:t>
            </a:r>
          </a:p>
          <a:p>
            <a:r>
              <a:rPr lang="en-US" dirty="0"/>
              <a:t>amount </a:t>
            </a:r>
            <a:r>
              <a:rPr lang="en-US" dirty="0" smtClean="0"/>
              <a:t>		amount </a:t>
            </a:r>
            <a:r>
              <a:rPr lang="en-US" dirty="0"/>
              <a:t>of the transaction</a:t>
            </a:r>
          </a:p>
          <a:p>
            <a:r>
              <a:rPr lang="en-US" dirty="0" err="1"/>
              <a:t>nameOrig</a:t>
            </a:r>
            <a:r>
              <a:rPr lang="en-US" dirty="0"/>
              <a:t> </a:t>
            </a:r>
            <a:r>
              <a:rPr lang="en-US" dirty="0" smtClean="0"/>
              <a:t>		Id of </a:t>
            </a:r>
            <a:r>
              <a:rPr lang="en-US" dirty="0"/>
              <a:t>the customer starting the transaction</a:t>
            </a:r>
          </a:p>
          <a:p>
            <a:r>
              <a:rPr lang="en-US" dirty="0" err="1"/>
              <a:t>oldbalanceOrg</a:t>
            </a:r>
            <a:r>
              <a:rPr lang="en-US" dirty="0"/>
              <a:t> </a:t>
            </a:r>
            <a:r>
              <a:rPr lang="en-US" dirty="0" smtClean="0"/>
              <a:t>		balance </a:t>
            </a:r>
            <a:r>
              <a:rPr lang="en-US" dirty="0"/>
              <a:t>before the transaction</a:t>
            </a:r>
          </a:p>
          <a:p>
            <a:r>
              <a:rPr lang="en-US" dirty="0" err="1"/>
              <a:t>newbalanceOrig</a:t>
            </a:r>
            <a:r>
              <a:rPr lang="en-US" dirty="0"/>
              <a:t> </a:t>
            </a:r>
            <a:r>
              <a:rPr lang="en-US" dirty="0" smtClean="0"/>
              <a:t>	balance </a:t>
            </a:r>
            <a:r>
              <a:rPr lang="en-US" dirty="0"/>
              <a:t>after the transaction</a:t>
            </a:r>
          </a:p>
          <a:p>
            <a:r>
              <a:rPr lang="en-US" dirty="0" err="1"/>
              <a:t>nameDest</a:t>
            </a:r>
            <a:r>
              <a:rPr lang="en-US" dirty="0"/>
              <a:t> </a:t>
            </a:r>
            <a:r>
              <a:rPr lang="en-US" dirty="0" smtClean="0"/>
              <a:t>		name </a:t>
            </a:r>
            <a:r>
              <a:rPr lang="en-US" dirty="0"/>
              <a:t>of the customer receiving the transaction   </a:t>
            </a:r>
          </a:p>
          <a:p>
            <a:r>
              <a:rPr lang="en-US" dirty="0" err="1"/>
              <a:t>oldbalanceDest</a:t>
            </a:r>
            <a:r>
              <a:rPr lang="en-US" dirty="0"/>
              <a:t> </a:t>
            </a:r>
            <a:r>
              <a:rPr lang="en-US" dirty="0" smtClean="0"/>
              <a:t>	initial </a:t>
            </a:r>
            <a:r>
              <a:rPr lang="en-US" dirty="0"/>
              <a:t>balance of recipient before the transaction</a:t>
            </a:r>
          </a:p>
          <a:p>
            <a:r>
              <a:rPr lang="en-US" dirty="0" err="1"/>
              <a:t>newbalanceDest</a:t>
            </a:r>
            <a:r>
              <a:rPr lang="en-US" dirty="0"/>
              <a:t> </a:t>
            </a:r>
            <a:r>
              <a:rPr lang="en-US" dirty="0" smtClean="0"/>
              <a:t>	new </a:t>
            </a:r>
            <a:r>
              <a:rPr lang="en-US" dirty="0"/>
              <a:t>balance of recipient after the transaction</a:t>
            </a:r>
          </a:p>
          <a:p>
            <a:r>
              <a:rPr lang="en-US" dirty="0" err="1"/>
              <a:t>isFraud</a:t>
            </a:r>
            <a:r>
              <a:rPr lang="en-US" dirty="0"/>
              <a:t> </a:t>
            </a:r>
            <a:r>
              <a:rPr lang="en-US" dirty="0" smtClean="0"/>
              <a:t>			whether </a:t>
            </a:r>
            <a:r>
              <a:rPr lang="en-US" dirty="0"/>
              <a:t>it is a fraudulent transaction?   </a:t>
            </a:r>
          </a:p>
          <a:p>
            <a:r>
              <a:rPr lang="en-US" dirty="0" err="1"/>
              <a:t>isFlaggedFraud</a:t>
            </a:r>
            <a:r>
              <a:rPr lang="en-US" dirty="0"/>
              <a:t> </a:t>
            </a:r>
            <a:r>
              <a:rPr lang="en-US" dirty="0" smtClean="0"/>
              <a:t>		Is </a:t>
            </a:r>
            <a:r>
              <a:rPr lang="en-US" dirty="0"/>
              <a:t>the transaction identified as fraudulent?</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000997" cy="561473"/>
            <a:chOff x="561476" y="445078"/>
            <a:chExt cx="4000997"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311188"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Methodology</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9" name="TextBox 17"/>
          <p:cNvSpPr txBox="1"/>
          <p:nvPr/>
        </p:nvSpPr>
        <p:spPr>
          <a:xfrm>
            <a:off x="1212686" y="1734460"/>
            <a:ext cx="10336377" cy="4154984"/>
          </a:xfrm>
          <a:prstGeom prst="rect">
            <a:avLst/>
          </a:prstGeom>
          <a:noFill/>
        </p:spPr>
        <p:txBody>
          <a:bodyPr wrap="square" rtlCol="0">
            <a:spAutoFit/>
          </a:bodyPr>
          <a:lstStyle/>
          <a:p>
            <a:pPr marL="342900" lvl="0" indent="-342900">
              <a:lnSpc>
                <a:spcPct val="150000"/>
              </a:lnSpc>
              <a:buFont typeface="+mj-lt"/>
              <a:buAutoNum type="arabicPeriod"/>
              <a:defRPr/>
            </a:pP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Write a function to create metadata for the initial data.</a:t>
            </a:r>
          </a:p>
          <a:p>
            <a:pPr marL="342900" lvl="0" indent="-342900">
              <a:lnSpc>
                <a:spcPct val="150000"/>
              </a:lnSpc>
              <a:buFont typeface="+mj-lt"/>
              <a:buAutoNum type="arabicPeriod"/>
              <a:defRPr/>
            </a:pP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Executing the function serially.</a:t>
            </a:r>
          </a:p>
          <a:p>
            <a:pPr marL="342900" lvl="0" indent="-342900">
              <a:lnSpc>
                <a:spcPct val="150000"/>
              </a:lnSpc>
              <a:buFont typeface="+mj-lt"/>
              <a:buAutoNum type="arabicPeriod"/>
              <a:defRPr/>
            </a:pP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Execute the function in parallel using Multiprocessing Pool and Multiprocessing Process, respectively.</a:t>
            </a:r>
          </a:p>
          <a:p>
            <a:pPr marL="342900" lvl="0" indent="-342900">
              <a:lnSpc>
                <a:spcPct val="150000"/>
              </a:lnSpc>
              <a:buFont typeface="+mj-lt"/>
              <a:buAutoNum type="arabicPeriod"/>
              <a:defRPr/>
            </a:pP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Data processing and feature engineering using </a:t>
            </a:r>
            <a:r>
              <a:rPr lang="en-US" altLang="zh-CN" sz="16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NumPy</a:t>
            </a: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Array and Pandas.</a:t>
            </a:r>
          </a:p>
          <a:p>
            <a:pPr marL="342900" lvl="0" indent="-342900">
              <a:lnSpc>
                <a:spcPct val="150000"/>
              </a:lnSpc>
              <a:buFont typeface="+mj-lt"/>
              <a:buAutoNum type="arabicPeriod"/>
              <a:defRPr/>
            </a:pP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Data processing and feature engineering using </a:t>
            </a:r>
            <a:r>
              <a:rPr lang="en-US" altLang="zh-CN" sz="16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Dask</a:t>
            </a: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Array and </a:t>
            </a:r>
            <a:r>
              <a:rPr lang="en-US" altLang="zh-CN" sz="16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Dask</a:t>
            </a: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a:t>
            </a:r>
            <a:r>
              <a:rPr lang="en-US" altLang="zh-CN" sz="16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DataFrame</a:t>
            </a: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t>
            </a:r>
          </a:p>
          <a:p>
            <a:pPr marL="342900" lvl="0" indent="-342900">
              <a:lnSpc>
                <a:spcPct val="150000"/>
              </a:lnSpc>
              <a:buFont typeface="+mj-lt"/>
              <a:buAutoNum type="arabicPeriod"/>
              <a:defRPr/>
            </a:pP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Handling imbalance data by resampling technique using Pandas and </a:t>
            </a:r>
            <a:r>
              <a:rPr lang="en-US" altLang="zh-CN" sz="16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Dask</a:t>
            </a: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t>
            </a:r>
          </a:p>
          <a:p>
            <a:pPr marL="342900" lvl="0" indent="-342900">
              <a:lnSpc>
                <a:spcPct val="150000"/>
              </a:lnSpc>
              <a:buFont typeface="+mj-lt"/>
              <a:buAutoNum type="arabicPeriod"/>
              <a:defRPr/>
            </a:pP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Training the model with </a:t>
            </a:r>
            <a:r>
              <a:rPr lang="en-US" altLang="zh-CN" sz="16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XGBoost</a:t>
            </a:r>
            <a:r>
              <a:rPr lang="en-US" altLang="zh-CN" sz="1600" kern="0" dirty="0" smtClean="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a:t>
            </a:r>
          </a:p>
          <a:p>
            <a:pPr marL="342900" lvl="0" indent="-342900">
              <a:lnSpc>
                <a:spcPct val="150000"/>
              </a:lnSpc>
              <a:buFont typeface="+mj-lt"/>
              <a:buAutoNum type="arabicPeriod"/>
              <a:defRPr/>
            </a:pPr>
            <a:r>
              <a:rPr lang="en-US" altLang="zh-CN" sz="1600" kern="0" dirty="0" smtClean="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Adjusting </a:t>
            </a: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the model parameters by Grid Search with Multiple-GPU and Multiple-CPU</a:t>
            </a:r>
            <a:r>
              <a:rPr lang="en-US" altLang="zh-CN" sz="1600" kern="0" dirty="0" smtClean="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t>
            </a:r>
          </a:p>
          <a:p>
            <a:pPr marL="342900" lvl="0" indent="-342900">
              <a:lnSpc>
                <a:spcPct val="150000"/>
              </a:lnSpc>
              <a:buFont typeface="+mj-lt"/>
              <a:buAutoNum type="arabicPeriod"/>
              <a:defRPr/>
            </a:pPr>
            <a:r>
              <a:rPr lang="en-US" altLang="zh-CN" sz="1600" kern="0" dirty="0" smtClean="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Tesla P-100 GPU</a:t>
            </a:r>
            <a:endPar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a:p>
            <a:pPr marL="342900" lvl="0" indent="-342900">
              <a:lnSpc>
                <a:spcPct val="150000"/>
              </a:lnSpc>
              <a:buFont typeface="+mj-lt"/>
              <a:buAutoNum type="arabicPeriod"/>
              <a:defRPr/>
            </a:pPr>
            <a:r>
              <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Using K-fold cross-validation to evaluate the model with Multiple-GPU and Multiple-CPU</a:t>
            </a:r>
            <a:r>
              <a:rPr lang="en-US" altLang="zh-CN" sz="1600" kern="0" dirty="0" smtClean="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t>
            </a:r>
            <a:endParaRPr lang="en-US" altLang="zh-CN" sz="16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 name="TextBox 17"/>
          <p:cNvSpPr txBox="1"/>
          <p:nvPr/>
        </p:nvSpPr>
        <p:spPr>
          <a:xfrm>
            <a:off x="8951582" y="1442097"/>
            <a:ext cx="1782863" cy="499624"/>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Metadata</a:t>
            </a:r>
          </a:p>
        </p:txBody>
      </p:sp>
      <p:sp>
        <p:nvSpPr>
          <p:cNvPr id="15" name="TextBox 17"/>
          <p:cNvSpPr txBox="1"/>
          <p:nvPr/>
        </p:nvSpPr>
        <p:spPr>
          <a:xfrm>
            <a:off x="7969435" y="2778416"/>
            <a:ext cx="4222565" cy="1477328"/>
          </a:xfrm>
          <a:prstGeom prst="rect">
            <a:avLst/>
          </a:prstGeom>
          <a:noFill/>
        </p:spPr>
        <p:txBody>
          <a:bodyPr wrap="square" rtlCol="0">
            <a:spAutoFit/>
          </a:bodyPr>
          <a:lstStyle/>
          <a:p>
            <a:pPr lvl="0">
              <a:lnSpc>
                <a:spcPct val="150000"/>
              </a:lnSpc>
              <a:defRPr/>
            </a:pPr>
            <a:r>
              <a:rPr lang="en-US" altLang="zh-CN" sz="1200" kern="0" dirty="0" smtClean="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Created Metadata, each </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feature as parameters, returning the name, variable type, data type, number of unique values, number of missing values, percentage of missing values and imputation method for each feature. </a:t>
            </a:r>
          </a:p>
        </p:txBody>
      </p:sp>
      <p:pic>
        <p:nvPicPr>
          <p:cNvPr id="9" name="Picture 8"/>
          <p:cNvPicPr>
            <a:picLocks noChangeAspect="1"/>
          </p:cNvPicPr>
          <p:nvPr/>
        </p:nvPicPr>
        <p:blipFill>
          <a:blip r:embed="rId2"/>
          <a:stretch>
            <a:fillRect/>
          </a:stretch>
        </p:blipFill>
        <p:spPr>
          <a:xfrm>
            <a:off x="681793" y="1193356"/>
            <a:ext cx="7013235" cy="513387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9" name="TextBox 17"/>
          <p:cNvSpPr txBox="1"/>
          <p:nvPr/>
        </p:nvSpPr>
        <p:spPr>
          <a:xfrm>
            <a:off x="1085338" y="1999388"/>
            <a:ext cx="9671562" cy="1200329"/>
          </a:xfrm>
          <a:prstGeom prst="rect">
            <a:avLst/>
          </a:prstGeom>
          <a:noFill/>
        </p:spPr>
        <p:txBody>
          <a:bodyPr wrap="square" rtlCol="0">
            <a:spAutoFit/>
          </a:bodyPr>
          <a:lstStyle/>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We first tried to use the </a:t>
            </a:r>
            <a:r>
              <a:rPr lang="en-US" altLang="zh-CN" sz="12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Pool</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method, but it did not work as well as we expected, regardless of the number of CPUs. </a:t>
            </a:r>
          </a:p>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We analyzed that the causes might be that:</a:t>
            </a:r>
          </a:p>
          <a:p>
            <a:pPr marL="171450" lvl="0" indent="-171450">
              <a:lnSpc>
                <a:spcPct val="150000"/>
              </a:lnSpc>
              <a:buFont typeface="Arial" panose="020B0604020202020204" pitchFamily="34" charset="0"/>
              <a:buChar char="•"/>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This metadata creation function does not require a lot of CPU resources to parallelize.</a:t>
            </a:r>
          </a:p>
          <a:p>
            <a:pPr marL="171450" lvl="0" indent="-171450">
              <a:lnSpc>
                <a:spcPct val="150000"/>
              </a:lnSpc>
              <a:buFont typeface="Arial" panose="020B0604020202020204" pitchFamily="34" charset="0"/>
              <a:buChar char="•"/>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The slow startup time of additional processes and communication overhead.</a:t>
            </a:r>
          </a:p>
        </p:txBody>
      </p:sp>
      <p:sp>
        <p:nvSpPr>
          <p:cNvPr id="18" name="TextBox 17"/>
          <p:cNvSpPr txBox="1"/>
          <p:nvPr/>
        </p:nvSpPr>
        <p:spPr>
          <a:xfrm>
            <a:off x="1191752" y="3489335"/>
            <a:ext cx="8930147" cy="369332"/>
          </a:xfrm>
          <a:prstGeom prst="rect">
            <a:avLst/>
          </a:prstGeom>
          <a:noFill/>
        </p:spPr>
        <p:txBody>
          <a:bodyPr wrap="square" rtlCol="0">
            <a:spAutoFit/>
          </a:bodyPr>
          <a:lstStyle/>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Then, we tried using </a:t>
            </a:r>
            <a:r>
              <a:rPr lang="en-US" altLang="zh-CN" sz="12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Process</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a:t>
            </a:r>
            <a:r>
              <a:rPr lang="en-US" altLang="zh-CN" sz="1200" kern="0" dirty="0" smtClean="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method</a:t>
            </a:r>
            <a:endPar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sp>
        <p:nvSpPr>
          <p:cNvPr id="57" name="TextBox 17"/>
          <p:cNvSpPr txBox="1"/>
          <p:nvPr/>
        </p:nvSpPr>
        <p:spPr>
          <a:xfrm>
            <a:off x="4279132" y="1243594"/>
            <a:ext cx="1782863" cy="499624"/>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Metadata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7" name="TextBox 17"/>
          <p:cNvSpPr txBox="1"/>
          <p:nvPr/>
        </p:nvSpPr>
        <p:spPr>
          <a:xfrm>
            <a:off x="4901432" y="1410428"/>
            <a:ext cx="1782863" cy="961289"/>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Feature Engineering</a:t>
            </a:r>
          </a:p>
        </p:txBody>
      </p:sp>
      <p:sp>
        <p:nvSpPr>
          <p:cNvPr id="6" name="TextBox 17"/>
          <p:cNvSpPr txBox="1"/>
          <p:nvPr/>
        </p:nvSpPr>
        <p:spPr>
          <a:xfrm>
            <a:off x="2087466" y="4676268"/>
            <a:ext cx="865434" cy="418191"/>
          </a:xfrm>
          <a:prstGeom prst="rect">
            <a:avLst/>
          </a:prstGeom>
          <a:noFill/>
        </p:spPr>
        <p:txBody>
          <a:bodyPr wrap="square" rtlCol="0">
            <a:spAutoFit/>
          </a:bodyPr>
          <a:lstStyle/>
          <a:p>
            <a:pPr lvl="0">
              <a:lnSpc>
                <a:spcPct val="150000"/>
              </a:lnSpc>
              <a:defRPr/>
            </a:pPr>
            <a:r>
              <a:rPr lang="en-US" altLang="zh-CN" sz="16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Before</a:t>
            </a:r>
            <a:endParaRPr lang="zh-CN" altLang="en-US" sz="16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sp>
        <p:nvSpPr>
          <p:cNvPr id="8" name="TextBox 17"/>
          <p:cNvSpPr txBox="1"/>
          <p:nvPr/>
        </p:nvSpPr>
        <p:spPr>
          <a:xfrm>
            <a:off x="9159019" y="4676269"/>
            <a:ext cx="865434" cy="418191"/>
          </a:xfrm>
          <a:prstGeom prst="rect">
            <a:avLst/>
          </a:prstGeom>
          <a:noFill/>
        </p:spPr>
        <p:txBody>
          <a:bodyPr wrap="square" rtlCol="0">
            <a:spAutoFit/>
          </a:bodyPr>
          <a:lstStyle/>
          <a:p>
            <a:pPr lvl="0">
              <a:lnSpc>
                <a:spcPct val="150000"/>
              </a:lnSpc>
              <a:defRPr/>
            </a:pPr>
            <a:r>
              <a:rPr lang="en-US" altLang="zh-CN" sz="16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After</a:t>
            </a:r>
            <a:endParaRPr lang="zh-CN" altLang="en-US" sz="16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p:txBody>
      </p:sp>
      <p:sp>
        <p:nvSpPr>
          <p:cNvPr id="14" name="TextBox 17"/>
          <p:cNvSpPr txBox="1"/>
          <p:nvPr/>
        </p:nvSpPr>
        <p:spPr>
          <a:xfrm>
            <a:off x="3674701" y="5211288"/>
            <a:ext cx="6906539" cy="923330"/>
          </a:xfrm>
          <a:prstGeom prst="rect">
            <a:avLst/>
          </a:prstGeom>
          <a:noFill/>
        </p:spPr>
        <p:txBody>
          <a:bodyPr wrap="square" rtlCol="0">
            <a:spAutoFit/>
          </a:bodyPr>
          <a:lstStyle/>
          <a:p>
            <a:pPr marL="228600" lvl="0" indent="-228600">
              <a:lnSpc>
                <a:spcPct val="150000"/>
              </a:lnSpc>
              <a:buAutoNum type="arabicParenR"/>
              <a:defRPr/>
            </a:pPr>
            <a:r>
              <a:rPr lang="en-US" altLang="zh-CN" sz="1200" kern="0" dirty="0" smtClean="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For </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the nominal variable 'type', </a:t>
            </a:r>
            <a:r>
              <a:rPr lang="en-US" altLang="zh-CN" sz="1200" kern="0" dirty="0" smtClean="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encoded </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using </a:t>
            </a:r>
            <a:r>
              <a:rPr lang="en-US" altLang="zh-CN" sz="1200" kern="0" dirty="0" err="1">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OneHotEncoder</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a:t>
            </a:r>
            <a:endParaRPr lang="en-US" altLang="zh-CN" sz="1200" kern="0" dirty="0" smtClean="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a:p>
            <a:pPr marL="228600" lvl="0" indent="-228600">
              <a:lnSpc>
                <a:spcPct val="150000"/>
              </a:lnSpc>
              <a:buAutoNum type="arabicParenR"/>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C</a:t>
            </a:r>
            <a:r>
              <a:rPr lang="en-US" altLang="zh-CN" sz="1200" kern="0" dirty="0" smtClean="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alculated </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the balance difference before and after the transaction </a:t>
            </a:r>
            <a:endParaRPr lang="en-US" altLang="zh-CN" sz="1200" kern="0" dirty="0" smtClean="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endParaRPr>
          </a:p>
          <a:p>
            <a:pPr marL="228600" lvl="0" indent="-228600">
              <a:lnSpc>
                <a:spcPct val="150000"/>
              </a:lnSpc>
              <a:buAutoNum type="arabicParenR"/>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R</a:t>
            </a:r>
            <a:r>
              <a:rPr lang="en-US" altLang="zh-CN" sz="1200" kern="0" dirty="0" smtClean="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eplaced </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the original features as new features.</a:t>
            </a:r>
          </a:p>
        </p:txBody>
      </p:sp>
      <p:pic>
        <p:nvPicPr>
          <p:cNvPr id="10" name="Picture 9"/>
          <p:cNvPicPr>
            <a:picLocks noChangeAspect="1"/>
          </p:cNvPicPr>
          <p:nvPr/>
        </p:nvPicPr>
        <p:blipFill>
          <a:blip r:embed="rId2"/>
          <a:stretch>
            <a:fillRect/>
          </a:stretch>
        </p:blipFill>
        <p:spPr>
          <a:xfrm>
            <a:off x="7757396" y="1502780"/>
            <a:ext cx="3369944" cy="2818688"/>
          </a:xfrm>
          <a:prstGeom prst="rect">
            <a:avLst/>
          </a:prstGeom>
        </p:spPr>
      </p:pic>
      <p:pic>
        <p:nvPicPr>
          <p:cNvPr id="11" name="Picture 10"/>
          <p:cNvPicPr>
            <a:picLocks noChangeAspect="1"/>
          </p:cNvPicPr>
          <p:nvPr/>
        </p:nvPicPr>
        <p:blipFill>
          <a:blip r:embed="rId3"/>
          <a:stretch>
            <a:fillRect/>
          </a:stretch>
        </p:blipFill>
        <p:spPr>
          <a:xfrm>
            <a:off x="1004937" y="1410428"/>
            <a:ext cx="3215864" cy="274920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7" name="TextBox 17"/>
          <p:cNvSpPr txBox="1"/>
          <p:nvPr/>
        </p:nvSpPr>
        <p:spPr>
          <a:xfrm>
            <a:off x="9462650" y="1231637"/>
            <a:ext cx="1782863" cy="961289"/>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Feature Engineering</a:t>
            </a:r>
          </a:p>
        </p:txBody>
      </p:sp>
      <p:sp>
        <p:nvSpPr>
          <p:cNvPr id="14" name="TextBox 17"/>
          <p:cNvSpPr txBox="1"/>
          <p:nvPr/>
        </p:nvSpPr>
        <p:spPr>
          <a:xfrm>
            <a:off x="7445638" y="2767928"/>
            <a:ext cx="4644762" cy="923330"/>
          </a:xfrm>
          <a:prstGeom prst="rect">
            <a:avLst/>
          </a:prstGeom>
          <a:noFill/>
        </p:spPr>
        <p:txBody>
          <a:bodyPr wrap="square" rtlCol="0">
            <a:spAutoFit/>
          </a:bodyPr>
          <a:lstStyle/>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For feature selection, we plotted the feature importance graph based on weight and gain, and selected five features based on comprehensive consideration.</a:t>
            </a:r>
          </a:p>
        </p:txBody>
      </p:sp>
      <p:pic>
        <p:nvPicPr>
          <p:cNvPr id="3" name="Picture 2"/>
          <p:cNvPicPr>
            <a:picLocks noChangeAspect="1"/>
          </p:cNvPicPr>
          <p:nvPr/>
        </p:nvPicPr>
        <p:blipFill>
          <a:blip r:embed="rId2"/>
          <a:stretch>
            <a:fillRect/>
          </a:stretch>
        </p:blipFill>
        <p:spPr>
          <a:xfrm>
            <a:off x="1239757" y="1231636"/>
            <a:ext cx="5834143" cy="549377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56678" y="445078"/>
            <a:ext cx="4445331" cy="561473"/>
            <a:chOff x="561476" y="445078"/>
            <a:chExt cx="4445331" cy="561473"/>
          </a:xfrm>
        </p:grpSpPr>
        <p:grpSp>
          <p:nvGrpSpPr>
            <p:cNvPr id="5" name="组合 4"/>
            <p:cNvGrpSpPr/>
            <p:nvPr/>
          </p:nvGrpSpPr>
          <p:grpSpPr>
            <a:xfrm>
              <a:off x="561476" y="445078"/>
              <a:ext cx="641683" cy="561473"/>
              <a:chOff x="481265" y="545432"/>
              <a:chExt cx="641683" cy="561473"/>
            </a:xfrm>
          </p:grpSpPr>
          <p:sp>
            <p:nvSpPr>
              <p:cNvPr id="2" name="椭圆 1"/>
              <p:cNvSpPr/>
              <p:nvPr/>
            </p:nvSpPr>
            <p:spPr>
              <a:xfrm>
                <a:off x="689812" y="545432"/>
                <a:ext cx="433136" cy="433136"/>
              </a:xfrm>
              <a:prstGeom prst="ellipse">
                <a:avLst/>
              </a:prstGeom>
              <a:solidFill>
                <a:srgbClr val="4F9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椭圆 27"/>
              <p:cNvSpPr/>
              <p:nvPr/>
            </p:nvSpPr>
            <p:spPr>
              <a:xfrm>
                <a:off x="481265" y="882316"/>
                <a:ext cx="224589" cy="2245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1251285" y="464204"/>
              <a:ext cx="3755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rPr>
                <a:t>Results and Analysis</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7" name="TextBox 17"/>
          <p:cNvSpPr txBox="1"/>
          <p:nvPr/>
        </p:nvSpPr>
        <p:spPr>
          <a:xfrm>
            <a:off x="3872464" y="896170"/>
            <a:ext cx="4192036" cy="553998"/>
          </a:xfrm>
          <a:prstGeom prst="rect">
            <a:avLst/>
          </a:prstGeom>
          <a:noFill/>
        </p:spPr>
        <p:txBody>
          <a:bodyPr wrap="square" rtlCol="0">
            <a:spAutoFit/>
          </a:bodyPr>
          <a:lstStyle/>
          <a:p>
            <a:pPr lvl="0" algn="ctr">
              <a:lnSpc>
                <a:spcPct val="150000"/>
              </a:lnSpc>
              <a:defRPr/>
            </a:pPr>
            <a:r>
              <a:rPr lang="en-US" altLang="zh-CN" sz="20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Feature Engineering</a:t>
            </a:r>
          </a:p>
        </p:txBody>
      </p:sp>
      <p:sp>
        <p:nvSpPr>
          <p:cNvPr id="14" name="TextBox 17"/>
          <p:cNvSpPr txBox="1"/>
          <p:nvPr/>
        </p:nvSpPr>
        <p:spPr>
          <a:xfrm>
            <a:off x="2824248" y="6037355"/>
            <a:ext cx="6877674" cy="646331"/>
          </a:xfrm>
          <a:prstGeom prst="rect">
            <a:avLst/>
          </a:prstGeom>
          <a:noFill/>
        </p:spPr>
        <p:txBody>
          <a:bodyPr wrap="square" rtlCol="0">
            <a:spAutoFit/>
          </a:bodyPr>
          <a:lstStyle/>
          <a:p>
            <a:pPr lvl="0">
              <a:lnSpc>
                <a:spcPct val="150000"/>
              </a:lnSpc>
              <a:defRPr/>
            </a:pP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When we switch from </a:t>
            </a:r>
            <a:r>
              <a:rPr lang="en-US" altLang="zh-CN" sz="12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NumPy Array </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to </a:t>
            </a:r>
            <a:r>
              <a:rPr lang="en-US" altLang="zh-CN" sz="1200" b="1"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Dask Array</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 the feature construction(simple calculations) is more than </a:t>
            </a:r>
            <a:r>
              <a:rPr lang="en-US" altLang="zh-CN" sz="1200" kern="0" dirty="0" smtClean="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10 </a:t>
            </a:r>
            <a:r>
              <a:rPr lang="en-US" altLang="zh-CN" sz="1200" kern="0" dirty="0">
                <a:solidFill>
                  <a:prstClr val="black">
                    <a:lumMod val="65000"/>
                    <a:lumOff val="35000"/>
                  </a:prstClr>
                </a:solidFill>
                <a:latin typeface="微软雅黑" panose="020B0503020204020204" pitchFamily="34" charset="-122"/>
                <a:ea typeface="微软雅黑" panose="020B0503020204020204" pitchFamily="34" charset="-122"/>
                <a:cs typeface="+mn-ea"/>
                <a:sym typeface="字魂35号-经典雅黑" panose="00000500000000000000" pitchFamily="2" charset="-122"/>
              </a:rPr>
              <a:t>times faster.</a:t>
            </a:r>
          </a:p>
        </p:txBody>
      </p:sp>
      <p:pic>
        <p:nvPicPr>
          <p:cNvPr id="10" name="Picture 9"/>
          <p:cNvPicPr>
            <a:picLocks noChangeAspect="1"/>
          </p:cNvPicPr>
          <p:nvPr/>
        </p:nvPicPr>
        <p:blipFill>
          <a:blip r:embed="rId2"/>
          <a:stretch>
            <a:fillRect/>
          </a:stretch>
        </p:blipFill>
        <p:spPr>
          <a:xfrm>
            <a:off x="898361" y="1637837"/>
            <a:ext cx="8259328" cy="1981477"/>
          </a:xfrm>
          <a:prstGeom prst="rect">
            <a:avLst/>
          </a:prstGeom>
        </p:spPr>
      </p:pic>
      <p:pic>
        <p:nvPicPr>
          <p:cNvPr id="11" name="Picture 10"/>
          <p:cNvPicPr>
            <a:picLocks noChangeAspect="1"/>
          </p:cNvPicPr>
          <p:nvPr/>
        </p:nvPicPr>
        <p:blipFill>
          <a:blip r:embed="rId3"/>
          <a:stretch>
            <a:fillRect/>
          </a:stretch>
        </p:blipFill>
        <p:spPr>
          <a:xfrm>
            <a:off x="898361" y="3832833"/>
            <a:ext cx="8259328" cy="1991003"/>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08c9dd3f-bc1d-4dce-a679-0f333a0ac69d"/>
  <p:tag name="COMMONDATA" val="eyJoZGlkIjoiNGZkOGVlMGQwMmFjNzE2MDc5OTIxM2M5MmNjOTc2OWEifQ=="/>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937</TotalTime>
  <Words>1308</Words>
  <Application>Microsoft Office PowerPoint</Application>
  <PresentationFormat>Widescreen</PresentationFormat>
  <Paragraphs>303</Paragraphs>
  <Slides>19</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19</vt:i4>
      </vt:variant>
    </vt:vector>
  </HeadingPairs>
  <TitlesOfParts>
    <vt:vector size="31" baseType="lpstr">
      <vt:lpstr>微软雅黑</vt:lpstr>
      <vt:lpstr>Arial</vt:lpstr>
      <vt:lpstr>Century Gothic</vt:lpstr>
      <vt:lpstr>Times New Roman</vt:lpstr>
      <vt:lpstr>Wingdings 3</vt:lpstr>
      <vt:lpstr>幼圆</vt:lpstr>
      <vt:lpstr>字魂35号-经典雅黑</vt:lpstr>
      <vt:lpstr>思源宋体 CN</vt:lpstr>
      <vt:lpstr>等线</vt:lpstr>
      <vt:lpstr>自定义设计方案</vt:lpstr>
      <vt:lpstr>1_自定义设计方案</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pts</dc:creator>
  <cp:lastModifiedBy>Welcome</cp:lastModifiedBy>
  <cp:revision>137</cp:revision>
  <dcterms:created xsi:type="dcterms:W3CDTF">2021-07-06T15:26:00Z</dcterms:created>
  <dcterms:modified xsi:type="dcterms:W3CDTF">2025-05-11T21:06:16Z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7C6D4407EAB949AC84F666E330B14FBE</vt:lpwstr>
  </property>
  <property fmtid="{D5CDD505-2E9C-101B-9397-08002B2CF9AE}" pid="3" name="KSOProductBuildVer">
    <vt:lpwstr>2052-11.1.0.12980</vt:lpwstr>
  </property>
</Properties>
</file>