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9" r:id="rId1"/>
  </p:sldMasterIdLst>
  <p:sldIdLst>
    <p:sldId id="257" r:id="rId2"/>
    <p:sldId id="302" r:id="rId3"/>
    <p:sldId id="262" r:id="rId4"/>
    <p:sldId id="265" r:id="rId5"/>
    <p:sldId id="266" r:id="rId6"/>
    <p:sldId id="268" r:id="rId7"/>
    <p:sldId id="269" r:id="rId8"/>
    <p:sldId id="267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82" r:id="rId17"/>
    <p:sldId id="298" r:id="rId18"/>
    <p:sldId id="301" r:id="rId19"/>
    <p:sldId id="296" r:id="rId20"/>
    <p:sldId id="297" r:id="rId21"/>
    <p:sldId id="299" r:id="rId22"/>
    <p:sldId id="300" r:id="rId23"/>
    <p:sldId id="295" r:id="rId24"/>
    <p:sldId id="293" r:id="rId25"/>
    <p:sldId id="294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44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06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8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1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3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C074-0129-4230-BA19-0CEB2BC459C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0175BD-3FF1-41FB-9D12-750812B2E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BITMAP  v/s B</a:t>
            </a:r>
            <a:r>
              <a:rPr lang="en-IN" sz="4400" b="1" baseline="300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INDEXING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DATA </a:t>
            </a: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WAREHOUSING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500" b="1" spc="3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4" y="514905"/>
            <a:ext cx="5621478" cy="5898774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95" b="12270"/>
          <a:stretch/>
        </p:blipFill>
        <p:spPr bwMode="auto">
          <a:xfrm>
            <a:off x="6439436" y="527784"/>
            <a:ext cx="5151549" cy="2042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22" b="7122"/>
          <a:stretch/>
        </p:blipFill>
        <p:spPr bwMode="auto">
          <a:xfrm>
            <a:off x="6439437" y="2942889"/>
            <a:ext cx="5151549" cy="3483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40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528034"/>
            <a:ext cx="10753859" cy="59242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b="1" dirty="0" smtClean="0"/>
              <a:t>2.3  Index </a:t>
            </a:r>
            <a:r>
              <a:rPr lang="en-IN" sz="2400" b="1" dirty="0"/>
              <a:t>And Types Of Indexes : </a:t>
            </a:r>
            <a:endParaRPr lang="en-US" sz="2400" b="1" dirty="0"/>
          </a:p>
          <a:p>
            <a:pPr algn="just"/>
            <a:r>
              <a:rPr lang="en-IN" sz="2000" dirty="0"/>
              <a:t>Indexes are database objects associated with database tables and created to speed up access to data within the tables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In data warehouse systems, there are many indexing techniques. Each existing indexing </a:t>
            </a:r>
            <a:r>
              <a:rPr lang="en-IN" sz="2000" dirty="0" smtClean="0"/>
              <a:t>technique </a:t>
            </a:r>
            <a:r>
              <a:rPr lang="en-IN" sz="2000" dirty="0"/>
              <a:t>is suitable for a particular situation. </a:t>
            </a:r>
            <a:endParaRPr lang="en-IN" sz="2000" dirty="0" smtClean="0"/>
          </a:p>
          <a:p>
            <a:pPr marL="0" indent="0" algn="just">
              <a:buNone/>
            </a:pPr>
            <a:r>
              <a:rPr lang="en-IN" sz="2200" b="1" dirty="0" smtClean="0"/>
              <a:t>2.3.1  The </a:t>
            </a:r>
            <a:r>
              <a:rPr lang="en-IN" sz="2200" b="1" dirty="0"/>
              <a:t>B-Tree Index : </a:t>
            </a:r>
            <a:endParaRPr lang="en-US" sz="2200" b="1" dirty="0"/>
          </a:p>
          <a:p>
            <a:pPr algn="just"/>
            <a:r>
              <a:rPr lang="en-IN" sz="2000" dirty="0"/>
              <a:t>The B-Tree Index is the default index for most relational database systems.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top most level of the index is called the root. The lowest level is called the leaf node. All other levels in between are called branches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Both </a:t>
            </a:r>
            <a:r>
              <a:rPr lang="en-IN" sz="2000" dirty="0"/>
              <a:t>the root and branch contain entries that point to the next level in the index.</a:t>
            </a:r>
            <a:endParaRPr lang="en-US" sz="2000" dirty="0"/>
          </a:p>
          <a:p>
            <a:pPr marL="0" indent="0">
              <a:buNone/>
            </a:pPr>
            <a:r>
              <a:rPr lang="en-IN" sz="2200" b="1" dirty="0" smtClean="0"/>
              <a:t>2.3.2</a:t>
            </a:r>
            <a:r>
              <a:rPr lang="en-IN" sz="2200" b="1" dirty="0"/>
              <a:t> </a:t>
            </a:r>
            <a:r>
              <a:rPr lang="en-IN" sz="2200" b="1" dirty="0" smtClean="0"/>
              <a:t> Projection </a:t>
            </a:r>
            <a:r>
              <a:rPr lang="en-IN" sz="2200" b="1" dirty="0"/>
              <a:t>Index : </a:t>
            </a:r>
            <a:endParaRPr lang="en-US" sz="2200" b="1" dirty="0"/>
          </a:p>
          <a:p>
            <a:pPr algn="just"/>
            <a:r>
              <a:rPr lang="en-IN" sz="2000" dirty="0"/>
              <a:t>A Projection Index on an indexed column </a:t>
            </a:r>
            <a:r>
              <a:rPr lang="en-IN" sz="2000" b="1" i="1" dirty="0"/>
              <a:t>A </a:t>
            </a:r>
            <a:r>
              <a:rPr lang="en-IN" sz="2000" dirty="0"/>
              <a:t>in a table </a:t>
            </a:r>
            <a:r>
              <a:rPr lang="en-IN" sz="2000" b="1" i="1" dirty="0"/>
              <a:t>T </a:t>
            </a:r>
            <a:r>
              <a:rPr lang="en-IN" sz="2000" dirty="0"/>
              <a:t>stores all values of </a:t>
            </a:r>
            <a:r>
              <a:rPr lang="en-IN" sz="2000" b="1" i="1" dirty="0"/>
              <a:t>A </a:t>
            </a:r>
            <a:r>
              <a:rPr lang="en-IN" sz="2000" dirty="0"/>
              <a:t>in the same order as they appear in </a:t>
            </a:r>
            <a:r>
              <a:rPr lang="en-IN" sz="2000" b="1" i="1" dirty="0"/>
              <a:t>T</a:t>
            </a:r>
            <a:r>
              <a:rPr lang="en-IN" sz="2000" dirty="0"/>
              <a:t>. </a:t>
            </a:r>
            <a:endParaRPr lang="en-IN" sz="2000" dirty="0" smtClean="0"/>
          </a:p>
          <a:p>
            <a:pPr algn="just"/>
            <a:r>
              <a:rPr lang="en-IN" sz="2000" dirty="0" smtClean="0"/>
              <a:t>Each </a:t>
            </a:r>
            <a:r>
              <a:rPr lang="en-IN" sz="2000" dirty="0"/>
              <a:t>row of the Projection Index stores one value of </a:t>
            </a:r>
            <a:r>
              <a:rPr lang="en-IN" sz="2000" b="1" i="1" dirty="0"/>
              <a:t>A</a:t>
            </a:r>
            <a:r>
              <a:rPr lang="en-IN" sz="2000" dirty="0"/>
              <a:t>. The row order of value </a:t>
            </a:r>
            <a:r>
              <a:rPr lang="en-IN" sz="2000" b="1" i="1" dirty="0"/>
              <a:t>x </a:t>
            </a:r>
            <a:r>
              <a:rPr lang="en-IN" sz="2000" dirty="0"/>
              <a:t>in the index is the same as the row order of value </a:t>
            </a:r>
            <a:r>
              <a:rPr lang="en-IN" sz="2000" b="1" i="1" dirty="0"/>
              <a:t>x </a:t>
            </a:r>
            <a:r>
              <a:rPr lang="en-IN" sz="2000" dirty="0"/>
              <a:t>in </a:t>
            </a:r>
            <a:r>
              <a:rPr lang="en-IN" sz="2000" b="1" i="1" dirty="0"/>
              <a:t>T</a:t>
            </a:r>
            <a:r>
              <a:rPr lang="en-IN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7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1" b="7816"/>
          <a:stretch/>
        </p:blipFill>
        <p:spPr bwMode="auto">
          <a:xfrm>
            <a:off x="322118" y="239090"/>
            <a:ext cx="7005962" cy="6342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 b="23205"/>
          <a:stretch/>
        </p:blipFill>
        <p:spPr bwMode="auto">
          <a:xfrm>
            <a:off x="6786898" y="5212679"/>
            <a:ext cx="5314950" cy="1368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208135" y="3953815"/>
            <a:ext cx="301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Tree Index on Product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3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5" y="618185"/>
            <a:ext cx="10959920" cy="5859887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 smtClean="0"/>
              <a:t>2.3.3  Bitmap </a:t>
            </a:r>
            <a:r>
              <a:rPr lang="en-IN" sz="2200" b="1" dirty="0"/>
              <a:t>Index : </a:t>
            </a:r>
            <a:endParaRPr lang="en-US" sz="2200" b="1" dirty="0"/>
          </a:p>
          <a:p>
            <a:pPr algn="just"/>
            <a:r>
              <a:rPr lang="en-IN" sz="2000" dirty="0"/>
              <a:t>The bitmap representation is an alternate method of the row ids representation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It is simple to represent, and uses less </a:t>
            </a:r>
            <a:r>
              <a:rPr lang="en-IN" sz="2000" dirty="0" smtClean="0"/>
              <a:t>space </a:t>
            </a:r>
            <a:r>
              <a:rPr lang="en-IN" sz="2000" dirty="0"/>
              <a:t>and CPU-efficient than row ids when the number of distinct values of the indexed column is low.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indexes improve complex query performance by applying low-cost Boolean operations such as OR, AND, and NOT in the selection predicate on multiple indexes at one time to reduce search </a:t>
            </a:r>
            <a:r>
              <a:rPr lang="en-IN" sz="2000" dirty="0" smtClean="0"/>
              <a:t>space.</a:t>
            </a:r>
          </a:p>
          <a:p>
            <a:pPr algn="just"/>
            <a:r>
              <a:rPr lang="en-IN" sz="2000" dirty="0" smtClean="0"/>
              <a:t>The different variations of bitmap index are introduced to further reduce search time. Which are : </a:t>
            </a:r>
            <a:r>
              <a:rPr lang="en-IN" sz="2000" i="1" dirty="0" smtClean="0"/>
              <a:t>Pure bitmap index </a:t>
            </a:r>
            <a:r>
              <a:rPr lang="en-IN" sz="2000" dirty="0" smtClean="0"/>
              <a:t>and </a:t>
            </a:r>
            <a:r>
              <a:rPr lang="en-IN" sz="2000" i="1" dirty="0" smtClean="0"/>
              <a:t>Encoded bitmap index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200" b="1" dirty="0" smtClean="0"/>
              <a:t>2.3.4  Join </a:t>
            </a:r>
            <a:r>
              <a:rPr lang="en-IN" sz="2200" b="1" dirty="0"/>
              <a:t>Index : </a:t>
            </a:r>
            <a:endParaRPr lang="en-US" sz="2200" b="1" dirty="0"/>
          </a:p>
          <a:p>
            <a:pPr algn="just"/>
            <a:r>
              <a:rPr lang="en-IN" sz="2000" dirty="0"/>
              <a:t>A Join Index is built by translating restrictions on the column value of a dimension table (i.e., the gender column) to restrictions on a large fact table.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index is implemented using one of the two representations: row id or bitmap, depending on the cardinality of the indexed column. </a:t>
            </a:r>
            <a:endParaRPr lang="en-IN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6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6"/>
          <a:stretch/>
        </p:blipFill>
        <p:spPr bwMode="auto">
          <a:xfrm>
            <a:off x="1130989" y="428356"/>
            <a:ext cx="9764538" cy="2340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7736" y="3026535"/>
            <a:ext cx="810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Projection index and Bitmap index on Product Table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 b="22270"/>
          <a:stretch/>
        </p:blipFill>
        <p:spPr bwMode="auto">
          <a:xfrm>
            <a:off x="1306029" y="3877407"/>
            <a:ext cx="9414457" cy="1608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1791" y="5692462"/>
            <a:ext cx="807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Bitmap join index on Sale 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8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618186"/>
            <a:ext cx="10947042" cy="811369"/>
          </a:xfrm>
        </p:spPr>
        <p:txBody>
          <a:bodyPr>
            <a:noAutofit/>
          </a:bodyPr>
          <a:lstStyle/>
          <a:p>
            <a:pPr algn="ctr"/>
            <a:r>
              <a:rPr lang="en-IN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IN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r>
              <a:rPr lang="en-US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5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1429555"/>
            <a:ext cx="10947042" cy="5074276"/>
          </a:xfrm>
        </p:spPr>
        <p:txBody>
          <a:bodyPr/>
          <a:lstStyle/>
          <a:p>
            <a:pPr algn="just"/>
            <a:r>
              <a:rPr lang="en-IN" sz="2000" dirty="0"/>
              <a:t>Indexes are data structures that improve data retrieval from tables in a database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When </a:t>
            </a:r>
            <a:r>
              <a:rPr lang="en-IN" sz="2000" dirty="0"/>
              <a:t>data is stored on disk based storage devices, it is stored as blocks of data. These blocks are accessed in their entirety, making them the atomic disk access operation. </a:t>
            </a:r>
            <a:endParaRPr lang="en-IN" sz="2000" dirty="0" smtClean="0"/>
          </a:p>
          <a:p>
            <a:pPr algn="just"/>
            <a:r>
              <a:rPr lang="en-IN" sz="2000" dirty="0" smtClean="0"/>
              <a:t>Disk </a:t>
            </a:r>
            <a:r>
              <a:rPr lang="en-IN" sz="2000" dirty="0"/>
              <a:t>blocks are structured in much the same way as linked lists; both contain a section for data, a pointer to the location of the next node (or block), and both need not be stored contiguously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Searching in records using sequential access needs N/2 block access, where N is the number of blocks that table spans.</a:t>
            </a:r>
            <a:r>
              <a:rPr lang="en-IN" sz="2000" dirty="0"/>
              <a:t> </a:t>
            </a:r>
            <a:r>
              <a:rPr lang="en-IN" sz="2000" dirty="0" smtClean="0"/>
              <a:t>Whereas </a:t>
            </a:r>
            <a:r>
              <a:rPr lang="en-IN" sz="2000" dirty="0"/>
              <a:t>with a sorted field, a Binary Search may be used, this has </a:t>
            </a:r>
            <a:r>
              <a:rPr lang="en-IN" sz="2000" i="1" dirty="0"/>
              <a:t>log2 N</a:t>
            </a:r>
            <a:r>
              <a:rPr lang="en-IN" sz="2000" dirty="0"/>
              <a:t> block accesses. </a:t>
            </a:r>
            <a:endParaRPr lang="en-IN" sz="2000" dirty="0" smtClean="0"/>
          </a:p>
          <a:p>
            <a:pPr algn="just"/>
            <a:r>
              <a:rPr lang="en-IN" sz="2000" dirty="0"/>
              <a:t>Indexing is a way of sorting a number of records on multiple fields. Creating an index on a field in a table creates another data structure which holds the field value, and pointer to the record it relates to.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6" y="418048"/>
            <a:ext cx="11565227" cy="1088780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197735"/>
            <a:ext cx="11565228" cy="534473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Data warehouse typically involves query processing on huge data.</a:t>
            </a:r>
          </a:p>
          <a:p>
            <a:pPr algn="just"/>
            <a:r>
              <a:rPr lang="en-US" sz="2000" dirty="0" smtClean="0"/>
              <a:t>Conventional searching techniques consume a lot time for this processing, hence we use indexing techniques. </a:t>
            </a:r>
          </a:p>
          <a:p>
            <a:pPr algn="just"/>
            <a:r>
              <a:rPr lang="en-US" sz="2000" dirty="0" smtClean="0"/>
              <a:t>We carry out performance testing on files typically of size 50 MB containing over 5,00,000 records.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3021457"/>
            <a:ext cx="9324305" cy="37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40" y="375451"/>
            <a:ext cx="5128265" cy="6086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943" y="1572035"/>
            <a:ext cx="4675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4.1  User </a:t>
            </a:r>
            <a:r>
              <a:rPr lang="en-US" sz="2400" b="1" dirty="0" smtClean="0"/>
              <a:t>Interface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User Interface consists of the following: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"/>
            </a:pPr>
            <a:r>
              <a:rPr lang="en-US" sz="2000" dirty="0" smtClean="0"/>
              <a:t>Nine unique departments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"/>
            </a:pPr>
            <a:r>
              <a:rPr lang="en-US" sz="2000" dirty="0" smtClean="0"/>
              <a:t>Rating range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"/>
            </a:pPr>
            <a:r>
              <a:rPr lang="en-US" sz="2000" dirty="0" smtClean="0"/>
              <a:t>Text area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"/>
            </a:pPr>
            <a:r>
              <a:rPr lang="en-US" sz="2000" dirty="0" smtClean="0"/>
              <a:t>Retrieval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56" y="295629"/>
            <a:ext cx="4988044" cy="6194156"/>
          </a:xfrm>
        </p:spPr>
      </p:pic>
      <p:sp>
        <p:nvSpPr>
          <p:cNvPr id="5" name="TextBox 4"/>
          <p:cNvSpPr txBox="1"/>
          <p:nvPr/>
        </p:nvSpPr>
        <p:spPr>
          <a:xfrm>
            <a:off x="360609" y="488142"/>
            <a:ext cx="62076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4.2  Without Indexing Implementation: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In this technique, search for query is performed sequentially.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This technique puts considerable overhead on the hardware thereby increasing the retrieval time.  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/>
              <a:t>The user selects “Sales” department and rating &gt;3.5.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/>
              <a:t>The filtered records get displayed in the text area below. 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/>
              <a:t>This process takes </a:t>
            </a:r>
            <a:r>
              <a:rPr lang="en-US" sz="2000" dirty="0" smtClean="0"/>
              <a:t>4.28s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For this reason, we go for indexing techniques.</a:t>
            </a:r>
            <a:endParaRPr lang="en-US" sz="2000" dirty="0"/>
          </a:p>
          <a:p>
            <a:pPr marL="285750" indent="-285750">
              <a:buFont typeface="Wingdings 3" panose="05040102010807070707" pitchFamily="18" charset="2"/>
              <a:buChar char="´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17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186" y="528034"/>
            <a:ext cx="10886426" cy="59143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4.3  Bitmap Indexing Implementation</a:t>
            </a:r>
          </a:p>
          <a:p>
            <a:pPr algn="just"/>
            <a:r>
              <a:rPr lang="en-US" sz="2000" dirty="0" smtClean="0"/>
              <a:t>Bitmap </a:t>
            </a:r>
            <a:r>
              <a:rPr lang="en-US" sz="2000" dirty="0"/>
              <a:t>indexes use bit arrays (commonly called bitmaps) and answer queries by performing bitwise logical operations on these bitmaps. </a:t>
            </a:r>
          </a:p>
          <a:p>
            <a:pPr algn="just"/>
            <a:r>
              <a:rPr lang="en-US" sz="2000" dirty="0"/>
              <a:t>Bitmap indexes have a significant space and performance advantage over other structures for query of such data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95" y="2631511"/>
            <a:ext cx="3543561" cy="4068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6" y="2631512"/>
            <a:ext cx="3591019" cy="40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96225"/>
            <a:ext cx="12192000" cy="4861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 JNTUH College of Engineering Hyderabad</a:t>
            </a:r>
          </a:p>
          <a:p>
            <a:pPr marL="0" indent="0" algn="ctr">
              <a:buNone/>
            </a:pPr>
            <a:r>
              <a:rPr lang="en-IN" b="1" dirty="0"/>
              <a:t>  Jawaharlal Nehru Technological University Hyderabad</a:t>
            </a:r>
          </a:p>
          <a:p>
            <a:pPr marL="0" indent="0" algn="ctr">
              <a:buNone/>
            </a:pPr>
            <a:r>
              <a:rPr lang="en-IN" dirty="0"/>
              <a:t>Kukatpally,Hyderabad-85</a:t>
            </a:r>
          </a:p>
          <a:p>
            <a:pPr marL="0" indent="0" algn="ctr">
              <a:buNone/>
            </a:pPr>
            <a:endParaRPr lang="en-IN" sz="100" dirty="0"/>
          </a:p>
          <a:p>
            <a:pPr marL="0" indent="0" algn="ctr">
              <a:buNone/>
            </a:pPr>
            <a:r>
              <a:rPr lang="en-IN" sz="100" dirty="0" err="1"/>
              <a:t>rgwg</a:t>
            </a:r>
            <a:r>
              <a:rPr lang="en-IN" sz="2000" dirty="0" err="1"/>
              <a:t>Project</a:t>
            </a:r>
            <a:r>
              <a:rPr lang="en-IN" sz="2000" dirty="0"/>
              <a:t> Guide</a:t>
            </a:r>
          </a:p>
          <a:p>
            <a:pPr marL="0" indent="0" algn="ctr">
              <a:buNone/>
            </a:pPr>
            <a:r>
              <a:rPr lang="en-IN" sz="2400" b="1" dirty="0" err="1" smtClean="0"/>
              <a:t>Dr</a:t>
            </a:r>
            <a:r>
              <a:rPr lang="en-IN" sz="2400" b="1" dirty="0" err="1"/>
              <a:t>.</a:t>
            </a:r>
            <a:r>
              <a:rPr lang="en-IN" sz="2400" b="1" dirty="0"/>
              <a:t> K. P. SUPREETHI</a:t>
            </a:r>
            <a:endParaRPr lang="en-US" sz="2400" dirty="0"/>
          </a:p>
          <a:p>
            <a:pPr marL="0" indent="0" algn="ctr">
              <a:buNone/>
            </a:pPr>
            <a:r>
              <a:rPr lang="en-US" sz="1600" dirty="0"/>
              <a:t>Assistant </a:t>
            </a:r>
            <a:r>
              <a:rPr lang="en-IN" sz="1500" dirty="0" smtClean="0"/>
              <a:t>Professor</a:t>
            </a:r>
            <a:endParaRPr lang="en-IN" sz="1500" dirty="0"/>
          </a:p>
          <a:p>
            <a:pPr marL="0" indent="0" algn="ctr">
              <a:buNone/>
            </a:pPr>
            <a:r>
              <a:rPr lang="en-IN" sz="2000" dirty="0"/>
              <a:t>Department of Computer Science and Engineering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b="1" dirty="0"/>
              <a:t>ASHOK KUMAR YENDA      12011A0506</a:t>
            </a:r>
            <a:endParaRPr lang="en-US" sz="2000" dirty="0"/>
          </a:p>
          <a:p>
            <a:pPr marL="0" indent="0" algn="ctr">
              <a:buNone/>
            </a:pPr>
            <a:r>
              <a:rPr lang="en-IN" sz="2000" b="1" dirty="0"/>
              <a:t>HEMANT KOTI                      12011A0515</a:t>
            </a:r>
            <a:endParaRPr lang="en-US" sz="2000" dirty="0"/>
          </a:p>
          <a:p>
            <a:pPr marL="0" indent="0" algn="ctr">
              <a:buNone/>
            </a:pPr>
            <a:r>
              <a:rPr lang="en-IN" sz="2000" b="1" dirty="0"/>
              <a:t>SRIKAR YAGAVANDLA        12011A0541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33" y="218942"/>
            <a:ext cx="1498934" cy="16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5" y="469883"/>
            <a:ext cx="5212254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19" y="914399"/>
            <a:ext cx="52545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4.4  Bitmap Indexing Result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The user selects “Sales” department and rating  &gt;3.5.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The filtered records get displayed in the text area below. 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This process takes 2.08s.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0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3" y="669700"/>
            <a:ext cx="10615970" cy="5937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4.5  </a:t>
            </a:r>
            <a:r>
              <a:rPr lang="en-US" sz="2400" b="1" dirty="0" err="1" smtClean="0"/>
              <a:t>B</a:t>
            </a:r>
            <a:r>
              <a:rPr lang="en-US" sz="2400" b="1" baseline="30000" dirty="0" err="1" smtClean="0"/>
              <a:t>+</a:t>
            </a:r>
            <a:r>
              <a:rPr lang="en-US" sz="2400" b="1" dirty="0" err="1" smtClean="0"/>
              <a:t>Tree</a:t>
            </a:r>
            <a:r>
              <a:rPr lang="en-US" sz="2400" b="1" dirty="0" smtClean="0"/>
              <a:t> Indexing Implementation</a:t>
            </a:r>
          </a:p>
          <a:p>
            <a:pPr algn="just"/>
            <a:r>
              <a:rPr lang="en-US" sz="2000" dirty="0"/>
              <a:t>A B</a:t>
            </a:r>
            <a:r>
              <a:rPr lang="en-US" sz="2000" baseline="30000" dirty="0"/>
              <a:t>+</a:t>
            </a:r>
            <a:r>
              <a:rPr lang="en-US" sz="2000" dirty="0"/>
              <a:t> tree is an </a:t>
            </a:r>
            <a:r>
              <a:rPr lang="en-US" sz="2000" dirty="0" smtClean="0"/>
              <a:t>n-</a:t>
            </a:r>
            <a:r>
              <a:rPr lang="en-US" sz="2000" dirty="0" err="1" smtClean="0"/>
              <a:t>ary</a:t>
            </a:r>
            <a:r>
              <a:rPr lang="en-US" sz="2000" dirty="0" smtClean="0"/>
              <a:t> tree </a:t>
            </a:r>
            <a:r>
              <a:rPr lang="en-US" sz="2000" dirty="0"/>
              <a:t>with a variable but </a:t>
            </a:r>
            <a:r>
              <a:rPr lang="en-US" sz="2000" dirty="0" smtClean="0"/>
              <a:t>large </a:t>
            </a:r>
            <a:r>
              <a:rPr lang="en-US" sz="2000" dirty="0"/>
              <a:t>number of children per node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A B</a:t>
            </a:r>
            <a:r>
              <a:rPr lang="en-US" sz="2000" baseline="30000" dirty="0"/>
              <a:t>+</a:t>
            </a:r>
            <a:r>
              <a:rPr lang="en-US" sz="2000" dirty="0"/>
              <a:t> tree can be viewed as a B-tree in which each node contains only keys (not key-value pairs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/>
              <a:t>The primary value of a B</a:t>
            </a:r>
            <a:r>
              <a:rPr lang="en-US" sz="2000" baseline="30000" dirty="0"/>
              <a:t>+</a:t>
            </a:r>
            <a:r>
              <a:rPr lang="en-US" sz="2000" dirty="0"/>
              <a:t> tree is in storing data for efficient retrieval in a block-oriented storage context — in particular, </a:t>
            </a:r>
            <a:r>
              <a:rPr lang="en-US" sz="2000" dirty="0" smtClean="0"/>
              <a:t>file systems.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The figure above shows the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+</a:t>
            </a:r>
            <a:r>
              <a:rPr lang="en-US" sz="2000" dirty="0" err="1" smtClean="0"/>
              <a:t>Tree</a:t>
            </a:r>
            <a:r>
              <a:rPr lang="en-US" sz="2000" dirty="0" smtClean="0"/>
              <a:t> visualization of degree 3 with unique values as department code.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baseline="30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75" y="3242211"/>
            <a:ext cx="8899305" cy="18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6" y="409211"/>
            <a:ext cx="5495917" cy="5965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28" y="948471"/>
            <a:ext cx="4540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4.6  </a:t>
            </a:r>
            <a:r>
              <a:rPr lang="en-US" sz="2400" b="1" dirty="0" err="1" smtClean="0"/>
              <a:t>B</a:t>
            </a:r>
            <a:r>
              <a:rPr lang="en-US" sz="2400" b="1" baseline="30000" dirty="0" err="1" smtClean="0"/>
              <a:t>+</a:t>
            </a:r>
            <a:r>
              <a:rPr lang="en-US" sz="2400" b="1" dirty="0" err="1" smtClean="0"/>
              <a:t>Tree</a:t>
            </a:r>
            <a:r>
              <a:rPr lang="en-US" sz="2400" b="1" dirty="0" smtClean="0"/>
              <a:t> Indexing Results</a:t>
            </a: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 smtClean="0"/>
              <a:t>The </a:t>
            </a:r>
            <a:r>
              <a:rPr lang="en-US" sz="2000" dirty="0"/>
              <a:t>user selects “Sales” department and </a:t>
            </a:r>
            <a:r>
              <a:rPr lang="en-US" sz="2000" dirty="0" smtClean="0"/>
              <a:t>rating  </a:t>
            </a:r>
            <a:r>
              <a:rPr lang="en-US" sz="2000" dirty="0"/>
              <a:t>&gt;3.5.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/>
              <a:t>The filtered records get displayed in the text area below. </a:t>
            </a:r>
          </a:p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´"/>
            </a:pPr>
            <a:r>
              <a:rPr lang="en-US" sz="2000" dirty="0"/>
              <a:t>This process takes </a:t>
            </a:r>
            <a:r>
              <a:rPr lang="en-US" sz="2000" dirty="0" smtClean="0"/>
              <a:t>1.93s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80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977" y="381710"/>
            <a:ext cx="10759674" cy="1280890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PERFORMACE EVALUATION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7977" y="948852"/>
            <a:ext cx="4417035" cy="576262"/>
          </a:xfrm>
        </p:spPr>
        <p:txBody>
          <a:bodyPr/>
          <a:lstStyle/>
          <a:p>
            <a:pPr algn="ctr"/>
            <a:r>
              <a:rPr lang="en-US" sz="2200" dirty="0" err="1" smtClean="0"/>
              <a:t>B</a:t>
            </a:r>
            <a:r>
              <a:rPr lang="en-US" sz="2200" baseline="30000" dirty="0" err="1" smtClean="0"/>
              <a:t>+</a:t>
            </a:r>
            <a:r>
              <a:rPr lang="en-US" sz="2200" dirty="0" err="1" smtClean="0"/>
              <a:t>Tree</a:t>
            </a:r>
            <a:r>
              <a:rPr lang="en-US" sz="2200" dirty="0" smtClean="0"/>
              <a:t> Indexing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8" y="1662600"/>
            <a:ext cx="4417035" cy="48707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697015" y="948852"/>
            <a:ext cx="4610636" cy="576262"/>
          </a:xfrm>
        </p:spPr>
        <p:txBody>
          <a:bodyPr/>
          <a:lstStyle/>
          <a:p>
            <a:pPr algn="ctr"/>
            <a:r>
              <a:rPr lang="en-US" sz="2200" dirty="0" smtClean="0"/>
              <a:t>Bitmap Indexing</a:t>
            </a:r>
            <a:endParaRPr lang="en-US" sz="2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1662600"/>
            <a:ext cx="4610637" cy="4870775"/>
          </a:xfrm>
        </p:spPr>
      </p:pic>
    </p:spTree>
    <p:extLst>
      <p:ext uri="{BB962C8B-B14F-4D97-AF65-F5344CB8AC3E}">
        <p14:creationId xmlns:p14="http://schemas.microsoft.com/office/powerpoint/2010/main" val="29251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9709" y="460323"/>
            <a:ext cx="10264597" cy="1025237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BAR GRAPH 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1485560"/>
            <a:ext cx="10264597" cy="4904312"/>
          </a:xfrm>
        </p:spPr>
      </p:pic>
    </p:spTree>
    <p:extLst>
      <p:ext uri="{BB962C8B-B14F-4D97-AF65-F5344CB8AC3E}">
        <p14:creationId xmlns:p14="http://schemas.microsoft.com/office/powerpoint/2010/main" val="20388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5" y="482442"/>
            <a:ext cx="10604067" cy="844472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PLOT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468581"/>
            <a:ext cx="10604067" cy="4919339"/>
          </a:xfrm>
        </p:spPr>
      </p:pic>
    </p:spTree>
    <p:extLst>
      <p:ext uri="{BB962C8B-B14F-4D97-AF65-F5344CB8AC3E}">
        <p14:creationId xmlns:p14="http://schemas.microsoft.com/office/powerpoint/2010/main" val="40104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624110"/>
            <a:ext cx="10912185" cy="895597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AND FUTURE WORK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725769"/>
            <a:ext cx="10912185" cy="48038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Bitmap index </a:t>
            </a:r>
            <a:r>
              <a:rPr lang="en-IN" sz="2000" dirty="0" smtClean="0"/>
              <a:t>is efﬁcient </a:t>
            </a:r>
            <a:r>
              <a:rPr lang="en-IN" sz="2000" dirty="0"/>
              <a:t>for other types of queries, such as joins on keys, multidimensional range queries and computations of aggregates</a:t>
            </a:r>
            <a:r>
              <a:rPr lang="en-IN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B</a:t>
            </a:r>
            <a:r>
              <a:rPr lang="en-IN" sz="2000" baseline="30000" dirty="0" err="1" smtClean="0"/>
              <a:t>+</a:t>
            </a:r>
            <a:r>
              <a:rPr lang="en-IN" sz="2000" dirty="0" err="1" smtClean="0"/>
              <a:t>Tree</a:t>
            </a:r>
            <a:r>
              <a:rPr lang="en-IN" sz="2000" dirty="0" smtClean="0"/>
              <a:t> outperforms Bitmap when </a:t>
            </a:r>
            <a:r>
              <a:rPr lang="en-IN" sz="2000" dirty="0" err="1" smtClean="0"/>
              <a:t>updations</a:t>
            </a:r>
            <a:r>
              <a:rPr lang="en-IN" sz="2000" dirty="0" smtClean="0"/>
              <a:t> are to be done and when cardinality of the column is high. 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We conclude that Bitmap index is the conclusive choice for columns with low cardinality.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Future works includes the evaluation of I/O costs on an upgraded hardware system. </a:t>
            </a:r>
            <a:endParaRPr lang="en-US" sz="2000" dirty="0"/>
          </a:p>
          <a:p>
            <a:pPr marL="0" indent="0" algn="just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535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-728172"/>
            <a:ext cx="10525819" cy="741051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519707"/>
            <a:ext cx="10512940" cy="5125792"/>
          </a:xfrm>
        </p:spPr>
        <p:txBody>
          <a:bodyPr/>
          <a:lstStyle/>
          <a:p>
            <a:pPr lvl="0" algn="just"/>
            <a:r>
              <a:rPr lang="en-IN" dirty="0"/>
              <a:t>Chan, C.-Y., &amp; Ioannidis. “Bitmap Index Design and Evaluation.” Volume 27 Issue 2, June 1998 New York: ACM Proc. SIGMOD Conf.1998. pp. 355-366</a:t>
            </a:r>
            <a:endParaRPr lang="en-US" dirty="0"/>
          </a:p>
          <a:p>
            <a:pPr lvl="0" algn="just"/>
            <a:r>
              <a:rPr lang="en-IN" dirty="0"/>
              <a:t>Chan, C.-Y., &amp; Ioannidis, “An Efficient Bitmap Encoding Scheme for Selection Queries” ,New York : ACM Proc. SIGMOD Conf.1999. pp. 215-226</a:t>
            </a:r>
            <a:endParaRPr lang="en-US" dirty="0"/>
          </a:p>
          <a:p>
            <a:pPr lvl="0" algn="just"/>
            <a:r>
              <a:rPr lang="en-IN" dirty="0"/>
              <a:t>Johnson, T. “Performance Measurements of Compressed Bitmap Indices”. Jan 2002 Massachusetts: Kluwer Academic Publishers Norwell Proc. Int’l Conf. On Very Large Data Bases (VLDB) .1999. pp. 278-289</a:t>
            </a:r>
            <a:endParaRPr lang="en-US" dirty="0"/>
          </a:p>
          <a:p>
            <a:pPr lvl="0" algn="just"/>
            <a:r>
              <a:rPr lang="en-IN" dirty="0" err="1"/>
              <a:t>Stockinger</a:t>
            </a:r>
            <a:r>
              <a:rPr lang="en-IN" dirty="0"/>
              <a:t>, K., &amp; Wu, K., &amp; </a:t>
            </a:r>
            <a:r>
              <a:rPr lang="en-IN" dirty="0" err="1"/>
              <a:t>Shoshani</a:t>
            </a:r>
            <a:r>
              <a:rPr lang="en-IN" dirty="0"/>
              <a:t>. “Evaluation Strategies for Bitmap Indices with Binning” August 30-September 3, 2004 Spain: Proc. Int’l Conf. Database and Expert Systems Applications (DEXA).2004. pp. 120-129</a:t>
            </a:r>
            <a:endParaRPr lang="en-US" dirty="0"/>
          </a:p>
          <a:p>
            <a:pPr lvl="0" algn="just"/>
            <a:r>
              <a:rPr lang="en-IN" dirty="0"/>
              <a:t>Wu, K., &amp; </a:t>
            </a:r>
            <a:r>
              <a:rPr lang="en-IN" dirty="0" err="1"/>
              <a:t>Otoo</a:t>
            </a:r>
            <a:r>
              <a:rPr lang="en-IN" dirty="0"/>
              <a:t>, E.J., &amp; </a:t>
            </a:r>
            <a:r>
              <a:rPr lang="en-IN" dirty="0" err="1"/>
              <a:t>Shoshani</a:t>
            </a:r>
            <a:r>
              <a:rPr lang="en-IN" dirty="0"/>
              <a:t>, A. “Compressing Bitmap Indexes for Faster Search Operations”, July 2002. Washington, DC, USA Proc. Int’l Conf. Scientific and Statistical Database Management (SSDBM).2002. pp. 99-108</a:t>
            </a:r>
            <a:endParaRPr lang="en-US" dirty="0"/>
          </a:p>
          <a:p>
            <a:pPr lvl="0" algn="just"/>
            <a:r>
              <a:rPr lang="en-IN" dirty="0"/>
              <a:t>V. Sharma, Bitmap index vs. b-tree index: Which and when, http://www.oracle.com, 2006.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8794" y="624110"/>
            <a:ext cx="10525819" cy="895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631065"/>
            <a:ext cx="10959921" cy="5898524"/>
          </a:xfrm>
        </p:spPr>
        <p:txBody>
          <a:bodyPr>
            <a:noAutofit/>
          </a:bodyPr>
          <a:lstStyle/>
          <a:p>
            <a:pPr lvl="0" algn="just"/>
            <a:r>
              <a:rPr lang="en-IN" dirty="0"/>
              <a:t>Wu, K., &amp; </a:t>
            </a:r>
            <a:r>
              <a:rPr lang="en-IN" dirty="0" err="1"/>
              <a:t>Otoo</a:t>
            </a:r>
            <a:r>
              <a:rPr lang="en-IN" dirty="0"/>
              <a:t>, E.J., &amp; </a:t>
            </a:r>
            <a:r>
              <a:rPr lang="en-IN" dirty="0" err="1"/>
              <a:t>Shoshani</a:t>
            </a:r>
            <a:r>
              <a:rPr lang="en-IN" dirty="0"/>
              <a:t>, A. “Compressing Bitmap Indexes for Faster Search Operations”, July 2002. Washington, DC, USA Proc. Int’l Conf. Scientific and Statistical Database Management (SSDBM).2002. pp. 99-108</a:t>
            </a:r>
            <a:endParaRPr lang="en-US" dirty="0"/>
          </a:p>
          <a:p>
            <a:pPr lvl="0" algn="just"/>
            <a:r>
              <a:rPr lang="en-IN" dirty="0"/>
              <a:t>Wu, M.-C., &amp; </a:t>
            </a:r>
            <a:r>
              <a:rPr lang="en-IN" dirty="0" err="1"/>
              <a:t>Buchmann</a:t>
            </a:r>
            <a:r>
              <a:rPr lang="en-IN" dirty="0"/>
              <a:t>, A.P. “Encoded Bitmap Indexing for Data Warehouses”, June 1998 New York: ACM Proc. Int’l Conf. Data Engineering (ICDE).1998. pp. 220-230</a:t>
            </a:r>
            <a:endParaRPr lang="en-US" dirty="0"/>
          </a:p>
          <a:p>
            <a:pPr lvl="0" algn="just"/>
            <a:r>
              <a:rPr lang="en-IN" dirty="0"/>
              <a:t>P. O’Neil and G. </a:t>
            </a:r>
            <a:r>
              <a:rPr lang="en-IN" dirty="0" err="1"/>
              <a:t>Graefe</a:t>
            </a:r>
            <a:r>
              <a:rPr lang="en-IN" dirty="0"/>
              <a:t>, A. “Multi-Table joins through Bitmapped join indices”, Volume 24 Issue 3, Sept. 1995 New York: ACM Proc. SIGMOD Conf.1995. pp. 8-11</a:t>
            </a:r>
            <a:endParaRPr lang="en-US" dirty="0"/>
          </a:p>
          <a:p>
            <a:pPr lvl="0" algn="just"/>
            <a:r>
              <a:rPr lang="en-IN" dirty="0" err="1"/>
              <a:t>Raghurama</a:t>
            </a:r>
            <a:r>
              <a:rPr lang="en-IN" dirty="0"/>
              <a:t> Krishnan, J. </a:t>
            </a:r>
            <a:r>
              <a:rPr lang="en-IN" dirty="0" err="1"/>
              <a:t>Gehrke</a:t>
            </a:r>
            <a:r>
              <a:rPr lang="en-IN" dirty="0"/>
              <a:t>, Data base Management Systems, TATA </a:t>
            </a:r>
            <a:r>
              <a:rPr lang="en-IN" dirty="0" err="1"/>
              <a:t>McGrawHill</a:t>
            </a:r>
            <a:r>
              <a:rPr lang="en-IN" dirty="0"/>
              <a:t> 3rd Edition, 2002. pp. 485-500</a:t>
            </a:r>
            <a:endParaRPr lang="en-US" dirty="0"/>
          </a:p>
          <a:p>
            <a:pPr lvl="0" algn="just"/>
            <a:r>
              <a:rPr lang="en-IN" dirty="0"/>
              <a:t>D.A. Patterson and J.L. Hennessy, Computer Organization and Design: The hardware software interface, 3rd Edition, 2005. pp. 574-579</a:t>
            </a:r>
            <a:endParaRPr lang="en-US" dirty="0"/>
          </a:p>
          <a:p>
            <a:pPr lvl="0" algn="just"/>
            <a:r>
              <a:rPr lang="en-IN" dirty="0"/>
              <a:t>William Stallings, Operating Systems – Internal and Design Principles, Pearson education/PHI, 5th Edition, 2005. pp. 558-562</a:t>
            </a:r>
            <a:endParaRPr lang="en-US" dirty="0"/>
          </a:p>
          <a:p>
            <a:pPr lvl="0" algn="just"/>
            <a:r>
              <a:rPr lang="en-IN" dirty="0"/>
              <a:t>Alex </a:t>
            </a:r>
            <a:r>
              <a:rPr lang="en-IN" dirty="0" err="1"/>
              <a:t>Berson</a:t>
            </a:r>
            <a:r>
              <a:rPr lang="en-IN" dirty="0"/>
              <a:t> and S.J. Smith, Data Warehousing, Data Mining and OLAP, TATA MGH, 3rd Edition, 2004. pp. 63-66</a:t>
            </a:r>
            <a:endParaRPr lang="en-US" dirty="0"/>
          </a:p>
          <a:p>
            <a:pPr lvl="0" algn="just"/>
            <a:r>
              <a:rPr lang="en-IN" dirty="0"/>
              <a:t>S. </a:t>
            </a:r>
            <a:r>
              <a:rPr lang="en-IN" dirty="0" err="1"/>
              <a:t>Chaudhuri</a:t>
            </a:r>
            <a:r>
              <a:rPr lang="en-IN" dirty="0"/>
              <a:t>, </a:t>
            </a:r>
            <a:r>
              <a:rPr lang="en-IN" dirty="0" err="1"/>
              <a:t>U.Dayal</a:t>
            </a:r>
            <a:r>
              <a:rPr lang="en-IN" dirty="0"/>
              <a:t>. “An Overview of Data Warehousing and OLAP Technology”, Volume 26 Issue 1, March 1997 New York: ACM SIGMOD RECORD.1997. pp. 65-74</a:t>
            </a:r>
            <a:endParaRPr lang="en-US" dirty="0"/>
          </a:p>
          <a:p>
            <a:pPr marL="0" indent="0" algn="just">
              <a:buNone/>
            </a:pPr>
            <a:r>
              <a:rPr lang="en-IN" dirty="0"/>
              <a:t> 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YOU,</a:t>
            </a:r>
          </a:p>
          <a:p>
            <a:pPr marL="0" indent="0" algn="ctr">
              <a:buNone/>
            </a:pPr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 ARE WELCOME</a:t>
            </a:r>
            <a:endParaRPr lang="en-US" sz="35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5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624110"/>
            <a:ext cx="9804601" cy="1280890"/>
          </a:xfrm>
        </p:spPr>
        <p:txBody>
          <a:bodyPr>
            <a:normAutofit/>
          </a:bodyPr>
          <a:lstStyle/>
          <a:p>
            <a:pPr algn="ctr"/>
            <a:r>
              <a:rPr lang="en-IN" sz="35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lang="en-US" sz="35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3" y="1481069"/>
            <a:ext cx="10152329" cy="4932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fr-F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PERFORMANCE 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AND FUTURE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	</a:t>
            </a:r>
          </a:p>
        </p:txBody>
      </p:sp>
    </p:spTree>
    <p:extLst>
      <p:ext uri="{BB962C8B-B14F-4D97-AF65-F5344CB8AC3E}">
        <p14:creationId xmlns:p14="http://schemas.microsoft.com/office/powerpoint/2010/main" val="21336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73" y="624110"/>
            <a:ext cx="10268240" cy="1280890"/>
          </a:xfrm>
        </p:spPr>
        <p:txBody>
          <a:bodyPr/>
          <a:lstStyle/>
          <a:p>
            <a:pPr algn="ctr"/>
            <a:r>
              <a:rPr lang="en-IN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1365161"/>
            <a:ext cx="10268240" cy="51129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/>
          </a:p>
          <a:p>
            <a:pPr marL="0" indent="0" algn="just">
              <a:buNone/>
            </a:pPr>
            <a:r>
              <a:rPr lang="en-IN" sz="2400" b="1" dirty="0" smtClean="0"/>
              <a:t>1.1  Objective </a:t>
            </a:r>
            <a:r>
              <a:rPr lang="en-IN" sz="2400" b="1" dirty="0"/>
              <a:t>: </a:t>
            </a:r>
            <a:endParaRPr lang="en-US" sz="2400" b="1" dirty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main objective of this report is to compare </a:t>
            </a:r>
            <a:r>
              <a:rPr lang="en-IN" sz="2000" dirty="0" smtClean="0"/>
              <a:t>the retrieval </a:t>
            </a:r>
            <a:r>
              <a:rPr lang="en-IN" sz="2000" dirty="0"/>
              <a:t>time </a:t>
            </a:r>
            <a:r>
              <a:rPr lang="en-IN" sz="2000" dirty="0" smtClean="0"/>
              <a:t>for Bitmap, </a:t>
            </a:r>
            <a:r>
              <a:rPr lang="en-IN" sz="2000" dirty="0" err="1" smtClean="0"/>
              <a:t>B</a:t>
            </a:r>
            <a:r>
              <a:rPr lang="en-IN" sz="2000" baseline="30000" dirty="0" err="1" smtClean="0"/>
              <a:t>+</a:t>
            </a:r>
            <a:r>
              <a:rPr lang="en-IN" sz="2000" dirty="0" err="1" smtClean="0"/>
              <a:t>Tree</a:t>
            </a:r>
            <a:r>
              <a:rPr lang="en-IN" sz="2000" dirty="0" smtClean="0"/>
              <a:t> indexing and sequential extraction  </a:t>
            </a:r>
            <a:r>
              <a:rPr lang="en-IN" sz="2000" dirty="0"/>
              <a:t>of data. </a:t>
            </a:r>
            <a:r>
              <a:rPr lang="en-IN" sz="2000" dirty="0" smtClean="0"/>
              <a:t> 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r>
              <a:rPr lang="en-IN" sz="2400" b="1" dirty="0" smtClean="0"/>
              <a:t>1.2  Scope : </a:t>
            </a:r>
            <a:endParaRPr lang="en-US" sz="2400" b="1" dirty="0"/>
          </a:p>
          <a:p>
            <a:pPr algn="just"/>
            <a:r>
              <a:rPr lang="en-IN" sz="2000" dirty="0"/>
              <a:t>Through </a:t>
            </a:r>
            <a:r>
              <a:rPr lang="en-IN" sz="2000" dirty="0" smtClean="0"/>
              <a:t>this report, </a:t>
            </a:r>
            <a:r>
              <a:rPr lang="en-IN" sz="2000" dirty="0"/>
              <a:t>we </a:t>
            </a:r>
            <a:r>
              <a:rPr lang="en-IN" sz="2000" dirty="0" smtClean="0"/>
              <a:t>sort </a:t>
            </a:r>
            <a:r>
              <a:rPr lang="en-IN" sz="2000" dirty="0"/>
              <a:t>out the various drawbacks that we face in case of </a:t>
            </a:r>
            <a:r>
              <a:rPr lang="en-IN" sz="2000" i="1" dirty="0"/>
              <a:t>sequential</a:t>
            </a:r>
            <a:r>
              <a:rPr lang="en-IN" sz="2000" dirty="0"/>
              <a:t> retrieval of data in case of </a:t>
            </a:r>
            <a:r>
              <a:rPr lang="en-IN" sz="2000" b="1" dirty="0"/>
              <a:t>Data Warehouses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Bitmap </a:t>
            </a:r>
            <a:r>
              <a:rPr lang="en-IN" sz="2000" dirty="0"/>
              <a:t>indexing technique </a:t>
            </a:r>
            <a:r>
              <a:rPr lang="en-IN" sz="2000" dirty="0" smtClean="0"/>
              <a:t>works best </a:t>
            </a:r>
            <a:r>
              <a:rPr lang="en-IN" sz="2000" dirty="0"/>
              <a:t>when the database has </a:t>
            </a:r>
            <a:r>
              <a:rPr lang="en-IN" sz="2000" b="1" dirty="0" smtClean="0"/>
              <a:t>low-selectivity </a:t>
            </a:r>
            <a:r>
              <a:rPr lang="en-IN" sz="2000" dirty="0" smtClean="0"/>
              <a:t>and </a:t>
            </a:r>
            <a:r>
              <a:rPr lang="en-IN" sz="2000" dirty="0" err="1" smtClean="0"/>
              <a:t>B</a:t>
            </a:r>
            <a:r>
              <a:rPr lang="en-IN" sz="2000" baseline="30000" dirty="0" err="1" smtClean="0"/>
              <a:t>+</a:t>
            </a:r>
            <a:r>
              <a:rPr lang="en-IN" sz="2000" dirty="0" err="1" smtClean="0"/>
              <a:t>Tree</a:t>
            </a:r>
            <a:r>
              <a:rPr lang="en-IN" sz="2000" dirty="0" smtClean="0"/>
              <a:t> works best when the database has</a:t>
            </a:r>
            <a:r>
              <a:rPr lang="en-IN" sz="2000" b="1" i="1" dirty="0" smtClean="0"/>
              <a:t> high selectivity.</a:t>
            </a:r>
          </a:p>
          <a:p>
            <a:pPr algn="just"/>
            <a:r>
              <a:rPr lang="en-IN" sz="2000" dirty="0" smtClean="0"/>
              <a:t>The graphs are plotted to illustrate the time taken for retrieving the records.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87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7" y="386366"/>
            <a:ext cx="10805374" cy="1351209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35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</a:t>
            </a:r>
            <a:r>
              <a:rPr lang="en-US" sz="35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7" y="1352281"/>
            <a:ext cx="10805374" cy="51000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/>
              <a:t>2.1  File Organisation : </a:t>
            </a:r>
            <a:endParaRPr lang="en-US" sz="2400" b="1" dirty="0"/>
          </a:p>
          <a:p>
            <a:pPr algn="just"/>
            <a:r>
              <a:rPr lang="en-IN" sz="2000" dirty="0"/>
              <a:t>File organisation refers to logical structuring of the records as determined by the way in which they are accessed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In choosing a file organization, several criteria are important: </a:t>
            </a:r>
            <a:r>
              <a:rPr lang="en-IN" sz="2000" dirty="0" smtClean="0"/>
              <a:t>Short </a:t>
            </a:r>
            <a:r>
              <a:rPr lang="en-IN" sz="2000" dirty="0"/>
              <a:t>access </a:t>
            </a:r>
            <a:r>
              <a:rPr lang="en-IN" sz="2000" dirty="0" smtClean="0"/>
              <a:t>time, ease </a:t>
            </a:r>
            <a:r>
              <a:rPr lang="en-IN" sz="2000" dirty="0"/>
              <a:t>of </a:t>
            </a:r>
            <a:r>
              <a:rPr lang="en-IN" sz="2000" dirty="0" smtClean="0"/>
              <a:t>update, economy </a:t>
            </a:r>
            <a:r>
              <a:rPr lang="en-IN" sz="2000" dirty="0"/>
              <a:t>of </a:t>
            </a:r>
            <a:r>
              <a:rPr lang="en-IN" sz="2000" dirty="0" smtClean="0"/>
              <a:t>storage, simple maintenance, reliability.</a:t>
            </a:r>
          </a:p>
          <a:p>
            <a:pPr algn="just"/>
            <a:r>
              <a:rPr lang="en-US" sz="2000" dirty="0" smtClean="0"/>
              <a:t>The various types of file organizations are as follows : </a:t>
            </a:r>
          </a:p>
          <a:p>
            <a:pPr marL="0" indent="0" algn="just">
              <a:buNone/>
            </a:pPr>
            <a:r>
              <a:rPr lang="en-US" sz="2200" b="1" dirty="0" smtClean="0"/>
              <a:t>2.1.1  The Pile : </a:t>
            </a:r>
          </a:p>
          <a:p>
            <a:pPr algn="just"/>
            <a:r>
              <a:rPr lang="en-IN" sz="2000" dirty="0"/>
              <a:t>The least-complicated form of file organization may be termed the </a:t>
            </a:r>
            <a:r>
              <a:rPr lang="en-IN" sz="2000" dirty="0" smtClean="0"/>
              <a:t>pile. Data </a:t>
            </a:r>
            <a:r>
              <a:rPr lang="en-IN" sz="2000" dirty="0"/>
              <a:t>are collected in the order in which they arrive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Each record consists of one burst of data.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purpose of the pile is simply to accumulate the mass of data and save it.</a:t>
            </a:r>
            <a:r>
              <a:rPr lang="en-IN" sz="2000" dirty="0" smtClean="0"/>
              <a:t> </a:t>
            </a:r>
            <a:endParaRPr lang="en-US" sz="2000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605307"/>
            <a:ext cx="10766739" cy="5769734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 smtClean="0"/>
              <a:t>2.1.2  The </a:t>
            </a:r>
            <a:r>
              <a:rPr lang="en-IN" sz="2200" b="1" dirty="0"/>
              <a:t>Sequential File : </a:t>
            </a:r>
            <a:endParaRPr lang="en-US" sz="2200" b="1" dirty="0"/>
          </a:p>
          <a:p>
            <a:pPr algn="just"/>
            <a:r>
              <a:rPr lang="en-IN" sz="2000" dirty="0"/>
              <a:t>The most common form of file structure is the sequential file. </a:t>
            </a:r>
            <a:endParaRPr lang="en-IN" sz="2000" dirty="0" smtClean="0"/>
          </a:p>
          <a:p>
            <a:pPr algn="just"/>
            <a:r>
              <a:rPr lang="en-IN" sz="2000" dirty="0" smtClean="0"/>
              <a:t>In </a:t>
            </a:r>
            <a:r>
              <a:rPr lang="en-IN" sz="2000" dirty="0"/>
              <a:t>this type of file, a fixed format is used for records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All records are of the same length, consisting of the same number of fixed-length fields in a particular order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Because the length and position of each field are known, only the values of fields need to be </a:t>
            </a:r>
            <a:r>
              <a:rPr lang="en-IN" sz="2000" dirty="0" smtClean="0"/>
              <a:t>stored.</a:t>
            </a:r>
          </a:p>
          <a:p>
            <a:pPr marL="0" indent="0">
              <a:buNone/>
            </a:pPr>
            <a:r>
              <a:rPr lang="en-IN" sz="2200" b="1" dirty="0" smtClean="0"/>
              <a:t>2.1.3  The </a:t>
            </a:r>
            <a:r>
              <a:rPr lang="en-IN" sz="2200" b="1" dirty="0"/>
              <a:t>Indexed Sequential File : </a:t>
            </a:r>
            <a:endParaRPr lang="en-US" sz="2200" b="1" dirty="0"/>
          </a:p>
          <a:p>
            <a:pPr algn="just"/>
            <a:r>
              <a:rPr lang="en-IN" sz="2000" dirty="0"/>
              <a:t>A popular approach to overcoming the disadvantages of the sequential file is the indexed sequential file.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indexed sequential file maintains the key characteristic of the sequential file: Records are organized in sequence based on a key field. </a:t>
            </a:r>
            <a:endParaRPr lang="en-IN" sz="2000" dirty="0" smtClean="0"/>
          </a:p>
          <a:p>
            <a:pPr algn="just"/>
            <a:r>
              <a:rPr lang="en-IN" sz="2000" dirty="0" smtClean="0"/>
              <a:t>Two </a:t>
            </a:r>
            <a:r>
              <a:rPr lang="en-IN" sz="2000" dirty="0"/>
              <a:t>features are added: an index to the file to support random access, and an overflow file. </a:t>
            </a:r>
            <a:endParaRPr lang="en-IN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579549"/>
            <a:ext cx="10959921" cy="587276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200" b="1" dirty="0" smtClean="0"/>
              <a:t>2.1.4  </a:t>
            </a:r>
            <a:r>
              <a:rPr lang="en-IN" sz="2200" b="1" dirty="0"/>
              <a:t>The Indexed File : </a:t>
            </a:r>
            <a:endParaRPr lang="en-US" sz="2200" b="1" dirty="0"/>
          </a:p>
          <a:p>
            <a:pPr algn="just"/>
            <a:r>
              <a:rPr lang="en-IN" sz="2000" dirty="0" smtClean="0"/>
              <a:t>The indexed sequential file retains one limitation of the sequential file: Effective processing is limited to that which is based on a single field of the file. </a:t>
            </a:r>
          </a:p>
          <a:p>
            <a:pPr algn="just"/>
            <a:r>
              <a:rPr lang="en-IN" sz="2000" dirty="0" smtClean="0"/>
              <a:t>For </a:t>
            </a:r>
            <a:r>
              <a:rPr lang="en-IN" sz="2000" dirty="0"/>
              <a:t>example, when it is necessary to search for a record on the basis of some other attribute than the key field, both forms of sequential file are inadequate. </a:t>
            </a:r>
            <a:endParaRPr lang="en-IN" sz="2000" dirty="0" smtClean="0"/>
          </a:p>
          <a:p>
            <a:pPr algn="just"/>
            <a:r>
              <a:rPr lang="en-IN" sz="2000" dirty="0" smtClean="0"/>
              <a:t>In </a:t>
            </a:r>
            <a:r>
              <a:rPr lang="en-IN" sz="2000" dirty="0"/>
              <a:t>some applications, the flexibility of efficiently searching by various attributes is desirable</a:t>
            </a:r>
            <a:r>
              <a:rPr lang="en-IN" sz="2000" dirty="0" smtClean="0"/>
              <a:t>.</a:t>
            </a:r>
          </a:p>
          <a:p>
            <a:pPr marL="0" indent="0" algn="just">
              <a:buNone/>
            </a:pPr>
            <a:r>
              <a:rPr lang="en-IN" sz="2200" b="1" dirty="0" smtClean="0"/>
              <a:t>2.1.5  The </a:t>
            </a:r>
            <a:r>
              <a:rPr lang="en-IN" sz="2200" b="1" dirty="0"/>
              <a:t>Direct or Hashed File : </a:t>
            </a:r>
            <a:endParaRPr lang="en-US" sz="2200" b="1" dirty="0"/>
          </a:p>
          <a:p>
            <a:pPr algn="just"/>
            <a:r>
              <a:rPr lang="en-IN" sz="2000" dirty="0"/>
              <a:t>The direct, or hashed, file exploits the capability found on disks to access directly any block of a known address. </a:t>
            </a:r>
            <a:endParaRPr lang="en-IN" sz="2000" dirty="0" smtClean="0"/>
          </a:p>
          <a:p>
            <a:pPr algn="just"/>
            <a:r>
              <a:rPr lang="en-IN" sz="2000" dirty="0" smtClean="0"/>
              <a:t>As </a:t>
            </a:r>
            <a:r>
              <a:rPr lang="en-IN" sz="2000" dirty="0"/>
              <a:t>with sequential and indexed sequential files, a key field is required in each record. However, there is no concept of sequential ordering here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The direct file makes use of hashing on the key value. 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8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0"/>
          <a:stretch/>
        </p:blipFill>
        <p:spPr bwMode="auto">
          <a:xfrm>
            <a:off x="872838" y="479413"/>
            <a:ext cx="8243454" cy="6029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45782" y="3078448"/>
            <a:ext cx="223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file </a:t>
            </a:r>
            <a:r>
              <a:rPr lang="en-I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3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566670"/>
            <a:ext cx="10792495" cy="589852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2.2  </a:t>
            </a:r>
            <a:r>
              <a:rPr lang="en-IN" sz="2400" b="1" dirty="0"/>
              <a:t>Disk Organisation : </a:t>
            </a:r>
            <a:endParaRPr lang="en-US" sz="2400" b="1" dirty="0"/>
          </a:p>
          <a:p>
            <a:pPr algn="just"/>
            <a:r>
              <a:rPr lang="en-IN" sz="2000" dirty="0"/>
              <a:t>The rate in improvement in secondary storage performance has been considerably less than the rate for processors and main memory. </a:t>
            </a:r>
            <a:endParaRPr lang="en-IN" sz="2000" dirty="0" smtClean="0"/>
          </a:p>
          <a:p>
            <a:pPr algn="just"/>
            <a:r>
              <a:rPr lang="en-IN" sz="2000" dirty="0" smtClean="0"/>
              <a:t>This </a:t>
            </a:r>
            <a:r>
              <a:rPr lang="en-IN" sz="2000" dirty="0"/>
              <a:t>mismatch has made the disk storage system perhaps the main focus of concern in improving overall computer system performance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To improve disk performance a  </a:t>
            </a:r>
            <a:r>
              <a:rPr lang="en-IN" sz="2000" dirty="0"/>
              <a:t>standardized scheme for multiple-disk database design, known as RAID (redundant array of independent disks</a:t>
            </a:r>
            <a:r>
              <a:rPr lang="en-IN" sz="2000" dirty="0" smtClean="0"/>
              <a:t>) has been introduced.</a:t>
            </a:r>
          </a:p>
          <a:p>
            <a:pPr marL="0" indent="0" algn="just">
              <a:buNone/>
            </a:pPr>
            <a:r>
              <a:rPr lang="en-IN" sz="2200" b="1" dirty="0" smtClean="0"/>
              <a:t>2.2.1  RAID Schemes : </a:t>
            </a:r>
          </a:p>
          <a:p>
            <a:pPr algn="just"/>
            <a:r>
              <a:rPr lang="en-IN" sz="2000" dirty="0"/>
              <a:t>The RAID scheme consists of seven levels, </a:t>
            </a:r>
            <a:r>
              <a:rPr lang="en-IN" sz="2000" dirty="0" smtClean="0"/>
              <a:t>from </a:t>
            </a:r>
            <a:r>
              <a:rPr lang="en-IN" sz="2000" i="1" dirty="0"/>
              <a:t>zero </a:t>
            </a:r>
            <a:r>
              <a:rPr lang="en-IN" sz="2000" i="1" dirty="0" smtClean="0"/>
              <a:t>to six</a:t>
            </a:r>
            <a:r>
              <a:rPr lang="en-IN" sz="2000" i="1" dirty="0"/>
              <a:t>. </a:t>
            </a:r>
            <a:endParaRPr lang="en-IN" sz="2000" i="1" dirty="0" smtClean="0"/>
          </a:p>
          <a:p>
            <a:pPr algn="just"/>
            <a:r>
              <a:rPr lang="en-IN" sz="2000" dirty="0"/>
              <a:t>RAID is a set of physical disk drives viewed by the OS as a single logical drive. </a:t>
            </a:r>
            <a:endParaRPr lang="en-US" sz="2000" dirty="0"/>
          </a:p>
          <a:p>
            <a:pPr algn="just"/>
            <a:r>
              <a:rPr lang="en-IN" sz="2000" dirty="0"/>
              <a:t>Data are distributed across the physical drives of an array in a scheme known as </a:t>
            </a:r>
            <a:r>
              <a:rPr lang="en-IN" sz="2000" dirty="0" smtClean="0"/>
              <a:t>striping.</a:t>
            </a:r>
          </a:p>
          <a:p>
            <a:pPr algn="just"/>
            <a:r>
              <a:rPr lang="en-IN" sz="2000" dirty="0" smtClean="0"/>
              <a:t>The different RAID levels are tabulated as follows.</a:t>
            </a:r>
          </a:p>
          <a:p>
            <a:pPr marL="0" indent="0" algn="just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2077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Wingdings</vt:lpstr>
      <vt:lpstr>Wingdings 3</vt:lpstr>
      <vt:lpstr>Wisp</vt:lpstr>
      <vt:lpstr> BITMAP  v/s B+TREE INDEXING IN DATA WAREHOUSING </vt:lpstr>
      <vt:lpstr>PowerPoint Presentation</vt:lpstr>
      <vt:lpstr>TABLE OF CONTENTS</vt:lpstr>
      <vt:lpstr>INTRODUCTION 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 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PERFORMACE EVALUATION</vt:lpstr>
      <vt:lpstr>   BAR GRAPH </vt:lpstr>
      <vt:lpstr>SCATTER PLOT</vt:lpstr>
      <vt:lpstr> CONCLUSIONS AND FUTURE WORK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 hemant</dc:creator>
  <cp:lastModifiedBy>Hemant Koti</cp:lastModifiedBy>
  <cp:revision>1220</cp:revision>
  <dcterms:created xsi:type="dcterms:W3CDTF">2015-03-30T15:36:51Z</dcterms:created>
  <dcterms:modified xsi:type="dcterms:W3CDTF">2016-05-06T01:18:45Z</dcterms:modified>
</cp:coreProperties>
</file>