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06422F-1248-49D9-8D5C-2B51E7744F00}">
          <p14:sldIdLst>
            <p14:sldId id="256"/>
            <p14:sldId id="258"/>
            <p14:sldId id="257"/>
            <p14:sldId id="259"/>
            <p14:sldId id="260"/>
            <p14:sldId id="261"/>
            <p14:sldId id="263"/>
            <p14:sldId id="262"/>
          </p14:sldIdLst>
        </p14:section>
        <p14:section name="Untitled Section" id="{79F62FF4-1AB6-45DD-88FF-10BE4D84CD5E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Rg st="1" end="8"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9A7F"/>
    <a:srgbClr val="204C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35" autoAdjust="0"/>
    <p:restoredTop sz="94662" autoAdjust="0"/>
  </p:normalViewPr>
  <p:slideViewPr>
    <p:cSldViewPr>
      <p:cViewPr varScale="1">
        <p:scale>
          <a:sx n="66" d="100"/>
          <a:sy n="66" d="100"/>
        </p:scale>
        <p:origin x="-14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3EA67-3672-42E7-9138-F0FBA132C66B}" type="datetimeFigureOut">
              <a:rPr lang="en-IN" smtClean="0"/>
              <a:t>27-01-2015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52528-0E16-408A-8513-4D6F26643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072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FD49-6499-49A4-818B-E07CC0C3C563}" type="datetimeFigureOut">
              <a:rPr lang="en-IN" smtClean="0"/>
              <a:t>27-01-2015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C33B-98DE-4B18-ACAC-18FF88CF6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951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FD49-6499-49A4-818B-E07CC0C3C563}" type="datetimeFigureOut">
              <a:rPr lang="en-IN" smtClean="0"/>
              <a:t>27-01-2015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C33B-98DE-4B18-ACAC-18FF88CF6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149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FD49-6499-49A4-818B-E07CC0C3C563}" type="datetimeFigureOut">
              <a:rPr lang="en-IN" smtClean="0"/>
              <a:t>27-01-2015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C33B-98DE-4B18-ACAC-18FF88CF6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10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FD49-6499-49A4-818B-E07CC0C3C563}" type="datetimeFigureOut">
              <a:rPr lang="en-IN" smtClean="0"/>
              <a:t>27-01-2015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C33B-98DE-4B18-ACAC-18FF88CF6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354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FD49-6499-49A4-818B-E07CC0C3C563}" type="datetimeFigureOut">
              <a:rPr lang="en-IN" smtClean="0"/>
              <a:t>27-01-2015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C33B-98DE-4B18-ACAC-18FF88CF6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94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FD49-6499-49A4-818B-E07CC0C3C563}" type="datetimeFigureOut">
              <a:rPr lang="en-IN" smtClean="0"/>
              <a:t>27-01-2015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C33B-98DE-4B18-ACAC-18FF88CF6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78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FD49-6499-49A4-818B-E07CC0C3C563}" type="datetimeFigureOut">
              <a:rPr lang="en-IN" smtClean="0"/>
              <a:t>27-01-2015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C33B-98DE-4B18-ACAC-18FF88CF6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34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FD49-6499-49A4-818B-E07CC0C3C563}" type="datetimeFigureOut">
              <a:rPr lang="en-IN" smtClean="0"/>
              <a:t>27-01-2015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C33B-98DE-4B18-ACAC-18FF88CF6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238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FD49-6499-49A4-818B-E07CC0C3C563}" type="datetimeFigureOut">
              <a:rPr lang="en-IN" smtClean="0"/>
              <a:t>27-01-2015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C33B-98DE-4B18-ACAC-18FF88CF6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869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FD49-6499-49A4-818B-E07CC0C3C563}" type="datetimeFigureOut">
              <a:rPr lang="en-IN" smtClean="0"/>
              <a:t>27-01-2015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C33B-98DE-4B18-ACAC-18FF88CF6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1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FD49-6499-49A4-818B-E07CC0C3C563}" type="datetimeFigureOut">
              <a:rPr lang="en-IN" smtClean="0"/>
              <a:t>27-01-2015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C33B-98DE-4B18-ACAC-18FF88CF6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259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1FD49-6499-49A4-818B-E07CC0C3C563}" type="datetimeFigureOut">
              <a:rPr lang="en-IN" smtClean="0"/>
              <a:t>27-01-2015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EC33B-98DE-4B18-ACAC-18FF88CF6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731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0649"/>
            <a:ext cx="7772400" cy="1728191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solidFill>
                  <a:srgbClr val="002060"/>
                </a:solidFill>
                <a:latin typeface="Lucida Console" pitchFamily="49" charset="0"/>
              </a:rPr>
              <a:t>Model of </a:t>
            </a:r>
            <a:r>
              <a:rPr lang="en-IN" sz="4000" b="1" dirty="0" smtClean="0">
                <a:solidFill>
                  <a:srgbClr val="002060"/>
                </a:solidFill>
                <a:latin typeface="Lucida Console" pitchFamily="49" charset="0"/>
              </a:rPr>
              <a:t>Minesweeper</a:t>
            </a:r>
            <a:endParaRPr lang="en-IN" sz="4000" b="1" dirty="0">
              <a:solidFill>
                <a:srgbClr val="002060"/>
              </a:solidFill>
              <a:latin typeface="Lucida Console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2132856"/>
            <a:ext cx="6440760" cy="3096344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0" indent="-457200" algn="l">
              <a:buFont typeface="Courier New" pitchFamily="49" charset="0"/>
              <a:buChar char="o"/>
            </a:pPr>
            <a:r>
              <a:rPr lang="en-IN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Square Class</a:t>
            </a:r>
          </a:p>
          <a:p>
            <a:pPr marL="457200" indent="-457200" algn="l">
              <a:buFont typeface="Courier New" pitchFamily="49" charset="0"/>
              <a:buChar char="o"/>
            </a:pPr>
            <a:r>
              <a:rPr lang="en-IN" sz="2800" b="1" dirty="0" smtClean="0">
                <a:solidFill>
                  <a:srgbClr val="FF0000"/>
                </a:solidFill>
              </a:rPr>
              <a:t>Mines logic</a:t>
            </a:r>
          </a:p>
          <a:p>
            <a:pPr marL="457200" indent="-457200" algn="l">
              <a:buFont typeface="Courier New" pitchFamily="49" charset="0"/>
              <a:buChar char="o"/>
            </a:pPr>
            <a:r>
              <a:rPr lang="en-IN" sz="2800" b="1" dirty="0" smtClean="0">
                <a:solidFill>
                  <a:srgbClr val="00B050"/>
                </a:solidFill>
              </a:rPr>
              <a:t>Neighbour Count</a:t>
            </a:r>
          </a:p>
          <a:p>
            <a:pPr marL="457200" indent="-457200" algn="l">
              <a:buFont typeface="Courier New" pitchFamily="49" charset="0"/>
              <a:buChar char="o"/>
            </a:pPr>
            <a:r>
              <a:rPr lang="en-IN" sz="2800" b="1" dirty="0" smtClean="0">
                <a:solidFill>
                  <a:schemeClr val="accent5">
                    <a:lumMod val="75000"/>
                  </a:schemeClr>
                </a:solidFill>
              </a:rPr>
              <a:t>Click interface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I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74449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416"/>
    </mc:Choice>
    <mc:Fallback xmlns="">
      <p:transition spd="slow" advTm="194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b="1" dirty="0" smtClean="0">
                <a:solidFill>
                  <a:srgbClr val="FFC000"/>
                </a:solidFill>
              </a:rPr>
              <a:t>MinesweeperModel </a:t>
            </a:r>
            <a:br>
              <a:rPr lang="en-IN" sz="3600" b="1" dirty="0" smtClean="0">
                <a:solidFill>
                  <a:srgbClr val="FFC000"/>
                </a:solidFill>
              </a:rPr>
            </a:br>
            <a:r>
              <a:rPr lang="en-IN" sz="3600" b="1" dirty="0" smtClean="0">
                <a:solidFill>
                  <a:srgbClr val="FFC000"/>
                </a:solidFill>
              </a:rPr>
              <a:t>Class</a:t>
            </a:r>
            <a:endParaRPr lang="en-IN" sz="3600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800" dirty="0" smtClean="0">
                <a:solidFill>
                  <a:srgbClr val="00B050"/>
                </a:solidFill>
              </a:rPr>
              <a:t>1.Purpose</a:t>
            </a:r>
          </a:p>
          <a:p>
            <a:pPr marL="0" indent="0">
              <a:buNone/>
            </a:pPr>
            <a:r>
              <a:rPr lang="en-IN" sz="2800" dirty="0" smtClean="0">
                <a:solidFill>
                  <a:srgbClr val="FF0000"/>
                </a:solidFill>
              </a:rPr>
              <a:t>2.Variables to be used:</a:t>
            </a:r>
          </a:p>
          <a:p>
            <a:pPr marL="0" indent="0">
              <a:buNone/>
            </a:pPr>
            <a:r>
              <a:rPr lang="en-IN" sz="2800" dirty="0"/>
              <a:t>	</a:t>
            </a:r>
            <a:r>
              <a:rPr lang="en-IN" sz="2200" dirty="0" smtClean="0">
                <a:solidFill>
                  <a:schemeClr val="accent1"/>
                </a:solidFill>
              </a:rPr>
              <a:t>1.No. </a:t>
            </a:r>
            <a:r>
              <a:rPr lang="en-IN" sz="2200" dirty="0" smtClean="0">
                <a:solidFill>
                  <a:schemeClr val="accent1"/>
                </a:solidFill>
              </a:rPr>
              <a:t>of rows-Integer</a:t>
            </a:r>
          </a:p>
          <a:p>
            <a:pPr marL="0" indent="0">
              <a:buNone/>
            </a:pPr>
            <a:r>
              <a:rPr lang="en-IN" sz="2200" dirty="0">
                <a:solidFill>
                  <a:schemeClr val="accent1"/>
                </a:solidFill>
              </a:rPr>
              <a:t>	</a:t>
            </a:r>
            <a:r>
              <a:rPr lang="en-IN" sz="2200" dirty="0" smtClean="0">
                <a:solidFill>
                  <a:schemeClr val="accent1"/>
                </a:solidFill>
              </a:rPr>
              <a:t>2.No. </a:t>
            </a:r>
            <a:r>
              <a:rPr lang="en-IN" sz="2200" dirty="0" smtClean="0">
                <a:solidFill>
                  <a:schemeClr val="accent1"/>
                </a:solidFill>
              </a:rPr>
              <a:t>of cols-Integer</a:t>
            </a:r>
          </a:p>
          <a:p>
            <a:pPr marL="0" indent="0">
              <a:buNone/>
            </a:pPr>
            <a:r>
              <a:rPr lang="en-IN" sz="2200" dirty="0">
                <a:solidFill>
                  <a:schemeClr val="accent1"/>
                </a:solidFill>
              </a:rPr>
              <a:t>	</a:t>
            </a:r>
            <a:r>
              <a:rPr lang="en-IN" sz="2200" dirty="0" smtClean="0">
                <a:solidFill>
                  <a:schemeClr val="accent1"/>
                </a:solidFill>
              </a:rPr>
              <a:t>3.Static </a:t>
            </a:r>
            <a:r>
              <a:rPr lang="en-IN" sz="2200" dirty="0" smtClean="0">
                <a:solidFill>
                  <a:schemeClr val="accent1"/>
                </a:solidFill>
              </a:rPr>
              <a:t>status defining variables:</a:t>
            </a:r>
          </a:p>
          <a:p>
            <a:pPr marL="0" indent="0">
              <a:buNone/>
            </a:pPr>
            <a:r>
              <a:rPr lang="en-IN" sz="2200" dirty="0">
                <a:solidFill>
                  <a:schemeClr val="accent1"/>
                </a:solidFill>
              </a:rPr>
              <a:t>	</a:t>
            </a:r>
            <a:r>
              <a:rPr lang="en-IN" sz="2200" dirty="0" smtClean="0">
                <a:solidFill>
                  <a:schemeClr val="accent1"/>
                </a:solidFill>
              </a:rPr>
              <a:t>	1.Over-0</a:t>
            </a:r>
          </a:p>
          <a:p>
            <a:pPr marL="0" indent="0">
              <a:buNone/>
            </a:pPr>
            <a:r>
              <a:rPr lang="en-IN" sz="2200" dirty="0">
                <a:solidFill>
                  <a:schemeClr val="accent1"/>
                </a:solidFill>
              </a:rPr>
              <a:t>	</a:t>
            </a:r>
            <a:r>
              <a:rPr lang="en-IN" sz="2200" dirty="0" smtClean="0">
                <a:solidFill>
                  <a:schemeClr val="accent1"/>
                </a:solidFill>
              </a:rPr>
              <a:t>	2.inProgress-1</a:t>
            </a:r>
          </a:p>
          <a:p>
            <a:pPr marL="0" indent="0">
              <a:buNone/>
            </a:pPr>
            <a:r>
              <a:rPr lang="en-IN" sz="2200" dirty="0">
                <a:solidFill>
                  <a:schemeClr val="accent1"/>
                </a:solidFill>
              </a:rPr>
              <a:t>	</a:t>
            </a:r>
            <a:r>
              <a:rPr lang="en-IN" sz="2200" dirty="0" smtClean="0">
                <a:solidFill>
                  <a:schemeClr val="accent1"/>
                </a:solidFill>
              </a:rPr>
              <a:t>	3.Won-2</a:t>
            </a:r>
          </a:p>
          <a:p>
            <a:pPr marL="0" indent="0">
              <a:buNone/>
            </a:pPr>
            <a:r>
              <a:rPr lang="en-IN" sz="2800" dirty="0" smtClean="0">
                <a:solidFill>
                  <a:schemeClr val="bg2">
                    <a:lumMod val="50000"/>
                  </a:schemeClr>
                </a:solidFill>
              </a:rPr>
              <a:t>3.Constructor</a:t>
            </a:r>
            <a:endParaRPr lang="en-IN" sz="28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IN" sz="2800" dirty="0"/>
              <a:t>	</a:t>
            </a:r>
            <a:r>
              <a:rPr lang="en-IN" sz="2200" dirty="0">
                <a:solidFill>
                  <a:srgbClr val="002060"/>
                </a:solidFill>
              </a:rPr>
              <a:t>public MinesweeperModel(int rows,int cols,int mines)</a:t>
            </a:r>
          </a:p>
        </p:txBody>
      </p:sp>
    </p:spTree>
    <p:extLst>
      <p:ext uri="{BB962C8B-B14F-4D97-AF65-F5344CB8AC3E}">
        <p14:creationId xmlns:p14="http://schemas.microsoft.com/office/powerpoint/2010/main" val="34314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1700808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solidFill>
                  <a:srgbClr val="00B050"/>
                </a:solidFill>
              </a:rPr>
              <a:t>Square Class</a:t>
            </a:r>
            <a:endParaRPr lang="en-IN" sz="4000" b="1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1772816"/>
            <a:ext cx="6400800" cy="4680520"/>
          </a:xfrm>
        </p:spPr>
        <p:txBody>
          <a:bodyPr>
            <a:normAutofit/>
          </a:bodyPr>
          <a:lstStyle/>
          <a:p>
            <a:pPr algn="l"/>
            <a:r>
              <a:rPr lang="en-IN" sz="2400" b="1" dirty="0" smtClean="0">
                <a:solidFill>
                  <a:schemeClr val="bg2">
                    <a:lumMod val="50000"/>
                  </a:schemeClr>
                </a:solidFill>
              </a:rPr>
              <a:t>1.Purpose</a:t>
            </a:r>
            <a:endParaRPr lang="en-IN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r>
              <a:rPr lang="en-IN" sz="2490" b="1" dirty="0" smtClean="0">
                <a:solidFill>
                  <a:schemeClr val="accent1">
                    <a:lumMod val="50000"/>
                  </a:schemeClr>
                </a:solidFill>
              </a:rPr>
              <a:t>2.Attributes</a:t>
            </a:r>
            <a:r>
              <a:rPr lang="en-IN" sz="249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N" sz="2490" dirty="0">
                <a:solidFill>
                  <a:schemeClr val="accent1">
                    <a:lumMod val="50000"/>
                  </a:schemeClr>
                </a:solidFill>
              </a:rPr>
              <a:t>of </a:t>
            </a:r>
            <a:r>
              <a:rPr lang="en-IN" sz="2490">
                <a:solidFill>
                  <a:schemeClr val="accent1">
                    <a:lumMod val="50000"/>
                  </a:schemeClr>
                </a:solidFill>
              </a:rPr>
              <a:t>Square </a:t>
            </a:r>
            <a:r>
              <a:rPr lang="en-IN" sz="2490" smtClean="0">
                <a:solidFill>
                  <a:schemeClr val="accent1">
                    <a:lumMod val="50000"/>
                  </a:schemeClr>
                </a:solidFill>
              </a:rPr>
              <a:t>class:</a:t>
            </a:r>
            <a:endParaRPr lang="en-IN" sz="2490" dirty="0">
              <a:solidFill>
                <a:schemeClr val="accent1">
                  <a:lumMod val="50000"/>
                </a:schemeClr>
              </a:solidFill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en-IN" sz="2090" dirty="0">
                <a:solidFill>
                  <a:schemeClr val="tx2">
                    <a:lumMod val="75000"/>
                  </a:schemeClr>
                </a:solidFill>
              </a:rPr>
              <a:t>Rows-Integer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IN" sz="2090" dirty="0">
                <a:solidFill>
                  <a:schemeClr val="tx2">
                    <a:lumMod val="75000"/>
                  </a:schemeClr>
                </a:solidFill>
              </a:rPr>
              <a:t>Cols-Integer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IN" sz="2090" dirty="0">
                <a:solidFill>
                  <a:schemeClr val="tx2">
                    <a:lumMod val="75000"/>
                  </a:schemeClr>
                </a:solidFill>
              </a:rPr>
              <a:t>isMine-Boolean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IN" sz="2090" dirty="0">
                <a:solidFill>
                  <a:schemeClr val="tx2">
                    <a:lumMod val="75000"/>
                  </a:schemeClr>
                </a:solidFill>
              </a:rPr>
              <a:t>isFlagged-Boolean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IN" sz="2090" dirty="0">
                <a:solidFill>
                  <a:schemeClr val="tx2">
                    <a:lumMod val="75000"/>
                  </a:schemeClr>
                </a:solidFill>
              </a:rPr>
              <a:t>isOpen-Boolean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IN" sz="2090" dirty="0">
                <a:solidFill>
                  <a:schemeClr val="tx2">
                    <a:lumMod val="75000"/>
                  </a:schemeClr>
                </a:solidFill>
              </a:rPr>
              <a:t>neighbourCount-Integer </a:t>
            </a:r>
          </a:p>
          <a:p>
            <a:pPr algn="l"/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3.Constuctor</a:t>
            </a:r>
          </a:p>
          <a:p>
            <a:pPr algn="l"/>
            <a:r>
              <a:rPr lang="en-IN" sz="2090" dirty="0"/>
              <a:t>	</a:t>
            </a:r>
            <a:r>
              <a:rPr lang="en-IN" sz="2090" dirty="0">
                <a:solidFill>
                  <a:schemeClr val="accent2">
                    <a:lumMod val="75000"/>
                  </a:schemeClr>
                </a:solidFill>
              </a:rPr>
              <a:t>public </a:t>
            </a:r>
            <a:r>
              <a:rPr lang="en-IN" sz="2090" dirty="0" smtClean="0">
                <a:solidFill>
                  <a:schemeClr val="accent2">
                    <a:lumMod val="75000"/>
                  </a:schemeClr>
                </a:solidFill>
              </a:rPr>
              <a:t>Square(int </a:t>
            </a:r>
            <a:r>
              <a:rPr lang="en-IN" sz="2090" dirty="0">
                <a:solidFill>
                  <a:schemeClr val="accent2">
                    <a:lumMod val="75000"/>
                  </a:schemeClr>
                </a:solidFill>
              </a:rPr>
              <a:t>i, int j, boolean isMine</a:t>
            </a:r>
            <a:r>
              <a:rPr lang="en-IN" sz="2090" dirty="0" smtClean="0"/>
              <a:t>)</a:t>
            </a:r>
            <a:endParaRPr lang="en-IN" sz="2090" dirty="0"/>
          </a:p>
        </p:txBody>
      </p:sp>
    </p:spTree>
    <p:extLst>
      <p:ext uri="{BB962C8B-B14F-4D97-AF65-F5344CB8AC3E}">
        <p14:creationId xmlns:p14="http://schemas.microsoft.com/office/powerpoint/2010/main" val="81870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565"/>
    </mc:Choice>
    <mc:Fallback xmlns="">
      <p:transition advTm="18565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6210"/>
          </a:xfrm>
        </p:spPr>
        <p:txBody>
          <a:bodyPr>
            <a:noAutofit/>
          </a:bodyPr>
          <a:lstStyle/>
          <a:p>
            <a:r>
              <a:rPr lang="en-IN" sz="3600" b="1" dirty="0" smtClean="0">
                <a:solidFill>
                  <a:srgbClr val="FF0000"/>
                </a:solidFill>
              </a:rPr>
              <a:t/>
            </a:r>
            <a:br>
              <a:rPr lang="en-IN" sz="3600" b="1" dirty="0" smtClean="0">
                <a:solidFill>
                  <a:srgbClr val="FF0000"/>
                </a:solidFill>
              </a:rPr>
            </a:br>
            <a:r>
              <a:rPr lang="en-IN" sz="3600" b="1" dirty="0">
                <a:solidFill>
                  <a:srgbClr val="FF0000"/>
                </a:solidFill>
              </a:rPr>
              <a:t>Mines Logic</a:t>
            </a:r>
            <a:br>
              <a:rPr lang="en-IN" sz="3600" b="1" dirty="0">
                <a:solidFill>
                  <a:srgbClr val="FF0000"/>
                </a:solidFill>
              </a:rPr>
            </a:br>
            <a:r>
              <a:rPr lang="en-IN" sz="3600" b="1" dirty="0">
                <a:solidFill>
                  <a:srgbClr val="FF0000"/>
                </a:solidFill>
              </a:rPr>
              <a:t>And</a:t>
            </a:r>
            <a:br>
              <a:rPr lang="en-IN" sz="3600" b="1" dirty="0">
                <a:solidFill>
                  <a:srgbClr val="FF0000"/>
                </a:solidFill>
              </a:rPr>
            </a:br>
            <a:r>
              <a:rPr lang="en-IN" sz="3600" b="1" dirty="0">
                <a:solidFill>
                  <a:srgbClr val="FF0000"/>
                </a:solidFill>
              </a:rPr>
              <a:t>Neighbour Count</a:t>
            </a:r>
            <a:br>
              <a:rPr lang="en-IN" sz="3600" b="1" dirty="0">
                <a:solidFill>
                  <a:srgbClr val="FF0000"/>
                </a:solidFill>
              </a:rPr>
            </a:br>
            <a:endParaRPr lang="en-IN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>
                <a:solidFill>
                  <a:schemeClr val="accent4">
                    <a:lumMod val="75000"/>
                  </a:schemeClr>
                </a:solidFill>
              </a:rPr>
              <a:t>1.Allocate space for the board by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sz="2400" dirty="0">
                <a:solidFill>
                  <a:srgbClr val="92D050"/>
                </a:solidFill>
              </a:rPr>
              <a:t>-Square board[][]=new Square[rows][cols];</a:t>
            </a:r>
            <a:endParaRPr lang="en-IN" sz="24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IN" sz="2400" dirty="0" smtClean="0">
                <a:solidFill>
                  <a:schemeClr val="accent5">
                    <a:lumMod val="75000"/>
                  </a:schemeClr>
                </a:solidFill>
              </a:rPr>
              <a:t>2.Call the insertMines function as follows: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-public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MinesweeperModel(int rows,int cols,int mines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3.Calculate the neighbour count for each cell by using functions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sz="2400" dirty="0" smtClean="0">
                <a:solidFill>
                  <a:srgbClr val="00B050"/>
                </a:solidFill>
              </a:rPr>
              <a:t>-public </a:t>
            </a:r>
            <a:r>
              <a:rPr lang="en-IN" sz="2400" dirty="0">
                <a:solidFill>
                  <a:srgbClr val="00B050"/>
                </a:solidFill>
              </a:rPr>
              <a:t>void neighborCount();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B050"/>
                </a:solidFill>
              </a:rPr>
              <a:t>	</a:t>
            </a:r>
            <a:r>
              <a:rPr lang="en-IN" sz="2400" dirty="0" smtClean="0">
                <a:solidFill>
                  <a:srgbClr val="00B050"/>
                </a:solidFill>
              </a:rPr>
              <a:t>-private </a:t>
            </a:r>
            <a:r>
              <a:rPr lang="en-IN" sz="2400" dirty="0">
                <a:solidFill>
                  <a:srgbClr val="00B050"/>
                </a:solidFill>
              </a:rPr>
              <a:t>int getNeighbourMinesCount(int i,int j);</a:t>
            </a:r>
          </a:p>
        </p:txBody>
      </p:sp>
    </p:spTree>
    <p:extLst>
      <p:ext uri="{BB962C8B-B14F-4D97-AF65-F5344CB8AC3E}">
        <p14:creationId xmlns:p14="http://schemas.microsoft.com/office/powerpoint/2010/main" val="378591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solidFill>
                  <a:srgbClr val="204C14"/>
                </a:solidFill>
              </a:rPr>
              <a:t>Click Interface</a:t>
            </a:r>
            <a:endParaRPr lang="en-IN" sz="4000" dirty="0">
              <a:solidFill>
                <a:srgbClr val="204C1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Purpose</a:t>
            </a:r>
          </a:p>
          <a:p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Function declaration </a:t>
            </a:r>
          </a:p>
          <a:p>
            <a:pPr lvl="1"/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public int click(int i,int j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);</a:t>
            </a:r>
          </a:p>
          <a:p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Check specific conditions and </a:t>
            </a:r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return the corresponding value.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If the square is flagged already and if we left click it, it should return inprogress.</a:t>
            </a:r>
          </a:p>
          <a:p>
            <a:r>
              <a:rPr lang="en-IN" dirty="0" smtClean="0"/>
              <a:t>If the above is not the case, check if the square has a mine in it, if it has then return game over value.</a:t>
            </a:r>
          </a:p>
          <a:p>
            <a:r>
              <a:rPr lang="en-IN" dirty="0" smtClean="0">
                <a:solidFill>
                  <a:srgbClr val="7030A0"/>
                </a:solidFill>
              </a:rPr>
              <a:t>Or else open all the neighbouring boxes’ mines count.</a:t>
            </a:r>
            <a:endParaRPr lang="en-IN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9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Click interface </a:t>
            </a:r>
            <a:b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logic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13" y="1600200"/>
            <a:ext cx="5846973" cy="4525963"/>
          </a:xfrm>
        </p:spPr>
      </p:pic>
    </p:spTree>
    <p:extLst>
      <p:ext uri="{BB962C8B-B14F-4D97-AF65-F5344CB8AC3E}">
        <p14:creationId xmlns:p14="http://schemas.microsoft.com/office/powerpoint/2010/main" val="372551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solidFill>
                  <a:srgbClr val="FF0000"/>
                </a:solidFill>
              </a:rPr>
              <a:t>Status of the Game</a:t>
            </a:r>
            <a:endParaRPr lang="en-IN" sz="4000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50" y="1628799"/>
            <a:ext cx="1836061" cy="230425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804595"/>
            <a:ext cx="2300328" cy="19924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4187237"/>
            <a:ext cx="1588507" cy="232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27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4968552"/>
          </a:xfrm>
        </p:spPr>
        <p:txBody>
          <a:bodyPr>
            <a:normAutofit/>
          </a:bodyPr>
          <a:lstStyle/>
          <a:p>
            <a:r>
              <a:rPr lang="en-IN" sz="6600" b="1" dirty="0" smtClean="0">
                <a:solidFill>
                  <a:srgbClr val="329A7F"/>
                </a:solidFill>
              </a:rPr>
              <a:t>Over to the next </a:t>
            </a:r>
            <a:br>
              <a:rPr lang="en-IN" sz="6600" b="1" dirty="0" smtClean="0">
                <a:solidFill>
                  <a:srgbClr val="329A7F"/>
                </a:solidFill>
              </a:rPr>
            </a:br>
            <a:r>
              <a:rPr lang="en-IN" sz="6600" b="1" dirty="0" smtClean="0">
                <a:solidFill>
                  <a:srgbClr val="329A7F"/>
                </a:solidFill>
              </a:rPr>
              <a:t>Presentation,</a:t>
            </a:r>
            <a:br>
              <a:rPr lang="en-IN" sz="6600" b="1" dirty="0" smtClean="0">
                <a:solidFill>
                  <a:srgbClr val="329A7F"/>
                </a:solidFill>
              </a:rPr>
            </a:br>
            <a:r>
              <a:rPr lang="en-IN" sz="6600" b="1" dirty="0" smtClean="0">
                <a:solidFill>
                  <a:srgbClr val="329A7F"/>
                </a:solidFill>
              </a:rPr>
              <a:t>Thank You! </a:t>
            </a:r>
            <a:endParaRPr lang="en-IN" sz="6600" b="1" dirty="0">
              <a:solidFill>
                <a:srgbClr val="329A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66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</TotalTime>
  <Words>125</Words>
  <Application>Microsoft Office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Model of Minesweeper</vt:lpstr>
      <vt:lpstr>MinesweeperModel  Class</vt:lpstr>
      <vt:lpstr>Square Class</vt:lpstr>
      <vt:lpstr> Mines Logic And Neighbour Count </vt:lpstr>
      <vt:lpstr>Click Interface</vt:lpstr>
      <vt:lpstr>Click interface  logic</vt:lpstr>
      <vt:lpstr>Status of the Game</vt:lpstr>
      <vt:lpstr>Over to the next  Presentation, Thank You!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of  Minesweeper</dc:title>
  <dc:creator>srikar</dc:creator>
  <cp:lastModifiedBy>srikar</cp:lastModifiedBy>
  <cp:revision>39</cp:revision>
  <dcterms:created xsi:type="dcterms:W3CDTF">2015-01-26T05:24:02Z</dcterms:created>
  <dcterms:modified xsi:type="dcterms:W3CDTF">2015-01-27T14:57:37Z</dcterms:modified>
</cp:coreProperties>
</file>