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8"/>
  </p:notesMasterIdLst>
  <p:sldIdLst>
    <p:sldId id="256" r:id="rId2"/>
    <p:sldId id="257" r:id="rId3"/>
    <p:sldId id="258" r:id="rId4"/>
    <p:sldId id="259" r:id="rId5"/>
    <p:sldId id="262" r:id="rId6"/>
    <p:sldId id="26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95D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9C869A-7EB9-4972-97EC-E570038D461B}"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D357F69D-55E7-4040-8905-9BD9032756D1}">
      <dgm:prSet phldrT="[Text]"/>
      <dgm:spPr/>
      <dgm:t>
        <a:bodyPr/>
        <a:lstStyle/>
        <a:p>
          <a:r>
            <a:rPr lang="en-US" dirty="0" smtClean="0"/>
            <a:t>1.Implement the Listener interface and override its methods</a:t>
          </a:r>
          <a:endParaRPr lang="en-US" dirty="0"/>
        </a:p>
      </dgm:t>
    </dgm:pt>
    <dgm:pt modelId="{1FE9F9A3-215D-46A9-BF4D-7E29CB0A2CF6}" type="parTrans" cxnId="{BA35B53E-B841-47D5-9560-1FCA02C93494}">
      <dgm:prSet/>
      <dgm:spPr/>
      <dgm:t>
        <a:bodyPr/>
        <a:lstStyle/>
        <a:p>
          <a:endParaRPr lang="en-US"/>
        </a:p>
      </dgm:t>
    </dgm:pt>
    <dgm:pt modelId="{E02BDC89-FAD8-48F0-985F-4315C715505A}" type="sibTrans" cxnId="{BA35B53E-B841-47D5-9560-1FCA02C93494}">
      <dgm:prSet/>
      <dgm:spPr/>
      <dgm:t>
        <a:bodyPr/>
        <a:lstStyle/>
        <a:p>
          <a:endParaRPr lang="en-US"/>
        </a:p>
      </dgm:t>
    </dgm:pt>
    <dgm:pt modelId="{4DB8240B-56F0-4DB0-869B-65A368D390E4}">
      <dgm:prSet phldrT="[Text]"/>
      <dgm:spPr/>
      <dgm:t>
        <a:bodyPr/>
        <a:lstStyle/>
        <a:p>
          <a:r>
            <a:rPr lang="en-US" dirty="0" smtClean="0"/>
            <a:t>2.Register the component with the Listener.</a:t>
          </a:r>
        </a:p>
      </dgm:t>
    </dgm:pt>
    <dgm:pt modelId="{65C155F8-DE1B-4CFD-A52B-3C8E1BD3D39D}" type="sibTrans" cxnId="{3BF81919-72CD-4568-9124-BFB308169650}">
      <dgm:prSet/>
      <dgm:spPr/>
      <dgm:t>
        <a:bodyPr/>
        <a:lstStyle/>
        <a:p>
          <a:endParaRPr lang="en-US"/>
        </a:p>
      </dgm:t>
    </dgm:pt>
    <dgm:pt modelId="{A6C7DEA9-B879-4458-8F9A-07DB284CFA2C}" type="parTrans" cxnId="{3BF81919-72CD-4568-9124-BFB308169650}">
      <dgm:prSet/>
      <dgm:spPr/>
      <dgm:t>
        <a:bodyPr/>
        <a:lstStyle/>
        <a:p>
          <a:endParaRPr lang="en-US"/>
        </a:p>
      </dgm:t>
    </dgm:pt>
    <dgm:pt modelId="{639E6655-B5A5-4B86-AED0-F27B0B502954}" type="pres">
      <dgm:prSet presAssocID="{589C869A-7EB9-4972-97EC-E570038D461B}" presName="Name0" presStyleCnt="0">
        <dgm:presLayoutVars>
          <dgm:dir/>
          <dgm:animLvl val="lvl"/>
          <dgm:resizeHandles val="exact"/>
        </dgm:presLayoutVars>
      </dgm:prSet>
      <dgm:spPr/>
      <dgm:t>
        <a:bodyPr/>
        <a:lstStyle/>
        <a:p>
          <a:endParaRPr lang="en-US"/>
        </a:p>
      </dgm:t>
    </dgm:pt>
    <dgm:pt modelId="{7EDC2C4D-DCEE-49CA-8B52-B1204B3B9C9D}" type="pres">
      <dgm:prSet presAssocID="{4DB8240B-56F0-4DB0-869B-65A368D390E4}" presName="boxAndChildren" presStyleCnt="0"/>
      <dgm:spPr/>
    </dgm:pt>
    <dgm:pt modelId="{FCA6612F-DB64-4CA3-9F36-F73439379D93}" type="pres">
      <dgm:prSet presAssocID="{4DB8240B-56F0-4DB0-869B-65A368D390E4}" presName="parentTextBox" presStyleLbl="node1" presStyleIdx="0" presStyleCnt="2" custLinFactNeighborX="-2500" custLinFactNeighborY="45885"/>
      <dgm:spPr/>
      <dgm:t>
        <a:bodyPr/>
        <a:lstStyle/>
        <a:p>
          <a:endParaRPr lang="en-US"/>
        </a:p>
      </dgm:t>
    </dgm:pt>
    <dgm:pt modelId="{8AC0705A-D349-4D26-91F4-5E8C85C7E645}" type="pres">
      <dgm:prSet presAssocID="{E02BDC89-FAD8-48F0-985F-4315C715505A}" presName="sp" presStyleCnt="0"/>
      <dgm:spPr/>
    </dgm:pt>
    <dgm:pt modelId="{F1E542AB-6805-40FE-98A8-725E57E13C7C}" type="pres">
      <dgm:prSet presAssocID="{D357F69D-55E7-4040-8905-9BD9032756D1}" presName="arrowAndChildren" presStyleCnt="0"/>
      <dgm:spPr/>
    </dgm:pt>
    <dgm:pt modelId="{2B66B92B-8601-4A11-BC47-CBE7B983EF1E}" type="pres">
      <dgm:prSet presAssocID="{D357F69D-55E7-4040-8905-9BD9032756D1}" presName="parentTextArrow" presStyleLbl="node1" presStyleIdx="1" presStyleCnt="2" custLinFactNeighborY="-74"/>
      <dgm:spPr/>
      <dgm:t>
        <a:bodyPr/>
        <a:lstStyle/>
        <a:p>
          <a:endParaRPr lang="en-US"/>
        </a:p>
      </dgm:t>
    </dgm:pt>
  </dgm:ptLst>
  <dgm:cxnLst>
    <dgm:cxn modelId="{2BBD9E72-A3CF-4647-9A99-758B92150A42}" type="presOf" srcId="{4DB8240B-56F0-4DB0-869B-65A368D390E4}" destId="{FCA6612F-DB64-4CA3-9F36-F73439379D93}" srcOrd="0" destOrd="0" presId="urn:microsoft.com/office/officeart/2005/8/layout/process4"/>
    <dgm:cxn modelId="{BA35B53E-B841-47D5-9560-1FCA02C93494}" srcId="{589C869A-7EB9-4972-97EC-E570038D461B}" destId="{D357F69D-55E7-4040-8905-9BD9032756D1}" srcOrd="0" destOrd="0" parTransId="{1FE9F9A3-215D-46A9-BF4D-7E29CB0A2CF6}" sibTransId="{E02BDC89-FAD8-48F0-985F-4315C715505A}"/>
    <dgm:cxn modelId="{88AC5F61-7C50-4E3F-A39E-788DEEA9B236}" type="presOf" srcId="{D357F69D-55E7-4040-8905-9BD9032756D1}" destId="{2B66B92B-8601-4A11-BC47-CBE7B983EF1E}" srcOrd="0" destOrd="0" presId="urn:microsoft.com/office/officeart/2005/8/layout/process4"/>
    <dgm:cxn modelId="{3BF81919-72CD-4568-9124-BFB308169650}" srcId="{589C869A-7EB9-4972-97EC-E570038D461B}" destId="{4DB8240B-56F0-4DB0-869B-65A368D390E4}" srcOrd="1" destOrd="0" parTransId="{A6C7DEA9-B879-4458-8F9A-07DB284CFA2C}" sibTransId="{65C155F8-DE1B-4CFD-A52B-3C8E1BD3D39D}"/>
    <dgm:cxn modelId="{E87512C2-5606-4506-AF51-0C2C74047427}" type="presOf" srcId="{589C869A-7EB9-4972-97EC-E570038D461B}" destId="{639E6655-B5A5-4B86-AED0-F27B0B502954}" srcOrd="0" destOrd="0" presId="urn:microsoft.com/office/officeart/2005/8/layout/process4"/>
    <dgm:cxn modelId="{8A62116A-31F3-4A96-A224-6EE54D5E353C}" type="presParOf" srcId="{639E6655-B5A5-4B86-AED0-F27B0B502954}" destId="{7EDC2C4D-DCEE-49CA-8B52-B1204B3B9C9D}" srcOrd="0" destOrd="0" presId="urn:microsoft.com/office/officeart/2005/8/layout/process4"/>
    <dgm:cxn modelId="{E935DD9F-6CBD-4325-92EA-D69C406BA391}" type="presParOf" srcId="{7EDC2C4D-DCEE-49CA-8B52-B1204B3B9C9D}" destId="{FCA6612F-DB64-4CA3-9F36-F73439379D93}" srcOrd="0" destOrd="0" presId="urn:microsoft.com/office/officeart/2005/8/layout/process4"/>
    <dgm:cxn modelId="{26E91754-30B4-4AC3-B890-87835B3F8A0C}" type="presParOf" srcId="{639E6655-B5A5-4B86-AED0-F27B0B502954}" destId="{8AC0705A-D349-4D26-91F4-5E8C85C7E645}" srcOrd="1" destOrd="0" presId="urn:microsoft.com/office/officeart/2005/8/layout/process4"/>
    <dgm:cxn modelId="{97034549-5CB1-4D27-99A2-8131A7A0C398}" type="presParOf" srcId="{639E6655-B5A5-4B86-AED0-F27B0B502954}" destId="{F1E542AB-6805-40FE-98A8-725E57E13C7C}" srcOrd="2" destOrd="0" presId="urn:microsoft.com/office/officeart/2005/8/layout/process4"/>
    <dgm:cxn modelId="{6D6E043E-D0F7-4D79-AE3A-95030F07B1EC}" type="presParOf" srcId="{F1E542AB-6805-40FE-98A8-725E57E13C7C}" destId="{2B66B92B-8601-4A11-BC47-CBE7B983EF1E}" srcOrd="0" destOrd="0" presId="urn:microsoft.com/office/officeart/2005/8/layout/process4"/>
  </dgm:cxnLst>
  <dgm:bg/>
  <dgm:whole/>
</dgm:dataModel>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4E4CA0-5210-4D95-978F-005779D7324E}" type="datetimeFigureOut">
              <a:rPr lang="en-US" smtClean="0"/>
              <a:pPr/>
              <a:t>1/26/2015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7B34B4-2D76-4609-A8B5-6329A19B7D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6C96515-C65F-4E40-80E9-B5ADED34B406}" type="datetimeFigureOut">
              <a:rPr lang="en-US" smtClean="0"/>
              <a:pPr/>
              <a:t>1/26/2015</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474D247B-1FF5-4048-8DF1-DFA56E920C94}"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C96515-C65F-4E40-80E9-B5ADED34B406}" type="datetimeFigureOut">
              <a:rPr lang="en-US" smtClean="0"/>
              <a:pPr/>
              <a:t>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4D247B-1FF5-4048-8DF1-DFA56E920C94}" type="slidenum">
              <a:rPr lang="en-US" smtClean="0"/>
              <a:pPr/>
              <a:t>‹#›</a:t>
            </a:fld>
            <a:endParaRPr lang="en-US" dirty="0"/>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C96515-C65F-4E40-80E9-B5ADED34B406}" type="datetimeFigureOut">
              <a:rPr lang="en-US" smtClean="0"/>
              <a:pPr/>
              <a:t>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4D247B-1FF5-4048-8DF1-DFA56E920C94}" type="slidenum">
              <a:rPr lang="en-US" smtClean="0"/>
              <a:pPr/>
              <a:t>‹#›</a:t>
            </a:fld>
            <a:endParaRPr lang="en-US" dirty="0"/>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C96515-C65F-4E40-80E9-B5ADED34B406}" type="datetimeFigureOut">
              <a:rPr lang="en-US" smtClean="0"/>
              <a:pPr/>
              <a:t>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4D247B-1FF5-4048-8DF1-DFA56E920C94}" type="slidenum">
              <a:rPr lang="en-US" smtClean="0"/>
              <a:pPr/>
              <a:t>‹#›</a:t>
            </a:fld>
            <a:endParaRPr lang="en-US" dirty="0"/>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6C96515-C65F-4E40-80E9-B5ADED34B406}" type="datetimeFigureOut">
              <a:rPr lang="en-US" smtClean="0"/>
              <a:pPr/>
              <a:t>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4D247B-1FF5-4048-8DF1-DFA56E920C94}"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6C96515-C65F-4E40-80E9-B5ADED34B406}" type="datetimeFigureOut">
              <a:rPr lang="en-US" smtClean="0"/>
              <a:pPr/>
              <a:t>1/26/2015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4D247B-1FF5-4048-8DF1-DFA56E920C94}" type="slidenum">
              <a:rPr lang="en-US" smtClean="0"/>
              <a:pPr/>
              <a:t>‹#›</a:t>
            </a:fld>
            <a:endParaRPr lang="en-US" dirty="0"/>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6C96515-C65F-4E40-80E9-B5ADED34B406}" type="datetimeFigureOut">
              <a:rPr lang="en-US" smtClean="0"/>
              <a:pPr/>
              <a:t>1/26/2015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74D247B-1FF5-4048-8DF1-DFA56E920C94}" type="slidenum">
              <a:rPr lang="en-US" smtClean="0"/>
              <a:pPr/>
              <a:t>‹#›</a:t>
            </a:fld>
            <a:endParaRPr lang="en-US" dirty="0"/>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6C96515-C65F-4E40-80E9-B5ADED34B406}" type="datetimeFigureOut">
              <a:rPr lang="en-US" smtClean="0"/>
              <a:pPr/>
              <a:t>1/26/2015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74D247B-1FF5-4048-8DF1-DFA56E920C94}" type="slidenum">
              <a:rPr lang="en-US" smtClean="0"/>
              <a:pPr/>
              <a:t>‹#›</a:t>
            </a:fld>
            <a:endParaRPr lang="en-US" dirty="0"/>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C96515-C65F-4E40-80E9-B5ADED34B406}" type="datetimeFigureOut">
              <a:rPr lang="en-US" smtClean="0"/>
              <a:pPr/>
              <a:t>1/26/2015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74D247B-1FF5-4048-8DF1-DFA56E920C94}" type="slidenum">
              <a:rPr lang="en-US" smtClean="0"/>
              <a:pPr/>
              <a:t>‹#›</a:t>
            </a:fld>
            <a:endParaRPr lang="en-US" dirty="0"/>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6C96515-C65F-4E40-80E9-B5ADED34B406}" type="datetimeFigureOut">
              <a:rPr lang="en-US" smtClean="0"/>
              <a:pPr/>
              <a:t>1/26/2015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4D247B-1FF5-4048-8DF1-DFA56E920C94}" type="slidenum">
              <a:rPr lang="en-US" smtClean="0"/>
              <a:pPr/>
              <a:t>‹#›</a:t>
            </a:fld>
            <a:endParaRPr lang="en-US" dirty="0"/>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6C96515-C65F-4E40-80E9-B5ADED34B406}" type="datetimeFigureOut">
              <a:rPr lang="en-US" smtClean="0"/>
              <a:pPr/>
              <a:t>1/26/2015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474D247B-1FF5-4048-8DF1-DFA56E920C94}"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6C96515-C65F-4E40-80E9-B5ADED34B406}" type="datetimeFigureOut">
              <a:rPr lang="en-US" smtClean="0"/>
              <a:pPr/>
              <a:t>1/26/2015</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74D247B-1FF5-4048-8DF1-DFA56E920C94}"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dissolve/>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447800" y="914400"/>
            <a:ext cx="3505200" cy="923330"/>
          </a:xfrm>
          <a:prstGeom prst="rect">
            <a:avLst/>
          </a:prstGeom>
          <a:noFill/>
        </p:spPr>
        <p:txBody>
          <a:bodyPr wrap="square" rtlCol="0">
            <a:spAutoFit/>
          </a:bodyPr>
          <a:lstStyle/>
          <a:p>
            <a:r>
              <a:rPr lang="en-US" sz="5400" b="1" i="1" dirty="0" smtClean="0">
                <a:solidFill>
                  <a:srgbClr val="0000FF"/>
                </a:solidFill>
                <a:latin typeface="Monotype Corsiva" pitchFamily="66" charset="0"/>
              </a:rPr>
              <a:t>Controller:</a:t>
            </a:r>
            <a:endParaRPr lang="en-US" sz="5400" b="1" i="1" dirty="0">
              <a:solidFill>
                <a:srgbClr val="0000FF"/>
              </a:solidFill>
              <a:latin typeface="Monotype Corsiva" pitchFamily="66" charset="0"/>
            </a:endParaRPr>
          </a:p>
        </p:txBody>
      </p:sp>
      <p:sp>
        <p:nvSpPr>
          <p:cNvPr id="11" name="TextBox 10"/>
          <p:cNvSpPr txBox="1"/>
          <p:nvPr/>
        </p:nvSpPr>
        <p:spPr>
          <a:xfrm>
            <a:off x="533400" y="1981200"/>
            <a:ext cx="8229600" cy="1077218"/>
          </a:xfrm>
          <a:prstGeom prst="rect">
            <a:avLst/>
          </a:prstGeom>
          <a:noFill/>
        </p:spPr>
        <p:txBody>
          <a:bodyPr wrap="square" rtlCol="0">
            <a:spAutoFit/>
          </a:bodyPr>
          <a:lstStyle/>
          <a:p>
            <a:pPr>
              <a:buClr>
                <a:schemeClr val="bg1"/>
              </a:buClr>
              <a:buSzPct val="105000"/>
              <a:buFont typeface="Wingdings" pitchFamily="2" charset="2"/>
              <a:buChar char="Ø"/>
            </a:pPr>
            <a:r>
              <a:rPr lang="en-US" sz="3200" dirty="0" smtClean="0"/>
              <a:t>Software Code that controls the interactions </a:t>
            </a:r>
          </a:p>
          <a:p>
            <a:pPr>
              <a:buClr>
                <a:schemeClr val="bg1"/>
              </a:buClr>
              <a:buSzPct val="105000"/>
            </a:pPr>
            <a:r>
              <a:rPr lang="en-US" sz="3200" dirty="0"/>
              <a:t> </a:t>
            </a:r>
            <a:r>
              <a:rPr lang="en-US" sz="3200" dirty="0" smtClean="0"/>
              <a:t>   between the Model and View.</a:t>
            </a:r>
          </a:p>
        </p:txBody>
      </p:sp>
      <p:sp>
        <p:nvSpPr>
          <p:cNvPr id="4" name="TextBox 3"/>
          <p:cNvSpPr txBox="1"/>
          <p:nvPr/>
        </p:nvSpPr>
        <p:spPr>
          <a:xfrm>
            <a:off x="609600" y="3124200"/>
            <a:ext cx="8153400" cy="3323987"/>
          </a:xfrm>
          <a:prstGeom prst="rect">
            <a:avLst/>
          </a:prstGeom>
          <a:noFill/>
        </p:spPr>
        <p:txBody>
          <a:bodyPr wrap="square" rtlCol="0">
            <a:spAutoFit/>
          </a:bodyPr>
          <a:lstStyle/>
          <a:p>
            <a:pPr algn="just">
              <a:buClr>
                <a:schemeClr val="bg1"/>
              </a:buClr>
              <a:buFont typeface="Wingdings" pitchFamily="2" charset="2"/>
              <a:buChar char="Ø"/>
            </a:pPr>
            <a:r>
              <a:rPr lang="en-US" sz="3200" dirty="0" smtClean="0"/>
              <a:t>The controller is responsible for responding                                      to </a:t>
            </a:r>
            <a:r>
              <a:rPr lang="en-US" sz="3200" dirty="0" smtClean="0"/>
              <a:t>user </a:t>
            </a:r>
            <a:r>
              <a:rPr lang="en-US" sz="3200" dirty="0" smtClean="0"/>
              <a:t>input and perform interactions on the data model objects. The controller receives the input, it validates the input and then performs the business operation that modifies the state of the data model.</a:t>
            </a:r>
          </a:p>
          <a:p>
            <a:endParaRPr lang="en-US"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 calcmode="lin" valueType="num">
                                      <p:cBhvr additive="base">
                                        <p:cTn id="1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p:bldP spid="4"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lstStyle/>
          <a:p>
            <a:r>
              <a:rPr lang="en-US" b="1" i="1" dirty="0" smtClean="0">
                <a:latin typeface="MV Boli" pitchFamily="2" charset="0"/>
                <a:cs typeface="MV Boli" pitchFamily="2" charset="0"/>
              </a:rPr>
              <a:t>Event Handling:</a:t>
            </a:r>
            <a:endParaRPr lang="en-US" b="1" i="1" dirty="0">
              <a:latin typeface="MV Boli" pitchFamily="2" charset="0"/>
              <a:cs typeface="MV Boli" pitchFamily="2" charset="0"/>
            </a:endParaRPr>
          </a:p>
        </p:txBody>
      </p:sp>
      <p:sp>
        <p:nvSpPr>
          <p:cNvPr id="7" name="Horizontal Scroll 6"/>
          <p:cNvSpPr/>
          <p:nvPr/>
        </p:nvSpPr>
        <p:spPr>
          <a:xfrm>
            <a:off x="533400" y="1447800"/>
            <a:ext cx="8382000" cy="1981200"/>
          </a:xfrm>
          <a:prstGeom prst="horizontalScroll">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Arial" pitchFamily="34" charset="0"/>
              <a:buChar char="•"/>
            </a:pPr>
            <a:r>
              <a:rPr lang="en-US" sz="2800" dirty="0" smtClean="0">
                <a:solidFill>
                  <a:srgbClr val="0000FF"/>
                </a:solidFill>
              </a:rPr>
              <a:t>What is an Event?</a:t>
            </a:r>
          </a:p>
          <a:p>
            <a:pPr algn="just"/>
            <a:r>
              <a:rPr lang="en-US" sz="2800" dirty="0" smtClean="0">
                <a:solidFill>
                  <a:srgbClr val="0000FF"/>
                </a:solidFill>
              </a:rPr>
              <a:t>   Change in the state of an object is known as event </a:t>
            </a:r>
          </a:p>
        </p:txBody>
      </p:sp>
      <p:sp>
        <p:nvSpPr>
          <p:cNvPr id="8" name="Horizontal Scroll 7"/>
          <p:cNvSpPr/>
          <p:nvPr/>
        </p:nvSpPr>
        <p:spPr>
          <a:xfrm>
            <a:off x="609600" y="3352800"/>
            <a:ext cx="8305800" cy="31242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Arial" pitchFamily="34" charset="0"/>
              <a:buChar char="•"/>
            </a:pPr>
            <a:r>
              <a:rPr lang="en-US" sz="2400" dirty="0" smtClean="0"/>
              <a:t>What is Event Handling?</a:t>
            </a:r>
          </a:p>
          <a:p>
            <a:pPr algn="just">
              <a:buFont typeface="Wingdings" pitchFamily="2" charset="2"/>
              <a:buChar char="q"/>
            </a:pPr>
            <a:r>
              <a:rPr lang="en-US" sz="2400" dirty="0" smtClean="0"/>
              <a:t> Event Handling is the mechanism that controls the event and decides what should happen if an event occurs. This mechanism have the code which is known as event handler that is executed when an event occurs.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 calcmode="lin" valueType="num">
                                      <p:cBhvr additive="base">
                                        <p:cTn id="7" dur="500" fill="hold"/>
                                        <p:tgtEl>
                                          <p:spTgt spid="7">
                                            <p:bg/>
                                          </p:spTgt>
                                        </p:tgtEl>
                                        <p:attrNameLst>
                                          <p:attrName>ppt_x</p:attrName>
                                        </p:attrNameLst>
                                      </p:cBhvr>
                                      <p:tavLst>
                                        <p:tav tm="0">
                                          <p:val>
                                            <p:strVal val="#ppt_x"/>
                                          </p:val>
                                        </p:tav>
                                        <p:tav tm="100000">
                                          <p:val>
                                            <p:strVal val="#ppt_x"/>
                                          </p:val>
                                        </p:tav>
                                      </p:tavLst>
                                    </p:anim>
                                    <p:anim calcmode="lin" valueType="num">
                                      <p:cBhvr additive="base">
                                        <p:cTn id="8" dur="500" fill="hold"/>
                                        <p:tgtEl>
                                          <p:spTgt spid="7">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 calcmode="lin" valueType="num">
                                      <p:cBhvr additive="base">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bg/>
                                          </p:spTgt>
                                        </p:tgtEl>
                                        <p:attrNameLst>
                                          <p:attrName>style.visibility</p:attrName>
                                        </p:attrNameLst>
                                      </p:cBhvr>
                                      <p:to>
                                        <p:strVal val="visible"/>
                                      </p:to>
                                    </p:set>
                                    <p:anim calcmode="lin" valueType="num">
                                      <p:cBhvr additive="base">
                                        <p:cTn id="21" dur="500" fill="hold"/>
                                        <p:tgtEl>
                                          <p:spTgt spid="8">
                                            <p:bg/>
                                          </p:spTgt>
                                        </p:tgtEl>
                                        <p:attrNameLst>
                                          <p:attrName>ppt_x</p:attrName>
                                        </p:attrNameLst>
                                      </p:cBhvr>
                                      <p:tavLst>
                                        <p:tav tm="0">
                                          <p:val>
                                            <p:strVal val="#ppt_x"/>
                                          </p:val>
                                        </p:tav>
                                        <p:tav tm="100000">
                                          <p:val>
                                            <p:strVal val="#ppt_x"/>
                                          </p:val>
                                        </p:tav>
                                      </p:tavLst>
                                    </p:anim>
                                    <p:anim calcmode="lin" valueType="num">
                                      <p:cBhvr additive="base">
                                        <p:cTn id="22" dur="500" fill="hold"/>
                                        <p:tgtEl>
                                          <p:spTgt spid="8">
                                            <p:bg/>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 calcmode="lin" valueType="num">
                                      <p:cBhvr additive="base">
                                        <p:cTn id="25"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anim calcmode="lin" valueType="num">
                                      <p:cBhvr additive="base">
                                        <p:cTn id="29"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P spid="8" grpId="0" build="allAtOnce"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762000"/>
            <a:ext cx="8229600" cy="5562600"/>
          </a:xfrm>
        </p:spPr>
        <p:txBody>
          <a:bodyPr>
            <a:normAutofit fontScale="85000" lnSpcReduction="10000"/>
          </a:bodyPr>
          <a:lstStyle/>
          <a:p>
            <a:r>
              <a:rPr lang="en-US" b="1" i="1" dirty="0" smtClean="0"/>
              <a:t>Java Uses the Delegation Event Model to handle the events. </a:t>
            </a:r>
          </a:p>
          <a:p>
            <a:endParaRPr lang="en-US" b="1" i="1" dirty="0" smtClean="0"/>
          </a:p>
          <a:p>
            <a:r>
              <a:rPr lang="en-US" b="1" i="1" dirty="0" smtClean="0"/>
              <a:t>The Delegation Event Model has the following key participants namely:</a:t>
            </a:r>
          </a:p>
          <a:p>
            <a:endParaRPr lang="en-US" b="1" i="1" dirty="0" smtClean="0"/>
          </a:p>
          <a:p>
            <a:r>
              <a:rPr lang="en-US" sz="3000" b="1" i="1" dirty="0" smtClean="0">
                <a:solidFill>
                  <a:srgbClr val="0000FF"/>
                </a:solidFill>
                <a:latin typeface="MV Boli" pitchFamily="2" charset="0"/>
                <a:cs typeface="MV Boli" pitchFamily="2" charset="0"/>
              </a:rPr>
              <a:t>Source</a:t>
            </a:r>
            <a:r>
              <a:rPr lang="en-US" b="1" i="1" dirty="0" smtClean="0">
                <a:solidFill>
                  <a:srgbClr val="0000FF"/>
                </a:solidFill>
              </a:rPr>
              <a:t> </a:t>
            </a:r>
            <a:r>
              <a:rPr lang="en-US" b="1" i="1" dirty="0" smtClean="0"/>
              <a:t>- The source is an object on which event occurs. Source is responsible for providing information of the occurred event to it's handler. Java provide as with classes for source object.</a:t>
            </a:r>
          </a:p>
          <a:p>
            <a:endParaRPr lang="en-US" b="1" i="1" dirty="0" smtClean="0"/>
          </a:p>
          <a:p>
            <a:r>
              <a:rPr lang="en-US" sz="3300" b="1" i="1" dirty="0" smtClean="0">
                <a:solidFill>
                  <a:srgbClr val="0000FF"/>
                </a:solidFill>
                <a:latin typeface="MV Boli" pitchFamily="2" charset="0"/>
                <a:cs typeface="MV Boli" pitchFamily="2" charset="0"/>
              </a:rPr>
              <a:t>Listener </a:t>
            </a:r>
            <a:r>
              <a:rPr lang="en-US" b="1" i="1" dirty="0" smtClean="0"/>
              <a:t>- It is also known as event handler. Listener is responsible for generating response to an event. From java implementation point of view the listener is also an object. Listener waits until it receives an event. Once the event is received , the listener process the event an then returns.</a:t>
            </a:r>
          </a:p>
          <a:p>
            <a:endParaRPr lang="en-US" dirty="0"/>
          </a:p>
        </p:txBody>
      </p:sp>
      <p:sp>
        <p:nvSpPr>
          <p:cNvPr id="6" name="TextBox 5"/>
          <p:cNvSpPr txBox="1"/>
          <p:nvPr/>
        </p:nvSpPr>
        <p:spPr>
          <a:xfrm>
            <a:off x="533400" y="381000"/>
            <a:ext cx="8153400" cy="369332"/>
          </a:xfrm>
          <a:prstGeom prst="rect">
            <a:avLst/>
          </a:prstGeom>
          <a:noFill/>
        </p:spPr>
        <p:txBody>
          <a:bodyPr wrap="square" rtlCol="0">
            <a:spAutoFit/>
          </a:bodyPr>
          <a:lstStyle/>
          <a:p>
            <a:endParaRPr lang="en-US"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2000"/>
                                        <p:tgtEl>
                                          <p:spTgt spid="5">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fade">
                                      <p:cBhvr>
                                        <p:cTn id="13" dur="2000"/>
                                        <p:tgtEl>
                                          <p:spTgt spid="5">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animEffect transition="in" filter="fade">
                                      <p:cBhvr>
                                        <p:cTn id="16" dur="2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600200" y="4038600"/>
          <a:ext cx="6096000" cy="259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p:cNvSpPr/>
          <p:nvPr/>
        </p:nvSpPr>
        <p:spPr>
          <a:xfrm>
            <a:off x="-533400" y="304800"/>
            <a:ext cx="7543800" cy="1200329"/>
          </a:xfrm>
          <a:prstGeom prst="rect">
            <a:avLst/>
          </a:prstGeom>
        </p:spPr>
        <p:txBody>
          <a:bodyPr wrap="square">
            <a:spAutoFit/>
          </a:bodyPr>
          <a:lstStyle/>
          <a:p>
            <a:pPr lvl="0" algn="ctr"/>
            <a:r>
              <a:rPr lang="en-US" sz="7200" b="1" dirty="0" smtClean="0">
                <a:solidFill>
                  <a:schemeClr val="accent1"/>
                </a:solidFill>
                <a:latin typeface="Gabriola" pitchFamily="82" charset="0"/>
                <a:cs typeface="MV Boli" pitchFamily="2" charset="0"/>
              </a:rPr>
              <a:t>MouseListener</a:t>
            </a:r>
            <a:endParaRPr lang="en-US" sz="7200" b="1" cap="all" dirty="0">
              <a:ln w="0"/>
              <a:gradFill flip="none">
                <a:gsLst>
                  <a:gs pos="0">
                    <a:srgbClr val="0F6FC6">
                      <a:tint val="75000"/>
                      <a:shade val="75000"/>
                      <a:satMod val="170000"/>
                    </a:srgbClr>
                  </a:gs>
                  <a:gs pos="49000">
                    <a:srgbClr val="0F6FC6">
                      <a:tint val="88000"/>
                      <a:shade val="65000"/>
                      <a:satMod val="172000"/>
                    </a:srgbClr>
                  </a:gs>
                  <a:gs pos="50000">
                    <a:srgbClr val="0F6FC6">
                      <a:shade val="65000"/>
                      <a:satMod val="130000"/>
                    </a:srgbClr>
                  </a:gs>
                  <a:gs pos="92000">
                    <a:srgbClr val="0F6FC6">
                      <a:shade val="50000"/>
                      <a:satMod val="120000"/>
                    </a:srgbClr>
                  </a:gs>
                  <a:gs pos="100000">
                    <a:srgbClr val="0F6FC6">
                      <a:shade val="48000"/>
                      <a:satMod val="120000"/>
                    </a:srgbClr>
                  </a:gs>
                </a:gsLst>
                <a:lin ang="5400000"/>
              </a:gradFill>
              <a:effectLst>
                <a:reflection blurRad="12700" stA="50000" endPos="50000" dist="5000" dir="5400000" sy="-100000" rotWithShape="0"/>
              </a:effectLst>
              <a:latin typeface="Gabriola" pitchFamily="82" charset="0"/>
              <a:cs typeface="MV Boli" pitchFamily="2" charset="0"/>
            </a:endParaRPr>
          </a:p>
        </p:txBody>
      </p:sp>
      <p:pic>
        <p:nvPicPr>
          <p:cNvPr id="12" name="Picture 11" descr="mose1.jpg"/>
          <p:cNvPicPr>
            <a:picLocks noChangeAspect="1"/>
          </p:cNvPicPr>
          <p:nvPr/>
        </p:nvPicPr>
        <p:blipFill>
          <a:blip r:embed="rId6"/>
          <a:stretch>
            <a:fillRect/>
          </a:stretch>
        </p:blipFill>
        <p:spPr>
          <a:xfrm>
            <a:off x="6248400" y="685800"/>
            <a:ext cx="2466975" cy="1847850"/>
          </a:xfrm>
          <a:prstGeom prst="rect">
            <a:avLst/>
          </a:prstGeom>
        </p:spPr>
      </p:pic>
      <p:sp>
        <p:nvSpPr>
          <p:cNvPr id="14" name="Content Placeholder 2"/>
          <p:cNvSpPr>
            <a:spLocks noGrp="1"/>
          </p:cNvSpPr>
          <p:nvPr>
            <p:ph idx="1"/>
          </p:nvPr>
        </p:nvSpPr>
        <p:spPr>
          <a:xfrm>
            <a:off x="381000" y="990600"/>
            <a:ext cx="8229600" cy="4389120"/>
          </a:xfrm>
          <a:noFill/>
        </p:spPr>
        <p:txBody>
          <a:bodyPr>
            <a:normAutofit/>
          </a:bodyPr>
          <a:lstStyle/>
          <a:p>
            <a:endParaRPr lang="en-US" dirty="0" smtClean="0"/>
          </a:p>
          <a:p>
            <a:r>
              <a:rPr lang="en-US" sz="3200" b="1" i="1" dirty="0" smtClean="0"/>
              <a:t>EventListeners</a:t>
            </a:r>
          </a:p>
          <a:p>
            <a:r>
              <a:rPr lang="en-US" dirty="0" smtClean="0"/>
              <a:t>Event </a:t>
            </a:r>
            <a:r>
              <a:rPr lang="en-US" dirty="0" smtClean="0"/>
              <a:t>Listeners are used to translate	</a:t>
            </a:r>
            <a:r>
              <a:rPr lang="en-US" dirty="0" smtClean="0"/>
              <a:t>user        </a:t>
            </a:r>
            <a:r>
              <a:rPr lang="en-US" dirty="0" smtClean="0"/>
              <a:t>interaction into	actual	code.	To listen for a </a:t>
            </a:r>
            <a:r>
              <a:rPr lang="en-US" dirty="0" smtClean="0"/>
              <a:t>particular event</a:t>
            </a:r>
            <a:r>
              <a:rPr lang="en-US" dirty="0" smtClean="0"/>
              <a:t>, the programmer must know the event source. </a:t>
            </a:r>
          </a:p>
          <a:p>
            <a:r>
              <a:rPr lang="en-US" dirty="0" smtClean="0"/>
              <a:t>Steps involved in using Event Listeners are:	</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wipe(down)">
                                      <p:cBhvr>
                                        <p:cTn id="12" dur="500"/>
                                        <p:tgtEl>
                                          <p:spTgt spid="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animEffect transition="in" filter="wipe(down)">
                                      <p:cBhvr>
                                        <p:cTn id="17" dur="500"/>
                                        <p:tgtEl>
                                          <p:spTgt spid="1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normAutofit/>
          </a:bodyPr>
          <a:lstStyle/>
          <a:p>
            <a:r>
              <a:rPr lang="en-US" sz="4400" b="1" i="1" dirty="0" smtClean="0">
                <a:latin typeface="Georgia" pitchFamily="18" charset="0"/>
              </a:rPr>
              <a:t>MouseListener:</a:t>
            </a:r>
            <a:endParaRPr lang="en-US" sz="4400" b="1" i="1" dirty="0">
              <a:latin typeface="Georgia" pitchFamily="18" charset="0"/>
            </a:endParaRPr>
          </a:p>
        </p:txBody>
      </p:sp>
      <p:sp>
        <p:nvSpPr>
          <p:cNvPr id="3" name="Content Placeholder 2"/>
          <p:cNvSpPr>
            <a:spLocks noGrp="1"/>
          </p:cNvSpPr>
          <p:nvPr>
            <p:ph idx="1"/>
          </p:nvPr>
        </p:nvSpPr>
        <p:spPr>
          <a:xfrm>
            <a:off x="533400" y="1295400"/>
            <a:ext cx="8229600" cy="4389120"/>
          </a:xfrm>
        </p:spPr>
        <p:txBody>
          <a:bodyPr/>
          <a:lstStyle/>
          <a:p>
            <a:r>
              <a:rPr lang="en-US" dirty="0" smtClean="0"/>
              <a:t>MouseEvent is generated whenever user performs an action with the mouse. </a:t>
            </a:r>
          </a:p>
          <a:p>
            <a:pPr algn="just"/>
            <a:r>
              <a:rPr lang="en-US" dirty="0" smtClean="0"/>
              <a:t>A class that responds to	 MouseEvent implements the MouseListener interface which is available in </a:t>
            </a:r>
            <a:r>
              <a:rPr lang="en-US" sz="2400" dirty="0" smtClean="0">
                <a:solidFill>
                  <a:srgbClr val="7030A0"/>
                </a:solidFill>
              </a:rPr>
              <a:t>java.awt.event.MouseListener</a:t>
            </a:r>
            <a:r>
              <a:rPr lang="en-US" sz="2400" dirty="0" smtClean="0"/>
              <a:t>   package.</a:t>
            </a:r>
          </a:p>
          <a:p>
            <a:pPr algn="just"/>
            <a:r>
              <a:rPr lang="en-US" dirty="0" smtClean="0"/>
              <a:t>The applet instance running is registered as MouseListener to have its mouse methods called.It can be registered using the addMouseListener() method.</a:t>
            </a:r>
          </a:p>
          <a:p>
            <a:pPr>
              <a:buNone/>
            </a:pPr>
            <a:endParaRPr lang="en-US" dirty="0" smtClean="0"/>
          </a:p>
        </p:txBody>
      </p:sp>
      <p:sp>
        <p:nvSpPr>
          <p:cNvPr id="4" name="Rectangle 3"/>
          <p:cNvSpPr/>
          <p:nvPr/>
        </p:nvSpPr>
        <p:spPr>
          <a:xfrm>
            <a:off x="533400" y="4953000"/>
            <a:ext cx="8305800" cy="1524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smtClean="0">
                <a:solidFill>
                  <a:schemeClr val="accent1"/>
                </a:solidFill>
              </a:rPr>
              <a:t>declaration for java.awt.event.MouseListener  interface:</a:t>
            </a:r>
          </a:p>
          <a:p>
            <a:r>
              <a:rPr lang="en-US" dirty="0" smtClean="0">
                <a:solidFill>
                  <a:schemeClr val="accent1"/>
                </a:solidFill>
              </a:rPr>
              <a:t>                      </a:t>
            </a:r>
            <a:r>
              <a:rPr lang="en-US" dirty="0" smtClean="0">
                <a:solidFill>
                  <a:srgbClr val="7030A0"/>
                </a:solidFill>
              </a:rPr>
              <a:t>public interface MouseListener extends EventListener</a:t>
            </a:r>
            <a:endParaRPr lang="en-US" dirty="0">
              <a:solidFill>
                <a:srgbClr val="7030A0"/>
              </a:solidFill>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62000" y="457200"/>
            <a:ext cx="7315200" cy="1446550"/>
          </a:xfrm>
          <a:prstGeom prst="rect">
            <a:avLst/>
          </a:prstGeom>
          <a:noFill/>
        </p:spPr>
        <p:txBody>
          <a:bodyPr wrap="square" rtlCol="0">
            <a:spAutoFit/>
          </a:bodyPr>
          <a:lstStyle/>
          <a:p>
            <a:r>
              <a:rPr lang="en-US" sz="4400" b="1" i="1" dirty="0" smtClean="0">
                <a:solidFill>
                  <a:srgbClr val="0000FF"/>
                </a:solidFill>
              </a:rPr>
              <a:t>Interface methods:</a:t>
            </a:r>
          </a:p>
          <a:p>
            <a:endParaRPr lang="en-US" sz="4400" b="1" i="1" dirty="0" smtClean="0"/>
          </a:p>
        </p:txBody>
      </p:sp>
      <p:graphicFrame>
        <p:nvGraphicFramePr>
          <p:cNvPr id="10" name="Table 9"/>
          <p:cNvGraphicFramePr>
            <a:graphicFrameLocks noGrp="1"/>
          </p:cNvGraphicFramePr>
          <p:nvPr/>
        </p:nvGraphicFramePr>
        <p:xfrm>
          <a:off x="152400" y="1295400"/>
          <a:ext cx="8763000" cy="5232400"/>
        </p:xfrm>
        <a:graphic>
          <a:graphicData uri="http://schemas.openxmlformats.org/drawingml/2006/table">
            <a:tbl>
              <a:tblPr firstRow="1" bandRow="1">
                <a:tableStyleId>{5C22544A-7EE6-4342-B048-85BDC9FD1C3A}</a:tableStyleId>
              </a:tblPr>
              <a:tblGrid>
                <a:gridCol w="963930"/>
                <a:gridCol w="7799070"/>
              </a:tblGrid>
              <a:tr h="863600">
                <a:tc>
                  <a:txBody>
                    <a:bodyPr/>
                    <a:lstStyle/>
                    <a:p>
                      <a:r>
                        <a:rPr lang="en-US" sz="2400" dirty="0" smtClean="0"/>
                        <a:t>S.NO</a:t>
                      </a:r>
                    </a:p>
                  </a:txBody>
                  <a:tcPr anchor="ctr"/>
                </a:tc>
                <a:tc>
                  <a:txBody>
                    <a:bodyPr/>
                    <a:lstStyle/>
                    <a:p>
                      <a:r>
                        <a:rPr kumimoji="0" lang="en-US" sz="2400" b="1" i="0" kern="1200" dirty="0" smtClean="0">
                          <a:solidFill>
                            <a:schemeClr val="lt1"/>
                          </a:solidFill>
                          <a:latin typeface="+mn-lt"/>
                          <a:ea typeface="+mn-ea"/>
                          <a:cs typeface="+mn-cs"/>
                        </a:rPr>
                        <a:t>                Method &amp; Description</a:t>
                      </a:r>
                      <a:endParaRPr lang="en-US" sz="2400" dirty="0"/>
                    </a:p>
                  </a:txBody>
                  <a:tcPr anchor="ctr"/>
                </a:tc>
              </a:tr>
              <a:tr h="863600">
                <a:tc>
                  <a:txBody>
                    <a:bodyPr/>
                    <a:lstStyle/>
                    <a:p>
                      <a:r>
                        <a:rPr lang="en-US" baseline="0" dirty="0" smtClean="0"/>
                        <a:t>     </a:t>
                      </a:r>
                      <a:r>
                        <a:rPr lang="en-US" sz="3200" baseline="0" dirty="0" smtClean="0"/>
                        <a:t>1</a:t>
                      </a:r>
                      <a:endParaRPr lang="en-US" sz="3200" dirty="0"/>
                    </a:p>
                  </a:txBody>
                  <a:tcPr/>
                </a:tc>
                <a:tc>
                  <a:txBody>
                    <a:bodyPr/>
                    <a:lstStyle/>
                    <a:p>
                      <a:r>
                        <a:rPr lang="en-US" dirty="0" smtClean="0"/>
                        <a:t>void mouseClicked(MouseEvent e) </a:t>
                      </a:r>
                    </a:p>
                    <a:p>
                      <a:r>
                        <a:rPr lang="en-US" dirty="0" smtClean="0"/>
                        <a:t>Invoked when the mouse button has been clicked (pressed and released) on a component.</a:t>
                      </a:r>
                      <a:endParaRPr lang="en-US" dirty="0"/>
                    </a:p>
                  </a:txBody>
                  <a:tcPr/>
                </a:tc>
              </a:tr>
              <a:tr h="863600">
                <a:tc>
                  <a:txBody>
                    <a:bodyPr/>
                    <a:lstStyle/>
                    <a:p>
                      <a:r>
                        <a:rPr lang="en-US" sz="3200" dirty="0" smtClean="0"/>
                        <a:t>  2</a:t>
                      </a:r>
                      <a:endParaRPr lang="en-US" sz="3200" dirty="0"/>
                    </a:p>
                  </a:txBody>
                  <a:tcPr/>
                </a:tc>
                <a:tc>
                  <a:txBody>
                    <a:bodyPr/>
                    <a:lstStyle/>
                    <a:p>
                      <a:r>
                        <a:rPr lang="en-US" dirty="0" smtClean="0"/>
                        <a:t>void mouseEntered(MouseEvent e) </a:t>
                      </a:r>
                    </a:p>
                    <a:p>
                      <a:r>
                        <a:rPr lang="en-US" dirty="0" smtClean="0"/>
                        <a:t>Invoked when the mouse enters a component.</a:t>
                      </a:r>
                      <a:endParaRPr lang="en-US" dirty="0"/>
                    </a:p>
                  </a:txBody>
                  <a:tcPr/>
                </a:tc>
              </a:tr>
              <a:tr h="863600">
                <a:tc>
                  <a:txBody>
                    <a:bodyPr/>
                    <a:lstStyle/>
                    <a:p>
                      <a:r>
                        <a:rPr lang="en-US" sz="3200" dirty="0" smtClean="0"/>
                        <a:t>  3</a:t>
                      </a:r>
                      <a:endParaRPr lang="en-US" sz="3200" dirty="0"/>
                    </a:p>
                  </a:txBody>
                  <a:tcPr/>
                </a:tc>
                <a:tc>
                  <a:txBody>
                    <a:bodyPr/>
                    <a:lstStyle/>
                    <a:p>
                      <a:r>
                        <a:rPr lang="en-US" dirty="0" smtClean="0"/>
                        <a:t>void mouseExited(MouseEvent e) </a:t>
                      </a:r>
                    </a:p>
                    <a:p>
                      <a:r>
                        <a:rPr lang="en-US" dirty="0" smtClean="0"/>
                        <a:t>Invoked when the mouse exits a component.</a:t>
                      </a:r>
                      <a:endParaRPr lang="en-US" dirty="0"/>
                    </a:p>
                  </a:txBody>
                  <a:tcPr/>
                </a:tc>
              </a:tr>
              <a:tr h="863600">
                <a:tc>
                  <a:txBody>
                    <a:bodyPr/>
                    <a:lstStyle/>
                    <a:p>
                      <a:r>
                        <a:rPr lang="en-US" sz="3200" dirty="0" smtClean="0"/>
                        <a:t>  4</a:t>
                      </a:r>
                      <a:endParaRPr lang="en-US" sz="3200" dirty="0"/>
                    </a:p>
                  </a:txBody>
                  <a:tcPr/>
                </a:tc>
                <a:tc>
                  <a:txBody>
                    <a:bodyPr/>
                    <a:lstStyle/>
                    <a:p>
                      <a:r>
                        <a:rPr lang="en-US" dirty="0" smtClean="0"/>
                        <a:t>void mousePressed(MouseEvent e) </a:t>
                      </a:r>
                    </a:p>
                    <a:p>
                      <a:r>
                        <a:rPr lang="en-US" dirty="0" smtClean="0"/>
                        <a:t>Invoked when a mouse button has been pressed on a component.</a:t>
                      </a:r>
                      <a:endParaRPr lang="en-US" dirty="0"/>
                    </a:p>
                  </a:txBody>
                  <a:tcPr/>
                </a:tc>
              </a:tr>
              <a:tr h="863600">
                <a:tc>
                  <a:txBody>
                    <a:bodyPr/>
                    <a:lstStyle/>
                    <a:p>
                      <a:r>
                        <a:rPr lang="en-US" sz="3200" dirty="0" smtClean="0"/>
                        <a:t>   5</a:t>
                      </a:r>
                      <a:endParaRPr lang="en-US" sz="3200" dirty="0"/>
                    </a:p>
                  </a:txBody>
                  <a:tcPr/>
                </a:tc>
                <a:tc>
                  <a:txBody>
                    <a:bodyPr/>
                    <a:lstStyle/>
                    <a:p>
                      <a:r>
                        <a:rPr lang="en-US" dirty="0" smtClean="0"/>
                        <a:t>void mouseReleased(MouseEvent e)</a:t>
                      </a:r>
                    </a:p>
                    <a:p>
                      <a:r>
                        <a:rPr lang="en-US" dirty="0" smtClean="0"/>
                        <a:t>Invoked when a mouse button has been released on a component.</a:t>
                      </a:r>
                      <a:endParaRPr lang="en-US" dirty="0"/>
                    </a:p>
                  </a:txBody>
                  <a:tcPr/>
                </a:tc>
              </a:tr>
            </a:tbl>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548</TotalTime>
  <Words>374</Words>
  <Application>Microsoft Office PowerPoint</Application>
  <PresentationFormat>On-screen Show (4:3)</PresentationFormat>
  <Paragraphs>47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Flow</vt:lpstr>
      <vt:lpstr>Slide 1</vt:lpstr>
      <vt:lpstr>Event Handling:</vt:lpstr>
      <vt:lpstr>Slide 3</vt:lpstr>
      <vt:lpstr>Slide 4</vt:lpstr>
      <vt:lpstr>MouseListener:</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40</cp:revision>
  <dcterms:created xsi:type="dcterms:W3CDTF">2015-01-25T19:52:47Z</dcterms:created>
  <dcterms:modified xsi:type="dcterms:W3CDTF">2015-01-26T18:19:26Z</dcterms:modified>
</cp:coreProperties>
</file>