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theme/theme6.xml" ContentType="application/vnd.openxmlformats-officedocument.theme+xml"/>
  <Override PartName="/ppt/slideLayouts/slideLayout17.xml" ContentType="application/vnd.openxmlformats-officedocument.presentationml.slideLayout+xml"/>
  <Override PartName="/ppt/theme/theme7.xml" ContentType="application/vnd.openxmlformats-officedocument.theme+xml"/>
  <Override PartName="/ppt/slideLayouts/slideLayout18.xml" ContentType="application/vnd.openxmlformats-officedocument.presentationml.slideLayout+xml"/>
  <Override PartName="/ppt/theme/theme8.xml" ContentType="application/vnd.openxmlformats-officedocument.theme+xml"/>
  <Override PartName="/ppt/slideLayouts/slideLayout19.xml" ContentType="application/vnd.openxmlformats-officedocument.presentationml.slideLayout+xml"/>
  <Override PartName="/ppt/theme/theme9.xml" ContentType="application/vnd.openxmlformats-officedocument.theme+xml"/>
  <Override PartName="/ppt/slideLayouts/slideLayout20.xml" ContentType="application/vnd.openxmlformats-officedocument.presentationml.slideLayout+xml"/>
  <Override PartName="/ppt/theme/theme10.xml" ContentType="application/vnd.openxmlformats-officedocument.theme+xml"/>
  <Override PartName="/ppt/slideLayouts/slideLayout21.xml" ContentType="application/vnd.openxmlformats-officedocument.presentationml.slideLayout+xml"/>
  <Override PartName="/ppt/theme/theme11.xml" ContentType="application/vnd.openxmlformats-officedocument.theme+xml"/>
  <Override PartName="/ppt/slideLayouts/slideLayout22.xml" ContentType="application/vnd.openxmlformats-officedocument.presentationml.slideLayout+xml"/>
  <Override PartName="/ppt/theme/theme12.xml" ContentType="application/vnd.openxmlformats-officedocument.theme+xml"/>
  <Override PartName="/ppt/slideLayouts/slideLayout23.xml" ContentType="application/vnd.openxmlformats-officedocument.presentationml.slideLayout+xml"/>
  <Override PartName="/ppt/theme/theme13.xml" ContentType="application/vnd.openxmlformats-officedocument.theme+xml"/>
  <Override PartName="/ppt/slideLayouts/slideLayout24.xml" ContentType="application/vnd.openxmlformats-officedocument.presentationml.slideLayout+xml"/>
  <Override PartName="/ppt/theme/theme14.xml" ContentType="application/vnd.openxmlformats-officedocument.theme+xml"/>
  <Override PartName="/ppt/slideLayouts/slideLayout25.xml" ContentType="application/vnd.openxmlformats-officedocument.presentationml.slideLayout+xml"/>
  <Override PartName="/ppt/theme/theme15.xml" ContentType="application/vnd.openxmlformats-officedocument.theme+xml"/>
  <Override PartName="/ppt/slideLayouts/slideLayout26.xml" ContentType="application/vnd.openxmlformats-officedocument.presentationml.slideLayout+xml"/>
  <Override PartName="/ppt/theme/theme16.xml" ContentType="application/vnd.openxmlformats-officedocument.theme+xml"/>
  <Override PartName="/ppt/slideLayouts/slideLayout27.xml" ContentType="application/vnd.openxmlformats-officedocument.presentationml.slideLayout+xml"/>
  <Override PartName="/ppt/theme/theme17.xml" ContentType="application/vnd.openxmlformats-officedocument.theme+xml"/>
  <Override PartName="/ppt/slideLayouts/slideLayout28.xml" ContentType="application/vnd.openxmlformats-officedocument.presentationml.slideLayout+xml"/>
  <Override PartName="/ppt/theme/theme18.xml" ContentType="application/vnd.openxmlformats-officedocument.theme+xml"/>
  <Override PartName="/ppt/slideLayouts/slideLayout29.xml" ContentType="application/vnd.openxmlformats-officedocument.presentationml.slideLayout+xml"/>
  <Override PartName="/ppt/theme/theme19.xml" ContentType="application/vnd.openxmlformats-officedocument.theme+xml"/>
  <Override PartName="/ppt/slideLayouts/slideLayout30.xml" ContentType="application/vnd.openxmlformats-officedocument.presentationml.slideLayout+xml"/>
  <Override PartName="/ppt/theme/theme20.xml" ContentType="application/vnd.openxmlformats-officedocument.theme+xml"/>
  <Override PartName="/ppt/slideLayouts/slideLayout31.xml" ContentType="application/vnd.openxmlformats-officedocument.presentationml.slideLayout+xml"/>
  <Override PartName="/ppt/theme/theme21.xml" ContentType="application/vnd.openxmlformats-officedocument.theme+xml"/>
  <Override PartName="/ppt/slideLayouts/slideLayout32.xml" ContentType="application/vnd.openxmlformats-officedocument.presentationml.slideLayout+xml"/>
  <Override PartName="/ppt/theme/theme22.xml" ContentType="application/vnd.openxmlformats-officedocument.theme+xml"/>
  <Override PartName="/ppt/slideLayouts/slideLayout33.xml" ContentType="application/vnd.openxmlformats-officedocument.presentationml.slideLayout+xml"/>
  <Override PartName="/ppt/theme/theme23.xml" ContentType="application/vnd.openxmlformats-officedocument.theme+xml"/>
  <Override PartName="/ppt/slideLayouts/slideLayout34.xml" ContentType="application/vnd.openxmlformats-officedocument.presentationml.slideLayout+xml"/>
  <Override PartName="/ppt/theme/theme24.xml" ContentType="application/vnd.openxmlformats-officedocument.theme+xml"/>
  <Override PartName="/ppt/slideLayouts/slideLayout35.xml" ContentType="application/vnd.openxmlformats-officedocument.presentationml.slideLayout+xml"/>
  <Override PartName="/ppt/theme/theme25.xml" ContentType="application/vnd.openxmlformats-officedocument.theme+xml"/>
  <Override PartName="/ppt/slideLayouts/slideLayout36.xml" ContentType="application/vnd.openxmlformats-officedocument.presentationml.slideLayout+xml"/>
  <Override PartName="/ppt/theme/theme26.xml" ContentType="application/vnd.openxmlformats-officedocument.theme+xml"/>
  <Override PartName="/ppt/slideLayouts/slideLayout37.xml" ContentType="application/vnd.openxmlformats-officedocument.presentationml.slideLayout+xml"/>
  <Override PartName="/ppt/theme/theme27.xml" ContentType="application/vnd.openxmlformats-officedocument.theme+xml"/>
  <Override PartName="/ppt/slideLayouts/slideLayout38.xml" ContentType="application/vnd.openxmlformats-officedocument.presentationml.slideLayout+xml"/>
  <Override PartName="/ppt/theme/theme28.xml" ContentType="application/vnd.openxmlformats-officedocument.theme+xml"/>
  <Override PartName="/ppt/slideLayouts/slideLayout39.xml" ContentType="application/vnd.openxmlformats-officedocument.presentationml.slideLayout+xml"/>
  <Override PartName="/ppt/theme/theme29.xml" ContentType="application/vnd.openxmlformats-officedocument.theme+xml"/>
  <Override PartName="/ppt/slideLayouts/slideLayout40.xml" ContentType="application/vnd.openxmlformats-officedocument.presentationml.slideLayout+xml"/>
  <Override PartName="/ppt/theme/theme30.xml" ContentType="application/vnd.openxmlformats-officedocument.theme+xml"/>
  <Override PartName="/ppt/slideLayouts/slideLayout41.xml" ContentType="application/vnd.openxmlformats-officedocument.presentationml.slideLayout+xml"/>
  <Override PartName="/ppt/theme/theme31.xml" ContentType="application/vnd.openxmlformats-officedocument.theme+xml"/>
  <Override PartName="/ppt/slideLayouts/slideLayout42.xml" ContentType="application/vnd.openxmlformats-officedocument.presentationml.slideLayout+xml"/>
  <Override PartName="/ppt/theme/theme32.xml" ContentType="application/vnd.openxmlformats-officedocument.theme+xml"/>
  <Override PartName="/ppt/slideLayouts/slideLayout43.xml" ContentType="application/vnd.openxmlformats-officedocument.presentationml.slideLayout+xml"/>
  <Override PartName="/ppt/theme/theme33.xml" ContentType="application/vnd.openxmlformats-officedocument.theme+xml"/>
  <Override PartName="/ppt/slideLayouts/slideLayout44.xml" ContentType="application/vnd.openxmlformats-officedocument.presentationml.slideLayout+xml"/>
  <Override PartName="/ppt/theme/theme34.xml" ContentType="application/vnd.openxmlformats-officedocument.theme+xml"/>
  <Override PartName="/ppt/slideLayouts/slideLayout45.xml" ContentType="application/vnd.openxmlformats-officedocument.presentationml.slideLayout+xml"/>
  <Override PartName="/ppt/theme/theme35.xml" ContentType="application/vnd.openxmlformats-officedocument.theme+xml"/>
  <Override PartName="/ppt/slideLayouts/slideLayout46.xml" ContentType="application/vnd.openxmlformats-officedocument.presentationml.slideLayout+xml"/>
  <Override PartName="/ppt/theme/theme36.xml" ContentType="application/vnd.openxmlformats-officedocument.theme+xml"/>
  <Override PartName="/ppt/slideLayouts/slideLayout47.xml" ContentType="application/vnd.openxmlformats-officedocument.presentationml.slideLayout+xml"/>
  <Override PartName="/ppt/theme/theme37.xml" ContentType="application/vnd.openxmlformats-officedocument.theme+xml"/>
  <Override PartName="/ppt/slideLayouts/slideLayout48.xml" ContentType="application/vnd.openxmlformats-officedocument.presentationml.slideLayout+xml"/>
  <Override PartName="/ppt/theme/theme38.xml" ContentType="application/vnd.openxmlformats-officedocument.theme+xml"/>
  <Override PartName="/ppt/slideLayouts/slideLayout49.xml" ContentType="application/vnd.openxmlformats-officedocument.presentationml.slideLayout+xml"/>
  <Override PartName="/ppt/theme/theme39.xml" ContentType="application/vnd.openxmlformats-officedocument.theme+xml"/>
  <Override PartName="/ppt/slideLayouts/slideLayout50.xml" ContentType="application/vnd.openxmlformats-officedocument.presentationml.slideLayout+xml"/>
  <Override PartName="/ppt/theme/theme40.xml" ContentType="application/vnd.openxmlformats-officedocument.theme+xml"/>
  <Override PartName="/ppt/slideLayouts/slideLayout51.xml" ContentType="application/vnd.openxmlformats-officedocument.presentationml.slideLayout+xml"/>
  <Override PartName="/ppt/theme/theme41.xml" ContentType="application/vnd.openxmlformats-officedocument.theme+xml"/>
  <Override PartName="/ppt/slideLayouts/slideLayout52.xml" ContentType="application/vnd.openxmlformats-officedocument.presentationml.slideLayout+xml"/>
  <Override PartName="/ppt/theme/theme42.xml" ContentType="application/vnd.openxmlformats-officedocument.theme+xml"/>
  <Override PartName="/ppt/slideLayouts/slideLayout53.xml" ContentType="application/vnd.openxmlformats-officedocument.presentationml.slideLayout+xml"/>
  <Override PartName="/ppt/theme/theme43.xml" ContentType="application/vnd.openxmlformats-officedocument.theme+xml"/>
  <Override PartName="/ppt/slideLayouts/slideLayout54.xml" ContentType="application/vnd.openxmlformats-officedocument.presentationml.slideLayout+xml"/>
  <Override PartName="/ppt/theme/theme44.xml" ContentType="application/vnd.openxmlformats-officedocument.theme+xml"/>
  <Override PartName="/ppt/slideLayouts/slideLayout55.xml" ContentType="application/vnd.openxmlformats-officedocument.presentationml.slideLayout+xml"/>
  <Override PartName="/ppt/theme/theme45.xml" ContentType="application/vnd.openxmlformats-officedocument.theme+xml"/>
  <Override PartName="/ppt/slideLayouts/slideLayout56.xml" ContentType="application/vnd.openxmlformats-officedocument.presentationml.slideLayout+xml"/>
  <Override PartName="/ppt/theme/theme46.xml" ContentType="application/vnd.openxmlformats-officedocument.theme+xml"/>
  <Override PartName="/ppt/slideLayouts/slideLayout57.xml" ContentType="application/vnd.openxmlformats-officedocument.presentationml.slideLayout+xml"/>
  <Override PartName="/ppt/theme/theme47.xml" ContentType="application/vnd.openxmlformats-officedocument.theme+xml"/>
  <Override PartName="/ppt/slideLayouts/slideLayout58.xml" ContentType="application/vnd.openxmlformats-officedocument.presentationml.slideLayout+xml"/>
  <Override PartName="/ppt/theme/theme4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8.jpg" ContentType="image/jpeg"/>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2" r:id="rId3"/>
    <p:sldMasterId id="2147483664" r:id="rId4"/>
    <p:sldMasterId id="2147483666" r:id="rId5"/>
    <p:sldMasterId id="2147483668" r:id="rId6"/>
    <p:sldMasterId id="2147483670" r:id="rId7"/>
    <p:sldMasterId id="2147483672" r:id="rId8"/>
    <p:sldMasterId id="2147483674" r:id="rId9"/>
    <p:sldMasterId id="2147483676" r:id="rId10"/>
    <p:sldMasterId id="2147483678" r:id="rId11"/>
    <p:sldMasterId id="2147483680" r:id="rId12"/>
    <p:sldMasterId id="2147483682" r:id="rId13"/>
    <p:sldMasterId id="2147483684" r:id="rId14"/>
    <p:sldMasterId id="2147483686" r:id="rId15"/>
    <p:sldMasterId id="2147483688" r:id="rId16"/>
    <p:sldMasterId id="2147483690" r:id="rId17"/>
    <p:sldMasterId id="2147483692" r:id="rId18"/>
    <p:sldMasterId id="2147483694" r:id="rId19"/>
    <p:sldMasterId id="2147483696" r:id="rId20"/>
    <p:sldMasterId id="2147483698" r:id="rId21"/>
    <p:sldMasterId id="2147483700" r:id="rId22"/>
    <p:sldMasterId id="2147483702" r:id="rId23"/>
    <p:sldMasterId id="2147483704" r:id="rId24"/>
    <p:sldMasterId id="2147483706" r:id="rId25"/>
    <p:sldMasterId id="2147483708" r:id="rId26"/>
    <p:sldMasterId id="2147483710" r:id="rId27"/>
    <p:sldMasterId id="2147483712" r:id="rId28"/>
    <p:sldMasterId id="2147483714" r:id="rId29"/>
    <p:sldMasterId id="2147483716" r:id="rId30"/>
    <p:sldMasterId id="2147483718" r:id="rId31"/>
    <p:sldMasterId id="2147483720" r:id="rId32"/>
    <p:sldMasterId id="2147483722" r:id="rId33"/>
    <p:sldMasterId id="2147483724" r:id="rId34"/>
    <p:sldMasterId id="2147483726" r:id="rId35"/>
    <p:sldMasterId id="2147483728" r:id="rId36"/>
    <p:sldMasterId id="2147483730" r:id="rId37"/>
    <p:sldMasterId id="2147483732" r:id="rId38"/>
    <p:sldMasterId id="2147483734" r:id="rId39"/>
    <p:sldMasterId id="2147483736" r:id="rId40"/>
    <p:sldMasterId id="2147483738" r:id="rId41"/>
    <p:sldMasterId id="2147483740" r:id="rId42"/>
    <p:sldMasterId id="2147483742" r:id="rId43"/>
    <p:sldMasterId id="2147483744" r:id="rId44"/>
    <p:sldMasterId id="2147483746" r:id="rId45"/>
    <p:sldMasterId id="2147483748" r:id="rId46"/>
    <p:sldMasterId id="2147483750" r:id="rId47"/>
    <p:sldMasterId id="2147483752" r:id="rId48"/>
  </p:sldMasterIdLst>
  <p:sldIdLst>
    <p:sldId id="256" r:id="rId49"/>
    <p:sldId id="260" r:id="rId50"/>
    <p:sldId id="262" r:id="rId51"/>
    <p:sldId id="257" r:id="rId52"/>
    <p:sldId id="259" r:id="rId53"/>
    <p:sldId id="261" r:id="rId54"/>
    <p:sldId id="258" r:id="rId55"/>
    <p:sldId id="263" r:id="rId56"/>
    <p:sldId id="264" r:id="rId57"/>
    <p:sldId id="265" r:id="rId58"/>
    <p:sldId id="266" r:id="rId59"/>
    <p:sldId id="267" r:id="rId60"/>
    <p:sldId id="268" r:id="rId61"/>
    <p:sldId id="269" r:id="rId62"/>
    <p:sldId id="270" r:id="rId63"/>
    <p:sldId id="271" r:id="rId64"/>
    <p:sldId id="272" r:id="rId65"/>
    <p:sldId id="273" r:id="rId66"/>
    <p:sldId id="274" r:id="rId67"/>
    <p:sldId id="275" r:id="rId68"/>
    <p:sldId id="276" r:id="rId69"/>
    <p:sldId id="277" r:id="rId70"/>
    <p:sldId id="278" r:id="rId71"/>
    <p:sldId id="279" r:id="rId72"/>
    <p:sldId id="280" r:id="rId73"/>
    <p:sldId id="281" r:id="rId74"/>
    <p:sldId id="282" r:id="rId75"/>
    <p:sldId id="283" r:id="rId76"/>
    <p:sldId id="284" r:id="rId77"/>
    <p:sldId id="285" r:id="rId78"/>
    <p:sldId id="286" r:id="rId79"/>
    <p:sldId id="287" r:id="rId80"/>
    <p:sldId id="288" r:id="rId81"/>
    <p:sldId id="289" r:id="rId82"/>
    <p:sldId id="290" r:id="rId83"/>
    <p:sldId id="291" r:id="rId84"/>
    <p:sldId id="292" r:id="rId85"/>
    <p:sldId id="293" r:id="rId86"/>
    <p:sldId id="294" r:id="rId87"/>
    <p:sldId id="295" r:id="rId88"/>
    <p:sldId id="296" r:id="rId89"/>
    <p:sldId id="297" r:id="rId90"/>
    <p:sldId id="298" r:id="rId91"/>
    <p:sldId id="299" r:id="rId92"/>
    <p:sldId id="300" r:id="rId93"/>
    <p:sldId id="301" r:id="rId94"/>
    <p:sldId id="302" r:id="rId95"/>
    <p:sldId id="303" r:id="rId96"/>
    <p:sldId id="304" r:id="rId97"/>
    <p:sldId id="305" r:id="rId98"/>
    <p:sldId id="306" r:id="rId99"/>
    <p:sldId id="307" r:id="rId100"/>
    <p:sldId id="308" r:id="rId101"/>
    <p:sldId id="309"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7C0426"/>
    <a:srgbClr val="AA36CA"/>
    <a:srgbClr val="88787B"/>
    <a:srgbClr val="E2F9B9"/>
    <a:srgbClr val="C6D7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4624" autoAdjust="0"/>
  </p:normalViewPr>
  <p:slideViewPr>
    <p:cSldViewPr>
      <p:cViewPr varScale="1">
        <p:scale>
          <a:sx n="70" d="100"/>
          <a:sy n="70" d="100"/>
        </p:scale>
        <p:origin x="69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42" Type="http://schemas.openxmlformats.org/officeDocument/2006/relationships/slideMaster" Target="slideMasters/slideMaster42.xml"/><Relationship Id="rId47" Type="http://schemas.openxmlformats.org/officeDocument/2006/relationships/slideMaster" Target="slideMasters/slideMaster47.xml"/><Relationship Id="rId63" Type="http://schemas.openxmlformats.org/officeDocument/2006/relationships/slide" Target="slides/slide15.xml"/><Relationship Id="rId68" Type="http://schemas.openxmlformats.org/officeDocument/2006/relationships/slide" Target="slides/slide20.xml"/><Relationship Id="rId84" Type="http://schemas.openxmlformats.org/officeDocument/2006/relationships/slide" Target="slides/slide36.xml"/><Relationship Id="rId89" Type="http://schemas.openxmlformats.org/officeDocument/2006/relationships/slide" Target="slides/slide41.xml"/><Relationship Id="rId7" Type="http://schemas.openxmlformats.org/officeDocument/2006/relationships/slideMaster" Target="slideMasters/slideMaster7.xml"/><Relationship Id="rId71" Type="http://schemas.openxmlformats.org/officeDocument/2006/relationships/slide" Target="slides/slide23.xml"/><Relationship Id="rId92"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Master" Target="slideMasters/slideMaster40.xml"/><Relationship Id="rId45" Type="http://schemas.openxmlformats.org/officeDocument/2006/relationships/slideMaster" Target="slideMasters/slideMaster45.xml"/><Relationship Id="rId53" Type="http://schemas.openxmlformats.org/officeDocument/2006/relationships/slide" Target="slides/slide5.xml"/><Relationship Id="rId58" Type="http://schemas.openxmlformats.org/officeDocument/2006/relationships/slide" Target="slides/slide10.xml"/><Relationship Id="rId66" Type="http://schemas.openxmlformats.org/officeDocument/2006/relationships/slide" Target="slides/slide18.xml"/><Relationship Id="rId74" Type="http://schemas.openxmlformats.org/officeDocument/2006/relationships/slide" Target="slides/slide26.xml"/><Relationship Id="rId79" Type="http://schemas.openxmlformats.org/officeDocument/2006/relationships/slide" Target="slides/slide31.xml"/><Relationship Id="rId87" Type="http://schemas.openxmlformats.org/officeDocument/2006/relationships/slide" Target="slides/slide39.xml"/><Relationship Id="rId102" Type="http://schemas.openxmlformats.org/officeDocument/2006/relationships/slide" Target="slides/slide54.xml"/><Relationship Id="rId5" Type="http://schemas.openxmlformats.org/officeDocument/2006/relationships/slideMaster" Target="slideMasters/slideMaster5.xml"/><Relationship Id="rId61" Type="http://schemas.openxmlformats.org/officeDocument/2006/relationships/slide" Target="slides/slide13.xml"/><Relationship Id="rId82" Type="http://schemas.openxmlformats.org/officeDocument/2006/relationships/slide" Target="slides/slide34.xml"/><Relationship Id="rId90" Type="http://schemas.openxmlformats.org/officeDocument/2006/relationships/slide" Target="slides/slide42.xml"/><Relationship Id="rId95" Type="http://schemas.openxmlformats.org/officeDocument/2006/relationships/slide" Target="slides/slide47.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Master" Target="slideMasters/slideMaster43.xml"/><Relationship Id="rId48" Type="http://schemas.openxmlformats.org/officeDocument/2006/relationships/slideMaster" Target="slideMasters/slideMaster48.xml"/><Relationship Id="rId56" Type="http://schemas.openxmlformats.org/officeDocument/2006/relationships/slide" Target="slides/slide8.xml"/><Relationship Id="rId64" Type="http://schemas.openxmlformats.org/officeDocument/2006/relationships/slide" Target="slides/slide16.xml"/><Relationship Id="rId69" Type="http://schemas.openxmlformats.org/officeDocument/2006/relationships/slide" Target="slides/slide21.xml"/><Relationship Id="rId77" Type="http://schemas.openxmlformats.org/officeDocument/2006/relationships/slide" Target="slides/slide29.xml"/><Relationship Id="rId100" Type="http://schemas.openxmlformats.org/officeDocument/2006/relationships/slide" Target="slides/slide52.xml"/><Relationship Id="rId105"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3.xml"/><Relationship Id="rId72" Type="http://schemas.openxmlformats.org/officeDocument/2006/relationships/slide" Target="slides/slide24.xml"/><Relationship Id="rId80" Type="http://schemas.openxmlformats.org/officeDocument/2006/relationships/slide" Target="slides/slide32.xml"/><Relationship Id="rId85" Type="http://schemas.openxmlformats.org/officeDocument/2006/relationships/slide" Target="slides/slide37.xml"/><Relationship Id="rId93" Type="http://schemas.openxmlformats.org/officeDocument/2006/relationships/slide" Target="slides/slide45.xml"/><Relationship Id="rId98" Type="http://schemas.openxmlformats.org/officeDocument/2006/relationships/slide" Target="slides/slide50.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Master" Target="slideMasters/slideMaster46.xml"/><Relationship Id="rId59" Type="http://schemas.openxmlformats.org/officeDocument/2006/relationships/slide" Target="slides/slide11.xml"/><Relationship Id="rId67" Type="http://schemas.openxmlformats.org/officeDocument/2006/relationships/slide" Target="slides/slide19.xml"/><Relationship Id="rId103" Type="http://schemas.openxmlformats.org/officeDocument/2006/relationships/presProps" Target="presProps.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54" Type="http://schemas.openxmlformats.org/officeDocument/2006/relationships/slide" Target="slides/slide6.xml"/><Relationship Id="rId62" Type="http://schemas.openxmlformats.org/officeDocument/2006/relationships/slide" Target="slides/slide14.xml"/><Relationship Id="rId70" Type="http://schemas.openxmlformats.org/officeDocument/2006/relationships/slide" Target="slides/slide22.xml"/><Relationship Id="rId75" Type="http://schemas.openxmlformats.org/officeDocument/2006/relationships/slide" Target="slides/slide27.xml"/><Relationship Id="rId83" Type="http://schemas.openxmlformats.org/officeDocument/2006/relationships/slide" Target="slides/slide35.xml"/><Relationship Id="rId88" Type="http://schemas.openxmlformats.org/officeDocument/2006/relationships/slide" Target="slides/slide40.xml"/><Relationship Id="rId91" Type="http://schemas.openxmlformats.org/officeDocument/2006/relationships/slide" Target="slides/slide43.xml"/><Relationship Id="rId96" Type="http://schemas.openxmlformats.org/officeDocument/2006/relationships/slide" Target="slides/slide48.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1.xml"/><Relationship Id="rId57" Type="http://schemas.openxmlformats.org/officeDocument/2006/relationships/slide" Target="slides/slide9.xml"/><Relationship Id="rId106" Type="http://schemas.openxmlformats.org/officeDocument/2006/relationships/tableStyles" Target="tableStyles.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Master" Target="slideMasters/slideMaster44.xml"/><Relationship Id="rId52" Type="http://schemas.openxmlformats.org/officeDocument/2006/relationships/slide" Target="slides/slide4.xml"/><Relationship Id="rId60" Type="http://schemas.openxmlformats.org/officeDocument/2006/relationships/slide" Target="slides/slide12.xml"/><Relationship Id="rId65" Type="http://schemas.openxmlformats.org/officeDocument/2006/relationships/slide" Target="slides/slide17.xml"/><Relationship Id="rId73" Type="http://schemas.openxmlformats.org/officeDocument/2006/relationships/slide" Target="slides/slide25.xml"/><Relationship Id="rId78" Type="http://schemas.openxmlformats.org/officeDocument/2006/relationships/slide" Target="slides/slide30.xml"/><Relationship Id="rId81" Type="http://schemas.openxmlformats.org/officeDocument/2006/relationships/slide" Target="slides/slide33.xml"/><Relationship Id="rId86" Type="http://schemas.openxmlformats.org/officeDocument/2006/relationships/slide" Target="slides/slide38.xml"/><Relationship Id="rId94" Type="http://schemas.openxmlformats.org/officeDocument/2006/relationships/slide" Target="slides/slide46.xml"/><Relationship Id="rId99" Type="http://schemas.openxmlformats.org/officeDocument/2006/relationships/slide" Target="slides/slide51.xml"/><Relationship Id="rId101" Type="http://schemas.openxmlformats.org/officeDocument/2006/relationships/slide" Target="slides/slide53.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34" Type="http://schemas.openxmlformats.org/officeDocument/2006/relationships/slideMaster" Target="slideMasters/slideMaster34.xml"/><Relationship Id="rId50" Type="http://schemas.openxmlformats.org/officeDocument/2006/relationships/slide" Target="slides/slide2.xml"/><Relationship Id="rId55" Type="http://schemas.openxmlformats.org/officeDocument/2006/relationships/slide" Target="slides/slide7.xml"/><Relationship Id="rId76" Type="http://schemas.openxmlformats.org/officeDocument/2006/relationships/slide" Target="slides/slide28.xml"/><Relationship Id="rId97" Type="http://schemas.openxmlformats.org/officeDocument/2006/relationships/slide" Target="slides/slide49.xml"/><Relationship Id="rId10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8F2A2D-F708-4B0D-825C-1D46D2927F12}" type="doc">
      <dgm:prSet loTypeId="urn:microsoft.com/office/officeart/2005/8/layout/vList2" loCatId="list" qsTypeId="urn:microsoft.com/office/officeart/2005/8/quickstyle/simple1" qsCatId="simple" csTypeId="urn:microsoft.com/office/officeart/2005/8/colors/accent6_5" csCatId="accent6" phldr="1"/>
      <dgm:spPr/>
      <dgm:t>
        <a:bodyPr/>
        <a:lstStyle/>
        <a:p>
          <a:endParaRPr lang="en-US"/>
        </a:p>
      </dgm:t>
    </dgm:pt>
    <dgm:pt modelId="{261012D5-77A0-44B6-BC61-27CAE8D6DA37}">
      <dgm:prSet custT="1"/>
      <dgm:spPr>
        <a:effectLst>
          <a:glow rad="139700">
            <a:schemeClr val="accent5">
              <a:satMod val="175000"/>
              <a:alpha val="40000"/>
            </a:schemeClr>
          </a:glow>
        </a:effectLst>
      </dgm:spPr>
      <dgm:t>
        <a:bodyPr/>
        <a:lstStyle/>
        <a:p>
          <a:pPr algn="ctr" rtl="0"/>
          <a:r>
            <a:rPr lang="en-US" sz="8000" b="1" dirty="0" smtClean="0">
              <a:solidFill>
                <a:srgbClr val="AA36CA"/>
              </a:solidFill>
            </a:rPr>
            <a:t>MINESWEEPER</a:t>
          </a:r>
          <a:br>
            <a:rPr lang="en-US" sz="8000" b="1" dirty="0" smtClean="0">
              <a:solidFill>
                <a:srgbClr val="AA36CA"/>
              </a:solidFill>
            </a:rPr>
          </a:br>
          <a:endParaRPr lang="en-US" sz="8000" b="1" dirty="0">
            <a:solidFill>
              <a:srgbClr val="AA36CA"/>
            </a:solidFill>
          </a:endParaRPr>
        </a:p>
      </dgm:t>
    </dgm:pt>
    <dgm:pt modelId="{0DA12A52-8123-440C-80A3-201704EC95F1}" type="parTrans" cxnId="{25E28F33-8E90-4EF0-A473-BBE1D2A246B1}">
      <dgm:prSet/>
      <dgm:spPr/>
      <dgm:t>
        <a:bodyPr/>
        <a:lstStyle/>
        <a:p>
          <a:endParaRPr lang="en-US"/>
        </a:p>
      </dgm:t>
    </dgm:pt>
    <dgm:pt modelId="{F5D71373-A671-4A60-9D3B-59DDFB8E14BF}" type="sibTrans" cxnId="{25E28F33-8E90-4EF0-A473-BBE1D2A246B1}">
      <dgm:prSet/>
      <dgm:spPr/>
      <dgm:t>
        <a:bodyPr/>
        <a:lstStyle/>
        <a:p>
          <a:endParaRPr lang="en-US"/>
        </a:p>
      </dgm:t>
    </dgm:pt>
    <dgm:pt modelId="{8D9C8E20-4CD6-4E0F-8B8A-937FA38F3C7B}" type="pres">
      <dgm:prSet presAssocID="{748F2A2D-F708-4B0D-825C-1D46D2927F12}" presName="linear" presStyleCnt="0">
        <dgm:presLayoutVars>
          <dgm:animLvl val="lvl"/>
          <dgm:resizeHandles val="exact"/>
        </dgm:presLayoutVars>
      </dgm:prSet>
      <dgm:spPr/>
      <dgm:t>
        <a:bodyPr/>
        <a:lstStyle/>
        <a:p>
          <a:endParaRPr lang="en-US"/>
        </a:p>
      </dgm:t>
    </dgm:pt>
    <dgm:pt modelId="{6BFEED88-89F6-4AC0-BDB9-D11E2FCB67EC}" type="pres">
      <dgm:prSet presAssocID="{261012D5-77A0-44B6-BC61-27CAE8D6DA37}" presName="parentText" presStyleLbl="node1" presStyleIdx="0" presStyleCnt="1">
        <dgm:presLayoutVars>
          <dgm:chMax val="0"/>
          <dgm:bulletEnabled val="1"/>
        </dgm:presLayoutVars>
      </dgm:prSet>
      <dgm:spPr/>
      <dgm:t>
        <a:bodyPr/>
        <a:lstStyle/>
        <a:p>
          <a:endParaRPr lang="en-US"/>
        </a:p>
      </dgm:t>
    </dgm:pt>
  </dgm:ptLst>
  <dgm:cxnLst>
    <dgm:cxn modelId="{EB744AE2-0346-4FDA-AF53-A6FC4B0D823B}" type="presOf" srcId="{748F2A2D-F708-4B0D-825C-1D46D2927F12}" destId="{8D9C8E20-4CD6-4E0F-8B8A-937FA38F3C7B}" srcOrd="0" destOrd="0" presId="urn:microsoft.com/office/officeart/2005/8/layout/vList2"/>
    <dgm:cxn modelId="{25E28F33-8E90-4EF0-A473-BBE1D2A246B1}" srcId="{748F2A2D-F708-4B0D-825C-1D46D2927F12}" destId="{261012D5-77A0-44B6-BC61-27CAE8D6DA37}" srcOrd="0" destOrd="0" parTransId="{0DA12A52-8123-440C-80A3-201704EC95F1}" sibTransId="{F5D71373-A671-4A60-9D3B-59DDFB8E14BF}"/>
    <dgm:cxn modelId="{2464249E-ED32-4E2E-A901-DEBD64F5E1B0}" type="presOf" srcId="{261012D5-77A0-44B6-BC61-27CAE8D6DA37}" destId="{6BFEED88-89F6-4AC0-BDB9-D11E2FCB67EC}" srcOrd="0" destOrd="0" presId="urn:microsoft.com/office/officeart/2005/8/layout/vList2"/>
    <dgm:cxn modelId="{D5264447-DC14-4E3B-B3EC-837B2889302F}" type="presParOf" srcId="{8D9C8E20-4CD6-4E0F-8B8A-937FA38F3C7B}" destId="{6BFEED88-89F6-4AC0-BDB9-D11E2FCB67E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9C869A-7EB9-4972-97EC-E570038D461B}"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D357F69D-55E7-4040-8905-9BD9032756D1}">
      <dgm:prSet phldrT="[Text]"/>
      <dgm:spPr/>
      <dgm:t>
        <a:bodyPr/>
        <a:lstStyle/>
        <a:p>
          <a:r>
            <a:rPr lang="en-US" dirty="0" smtClean="0"/>
            <a:t>1.Implement the Listener interface and override its methods</a:t>
          </a:r>
          <a:endParaRPr lang="en-US" dirty="0"/>
        </a:p>
      </dgm:t>
    </dgm:pt>
    <dgm:pt modelId="{1FE9F9A3-215D-46A9-BF4D-7E29CB0A2CF6}" type="parTrans" cxnId="{BA35B53E-B841-47D5-9560-1FCA02C93494}">
      <dgm:prSet/>
      <dgm:spPr/>
      <dgm:t>
        <a:bodyPr/>
        <a:lstStyle/>
        <a:p>
          <a:endParaRPr lang="en-US"/>
        </a:p>
      </dgm:t>
    </dgm:pt>
    <dgm:pt modelId="{E02BDC89-FAD8-48F0-985F-4315C715505A}" type="sibTrans" cxnId="{BA35B53E-B841-47D5-9560-1FCA02C93494}">
      <dgm:prSet/>
      <dgm:spPr/>
      <dgm:t>
        <a:bodyPr/>
        <a:lstStyle/>
        <a:p>
          <a:endParaRPr lang="en-US"/>
        </a:p>
      </dgm:t>
    </dgm:pt>
    <dgm:pt modelId="{4DB8240B-56F0-4DB0-869B-65A368D390E4}">
      <dgm:prSet phldrT="[Text]"/>
      <dgm:spPr/>
      <dgm:t>
        <a:bodyPr/>
        <a:lstStyle/>
        <a:p>
          <a:r>
            <a:rPr lang="en-US" dirty="0" smtClean="0"/>
            <a:t>2.Register the component with the Listener.</a:t>
          </a:r>
        </a:p>
      </dgm:t>
    </dgm:pt>
    <dgm:pt modelId="{65C155F8-DE1B-4CFD-A52B-3C8E1BD3D39D}" type="sibTrans" cxnId="{3BF81919-72CD-4568-9124-BFB308169650}">
      <dgm:prSet/>
      <dgm:spPr/>
      <dgm:t>
        <a:bodyPr/>
        <a:lstStyle/>
        <a:p>
          <a:endParaRPr lang="en-US"/>
        </a:p>
      </dgm:t>
    </dgm:pt>
    <dgm:pt modelId="{A6C7DEA9-B879-4458-8F9A-07DB284CFA2C}" type="parTrans" cxnId="{3BF81919-72CD-4568-9124-BFB308169650}">
      <dgm:prSet/>
      <dgm:spPr/>
      <dgm:t>
        <a:bodyPr/>
        <a:lstStyle/>
        <a:p>
          <a:endParaRPr lang="en-US"/>
        </a:p>
      </dgm:t>
    </dgm:pt>
    <dgm:pt modelId="{639E6655-B5A5-4B86-AED0-F27B0B502954}" type="pres">
      <dgm:prSet presAssocID="{589C869A-7EB9-4972-97EC-E570038D461B}" presName="Name0" presStyleCnt="0">
        <dgm:presLayoutVars>
          <dgm:dir/>
          <dgm:animLvl val="lvl"/>
          <dgm:resizeHandles val="exact"/>
        </dgm:presLayoutVars>
      </dgm:prSet>
      <dgm:spPr/>
      <dgm:t>
        <a:bodyPr/>
        <a:lstStyle/>
        <a:p>
          <a:endParaRPr lang="en-US"/>
        </a:p>
      </dgm:t>
    </dgm:pt>
    <dgm:pt modelId="{7EDC2C4D-DCEE-49CA-8B52-B1204B3B9C9D}" type="pres">
      <dgm:prSet presAssocID="{4DB8240B-56F0-4DB0-869B-65A368D390E4}" presName="boxAndChildren" presStyleCnt="0"/>
      <dgm:spPr/>
    </dgm:pt>
    <dgm:pt modelId="{FCA6612F-DB64-4CA3-9F36-F73439379D93}" type="pres">
      <dgm:prSet presAssocID="{4DB8240B-56F0-4DB0-869B-65A368D390E4}" presName="parentTextBox" presStyleLbl="node1" presStyleIdx="0" presStyleCnt="2" custLinFactNeighborX="-2500" custLinFactNeighborY="45885"/>
      <dgm:spPr/>
      <dgm:t>
        <a:bodyPr/>
        <a:lstStyle/>
        <a:p>
          <a:endParaRPr lang="en-US"/>
        </a:p>
      </dgm:t>
    </dgm:pt>
    <dgm:pt modelId="{8AC0705A-D349-4D26-91F4-5E8C85C7E645}" type="pres">
      <dgm:prSet presAssocID="{E02BDC89-FAD8-48F0-985F-4315C715505A}" presName="sp" presStyleCnt="0"/>
      <dgm:spPr/>
    </dgm:pt>
    <dgm:pt modelId="{F1E542AB-6805-40FE-98A8-725E57E13C7C}" type="pres">
      <dgm:prSet presAssocID="{D357F69D-55E7-4040-8905-9BD9032756D1}" presName="arrowAndChildren" presStyleCnt="0"/>
      <dgm:spPr/>
    </dgm:pt>
    <dgm:pt modelId="{2B66B92B-8601-4A11-BC47-CBE7B983EF1E}" type="pres">
      <dgm:prSet presAssocID="{D357F69D-55E7-4040-8905-9BD9032756D1}" presName="parentTextArrow" presStyleLbl="node1" presStyleIdx="1" presStyleCnt="2" custLinFactNeighborY="-74"/>
      <dgm:spPr/>
      <dgm:t>
        <a:bodyPr/>
        <a:lstStyle/>
        <a:p>
          <a:endParaRPr lang="en-US"/>
        </a:p>
      </dgm:t>
    </dgm:pt>
  </dgm:ptLst>
  <dgm:cxnLst>
    <dgm:cxn modelId="{BA35B53E-B841-47D5-9560-1FCA02C93494}" srcId="{589C869A-7EB9-4972-97EC-E570038D461B}" destId="{D357F69D-55E7-4040-8905-9BD9032756D1}" srcOrd="0" destOrd="0" parTransId="{1FE9F9A3-215D-46A9-BF4D-7E29CB0A2CF6}" sibTransId="{E02BDC89-FAD8-48F0-985F-4315C715505A}"/>
    <dgm:cxn modelId="{52DD684B-BDE6-467A-AF90-9A67680AB3B5}" type="presOf" srcId="{D357F69D-55E7-4040-8905-9BD9032756D1}" destId="{2B66B92B-8601-4A11-BC47-CBE7B983EF1E}" srcOrd="0" destOrd="0" presId="urn:microsoft.com/office/officeart/2005/8/layout/process4"/>
    <dgm:cxn modelId="{3BF81919-72CD-4568-9124-BFB308169650}" srcId="{589C869A-7EB9-4972-97EC-E570038D461B}" destId="{4DB8240B-56F0-4DB0-869B-65A368D390E4}" srcOrd="1" destOrd="0" parTransId="{A6C7DEA9-B879-4458-8F9A-07DB284CFA2C}" sibTransId="{65C155F8-DE1B-4CFD-A52B-3C8E1BD3D39D}"/>
    <dgm:cxn modelId="{129C1D53-1D11-437E-91EC-F1C5742C6281}" type="presOf" srcId="{4DB8240B-56F0-4DB0-869B-65A368D390E4}" destId="{FCA6612F-DB64-4CA3-9F36-F73439379D93}" srcOrd="0" destOrd="0" presId="urn:microsoft.com/office/officeart/2005/8/layout/process4"/>
    <dgm:cxn modelId="{CC25E6DD-5D89-4DEC-81DF-6EA8EF23438E}" type="presOf" srcId="{589C869A-7EB9-4972-97EC-E570038D461B}" destId="{639E6655-B5A5-4B86-AED0-F27B0B502954}" srcOrd="0" destOrd="0" presId="urn:microsoft.com/office/officeart/2005/8/layout/process4"/>
    <dgm:cxn modelId="{F7726EB8-37EB-427F-A7C6-32849BB6E4F3}" type="presParOf" srcId="{639E6655-B5A5-4B86-AED0-F27B0B502954}" destId="{7EDC2C4D-DCEE-49CA-8B52-B1204B3B9C9D}" srcOrd="0" destOrd="0" presId="urn:microsoft.com/office/officeart/2005/8/layout/process4"/>
    <dgm:cxn modelId="{F1C52B7D-B33A-4E5D-AD35-7B4A5F04B4D9}" type="presParOf" srcId="{7EDC2C4D-DCEE-49CA-8B52-B1204B3B9C9D}" destId="{FCA6612F-DB64-4CA3-9F36-F73439379D93}" srcOrd="0" destOrd="0" presId="urn:microsoft.com/office/officeart/2005/8/layout/process4"/>
    <dgm:cxn modelId="{B4BB6D31-9589-4843-B55F-5366EDA30B9C}" type="presParOf" srcId="{639E6655-B5A5-4B86-AED0-F27B0B502954}" destId="{8AC0705A-D349-4D26-91F4-5E8C85C7E645}" srcOrd="1" destOrd="0" presId="urn:microsoft.com/office/officeart/2005/8/layout/process4"/>
    <dgm:cxn modelId="{9B7E4617-96AD-43C0-A3CB-E2D3FB3903B6}" type="presParOf" srcId="{639E6655-B5A5-4B86-AED0-F27B0B502954}" destId="{F1E542AB-6805-40FE-98A8-725E57E13C7C}" srcOrd="2" destOrd="0" presId="urn:microsoft.com/office/officeart/2005/8/layout/process4"/>
    <dgm:cxn modelId="{1409BAD2-B923-4B03-AC1D-17891A98CC77}" type="presParOf" srcId="{F1E542AB-6805-40FE-98A8-725E57E13C7C}" destId="{2B66B92B-8601-4A11-BC47-CBE7B983EF1E}"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EED88-89F6-4AC0-BDB9-D11E2FCB67EC}">
      <dsp:nvSpPr>
        <dsp:cNvPr id="0" name=""/>
        <dsp:cNvSpPr/>
      </dsp:nvSpPr>
      <dsp:spPr>
        <a:xfrm>
          <a:off x="0" y="1256"/>
          <a:ext cx="8610600" cy="2759737"/>
        </a:xfrm>
        <a:prstGeom prst="roundRect">
          <a:avLst/>
        </a:prstGeom>
        <a:solidFill>
          <a:schemeClr val="accent6">
            <a:alpha val="90000"/>
            <a:hueOff val="0"/>
            <a:satOff val="0"/>
            <a:lumOff val="0"/>
            <a:alphaOff val="0"/>
          </a:schemeClr>
        </a:solidFill>
        <a:ln w="25400" cap="flat" cmpd="sng" algn="ctr">
          <a:solidFill>
            <a:schemeClr val="lt1">
              <a:hueOff val="0"/>
              <a:satOff val="0"/>
              <a:lumOff val="0"/>
              <a:alphaOff val="0"/>
            </a:schemeClr>
          </a:solidFill>
          <a:prstDash val="solid"/>
        </a:ln>
        <a:effectLst>
          <a:glow rad="139700">
            <a:schemeClr val="accent5">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304800" tIns="304800" rIns="304800" bIns="304800" numCol="1" spcCol="1270" anchor="ctr" anchorCtr="0">
          <a:noAutofit/>
        </a:bodyPr>
        <a:lstStyle/>
        <a:p>
          <a:pPr lvl="0" algn="ctr" defTabSz="3556000" rtl="0">
            <a:lnSpc>
              <a:spcPct val="90000"/>
            </a:lnSpc>
            <a:spcBef>
              <a:spcPct val="0"/>
            </a:spcBef>
            <a:spcAft>
              <a:spcPct val="35000"/>
            </a:spcAft>
          </a:pPr>
          <a:r>
            <a:rPr lang="en-US" sz="8000" b="1" kern="1200" dirty="0" smtClean="0">
              <a:solidFill>
                <a:srgbClr val="AA36CA"/>
              </a:solidFill>
            </a:rPr>
            <a:t>MINESWEEPER</a:t>
          </a:r>
          <a:br>
            <a:rPr lang="en-US" sz="8000" b="1" kern="1200" dirty="0" smtClean="0">
              <a:solidFill>
                <a:srgbClr val="AA36CA"/>
              </a:solidFill>
            </a:rPr>
          </a:br>
          <a:endParaRPr lang="en-US" sz="8000" b="1" kern="1200" dirty="0">
            <a:solidFill>
              <a:srgbClr val="AA36CA"/>
            </a:solidFill>
          </a:endParaRPr>
        </a:p>
      </dsp:txBody>
      <dsp:txXfrm>
        <a:off x="134719" y="135975"/>
        <a:ext cx="8341162" cy="24902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6612F-DB64-4CA3-9F36-F73439379D93}">
      <dsp:nvSpPr>
        <dsp:cNvPr id="0" name=""/>
        <dsp:cNvSpPr/>
      </dsp:nvSpPr>
      <dsp:spPr>
        <a:xfrm>
          <a:off x="0" y="1564853"/>
          <a:ext cx="6096000" cy="102594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2.Register the component with the Listener.</a:t>
          </a:r>
        </a:p>
      </dsp:txBody>
      <dsp:txXfrm>
        <a:off x="0" y="1564853"/>
        <a:ext cx="6096000" cy="1025946"/>
      </dsp:txXfrm>
    </dsp:sp>
    <dsp:sp modelId="{2B66B92B-8601-4A11-BC47-CBE7B983EF1E}">
      <dsp:nvSpPr>
        <dsp:cNvPr id="0" name=""/>
        <dsp:cNvSpPr/>
      </dsp:nvSpPr>
      <dsp:spPr>
        <a:xfrm rot="10800000">
          <a:off x="0" y="0"/>
          <a:ext cx="6096000" cy="157790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1.Implement the Listener interface and override its methods</a:t>
          </a:r>
          <a:endParaRPr lang="en-US" sz="2400" kern="1200" dirty="0"/>
        </a:p>
      </dsp:txBody>
      <dsp:txXfrm rot="10800000">
        <a:off x="0" y="0"/>
        <a:ext cx="6096000" cy="10252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7370F0-F8C2-4692-99BE-1A59D889983A}" type="datetimeFigureOut">
              <a:rPr lang="en-US" smtClean="0"/>
              <a:pPr/>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9960D-51B8-4894-958C-C4173D5F0183}"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7370F0-F8C2-4692-99BE-1A59D889983A}" type="datetimeFigureOut">
              <a:rPr lang="en-US" smtClean="0"/>
              <a:pPr/>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9960D-51B8-4894-958C-C4173D5F0183}"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7370F0-F8C2-4692-99BE-1A59D889983A}" type="datetimeFigureOut">
              <a:rPr lang="en-US" smtClean="0"/>
              <a:pPr/>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9960D-51B8-4894-958C-C4173D5F0183}" type="slidenum">
              <a:rPr lang="en-US" smtClean="0"/>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1"/>
            <a:ext cx="1728788"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407319" y="1122363"/>
            <a:ext cx="6593681" cy="2387600"/>
          </a:xfrm>
        </p:spPr>
        <p:txBody>
          <a:bodyPr anchor="b">
            <a:normAutofit/>
          </a:bodyPr>
          <a:lstStyle>
            <a:lvl1pPr algn="l">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1407319" y="3602038"/>
            <a:ext cx="6593681" cy="165576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308133" y="5410202"/>
            <a:ext cx="2057400" cy="365125"/>
          </a:xfrm>
        </p:spPr>
        <p:txBody>
          <a:bodyPr/>
          <a:lstStyle/>
          <a:p>
            <a:fld id="{F2668E4F-1FC1-4ADD-B292-EC203702CBA8}" type="datetimeFigureOut">
              <a:rPr lang="en-US" smtClean="0">
                <a:solidFill>
                  <a:prstClr val="white">
                    <a:tint val="75000"/>
                  </a:prstClr>
                </a:solidFill>
              </a:rPr>
              <a:pPr/>
              <a:t>1/27/2015</a:t>
            </a:fld>
            <a:endParaRPr lang="en-US" dirty="0">
              <a:solidFill>
                <a:prstClr val="white">
                  <a:tint val="75000"/>
                </a:prstClr>
              </a:solidFill>
            </a:endParaRPr>
          </a:p>
        </p:txBody>
      </p:sp>
      <p:sp>
        <p:nvSpPr>
          <p:cNvPr id="5" name="Footer Placeholder 4"/>
          <p:cNvSpPr>
            <a:spLocks noGrp="1"/>
          </p:cNvSpPr>
          <p:nvPr>
            <p:ph type="ftr" sz="quarter" idx="11"/>
          </p:nvPr>
        </p:nvSpPr>
        <p:spPr>
          <a:xfrm>
            <a:off x="1407318" y="5410202"/>
            <a:ext cx="3843665" cy="365125"/>
          </a:xfrm>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a:xfrm>
            <a:off x="7422684" y="5410200"/>
            <a:ext cx="578317" cy="365125"/>
          </a:xfrm>
        </p:spPr>
        <p:txBody>
          <a:bodyPr/>
          <a:lstStyle/>
          <a:p>
            <a:fld id="{32205845-2958-43BB-9439-42CC1129A3C8}"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382992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668E4F-1FC1-4ADD-B292-EC203702CBA8}" type="datetimeFigureOut">
              <a:rPr lang="en-US" smtClean="0">
                <a:solidFill>
                  <a:prstClr val="white">
                    <a:tint val="75000"/>
                  </a:prstClr>
                </a:solidFill>
              </a:rPr>
              <a:pPr/>
              <a:t>1/27/2015</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32205845-2958-43BB-9439-42CC1129A3C8}"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371024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668E4F-1FC1-4ADD-B292-EC203702CBA8}" type="datetimeFigureOut">
              <a:rPr lang="en-US" smtClean="0">
                <a:solidFill>
                  <a:prstClr val="white">
                    <a:tint val="75000"/>
                  </a:prstClr>
                </a:solidFill>
              </a:rPr>
              <a:pPr/>
              <a:t>1/27/2015</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32205845-2958-43BB-9439-42CC1129A3C8}"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40116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668E4F-1FC1-4ADD-B292-EC203702CBA8}" type="datetimeFigureOut">
              <a:rPr lang="en-US" smtClean="0">
                <a:solidFill>
                  <a:prstClr val="white">
                    <a:tint val="75000"/>
                  </a:prstClr>
                </a:solidFill>
              </a:rPr>
              <a:pPr/>
              <a:t>1/27/2015</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32205845-2958-43BB-9439-42CC1129A3C8}"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458279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668E4F-1FC1-4ADD-B292-EC203702CBA8}" type="datetimeFigureOut">
              <a:rPr lang="en-US" smtClean="0">
                <a:solidFill>
                  <a:prstClr val="white">
                    <a:tint val="75000"/>
                  </a:prstClr>
                </a:solidFill>
              </a:rPr>
              <a:pPr/>
              <a:t>1/27/2015</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32205845-2958-43BB-9439-42CC1129A3C8}"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690468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668E4F-1FC1-4ADD-B292-EC203702CBA8}" type="datetimeFigureOut">
              <a:rPr lang="en-US" smtClean="0">
                <a:solidFill>
                  <a:prstClr val="white">
                    <a:tint val="75000"/>
                  </a:prstClr>
                </a:solidFill>
              </a:rPr>
              <a:pPr/>
              <a:t>1/27/2015</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32205845-2958-43BB-9439-42CC1129A3C8}"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1527604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668E4F-1FC1-4ADD-B292-EC203702CBA8}" type="datetimeFigureOut">
              <a:rPr lang="en-US" smtClean="0">
                <a:solidFill>
                  <a:prstClr val="white">
                    <a:tint val="75000"/>
                  </a:prstClr>
                </a:solidFill>
              </a:rPr>
              <a:pPr/>
              <a:t>1/27/2015</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32205845-2958-43BB-9439-42CC1129A3C8}"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6899221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668E4F-1FC1-4ADD-B292-EC203702CBA8}" type="datetimeFigureOut">
              <a:rPr lang="en-US" smtClean="0">
                <a:solidFill>
                  <a:prstClr val="white">
                    <a:tint val="75000"/>
                  </a:prstClr>
                </a:solidFill>
              </a:rPr>
              <a:pPr/>
              <a:t>1/27/2015</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32205845-2958-43BB-9439-42CC1129A3C8}"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910905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7370F0-F8C2-4692-99BE-1A59D889983A}" type="datetimeFigureOut">
              <a:rPr lang="en-US" smtClean="0"/>
              <a:pPr/>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9960D-51B8-4894-958C-C4173D5F0183}" type="slidenum">
              <a:rPr lang="en-US" smtClean="0"/>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3FF8AA7-D467-437E-BD8A-0C99F41BE80E}" type="datetimeFigureOut">
              <a:rPr lang="en-US" smtClean="0">
                <a:solidFill>
                  <a:prstClr val="white">
                    <a:shade val="50000"/>
                  </a:prstClr>
                </a:solidFill>
              </a:rPr>
              <a:pPr/>
              <a:t>1/27/2015</a:t>
            </a:fld>
            <a:endParaRPr lang="en-US" dirty="0">
              <a:solidFill>
                <a:prstClr val="white">
                  <a:shade val="50000"/>
                </a:prstClr>
              </a:solidFill>
            </a:endParaRPr>
          </a:p>
        </p:txBody>
      </p:sp>
      <p:sp>
        <p:nvSpPr>
          <p:cNvPr id="17" name="Footer Placeholder 16"/>
          <p:cNvSpPr>
            <a:spLocks noGrp="1"/>
          </p:cNvSpPr>
          <p:nvPr>
            <p:ph type="ftr" sz="quarter" idx="11"/>
          </p:nvPr>
        </p:nvSpPr>
        <p:spPr/>
        <p:txBody>
          <a:bodyPr/>
          <a:lstStyle/>
          <a:p>
            <a:endParaRPr lang="en-US" dirty="0">
              <a:solidFill>
                <a:prstClr val="white">
                  <a:shade val="50000"/>
                </a:prstClr>
              </a:solidFill>
            </a:endParaRPr>
          </a:p>
        </p:txBody>
      </p:sp>
      <p:sp>
        <p:nvSpPr>
          <p:cNvPr id="29" name="Slide Number Placeholder 28"/>
          <p:cNvSpPr>
            <a:spLocks noGrp="1"/>
          </p:cNvSpPr>
          <p:nvPr>
            <p:ph type="sldNum" sz="quarter" idx="12"/>
          </p:nvPr>
        </p:nvSpPr>
        <p:spPr/>
        <p:txBody>
          <a:bodyPr/>
          <a:lstStyle/>
          <a:p>
            <a:fld id="{5BCB5D8E-A829-4A82-9F3D-A285EF02EEDB}" type="slidenum">
              <a:rPr lang="en-US" smtClean="0">
                <a:solidFill>
                  <a:prstClr val="white">
                    <a:shade val="50000"/>
                  </a:prstClr>
                </a:solidFill>
              </a:rPr>
              <a:pPr/>
              <a:t>‹#›</a:t>
            </a:fld>
            <a:endParaRPr lang="en-US" dirty="0">
              <a:solidFill>
                <a:prstClr val="white">
                  <a:shade val="50000"/>
                </a:prstClr>
              </a:solidFill>
            </a:endParaRPr>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extLst>
      <p:ext uri="{BB962C8B-B14F-4D97-AF65-F5344CB8AC3E}">
        <p14:creationId xmlns:p14="http://schemas.microsoft.com/office/powerpoint/2010/main" val="1967173481"/>
      </p:ext>
    </p:extLst>
  </p:cSld>
  <p:clrMapOvr>
    <a:masterClrMapping/>
  </p:clrMapOvr>
  <p:transition spd="med">
    <p:pull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3FF8AA7-D467-437E-BD8A-0C99F41BE80E}" type="datetimeFigureOut">
              <a:rPr lang="en-US" smtClean="0">
                <a:solidFill>
                  <a:prstClr val="white">
                    <a:shade val="50000"/>
                  </a:prstClr>
                </a:solidFill>
              </a:rPr>
              <a:pPr/>
              <a:t>1/27/2015</a:t>
            </a:fld>
            <a:endParaRPr lang="en-US" dirty="0">
              <a:solidFill>
                <a:prstClr val="white">
                  <a:shade val="50000"/>
                </a:prstClr>
              </a:solidFill>
            </a:endParaRPr>
          </a:p>
        </p:txBody>
      </p:sp>
      <p:sp>
        <p:nvSpPr>
          <p:cNvPr id="5" name="Footer Placeholder 4"/>
          <p:cNvSpPr>
            <a:spLocks noGrp="1"/>
          </p:cNvSpPr>
          <p:nvPr>
            <p:ph type="ftr" sz="quarter" idx="11"/>
          </p:nvPr>
        </p:nvSpPr>
        <p:spPr/>
        <p:txBody>
          <a:bodyPr/>
          <a:lstStyle/>
          <a:p>
            <a:endParaRPr lang="en-US" dirty="0">
              <a:solidFill>
                <a:prstClr val="white">
                  <a:shade val="50000"/>
                </a:prstClr>
              </a:solidFill>
            </a:endParaRPr>
          </a:p>
        </p:txBody>
      </p:sp>
      <p:sp>
        <p:nvSpPr>
          <p:cNvPr id="6" name="Slide Number Placeholder 5"/>
          <p:cNvSpPr>
            <a:spLocks noGrp="1"/>
          </p:cNvSpPr>
          <p:nvPr>
            <p:ph type="sldNum" sz="quarter" idx="12"/>
          </p:nvPr>
        </p:nvSpPr>
        <p:spPr/>
        <p:txBody>
          <a:bodyPr/>
          <a:lstStyle/>
          <a:p>
            <a:fld id="{5BCB5D8E-A829-4A82-9F3D-A285EF02EEDB}" type="slidenum">
              <a:rPr lang="en-US" smtClean="0">
                <a:solidFill>
                  <a:prstClr val="white">
                    <a:shade val="50000"/>
                  </a:prstClr>
                </a:solidFill>
              </a:rPr>
              <a:pPr/>
              <a:t>‹#›</a:t>
            </a:fld>
            <a:endParaRPr lang="en-US" dirty="0">
              <a:solidFill>
                <a:prstClr val="white">
                  <a:shade val="50000"/>
                </a:prstClr>
              </a:solidFill>
            </a:endParaRPr>
          </a:p>
        </p:txBody>
      </p:sp>
    </p:spTree>
    <p:extLst>
      <p:ext uri="{BB962C8B-B14F-4D97-AF65-F5344CB8AC3E}">
        <p14:creationId xmlns:p14="http://schemas.microsoft.com/office/powerpoint/2010/main" val="1130706485"/>
      </p:ext>
    </p:extLst>
  </p:cSld>
  <p:clrMapOvr>
    <a:masterClrMapping/>
  </p:clrMapOvr>
  <p:transition spd="med">
    <p:pull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FF8AA7-D467-437E-BD8A-0C99F41BE80E}" type="datetimeFigureOut">
              <a:rPr lang="en-US" smtClean="0">
                <a:solidFill>
                  <a:prstClr val="white">
                    <a:shade val="50000"/>
                  </a:prstClr>
                </a:solidFill>
              </a:rPr>
              <a:pPr/>
              <a:t>1/27/2015</a:t>
            </a:fld>
            <a:endParaRPr lang="en-US" dirty="0">
              <a:solidFill>
                <a:prstClr val="white">
                  <a:shade val="50000"/>
                </a:prstClr>
              </a:solidFill>
            </a:endParaRPr>
          </a:p>
        </p:txBody>
      </p:sp>
      <p:sp>
        <p:nvSpPr>
          <p:cNvPr id="3" name="Footer Placeholder 2"/>
          <p:cNvSpPr>
            <a:spLocks noGrp="1"/>
          </p:cNvSpPr>
          <p:nvPr>
            <p:ph type="ftr" sz="quarter" idx="11"/>
          </p:nvPr>
        </p:nvSpPr>
        <p:spPr/>
        <p:txBody>
          <a:bodyPr/>
          <a:lstStyle/>
          <a:p>
            <a:endParaRPr lang="en-US" dirty="0">
              <a:solidFill>
                <a:prstClr val="white">
                  <a:shade val="50000"/>
                </a:prstClr>
              </a:solidFill>
            </a:endParaRPr>
          </a:p>
        </p:txBody>
      </p:sp>
      <p:sp>
        <p:nvSpPr>
          <p:cNvPr id="4" name="Slide Number Placeholder 3"/>
          <p:cNvSpPr>
            <a:spLocks noGrp="1"/>
          </p:cNvSpPr>
          <p:nvPr>
            <p:ph type="sldNum" sz="quarter" idx="12"/>
          </p:nvPr>
        </p:nvSpPr>
        <p:spPr/>
        <p:txBody>
          <a:bodyPr/>
          <a:lstStyle/>
          <a:p>
            <a:fld id="{5BCB5D8E-A829-4A82-9F3D-A285EF02EEDB}" type="slidenum">
              <a:rPr lang="en-US" smtClean="0">
                <a:solidFill>
                  <a:prstClr val="white">
                    <a:shade val="50000"/>
                  </a:prstClr>
                </a:solidFill>
              </a:rPr>
              <a:pPr/>
              <a:t>‹#›</a:t>
            </a:fld>
            <a:endParaRPr lang="en-US" dirty="0">
              <a:solidFill>
                <a:prstClr val="white">
                  <a:shade val="50000"/>
                </a:prstClr>
              </a:solidFill>
            </a:endParaRPr>
          </a:p>
        </p:txBody>
      </p:sp>
    </p:spTree>
    <p:extLst>
      <p:ext uri="{BB962C8B-B14F-4D97-AF65-F5344CB8AC3E}">
        <p14:creationId xmlns:p14="http://schemas.microsoft.com/office/powerpoint/2010/main" val="2722262941"/>
      </p:ext>
    </p:extLst>
  </p:cSld>
  <p:clrMapOvr>
    <a:masterClrMapping/>
  </p:clrMapOvr>
  <p:transition spd="med">
    <p:pull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FF8AA7-D467-437E-BD8A-0C99F41BE80E}" type="datetimeFigureOut">
              <a:rPr lang="en-US" smtClean="0">
                <a:solidFill>
                  <a:prstClr val="white">
                    <a:shade val="50000"/>
                  </a:prstClr>
                </a:solidFill>
              </a:rPr>
              <a:pPr/>
              <a:t>1/27/2015</a:t>
            </a:fld>
            <a:endParaRPr lang="en-US" dirty="0">
              <a:solidFill>
                <a:prstClr val="white">
                  <a:shade val="50000"/>
                </a:prstClr>
              </a:solidFill>
            </a:endParaRPr>
          </a:p>
        </p:txBody>
      </p:sp>
      <p:sp>
        <p:nvSpPr>
          <p:cNvPr id="3" name="Footer Placeholder 2"/>
          <p:cNvSpPr>
            <a:spLocks noGrp="1"/>
          </p:cNvSpPr>
          <p:nvPr>
            <p:ph type="ftr" sz="quarter" idx="11"/>
          </p:nvPr>
        </p:nvSpPr>
        <p:spPr/>
        <p:txBody>
          <a:bodyPr/>
          <a:lstStyle/>
          <a:p>
            <a:endParaRPr lang="en-US" dirty="0">
              <a:solidFill>
                <a:prstClr val="white">
                  <a:shade val="50000"/>
                </a:prstClr>
              </a:solidFill>
            </a:endParaRPr>
          </a:p>
        </p:txBody>
      </p:sp>
      <p:sp>
        <p:nvSpPr>
          <p:cNvPr id="4" name="Slide Number Placeholder 3"/>
          <p:cNvSpPr>
            <a:spLocks noGrp="1"/>
          </p:cNvSpPr>
          <p:nvPr>
            <p:ph type="sldNum" sz="quarter" idx="12"/>
          </p:nvPr>
        </p:nvSpPr>
        <p:spPr/>
        <p:txBody>
          <a:bodyPr/>
          <a:lstStyle/>
          <a:p>
            <a:fld id="{5BCB5D8E-A829-4A82-9F3D-A285EF02EEDB}" type="slidenum">
              <a:rPr lang="en-US" smtClean="0">
                <a:solidFill>
                  <a:prstClr val="white">
                    <a:shade val="50000"/>
                  </a:prstClr>
                </a:solidFill>
              </a:rPr>
              <a:pPr/>
              <a:t>‹#›</a:t>
            </a:fld>
            <a:endParaRPr lang="en-US" dirty="0">
              <a:solidFill>
                <a:prstClr val="white">
                  <a:shade val="50000"/>
                </a:prstClr>
              </a:solidFill>
            </a:endParaRPr>
          </a:p>
        </p:txBody>
      </p:sp>
    </p:spTree>
    <p:extLst>
      <p:ext uri="{BB962C8B-B14F-4D97-AF65-F5344CB8AC3E}">
        <p14:creationId xmlns:p14="http://schemas.microsoft.com/office/powerpoint/2010/main" val="3476997132"/>
      </p:ext>
    </p:extLst>
  </p:cSld>
  <p:clrMapOvr>
    <a:masterClrMapping/>
  </p:clrMapOvr>
  <p:transition spd="med">
    <p:pull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3FF8AA7-D467-437E-BD8A-0C99F41BE80E}" type="datetimeFigureOut">
              <a:rPr lang="en-US" smtClean="0">
                <a:solidFill>
                  <a:prstClr val="white">
                    <a:shade val="50000"/>
                  </a:prstClr>
                </a:solidFill>
              </a:rPr>
              <a:pPr/>
              <a:t>1/27/2015</a:t>
            </a:fld>
            <a:endParaRPr lang="en-US" dirty="0">
              <a:solidFill>
                <a:prstClr val="white">
                  <a:shade val="50000"/>
                </a:prstClr>
              </a:solidFill>
            </a:endParaRPr>
          </a:p>
        </p:txBody>
      </p:sp>
      <p:sp>
        <p:nvSpPr>
          <p:cNvPr id="5" name="Footer Placeholder 4"/>
          <p:cNvSpPr>
            <a:spLocks noGrp="1"/>
          </p:cNvSpPr>
          <p:nvPr>
            <p:ph type="ftr" sz="quarter" idx="11"/>
          </p:nvPr>
        </p:nvSpPr>
        <p:spPr/>
        <p:txBody>
          <a:bodyPr/>
          <a:lstStyle/>
          <a:p>
            <a:endParaRPr lang="en-US" dirty="0">
              <a:solidFill>
                <a:prstClr val="white">
                  <a:shade val="50000"/>
                </a:prstClr>
              </a:solidFill>
            </a:endParaRPr>
          </a:p>
        </p:txBody>
      </p:sp>
      <p:sp>
        <p:nvSpPr>
          <p:cNvPr id="6" name="Slide Number Placeholder 5"/>
          <p:cNvSpPr>
            <a:spLocks noGrp="1"/>
          </p:cNvSpPr>
          <p:nvPr>
            <p:ph type="sldNum" sz="quarter" idx="12"/>
          </p:nvPr>
        </p:nvSpPr>
        <p:spPr/>
        <p:txBody>
          <a:bodyPr/>
          <a:lstStyle/>
          <a:p>
            <a:fld id="{5BCB5D8E-A829-4A82-9F3D-A285EF02EEDB}" type="slidenum">
              <a:rPr lang="en-US" smtClean="0">
                <a:solidFill>
                  <a:prstClr val="white">
                    <a:shade val="50000"/>
                  </a:prstClr>
                </a:solidFill>
              </a:rPr>
              <a:pPr/>
              <a:t>‹#›</a:t>
            </a:fld>
            <a:endParaRPr lang="en-US" dirty="0">
              <a:solidFill>
                <a:prstClr val="white">
                  <a:shade val="50000"/>
                </a:prstClr>
              </a:solidFill>
            </a:endParaRPr>
          </a:p>
        </p:txBody>
      </p:sp>
    </p:spTree>
    <p:extLst>
      <p:ext uri="{BB962C8B-B14F-4D97-AF65-F5344CB8AC3E}">
        <p14:creationId xmlns:p14="http://schemas.microsoft.com/office/powerpoint/2010/main" val="2507498921"/>
      </p:ext>
    </p:extLst>
  </p:cSld>
  <p:clrMapOvr>
    <a:masterClrMapping/>
  </p:clrMapOvr>
  <p:transition spd="med">
    <p:pull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3FF8AA7-D467-437E-BD8A-0C99F41BE80E}" type="datetimeFigureOut">
              <a:rPr lang="en-US" smtClean="0">
                <a:solidFill>
                  <a:prstClr val="white">
                    <a:shade val="50000"/>
                  </a:prstClr>
                </a:solidFill>
              </a:rPr>
              <a:pPr/>
              <a:t>1/27/2015</a:t>
            </a:fld>
            <a:endParaRPr lang="en-US" dirty="0">
              <a:solidFill>
                <a:prstClr val="white">
                  <a:shade val="50000"/>
                </a:prstClr>
              </a:solidFill>
            </a:endParaRPr>
          </a:p>
        </p:txBody>
      </p:sp>
      <p:sp>
        <p:nvSpPr>
          <p:cNvPr id="5" name="Footer Placeholder 4"/>
          <p:cNvSpPr>
            <a:spLocks noGrp="1"/>
          </p:cNvSpPr>
          <p:nvPr>
            <p:ph type="ftr" sz="quarter" idx="11"/>
          </p:nvPr>
        </p:nvSpPr>
        <p:spPr/>
        <p:txBody>
          <a:bodyPr/>
          <a:lstStyle/>
          <a:p>
            <a:endParaRPr lang="en-US" dirty="0">
              <a:solidFill>
                <a:prstClr val="white">
                  <a:shade val="50000"/>
                </a:prstClr>
              </a:solidFill>
            </a:endParaRPr>
          </a:p>
        </p:txBody>
      </p:sp>
      <p:sp>
        <p:nvSpPr>
          <p:cNvPr id="6" name="Slide Number Placeholder 5"/>
          <p:cNvSpPr>
            <a:spLocks noGrp="1"/>
          </p:cNvSpPr>
          <p:nvPr>
            <p:ph type="sldNum" sz="quarter" idx="12"/>
          </p:nvPr>
        </p:nvSpPr>
        <p:spPr/>
        <p:txBody>
          <a:bodyPr/>
          <a:lstStyle/>
          <a:p>
            <a:fld id="{5BCB5D8E-A829-4A82-9F3D-A285EF02EEDB}" type="slidenum">
              <a:rPr lang="en-US" smtClean="0">
                <a:solidFill>
                  <a:prstClr val="white">
                    <a:shade val="50000"/>
                  </a:prstClr>
                </a:solidFill>
              </a:rPr>
              <a:pPr/>
              <a:t>‹#›</a:t>
            </a:fld>
            <a:endParaRPr lang="en-US" dirty="0">
              <a:solidFill>
                <a:prstClr val="white">
                  <a:shade val="50000"/>
                </a:prstClr>
              </a:solidFill>
            </a:endParaRPr>
          </a:p>
        </p:txBody>
      </p:sp>
    </p:spTree>
    <p:extLst>
      <p:ext uri="{BB962C8B-B14F-4D97-AF65-F5344CB8AC3E}">
        <p14:creationId xmlns:p14="http://schemas.microsoft.com/office/powerpoint/2010/main" val="2783518726"/>
      </p:ext>
    </p:extLst>
  </p:cSld>
  <p:clrMapOvr>
    <a:masterClrMapping/>
  </p:clrMapOvr>
  <p:transition spd="med">
    <p:pull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1F109973-69AB-4649-A676-797F453BC94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2848420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CEEF45D-CE2C-4085-AEDE-01A906F304D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610432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CEEF45D-CE2C-4085-AEDE-01A906F304D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7776250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CEEF45D-CE2C-4085-AEDE-01A906F304D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21957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7370F0-F8C2-4692-99BE-1A59D889983A}" type="datetimeFigureOut">
              <a:rPr lang="en-US" smtClean="0"/>
              <a:pPr/>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9960D-51B8-4894-958C-C4173D5F0183}" type="slidenum">
              <a:rPr lang="en-US" smtClean="0"/>
              <a:pPr/>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CEEF45D-CE2C-4085-AEDE-01A906F304D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804279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CEEF45D-CE2C-4085-AEDE-01A906F304D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951706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CEEF45D-CE2C-4085-AEDE-01A906F304D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8664365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CEEF45D-CE2C-4085-AEDE-01A906F304D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1713918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CEEF45D-CE2C-4085-AEDE-01A906F304D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010944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381FD49-6499-49A4-818B-E07CC0C3C563}" type="datetimeFigureOut">
              <a:rPr lang="en-IN" smtClean="0">
                <a:solidFill>
                  <a:prstClr val="black">
                    <a:tint val="75000"/>
                  </a:prstClr>
                </a:solidFill>
              </a:rPr>
              <a:pPr/>
              <a:t>27-01-2015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9BFEC33B-98DE-4B18-ACAC-18FF88CF6EE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8535392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81FD49-6499-49A4-818B-E07CC0C3C563}" type="datetimeFigureOut">
              <a:rPr lang="en-IN" smtClean="0">
                <a:solidFill>
                  <a:prstClr val="black">
                    <a:tint val="75000"/>
                  </a:prstClr>
                </a:solidFill>
              </a:rPr>
              <a:pPr/>
              <a:t>27-01-2015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9BFEC33B-98DE-4B18-ACAC-18FF88CF6EE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9286482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381FD49-6499-49A4-818B-E07CC0C3C563}" type="datetimeFigureOut">
              <a:rPr lang="en-IN" smtClean="0">
                <a:solidFill>
                  <a:prstClr val="black">
                    <a:tint val="75000"/>
                  </a:prstClr>
                </a:solidFill>
              </a:rPr>
              <a:pPr/>
              <a:t>27-01-2015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9BFEC33B-98DE-4B18-ACAC-18FF88CF6EE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441412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81FD49-6499-49A4-818B-E07CC0C3C563}" type="datetimeFigureOut">
              <a:rPr lang="en-IN" smtClean="0">
                <a:solidFill>
                  <a:prstClr val="black">
                    <a:tint val="75000"/>
                  </a:prstClr>
                </a:solidFill>
              </a:rPr>
              <a:pPr/>
              <a:t>27-01-2015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9BFEC33B-98DE-4B18-ACAC-18FF88CF6EE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388576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81FD49-6499-49A4-818B-E07CC0C3C563}" type="datetimeFigureOut">
              <a:rPr lang="en-IN" smtClean="0">
                <a:solidFill>
                  <a:prstClr val="black">
                    <a:tint val="75000"/>
                  </a:prstClr>
                </a:solidFill>
              </a:rPr>
              <a:pPr/>
              <a:t>27-01-2015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9BFEC33B-98DE-4B18-ACAC-18FF88CF6EE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81263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7370F0-F8C2-4692-99BE-1A59D889983A}" type="datetimeFigureOut">
              <a:rPr lang="en-US" smtClean="0"/>
              <a:pPr/>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9960D-51B8-4894-958C-C4173D5F0183}" type="slidenum">
              <a:rPr lang="en-US" smtClean="0"/>
              <a:pPr/>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81FD49-6499-49A4-818B-E07CC0C3C563}" type="datetimeFigureOut">
              <a:rPr lang="en-IN" smtClean="0">
                <a:solidFill>
                  <a:prstClr val="black">
                    <a:tint val="75000"/>
                  </a:prstClr>
                </a:solidFill>
              </a:rPr>
              <a:pPr/>
              <a:t>27-01-2015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9BFEC33B-98DE-4B18-ACAC-18FF88CF6EE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2513152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81FD49-6499-49A4-818B-E07CC0C3C563}" type="datetimeFigureOut">
              <a:rPr lang="en-IN" smtClean="0">
                <a:solidFill>
                  <a:prstClr val="black">
                    <a:tint val="75000"/>
                  </a:prstClr>
                </a:solidFill>
              </a:rPr>
              <a:pPr/>
              <a:t>27-01-2015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9BFEC33B-98DE-4B18-ACAC-18FF88CF6EE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2384684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381FD49-6499-49A4-818B-E07CC0C3C563}" type="datetimeFigureOut">
              <a:rPr lang="en-IN" smtClean="0">
                <a:solidFill>
                  <a:prstClr val="black">
                    <a:tint val="75000"/>
                  </a:prstClr>
                </a:solidFill>
              </a:rPr>
              <a:pPr/>
              <a:t>27-01-2015</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9BFEC33B-98DE-4B18-ACAC-18FF88CF6EE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985362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6C96515-C65F-4E40-80E9-B5ADED34B406}" type="datetimeFigureOut">
              <a:rPr lang="en-US" smtClean="0">
                <a:solidFill>
                  <a:srgbClr val="DBF5F9">
                    <a:shade val="90000"/>
                  </a:srgbClr>
                </a:solidFill>
              </a:rPr>
              <a:pPr/>
              <a:t>1/27/2015</a:t>
            </a:fld>
            <a:endParaRPr lang="en-US" dirty="0">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dirty="0">
              <a:solidFill>
                <a:srgbClr val="DBF5F9">
                  <a:shade val="90000"/>
                </a:srgbClr>
              </a:solidFill>
            </a:endParaRPr>
          </a:p>
        </p:txBody>
      </p:sp>
      <p:sp>
        <p:nvSpPr>
          <p:cNvPr id="27" name="Slide Number Placeholder 26"/>
          <p:cNvSpPr>
            <a:spLocks noGrp="1"/>
          </p:cNvSpPr>
          <p:nvPr>
            <p:ph type="sldNum" sz="quarter" idx="12"/>
          </p:nvPr>
        </p:nvSpPr>
        <p:spPr/>
        <p:txBody>
          <a:bodyPr/>
          <a:lstStyle/>
          <a:p>
            <a:fld id="{474D247B-1FF5-4048-8DF1-DFA56E920C94}" type="slidenum">
              <a:rPr lang="en-US" smtClean="0">
                <a:solidFill>
                  <a:srgbClr val="DBF5F9">
                    <a:shade val="90000"/>
                  </a:srgbClr>
                </a:solidFill>
              </a:rPr>
              <a:pPr/>
              <a:t>‹#›</a:t>
            </a:fld>
            <a:endParaRPr lang="en-US" dirty="0">
              <a:solidFill>
                <a:srgbClr val="DBF5F9">
                  <a:shade val="90000"/>
                </a:srgbClr>
              </a:solidFill>
            </a:endParaRPr>
          </a:p>
        </p:txBody>
      </p:sp>
    </p:spTree>
    <p:extLst>
      <p:ext uri="{BB962C8B-B14F-4D97-AF65-F5344CB8AC3E}">
        <p14:creationId xmlns:p14="http://schemas.microsoft.com/office/powerpoint/2010/main" val="1274337350"/>
      </p:ext>
    </p:extLst>
  </p:cSld>
  <p:clrMapOvr>
    <a:overrideClrMapping bg1="dk1" tx1="lt1" bg2="dk2" tx2="lt2" accent1="accent1" accent2="accent2" accent3="accent3" accent4="accent4" accent5="accent5" accent6="accent6" hlink="hlink" folHlink="folHlink"/>
  </p:clrMapOvr>
  <p:transition>
    <p:dissolv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C96515-C65F-4E40-80E9-B5ADED34B406}" type="datetimeFigureOut">
              <a:rPr lang="en-US" smtClean="0">
                <a:solidFill>
                  <a:srgbClr val="04617B">
                    <a:shade val="90000"/>
                  </a:srgbClr>
                </a:solidFill>
              </a:rPr>
              <a:pPr/>
              <a:t>1/27/2015</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474D247B-1FF5-4048-8DF1-DFA56E920C94}"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2472122885"/>
      </p:ext>
    </p:extLst>
  </p:cSld>
  <p:clrMapOvr>
    <a:masterClrMapping/>
  </p:clrMapOvr>
  <p:transition>
    <p:dissolv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C96515-C65F-4E40-80E9-B5ADED34B406}" type="datetimeFigureOut">
              <a:rPr lang="en-US" smtClean="0">
                <a:solidFill>
                  <a:srgbClr val="04617B">
                    <a:shade val="90000"/>
                  </a:srgbClr>
                </a:solidFill>
              </a:rPr>
              <a:pPr/>
              <a:t>1/27/2015</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474D247B-1FF5-4048-8DF1-DFA56E920C94}"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3069946557"/>
      </p:ext>
    </p:extLst>
  </p:cSld>
  <p:clrMapOvr>
    <a:masterClrMapping/>
  </p:clrMapOvr>
  <p:transition>
    <p:dissolv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C96515-C65F-4E40-80E9-B5ADED34B406}" type="datetimeFigureOut">
              <a:rPr lang="en-US" smtClean="0">
                <a:solidFill>
                  <a:srgbClr val="04617B">
                    <a:shade val="90000"/>
                  </a:srgbClr>
                </a:solidFill>
              </a:rPr>
              <a:pPr/>
              <a:t>1/27/2015</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474D247B-1FF5-4048-8DF1-DFA56E920C94}"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2627852318"/>
      </p:ext>
    </p:extLst>
  </p:cSld>
  <p:clrMapOvr>
    <a:masterClrMapping/>
  </p:clrMapOvr>
  <p:transition>
    <p:dissolv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C96515-C65F-4E40-80E9-B5ADED34B406}" type="datetimeFigureOut">
              <a:rPr lang="en-US" smtClean="0">
                <a:solidFill>
                  <a:srgbClr val="04617B">
                    <a:shade val="90000"/>
                  </a:srgbClr>
                </a:solidFill>
              </a:rPr>
              <a:pPr/>
              <a:t>1/27/2015</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474D247B-1FF5-4048-8DF1-DFA56E920C94}"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3908360545"/>
      </p:ext>
    </p:extLst>
  </p:cSld>
  <p:clrMapOvr>
    <a:masterClrMapping/>
  </p:clrMapOvr>
  <p:transition>
    <p:dissolv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C96515-C65F-4E40-80E9-B5ADED34B406}" type="datetimeFigureOut">
              <a:rPr lang="en-US" smtClean="0">
                <a:solidFill>
                  <a:srgbClr val="04617B">
                    <a:shade val="90000"/>
                  </a:srgbClr>
                </a:solidFill>
              </a:rPr>
              <a:pPr/>
              <a:t>1/27/2015</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474D247B-1FF5-4048-8DF1-DFA56E920C94}"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606200891"/>
      </p:ext>
    </p:extLst>
  </p:cSld>
  <p:clrMapOvr>
    <a:masterClrMapping/>
  </p:clrMapOvr>
  <p:transition>
    <p:dissolv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1D8C68F-2D8C-49DB-97CA-A3E1E4AB0BAA}" type="datetimeFigureOut">
              <a:rPr lang="en-IN" smtClean="0">
                <a:solidFill>
                  <a:srgbClr val="DBF5F9">
                    <a:shade val="90000"/>
                  </a:srgbClr>
                </a:solidFill>
              </a:rPr>
              <a:pPr/>
              <a:t>27-01-2015</a:t>
            </a:fld>
            <a:endParaRPr lang="en-IN" dirty="0">
              <a:solidFill>
                <a:srgbClr val="DBF5F9">
                  <a:shade val="90000"/>
                </a:srgbClr>
              </a:solidFill>
            </a:endParaRPr>
          </a:p>
        </p:txBody>
      </p:sp>
      <p:sp>
        <p:nvSpPr>
          <p:cNvPr id="19" name="Footer Placeholder 18"/>
          <p:cNvSpPr>
            <a:spLocks noGrp="1"/>
          </p:cNvSpPr>
          <p:nvPr>
            <p:ph type="ftr" sz="quarter" idx="11"/>
          </p:nvPr>
        </p:nvSpPr>
        <p:spPr/>
        <p:txBody>
          <a:bodyPr/>
          <a:lstStyle/>
          <a:p>
            <a:endParaRPr lang="en-IN" dirty="0">
              <a:solidFill>
                <a:srgbClr val="DBF5F9">
                  <a:shade val="90000"/>
                </a:srgbClr>
              </a:solidFill>
            </a:endParaRPr>
          </a:p>
        </p:txBody>
      </p:sp>
      <p:sp>
        <p:nvSpPr>
          <p:cNvPr id="27" name="Slide Number Placeholder 26"/>
          <p:cNvSpPr>
            <a:spLocks noGrp="1"/>
          </p:cNvSpPr>
          <p:nvPr>
            <p:ph type="sldNum" sz="quarter" idx="12"/>
          </p:nvPr>
        </p:nvSpPr>
        <p:spPr/>
        <p:txBody>
          <a:bodyPr/>
          <a:lstStyle/>
          <a:p>
            <a:fld id="{77F8B6B3-7F6E-44BD-93B3-F5D8780C2F5C}" type="slidenum">
              <a:rPr lang="en-IN" smtClean="0">
                <a:solidFill>
                  <a:srgbClr val="DBF5F9">
                    <a:shade val="90000"/>
                  </a:srgbClr>
                </a:solidFill>
              </a:rPr>
              <a:pPr/>
              <a:t>‹#›</a:t>
            </a:fld>
            <a:endParaRPr lang="en-IN" dirty="0">
              <a:solidFill>
                <a:srgbClr val="DBF5F9">
                  <a:shade val="90000"/>
                </a:srgbClr>
              </a:solidFill>
            </a:endParaRPr>
          </a:p>
        </p:txBody>
      </p:sp>
    </p:spTree>
    <p:extLst>
      <p:ext uri="{BB962C8B-B14F-4D97-AF65-F5344CB8AC3E}">
        <p14:creationId xmlns:p14="http://schemas.microsoft.com/office/powerpoint/2010/main" val="3511176094"/>
      </p:ext>
    </p:extLst>
  </p:cSld>
  <p:clrMapOvr>
    <a:overrideClrMapping bg1="dk1" tx1="lt1" bg2="dk2" tx2="lt2" accent1="accent1" accent2="accent2" accent3="accent3" accent4="accent4" accent5="accent5" accent6="accent6" hlink="hlink" folHlink="folHlink"/>
  </p:clrMapOvr>
  <p:transition spd="slow">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7370F0-F8C2-4692-99BE-1A59D889983A}" type="datetimeFigureOut">
              <a:rPr lang="en-US" smtClean="0"/>
              <a:pPr/>
              <a:t>1/27/2015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89960D-51B8-4894-958C-C4173D5F0183}" type="slidenum">
              <a:rPr lang="en-US" smtClean="0"/>
              <a:pPr/>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D8C68F-2D8C-49DB-97CA-A3E1E4AB0BAA}" type="datetimeFigureOut">
              <a:rPr lang="en-IN" smtClean="0">
                <a:solidFill>
                  <a:srgbClr val="04617B">
                    <a:shade val="90000"/>
                  </a:srgbClr>
                </a:solidFill>
              </a:rPr>
              <a:pPr/>
              <a:t>27-01-2015</a:t>
            </a:fld>
            <a:endParaRPr lang="en-IN" dirty="0">
              <a:solidFill>
                <a:srgbClr val="04617B">
                  <a:shade val="90000"/>
                </a:srgbClr>
              </a:solidFill>
            </a:endParaRPr>
          </a:p>
        </p:txBody>
      </p:sp>
      <p:sp>
        <p:nvSpPr>
          <p:cNvPr id="3" name="Footer Placeholder 2"/>
          <p:cNvSpPr>
            <a:spLocks noGrp="1"/>
          </p:cNvSpPr>
          <p:nvPr>
            <p:ph type="ftr" sz="quarter" idx="11"/>
          </p:nvPr>
        </p:nvSpPr>
        <p:spPr/>
        <p:txBody>
          <a:bodyPr/>
          <a:lstStyle/>
          <a:p>
            <a:endParaRPr lang="en-IN" dirty="0">
              <a:solidFill>
                <a:srgbClr val="04617B">
                  <a:shade val="90000"/>
                </a:srgbClr>
              </a:solidFill>
            </a:endParaRPr>
          </a:p>
        </p:txBody>
      </p:sp>
      <p:sp>
        <p:nvSpPr>
          <p:cNvPr id="4" name="Slide Number Placeholder 3"/>
          <p:cNvSpPr>
            <a:spLocks noGrp="1"/>
          </p:cNvSpPr>
          <p:nvPr>
            <p:ph type="sldNum" sz="quarter" idx="12"/>
          </p:nvPr>
        </p:nvSpPr>
        <p:spPr/>
        <p:txBody>
          <a:bodyPr/>
          <a:lstStyle/>
          <a:p>
            <a:fld id="{77F8B6B3-7F6E-44BD-93B3-F5D8780C2F5C}"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3737379887"/>
      </p:ext>
    </p:extLst>
  </p:cSld>
  <p:clrMapOvr>
    <a:masterClrMapping/>
  </p:clrMapOvr>
  <p:transition spd="slow">
    <p:wipe dir="r"/>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D8C68F-2D8C-49DB-97CA-A3E1E4AB0BAA}" type="datetimeFigureOut">
              <a:rPr lang="en-IN" smtClean="0">
                <a:solidFill>
                  <a:srgbClr val="04617B">
                    <a:shade val="90000"/>
                  </a:srgbClr>
                </a:solidFill>
              </a:rPr>
              <a:pPr/>
              <a:t>27-01-2015</a:t>
            </a:fld>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77F8B6B3-7F6E-44BD-93B3-F5D8780C2F5C}"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446258517"/>
      </p:ext>
    </p:extLst>
  </p:cSld>
  <p:clrMapOvr>
    <a:masterClrMapping/>
  </p:clrMapOvr>
  <p:transition spd="slow">
    <p:wipe dir="r"/>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D8C68F-2D8C-49DB-97CA-A3E1E4AB0BAA}" type="datetimeFigureOut">
              <a:rPr lang="en-IN" smtClean="0">
                <a:solidFill>
                  <a:srgbClr val="04617B">
                    <a:shade val="90000"/>
                  </a:srgbClr>
                </a:solidFill>
              </a:rPr>
              <a:pPr/>
              <a:t>27-01-2015</a:t>
            </a:fld>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77F8B6B3-7F6E-44BD-93B3-F5D8780C2F5C}"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1274203974"/>
      </p:ext>
    </p:extLst>
  </p:cSld>
  <p:clrMapOvr>
    <a:masterClrMapping/>
  </p:clrMapOvr>
  <p:transition spd="slow">
    <p:wipe dir="r"/>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1D8C68F-2D8C-49DB-97CA-A3E1E4AB0BAA}" type="datetimeFigureOut">
              <a:rPr lang="en-IN" smtClean="0">
                <a:solidFill>
                  <a:srgbClr val="04617B">
                    <a:shade val="90000"/>
                  </a:srgbClr>
                </a:solidFill>
              </a:rPr>
              <a:pPr/>
              <a:t>27-01-2015</a:t>
            </a:fld>
            <a:endParaRPr lang="en-IN"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dirty="0">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77F8B6B3-7F6E-44BD-93B3-F5D8780C2F5C}" type="slidenum">
              <a:rPr lang="en-IN" smtClean="0">
                <a:solidFill>
                  <a:srgbClr val="04617B">
                    <a:shade val="90000"/>
                  </a:srgbClr>
                </a:solidFill>
              </a:rPr>
              <a:pPr/>
              <a:t>‹#›</a:t>
            </a:fld>
            <a:endParaRPr lang="en-IN" dirty="0">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Tree>
    <p:extLst>
      <p:ext uri="{BB962C8B-B14F-4D97-AF65-F5344CB8AC3E}">
        <p14:creationId xmlns:p14="http://schemas.microsoft.com/office/powerpoint/2010/main" val="4140111422"/>
      </p:ext>
    </p:extLst>
  </p:cSld>
  <p:clrMapOvr>
    <a:masterClrMapping/>
  </p:clrMapOvr>
  <p:transition spd="slow">
    <p:wipe dir="r"/>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D8C68F-2D8C-49DB-97CA-A3E1E4AB0BAA}" type="datetimeFigureOut">
              <a:rPr lang="en-IN" smtClean="0">
                <a:solidFill>
                  <a:srgbClr val="04617B">
                    <a:shade val="90000"/>
                  </a:srgbClr>
                </a:solidFill>
              </a:rPr>
              <a:pPr/>
              <a:t>27-01-2015</a:t>
            </a:fld>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77F8B6B3-7F6E-44BD-93B3-F5D8780C2F5C}"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2073280740"/>
      </p:ext>
    </p:extLst>
  </p:cSld>
  <p:clrMapOvr>
    <a:masterClrMapping/>
  </p:clrMapOvr>
  <p:transition spd="slow">
    <p:wipe dir="r"/>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D8C68F-2D8C-49DB-97CA-A3E1E4AB0BAA}" type="datetimeFigureOut">
              <a:rPr lang="en-IN" smtClean="0">
                <a:solidFill>
                  <a:srgbClr val="04617B">
                    <a:shade val="90000"/>
                  </a:srgbClr>
                </a:solidFill>
              </a:rPr>
              <a:pPr/>
              <a:t>27-01-2015</a:t>
            </a:fld>
            <a:endParaRPr lang="en-IN" dirty="0">
              <a:solidFill>
                <a:srgbClr val="04617B">
                  <a:shade val="90000"/>
                </a:srgbClr>
              </a:solidFill>
            </a:endParaRPr>
          </a:p>
        </p:txBody>
      </p:sp>
      <p:sp>
        <p:nvSpPr>
          <p:cNvPr id="3" name="Footer Placeholder 2"/>
          <p:cNvSpPr>
            <a:spLocks noGrp="1"/>
          </p:cNvSpPr>
          <p:nvPr>
            <p:ph type="ftr" sz="quarter" idx="11"/>
          </p:nvPr>
        </p:nvSpPr>
        <p:spPr/>
        <p:txBody>
          <a:bodyPr/>
          <a:lstStyle/>
          <a:p>
            <a:endParaRPr lang="en-IN" dirty="0">
              <a:solidFill>
                <a:srgbClr val="04617B">
                  <a:shade val="90000"/>
                </a:srgbClr>
              </a:solidFill>
            </a:endParaRPr>
          </a:p>
        </p:txBody>
      </p:sp>
      <p:sp>
        <p:nvSpPr>
          <p:cNvPr id="4" name="Slide Number Placeholder 3"/>
          <p:cNvSpPr>
            <a:spLocks noGrp="1"/>
          </p:cNvSpPr>
          <p:nvPr>
            <p:ph type="sldNum" sz="quarter" idx="12"/>
          </p:nvPr>
        </p:nvSpPr>
        <p:spPr/>
        <p:txBody>
          <a:bodyPr/>
          <a:lstStyle/>
          <a:p>
            <a:fld id="{77F8B6B3-7F6E-44BD-93B3-F5D8780C2F5C}"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1831499377"/>
      </p:ext>
    </p:extLst>
  </p:cSld>
  <p:clrMapOvr>
    <a:masterClrMapping/>
  </p:clrMapOvr>
  <p:transition spd="slow">
    <p:wipe dir="r"/>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03E4A0-06D6-472F-AF57-EF81E8178B6F}" type="datetimeFigureOut">
              <a:rPr lang="en-US" smtClean="0">
                <a:solidFill>
                  <a:prstClr val="black">
                    <a:tint val="75000"/>
                  </a:prstClr>
                </a:solidFill>
              </a:rPr>
              <a:pPr/>
              <a:t>1/27/2015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F0C9AD-D090-4185-9C4D-448F3E056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5887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03E4A0-06D6-472F-AF57-EF81E8178B6F}" type="datetimeFigureOut">
              <a:rPr lang="en-US" smtClean="0">
                <a:solidFill>
                  <a:prstClr val="black">
                    <a:tint val="75000"/>
                  </a:prstClr>
                </a:solidFill>
              </a:rPr>
              <a:pPr/>
              <a:t>1/27/2015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F0C9AD-D090-4185-9C4D-448F3E056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4940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03E4A0-06D6-472F-AF57-EF81E8178B6F}" type="datetimeFigureOut">
              <a:rPr lang="en-US" smtClean="0">
                <a:solidFill>
                  <a:prstClr val="black">
                    <a:tint val="75000"/>
                  </a:prstClr>
                </a:solidFill>
              </a:rPr>
              <a:pPr/>
              <a:t>1/27/2015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F0C9AD-D090-4185-9C4D-448F3E056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86436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7370F0-F8C2-4692-99BE-1A59D889983A}" type="datetimeFigureOut">
              <a:rPr lang="en-US" smtClean="0"/>
              <a:pPr/>
              <a:t>1/27/2015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89960D-51B8-4894-958C-C4173D5F0183}"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7370F0-F8C2-4692-99BE-1A59D889983A}" type="datetimeFigureOut">
              <a:rPr lang="en-US" smtClean="0"/>
              <a:pPr/>
              <a:t>1/27/2015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89960D-51B8-4894-958C-C4173D5F0183}"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7370F0-F8C2-4692-99BE-1A59D889983A}" type="datetimeFigureOut">
              <a:rPr lang="en-US" smtClean="0"/>
              <a:pPr/>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9960D-51B8-4894-958C-C4173D5F0183}"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7370F0-F8C2-4692-99BE-1A59D889983A}" type="datetimeFigureOut">
              <a:rPr lang="en-US" smtClean="0"/>
              <a:pPr/>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9960D-51B8-4894-958C-C4173D5F0183}"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2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2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2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2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2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2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2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2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2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2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3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3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3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3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3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3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36.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3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3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4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4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42.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43.xml"/></Relationships>
</file>

<file path=ppt/slideMasters/_rels/slideMaster34.xml.rels><?xml version="1.0" encoding="UTF-8" standalone="yes"?>
<Relationships xmlns="http://schemas.openxmlformats.org/package/2006/relationships"><Relationship Id="rId2" Type="http://schemas.openxmlformats.org/officeDocument/2006/relationships/theme" Target="../theme/theme34.xml"/><Relationship Id="rId1" Type="http://schemas.openxmlformats.org/officeDocument/2006/relationships/slideLayout" Target="../slideLayouts/slideLayout44.xml"/></Relationships>
</file>

<file path=ppt/slideMasters/_rels/slideMaster35.xml.rels><?xml version="1.0" encoding="UTF-8" standalone="yes"?>
<Relationships xmlns="http://schemas.openxmlformats.org/package/2006/relationships"><Relationship Id="rId2" Type="http://schemas.openxmlformats.org/officeDocument/2006/relationships/theme" Target="../theme/theme35.xml"/><Relationship Id="rId1" Type="http://schemas.openxmlformats.org/officeDocument/2006/relationships/slideLayout" Target="../slideLayouts/slideLayout45.xml"/></Relationships>
</file>

<file path=ppt/slideMasters/_rels/slideMaster36.xml.rels><?xml version="1.0" encoding="UTF-8" standalone="yes"?>
<Relationships xmlns="http://schemas.openxmlformats.org/package/2006/relationships"><Relationship Id="rId2" Type="http://schemas.openxmlformats.org/officeDocument/2006/relationships/theme" Target="../theme/theme36.xml"/><Relationship Id="rId1" Type="http://schemas.openxmlformats.org/officeDocument/2006/relationships/slideLayout" Target="../slideLayouts/slideLayout46.xml"/></Relationships>
</file>

<file path=ppt/slideMasters/_rels/slideMaster37.xml.rels><?xml version="1.0" encoding="UTF-8" standalone="yes"?>
<Relationships xmlns="http://schemas.openxmlformats.org/package/2006/relationships"><Relationship Id="rId2" Type="http://schemas.openxmlformats.org/officeDocument/2006/relationships/theme" Target="../theme/theme37.xml"/><Relationship Id="rId1" Type="http://schemas.openxmlformats.org/officeDocument/2006/relationships/slideLayout" Target="../slideLayouts/slideLayout47.xml"/></Relationships>
</file>

<file path=ppt/slideMasters/_rels/slideMaster38.xml.rels><?xml version="1.0" encoding="UTF-8" standalone="yes"?>
<Relationships xmlns="http://schemas.openxmlformats.org/package/2006/relationships"><Relationship Id="rId2" Type="http://schemas.openxmlformats.org/officeDocument/2006/relationships/theme" Target="../theme/theme38.xml"/><Relationship Id="rId1" Type="http://schemas.openxmlformats.org/officeDocument/2006/relationships/slideLayout" Target="../slideLayouts/slideLayout48.xml"/></Relationships>
</file>

<file path=ppt/slideMasters/_rels/slideMaster39.xml.rels><?xml version="1.0" encoding="UTF-8" standalone="yes"?>
<Relationships xmlns="http://schemas.openxmlformats.org/package/2006/relationships"><Relationship Id="rId2" Type="http://schemas.openxmlformats.org/officeDocument/2006/relationships/theme" Target="../theme/theme39.xml"/><Relationship Id="rId1" Type="http://schemas.openxmlformats.org/officeDocument/2006/relationships/slideLayout" Target="../slideLayouts/slideLayout49.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40.xml.rels><?xml version="1.0" encoding="UTF-8" standalone="yes"?>
<Relationships xmlns="http://schemas.openxmlformats.org/package/2006/relationships"><Relationship Id="rId2" Type="http://schemas.openxmlformats.org/officeDocument/2006/relationships/theme" Target="../theme/theme40.xml"/><Relationship Id="rId1" Type="http://schemas.openxmlformats.org/officeDocument/2006/relationships/slideLayout" Target="../slideLayouts/slideLayout50.xml"/></Relationships>
</file>

<file path=ppt/slideMasters/_rels/slideMaster41.xml.rels><?xml version="1.0" encoding="UTF-8" standalone="yes"?>
<Relationships xmlns="http://schemas.openxmlformats.org/package/2006/relationships"><Relationship Id="rId2" Type="http://schemas.openxmlformats.org/officeDocument/2006/relationships/theme" Target="../theme/theme41.xml"/><Relationship Id="rId1" Type="http://schemas.openxmlformats.org/officeDocument/2006/relationships/slideLayout" Target="../slideLayouts/slideLayout51.xml"/></Relationships>
</file>

<file path=ppt/slideMasters/_rels/slideMaster42.xml.rels><?xml version="1.0" encoding="UTF-8" standalone="yes"?>
<Relationships xmlns="http://schemas.openxmlformats.org/package/2006/relationships"><Relationship Id="rId2" Type="http://schemas.openxmlformats.org/officeDocument/2006/relationships/theme" Target="../theme/theme42.xml"/><Relationship Id="rId1" Type="http://schemas.openxmlformats.org/officeDocument/2006/relationships/slideLayout" Target="../slideLayouts/slideLayout52.xml"/></Relationships>
</file>

<file path=ppt/slideMasters/_rels/slideMaster43.xml.rels><?xml version="1.0" encoding="UTF-8" standalone="yes"?>
<Relationships xmlns="http://schemas.openxmlformats.org/package/2006/relationships"><Relationship Id="rId2" Type="http://schemas.openxmlformats.org/officeDocument/2006/relationships/theme" Target="../theme/theme43.xml"/><Relationship Id="rId1" Type="http://schemas.openxmlformats.org/officeDocument/2006/relationships/slideLayout" Target="../slideLayouts/slideLayout53.xml"/></Relationships>
</file>

<file path=ppt/slideMasters/_rels/slideMaster44.xml.rels><?xml version="1.0" encoding="UTF-8" standalone="yes"?>
<Relationships xmlns="http://schemas.openxmlformats.org/package/2006/relationships"><Relationship Id="rId2" Type="http://schemas.openxmlformats.org/officeDocument/2006/relationships/theme" Target="../theme/theme44.xml"/><Relationship Id="rId1" Type="http://schemas.openxmlformats.org/officeDocument/2006/relationships/slideLayout" Target="../slideLayouts/slideLayout54.xml"/></Relationships>
</file>

<file path=ppt/slideMasters/_rels/slideMaster45.xml.rels><?xml version="1.0" encoding="UTF-8" standalone="yes"?>
<Relationships xmlns="http://schemas.openxmlformats.org/package/2006/relationships"><Relationship Id="rId2" Type="http://schemas.openxmlformats.org/officeDocument/2006/relationships/theme" Target="../theme/theme45.xml"/><Relationship Id="rId1" Type="http://schemas.openxmlformats.org/officeDocument/2006/relationships/slideLayout" Target="../slideLayouts/slideLayout55.xml"/></Relationships>
</file>

<file path=ppt/slideMasters/_rels/slideMaster46.xml.rels><?xml version="1.0" encoding="UTF-8" standalone="yes"?>
<Relationships xmlns="http://schemas.openxmlformats.org/package/2006/relationships"><Relationship Id="rId2" Type="http://schemas.openxmlformats.org/officeDocument/2006/relationships/theme" Target="../theme/theme46.xml"/><Relationship Id="rId1" Type="http://schemas.openxmlformats.org/officeDocument/2006/relationships/slideLayout" Target="../slideLayouts/slideLayout56.xml"/></Relationships>
</file>

<file path=ppt/slideMasters/_rels/slideMaster47.xml.rels><?xml version="1.0" encoding="UTF-8" standalone="yes"?>
<Relationships xmlns="http://schemas.openxmlformats.org/package/2006/relationships"><Relationship Id="rId2" Type="http://schemas.openxmlformats.org/officeDocument/2006/relationships/theme" Target="../theme/theme47.xml"/><Relationship Id="rId1" Type="http://schemas.openxmlformats.org/officeDocument/2006/relationships/slideLayout" Target="../slideLayouts/slideLayout57.xml"/></Relationships>
</file>

<file path=ppt/slideMasters/_rels/slideMaster48.xml.rels><?xml version="1.0" encoding="UTF-8" standalone="yes"?>
<Relationships xmlns="http://schemas.openxmlformats.org/package/2006/relationships"><Relationship Id="rId2" Type="http://schemas.openxmlformats.org/officeDocument/2006/relationships/theme" Target="../theme/theme48.xml"/><Relationship Id="rId1" Type="http://schemas.openxmlformats.org/officeDocument/2006/relationships/slideLayout" Target="../slideLayouts/slideLayout58.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1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7.xml"/><Relationship Id="rId1" Type="http://schemas.openxmlformats.org/officeDocument/2006/relationships/slideLayout" Target="../slideLayouts/slideLayout1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8.xml"/><Relationship Id="rId1" Type="http://schemas.openxmlformats.org/officeDocument/2006/relationships/slideLayout" Target="../slideLayouts/slideLayout1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9.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7370F0-F8C2-4692-99BE-1A59D889983A}" type="datetimeFigureOut">
              <a:rPr lang="en-US" smtClean="0"/>
              <a:pPr/>
              <a:t>1/27/2015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89960D-51B8-4894-958C-C4173D5F018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3FF8AA7-D467-437E-BD8A-0C99F41BE80E}" type="datetimeFigureOut">
              <a:rPr lang="en-US" smtClean="0">
                <a:solidFill>
                  <a:prstClr val="white">
                    <a:shade val="50000"/>
                  </a:prstClr>
                </a:solidFill>
              </a:rPr>
              <a:pPr/>
              <a:t>1/27/2015</a:t>
            </a:fld>
            <a:endParaRPr lang="en-US" dirty="0">
              <a:solidFill>
                <a:prstClr val="white">
                  <a:shade val="50000"/>
                </a:prstClr>
              </a:solidFill>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solidFill>
                <a:prstClr val="white">
                  <a:shade val="50000"/>
                </a:prstClr>
              </a:solidFill>
            </a:endParaRPr>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BCB5D8E-A829-4A82-9F3D-A285EF02EEDB}" type="slidenum">
              <a:rPr lang="en-US" smtClean="0">
                <a:solidFill>
                  <a:prstClr val="white">
                    <a:shade val="50000"/>
                  </a:prstClr>
                </a:solidFill>
              </a:rPr>
              <a:pPr/>
              <a:t>‹#›</a:t>
            </a:fld>
            <a:endParaRPr lang="en-US" dirty="0">
              <a:solidFill>
                <a:prstClr val="white">
                  <a:shade val="50000"/>
                </a:prstClr>
              </a:solidFill>
            </a:endParaRPr>
          </a:p>
        </p:txBody>
      </p:sp>
    </p:spTree>
    <p:extLst>
      <p:ext uri="{BB962C8B-B14F-4D97-AF65-F5344CB8AC3E}">
        <p14:creationId xmlns:p14="http://schemas.microsoft.com/office/powerpoint/2010/main" val="1711771105"/>
      </p:ext>
    </p:extLst>
  </p:cSld>
  <p:clrMap bg1="dk1" tx1="lt1" bg2="dk2" tx2="lt2" accent1="accent1" accent2="accent2" accent3="accent3" accent4="accent4" accent5="accent5" accent6="accent6" hlink="hlink" folHlink="folHlink"/>
  <p:sldLayoutIdLst>
    <p:sldLayoutId id="2147483677" r:id="rId1"/>
  </p:sldLayoutIdLst>
  <p:transition spd="med">
    <p:pull dir="r"/>
  </p:transition>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3FF8AA7-D467-437E-BD8A-0C99F41BE80E}" type="datetimeFigureOut">
              <a:rPr lang="en-US" smtClean="0">
                <a:solidFill>
                  <a:prstClr val="white">
                    <a:shade val="50000"/>
                  </a:prstClr>
                </a:solidFill>
              </a:rPr>
              <a:pPr/>
              <a:t>1/27/2015</a:t>
            </a:fld>
            <a:endParaRPr lang="en-US" dirty="0">
              <a:solidFill>
                <a:prstClr val="white">
                  <a:shade val="50000"/>
                </a:prstClr>
              </a:solidFill>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solidFill>
                <a:prstClr val="white">
                  <a:shade val="50000"/>
                </a:prstClr>
              </a:solidFill>
            </a:endParaRPr>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BCB5D8E-A829-4A82-9F3D-A285EF02EEDB}" type="slidenum">
              <a:rPr lang="en-US" smtClean="0">
                <a:solidFill>
                  <a:prstClr val="white">
                    <a:shade val="50000"/>
                  </a:prstClr>
                </a:solidFill>
              </a:rPr>
              <a:pPr/>
              <a:t>‹#›</a:t>
            </a:fld>
            <a:endParaRPr lang="en-US" dirty="0">
              <a:solidFill>
                <a:prstClr val="white">
                  <a:shade val="50000"/>
                </a:prstClr>
              </a:solidFill>
            </a:endParaRPr>
          </a:p>
        </p:txBody>
      </p:sp>
    </p:spTree>
    <p:extLst>
      <p:ext uri="{BB962C8B-B14F-4D97-AF65-F5344CB8AC3E}">
        <p14:creationId xmlns:p14="http://schemas.microsoft.com/office/powerpoint/2010/main" val="1757880780"/>
      </p:ext>
    </p:extLst>
  </p:cSld>
  <p:clrMap bg1="dk1" tx1="lt1" bg2="dk2" tx2="lt2" accent1="accent1" accent2="accent2" accent3="accent3" accent4="accent4" accent5="accent5" accent6="accent6" hlink="hlink" folHlink="folHlink"/>
  <p:sldLayoutIdLst>
    <p:sldLayoutId id="2147483679" r:id="rId1"/>
  </p:sldLayoutIdLst>
  <p:transition spd="med">
    <p:pull dir="r"/>
  </p:transition>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3FF8AA7-D467-437E-BD8A-0C99F41BE80E}" type="datetimeFigureOut">
              <a:rPr lang="en-US" smtClean="0">
                <a:solidFill>
                  <a:prstClr val="white">
                    <a:shade val="50000"/>
                  </a:prstClr>
                </a:solidFill>
              </a:rPr>
              <a:pPr/>
              <a:t>1/27/2015</a:t>
            </a:fld>
            <a:endParaRPr lang="en-US" dirty="0">
              <a:solidFill>
                <a:prstClr val="white">
                  <a:shade val="50000"/>
                </a:prstClr>
              </a:solidFill>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solidFill>
                <a:prstClr val="white">
                  <a:shade val="50000"/>
                </a:prstClr>
              </a:solidFill>
            </a:endParaRPr>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BCB5D8E-A829-4A82-9F3D-A285EF02EEDB}" type="slidenum">
              <a:rPr lang="en-US" smtClean="0">
                <a:solidFill>
                  <a:prstClr val="white">
                    <a:shade val="50000"/>
                  </a:prstClr>
                </a:solidFill>
              </a:rPr>
              <a:pPr/>
              <a:t>‹#›</a:t>
            </a:fld>
            <a:endParaRPr lang="en-US" dirty="0">
              <a:solidFill>
                <a:prstClr val="white">
                  <a:shade val="50000"/>
                </a:prstClr>
              </a:solidFill>
            </a:endParaRPr>
          </a:p>
        </p:txBody>
      </p:sp>
    </p:spTree>
    <p:extLst>
      <p:ext uri="{BB962C8B-B14F-4D97-AF65-F5344CB8AC3E}">
        <p14:creationId xmlns:p14="http://schemas.microsoft.com/office/powerpoint/2010/main" val="1075416723"/>
      </p:ext>
    </p:extLst>
  </p:cSld>
  <p:clrMap bg1="dk1" tx1="lt1" bg2="dk2" tx2="lt2" accent1="accent1" accent2="accent2" accent3="accent3" accent4="accent4" accent5="accent5" accent6="accent6" hlink="hlink" folHlink="folHlink"/>
  <p:sldLayoutIdLst>
    <p:sldLayoutId id="2147483681" r:id="rId1"/>
  </p:sldLayoutIdLst>
  <p:transition spd="med">
    <p:pull dir="r"/>
  </p:transition>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3FF8AA7-D467-437E-BD8A-0C99F41BE80E}" type="datetimeFigureOut">
              <a:rPr lang="en-US" smtClean="0">
                <a:solidFill>
                  <a:prstClr val="white">
                    <a:shade val="50000"/>
                  </a:prstClr>
                </a:solidFill>
              </a:rPr>
              <a:pPr/>
              <a:t>1/27/2015</a:t>
            </a:fld>
            <a:endParaRPr lang="en-US" dirty="0">
              <a:solidFill>
                <a:prstClr val="white">
                  <a:shade val="50000"/>
                </a:prstClr>
              </a:solidFill>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solidFill>
                <a:prstClr val="white">
                  <a:shade val="50000"/>
                </a:prstClr>
              </a:solidFill>
            </a:endParaRPr>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BCB5D8E-A829-4A82-9F3D-A285EF02EEDB}" type="slidenum">
              <a:rPr lang="en-US" smtClean="0">
                <a:solidFill>
                  <a:prstClr val="white">
                    <a:shade val="50000"/>
                  </a:prstClr>
                </a:solidFill>
              </a:rPr>
              <a:pPr/>
              <a:t>‹#›</a:t>
            </a:fld>
            <a:endParaRPr lang="en-US" dirty="0">
              <a:solidFill>
                <a:prstClr val="white">
                  <a:shade val="50000"/>
                </a:prstClr>
              </a:solidFill>
            </a:endParaRPr>
          </a:p>
        </p:txBody>
      </p:sp>
    </p:spTree>
    <p:extLst>
      <p:ext uri="{BB962C8B-B14F-4D97-AF65-F5344CB8AC3E}">
        <p14:creationId xmlns:p14="http://schemas.microsoft.com/office/powerpoint/2010/main" val="2980231237"/>
      </p:ext>
    </p:extLst>
  </p:cSld>
  <p:clrMap bg1="dk1" tx1="lt1" bg2="dk2" tx2="lt2" accent1="accent1" accent2="accent2" accent3="accent3" accent4="accent4" accent5="accent5" accent6="accent6" hlink="hlink" folHlink="folHlink"/>
  <p:sldLayoutIdLst>
    <p:sldLayoutId id="2147483683" r:id="rId1"/>
  </p:sldLayoutIdLst>
  <p:transition spd="med">
    <p:pull dir="r"/>
  </p:transition>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3FF8AA7-D467-437E-BD8A-0C99F41BE80E}" type="datetimeFigureOut">
              <a:rPr lang="en-US" smtClean="0">
                <a:solidFill>
                  <a:prstClr val="white">
                    <a:shade val="50000"/>
                  </a:prstClr>
                </a:solidFill>
              </a:rPr>
              <a:pPr/>
              <a:t>1/27/2015</a:t>
            </a:fld>
            <a:endParaRPr lang="en-US" dirty="0">
              <a:solidFill>
                <a:prstClr val="white">
                  <a:shade val="50000"/>
                </a:prstClr>
              </a:solidFill>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solidFill>
                <a:prstClr val="white">
                  <a:shade val="50000"/>
                </a:prstClr>
              </a:solidFill>
            </a:endParaRPr>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BCB5D8E-A829-4A82-9F3D-A285EF02EEDB}" type="slidenum">
              <a:rPr lang="en-US" smtClean="0">
                <a:solidFill>
                  <a:prstClr val="white">
                    <a:shade val="50000"/>
                  </a:prstClr>
                </a:solidFill>
              </a:rPr>
              <a:pPr/>
              <a:t>‹#›</a:t>
            </a:fld>
            <a:endParaRPr lang="en-US" dirty="0">
              <a:solidFill>
                <a:prstClr val="white">
                  <a:shade val="50000"/>
                </a:prstClr>
              </a:solidFill>
            </a:endParaRPr>
          </a:p>
        </p:txBody>
      </p:sp>
    </p:spTree>
    <p:extLst>
      <p:ext uri="{BB962C8B-B14F-4D97-AF65-F5344CB8AC3E}">
        <p14:creationId xmlns:p14="http://schemas.microsoft.com/office/powerpoint/2010/main" val="2951357946"/>
      </p:ext>
    </p:extLst>
  </p:cSld>
  <p:clrMap bg1="dk1" tx1="lt1" bg2="dk2" tx2="lt2" accent1="accent1" accent2="accent2" accent3="accent3" accent4="accent4" accent5="accent5" accent6="accent6" hlink="hlink" folHlink="folHlink"/>
  <p:sldLayoutIdLst>
    <p:sldLayoutId id="2147483685" r:id="rId1"/>
  </p:sldLayoutIdLst>
  <p:transition spd="med">
    <p:pull dir="r"/>
  </p:transition>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3FF8AA7-D467-437E-BD8A-0C99F41BE80E}" type="datetimeFigureOut">
              <a:rPr lang="en-US" smtClean="0">
                <a:solidFill>
                  <a:prstClr val="white">
                    <a:shade val="50000"/>
                  </a:prstClr>
                </a:solidFill>
              </a:rPr>
              <a:pPr/>
              <a:t>1/27/2015</a:t>
            </a:fld>
            <a:endParaRPr lang="en-US" dirty="0">
              <a:solidFill>
                <a:prstClr val="white">
                  <a:shade val="50000"/>
                </a:prstClr>
              </a:solidFill>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solidFill>
                <a:prstClr val="white">
                  <a:shade val="50000"/>
                </a:prstClr>
              </a:solidFill>
            </a:endParaRPr>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BCB5D8E-A829-4A82-9F3D-A285EF02EEDB}" type="slidenum">
              <a:rPr lang="en-US" smtClean="0">
                <a:solidFill>
                  <a:prstClr val="white">
                    <a:shade val="50000"/>
                  </a:prstClr>
                </a:solidFill>
              </a:rPr>
              <a:pPr/>
              <a:t>‹#›</a:t>
            </a:fld>
            <a:endParaRPr lang="en-US" dirty="0">
              <a:solidFill>
                <a:prstClr val="white">
                  <a:shade val="50000"/>
                </a:prstClr>
              </a:solidFill>
            </a:endParaRPr>
          </a:p>
        </p:txBody>
      </p:sp>
    </p:spTree>
    <p:extLst>
      <p:ext uri="{BB962C8B-B14F-4D97-AF65-F5344CB8AC3E}">
        <p14:creationId xmlns:p14="http://schemas.microsoft.com/office/powerpoint/2010/main" val="3901468348"/>
      </p:ext>
    </p:extLst>
  </p:cSld>
  <p:clrMap bg1="dk1" tx1="lt1" bg2="dk2" tx2="lt2" accent1="accent1" accent2="accent2" accent3="accent3" accent4="accent4" accent5="accent5" accent6="accent6" hlink="hlink" folHlink="folHlink"/>
  <p:sldLayoutIdLst>
    <p:sldLayoutId id="2147483687" r:id="rId1"/>
  </p:sldLayoutIdLst>
  <p:transition spd="med">
    <p:pull dir="r"/>
  </p:transition>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ltLang="en-US"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ltLang="en-US"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410FF636-B713-4AB9-B257-1D7C9720DC42}"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spTree>
    <p:extLst>
      <p:ext uri="{BB962C8B-B14F-4D97-AF65-F5344CB8AC3E}">
        <p14:creationId xmlns:p14="http://schemas.microsoft.com/office/powerpoint/2010/main" val="2364541990"/>
      </p:ext>
    </p:extLst>
  </p:cSld>
  <p:clrMap bg1="lt1" tx1="dk1" bg2="lt2" tx2="dk2" accent1="accent1" accent2="accent2" accent3="accent3" accent4="accent4" accent5="accent5" accent6="accent6" hlink="hlink" folHlink="folHlink"/>
  <p:sldLayoutIdLst>
    <p:sldLayoutId id="2147483689" r:id="rId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ltLang="en-US"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ltLang="en-US"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410FF636-B713-4AB9-B257-1D7C9720DC42}"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spTree>
    <p:extLst>
      <p:ext uri="{BB962C8B-B14F-4D97-AF65-F5344CB8AC3E}">
        <p14:creationId xmlns:p14="http://schemas.microsoft.com/office/powerpoint/2010/main" val="988905624"/>
      </p:ext>
    </p:extLst>
  </p:cSld>
  <p:clrMap bg1="lt1" tx1="dk1" bg2="lt2" tx2="dk2" accent1="accent1" accent2="accent2" accent3="accent3" accent4="accent4" accent5="accent5" accent6="accent6" hlink="hlink" folHlink="folHlink"/>
  <p:sldLayoutIdLst>
    <p:sldLayoutId id="2147483691" r:id="rId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ltLang="en-US"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ltLang="en-US"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410FF636-B713-4AB9-B257-1D7C9720DC42}"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spTree>
    <p:extLst>
      <p:ext uri="{BB962C8B-B14F-4D97-AF65-F5344CB8AC3E}">
        <p14:creationId xmlns:p14="http://schemas.microsoft.com/office/powerpoint/2010/main" val="2293637245"/>
      </p:ext>
    </p:extLst>
  </p:cSld>
  <p:clrMap bg1="lt1" tx1="dk1" bg2="lt2" tx2="dk2" accent1="accent1" accent2="accent2" accent3="accent3" accent4="accent4" accent5="accent5" accent6="accent6" hlink="hlink" folHlink="folHlink"/>
  <p:sldLayoutIdLst>
    <p:sldLayoutId id="2147483693" r:id="rId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ltLang="en-US"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ltLang="en-US"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410FF636-B713-4AB9-B257-1D7C9720DC42}"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spTree>
    <p:extLst>
      <p:ext uri="{BB962C8B-B14F-4D97-AF65-F5344CB8AC3E}">
        <p14:creationId xmlns:p14="http://schemas.microsoft.com/office/powerpoint/2010/main" val="2684574340"/>
      </p:ext>
    </p:extLst>
  </p:cSld>
  <p:clrMap bg1="lt1" tx1="dk1" bg2="lt2" tx2="dk2" accent1="accent1" accent2="accent2" accent3="accent3" accent4="accent4" accent5="accent5" accent6="accent6" hlink="hlink" folHlink="folHlink"/>
  <p:sldLayoutIdLst>
    <p:sldLayoutId id="2147483695" r:id="rId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1"/>
            <a:ext cx="9040416"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788">
                <a:solidFill>
                  <a:schemeClr val="tx1">
                    <a:tint val="75000"/>
                  </a:schemeClr>
                </a:solidFill>
              </a:defRPr>
            </a:lvl1pPr>
          </a:lstStyle>
          <a:p>
            <a:fld id="{F2668E4F-1FC1-4ADD-B292-EC203702CBA8}" type="datetimeFigureOut">
              <a:rPr lang="en-US" smtClean="0">
                <a:solidFill>
                  <a:prstClr val="white">
                    <a:tint val="75000"/>
                  </a:prstClr>
                </a:solidFill>
              </a:rPr>
              <a:pPr/>
              <a:t>1/27/2015</a:t>
            </a:fld>
            <a:endParaRPr lang="en-US" dirty="0">
              <a:solidFill>
                <a:prstClr val="white">
                  <a:tint val="75000"/>
                </a:prstClr>
              </a:solidFill>
            </a:endParaRPr>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solidFill>
                <a:prstClr val="white">
                  <a:tint val="75000"/>
                </a:prstClr>
              </a:solidFill>
            </a:endParaRPr>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788">
                <a:solidFill>
                  <a:schemeClr val="tx1">
                    <a:tint val="75000"/>
                  </a:schemeClr>
                </a:solidFill>
              </a:defRPr>
            </a:lvl1pPr>
          </a:lstStyle>
          <a:p>
            <a:fld id="{32205845-2958-43BB-9439-42CC1129A3C8}"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946511466"/>
      </p:ext>
    </p:extLst>
  </p:cSld>
  <p:clrMap bg1="dk1" tx1="lt1" bg2="dk2" tx2="lt2" accent1="accent1" accent2="accent2" accent3="accent3" accent4="accent4" accent5="accent5" accent6="accent6" hlink="hlink" folHlink="folHlink"/>
  <p:sldLayoutIdLst>
    <p:sldLayoutId id="2147483661" r:id="rId1"/>
  </p:sldLayoutIdLst>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ltLang="en-US"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ltLang="en-US"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410FF636-B713-4AB9-B257-1D7C9720DC42}"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spTree>
    <p:extLst>
      <p:ext uri="{BB962C8B-B14F-4D97-AF65-F5344CB8AC3E}">
        <p14:creationId xmlns:p14="http://schemas.microsoft.com/office/powerpoint/2010/main" val="2123485681"/>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ltLang="en-US"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ltLang="en-US"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410FF636-B713-4AB9-B257-1D7C9720DC42}"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spTree>
    <p:extLst>
      <p:ext uri="{BB962C8B-B14F-4D97-AF65-F5344CB8AC3E}">
        <p14:creationId xmlns:p14="http://schemas.microsoft.com/office/powerpoint/2010/main" val="432510811"/>
      </p:ext>
    </p:extLst>
  </p:cSld>
  <p:clrMap bg1="lt1" tx1="dk1" bg2="lt2" tx2="dk2" accent1="accent1" accent2="accent2" accent3="accent3" accent4="accent4" accent5="accent5" accent6="accent6" hlink="hlink" folHlink="folHlink"/>
  <p:sldLayoutIdLst>
    <p:sldLayoutId id="2147483699" r:id="rId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ltLang="en-US"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ltLang="en-US"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410FF636-B713-4AB9-B257-1D7C9720DC42}"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spTree>
    <p:extLst>
      <p:ext uri="{BB962C8B-B14F-4D97-AF65-F5344CB8AC3E}">
        <p14:creationId xmlns:p14="http://schemas.microsoft.com/office/powerpoint/2010/main" val="3317443506"/>
      </p:ext>
    </p:extLst>
  </p:cSld>
  <p:clrMap bg1="lt1" tx1="dk1" bg2="lt2" tx2="dk2" accent1="accent1" accent2="accent2" accent3="accent3" accent4="accent4" accent5="accent5" accent6="accent6" hlink="hlink" folHlink="folHlink"/>
  <p:sldLayoutIdLst>
    <p:sldLayoutId id="2147483701" r:id="rId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ltLang="en-US"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ltLang="en-US"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410FF636-B713-4AB9-B257-1D7C9720DC42}"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spTree>
    <p:extLst>
      <p:ext uri="{BB962C8B-B14F-4D97-AF65-F5344CB8AC3E}">
        <p14:creationId xmlns:p14="http://schemas.microsoft.com/office/powerpoint/2010/main" val="2426123438"/>
      </p:ext>
    </p:extLst>
  </p:cSld>
  <p:clrMap bg1="lt1" tx1="dk1" bg2="lt2" tx2="dk2" accent1="accent1" accent2="accent2" accent3="accent3" accent4="accent4" accent5="accent5" accent6="accent6" hlink="hlink" folHlink="folHlink"/>
  <p:sldLayoutIdLst>
    <p:sldLayoutId id="2147483703" r:id="rId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ltLang="en-US"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ltLang="en-US"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410FF636-B713-4AB9-B257-1D7C9720DC42}"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spTree>
    <p:extLst>
      <p:ext uri="{BB962C8B-B14F-4D97-AF65-F5344CB8AC3E}">
        <p14:creationId xmlns:p14="http://schemas.microsoft.com/office/powerpoint/2010/main" val="2223989897"/>
      </p:ext>
    </p:extLst>
  </p:cSld>
  <p:clrMap bg1="lt1" tx1="dk1" bg2="lt2" tx2="dk2" accent1="accent1" accent2="accent2" accent3="accent3" accent4="accent4" accent5="accent5" accent6="accent6" hlink="hlink" folHlink="folHlink"/>
  <p:sldLayoutIdLst>
    <p:sldLayoutId id="2147483705" r:id="rId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1FD49-6499-49A4-818B-E07CC0C3C563}" type="datetimeFigureOut">
              <a:rPr lang="en-IN" smtClean="0">
                <a:solidFill>
                  <a:prstClr val="black">
                    <a:tint val="75000"/>
                  </a:prstClr>
                </a:solidFill>
              </a:rPr>
              <a:pPr/>
              <a:t>27-01-2015</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EC33B-98DE-4B18-ACAC-18FF88CF6EE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056621992"/>
      </p:ext>
    </p:extLst>
  </p:cSld>
  <p:clrMap bg1="lt1" tx1="dk1" bg2="lt2" tx2="dk2" accent1="accent1" accent2="accent2" accent3="accent3" accent4="accent4" accent5="accent5" accent6="accent6" hlink="hlink" folHlink="folHlink"/>
  <p:sldLayoutIdLst>
    <p:sldLayoutId id="2147483707"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1FD49-6499-49A4-818B-E07CC0C3C563}" type="datetimeFigureOut">
              <a:rPr lang="en-IN" smtClean="0">
                <a:solidFill>
                  <a:prstClr val="black">
                    <a:tint val="75000"/>
                  </a:prstClr>
                </a:solidFill>
              </a:rPr>
              <a:pPr/>
              <a:t>27-01-2015</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EC33B-98DE-4B18-ACAC-18FF88CF6EE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21877252"/>
      </p:ext>
    </p:extLst>
  </p:cSld>
  <p:clrMap bg1="lt1" tx1="dk1" bg2="lt2" tx2="dk2" accent1="accent1" accent2="accent2" accent3="accent3" accent4="accent4" accent5="accent5" accent6="accent6" hlink="hlink" folHlink="folHlink"/>
  <p:sldLayoutIdLst>
    <p:sldLayoutId id="214748370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1FD49-6499-49A4-818B-E07CC0C3C563}" type="datetimeFigureOut">
              <a:rPr lang="en-IN" smtClean="0">
                <a:solidFill>
                  <a:prstClr val="black">
                    <a:tint val="75000"/>
                  </a:prstClr>
                </a:solidFill>
              </a:rPr>
              <a:pPr/>
              <a:t>27-01-2015</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EC33B-98DE-4B18-ACAC-18FF88CF6EE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19704932"/>
      </p:ext>
    </p:extLst>
  </p:cSld>
  <p:clrMap bg1="lt1" tx1="dk1" bg2="lt2" tx2="dk2" accent1="accent1" accent2="accent2" accent3="accent3" accent4="accent4" accent5="accent5" accent6="accent6" hlink="hlink" folHlink="folHlink"/>
  <p:sldLayoutIdLst>
    <p:sldLayoutId id="2147483711"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1FD49-6499-49A4-818B-E07CC0C3C563}" type="datetimeFigureOut">
              <a:rPr lang="en-IN" smtClean="0">
                <a:solidFill>
                  <a:prstClr val="black">
                    <a:tint val="75000"/>
                  </a:prstClr>
                </a:solidFill>
              </a:rPr>
              <a:pPr/>
              <a:t>27-01-2015</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EC33B-98DE-4B18-ACAC-18FF88CF6EE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7887852"/>
      </p:ext>
    </p:extLst>
  </p:cSld>
  <p:clrMap bg1="lt1" tx1="dk1" bg2="lt2" tx2="dk2" accent1="accent1" accent2="accent2" accent3="accent3" accent4="accent4" accent5="accent5" accent6="accent6" hlink="hlink" folHlink="folHlink"/>
  <p:sldLayoutIdLst>
    <p:sldLayoutId id="2147483713"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1FD49-6499-49A4-818B-E07CC0C3C563}" type="datetimeFigureOut">
              <a:rPr lang="en-IN" smtClean="0">
                <a:solidFill>
                  <a:prstClr val="black">
                    <a:tint val="75000"/>
                  </a:prstClr>
                </a:solidFill>
              </a:rPr>
              <a:pPr/>
              <a:t>27-01-2015</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EC33B-98DE-4B18-ACAC-18FF88CF6EE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53613945"/>
      </p:ext>
    </p:extLst>
  </p:cSld>
  <p:clrMap bg1="lt1" tx1="dk1" bg2="lt2" tx2="dk2" accent1="accent1" accent2="accent2" accent3="accent3" accent4="accent4" accent5="accent5" accent6="accent6" hlink="hlink" folHlink="folHlink"/>
  <p:sldLayoutIdLst>
    <p:sldLayoutId id="214748371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1"/>
            <a:ext cx="9040416"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788">
                <a:solidFill>
                  <a:schemeClr val="tx1">
                    <a:tint val="75000"/>
                  </a:schemeClr>
                </a:solidFill>
              </a:defRPr>
            </a:lvl1pPr>
          </a:lstStyle>
          <a:p>
            <a:fld id="{F2668E4F-1FC1-4ADD-B292-EC203702CBA8}" type="datetimeFigureOut">
              <a:rPr lang="en-US" smtClean="0">
                <a:solidFill>
                  <a:prstClr val="white">
                    <a:tint val="75000"/>
                  </a:prstClr>
                </a:solidFill>
              </a:rPr>
              <a:pPr/>
              <a:t>1/27/2015</a:t>
            </a:fld>
            <a:endParaRPr lang="en-US" dirty="0">
              <a:solidFill>
                <a:prstClr val="white">
                  <a:tint val="75000"/>
                </a:prstClr>
              </a:solidFill>
            </a:endParaRPr>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solidFill>
                <a:prstClr val="white">
                  <a:tint val="75000"/>
                </a:prstClr>
              </a:solidFill>
            </a:endParaRPr>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788">
                <a:solidFill>
                  <a:schemeClr val="tx1">
                    <a:tint val="75000"/>
                  </a:schemeClr>
                </a:solidFill>
              </a:defRPr>
            </a:lvl1pPr>
          </a:lstStyle>
          <a:p>
            <a:fld id="{32205845-2958-43BB-9439-42CC1129A3C8}"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024810034"/>
      </p:ext>
    </p:extLst>
  </p:cSld>
  <p:clrMap bg1="dk1" tx1="lt1" bg2="dk2" tx2="lt2" accent1="accent1" accent2="accent2" accent3="accent3" accent4="accent4" accent5="accent5" accent6="accent6" hlink="hlink" folHlink="folHlink"/>
  <p:sldLayoutIdLst>
    <p:sldLayoutId id="2147483663" r:id="rId1"/>
  </p:sldLayoutIdLst>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1FD49-6499-49A4-818B-E07CC0C3C563}" type="datetimeFigureOut">
              <a:rPr lang="en-IN" smtClean="0">
                <a:solidFill>
                  <a:prstClr val="black">
                    <a:tint val="75000"/>
                  </a:prstClr>
                </a:solidFill>
              </a:rPr>
              <a:pPr/>
              <a:t>27-01-2015</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EC33B-98DE-4B18-ACAC-18FF88CF6EE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085520245"/>
      </p:ext>
    </p:extLst>
  </p:cSld>
  <p:clrMap bg1="lt1" tx1="dk1" bg2="lt2" tx2="dk2" accent1="accent1" accent2="accent2" accent3="accent3" accent4="accent4" accent5="accent5" accent6="accent6" hlink="hlink" folHlink="folHlink"/>
  <p:sldLayoutIdLst>
    <p:sldLayoutId id="2147483717"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1FD49-6499-49A4-818B-E07CC0C3C563}" type="datetimeFigureOut">
              <a:rPr lang="en-IN" smtClean="0">
                <a:solidFill>
                  <a:prstClr val="black">
                    <a:tint val="75000"/>
                  </a:prstClr>
                </a:solidFill>
              </a:rPr>
              <a:pPr/>
              <a:t>27-01-2015</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EC33B-98DE-4B18-ACAC-18FF88CF6EE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817336260"/>
      </p:ext>
    </p:extLst>
  </p:cSld>
  <p:clrMap bg1="lt1" tx1="dk1" bg2="lt2" tx2="dk2" accent1="accent1" accent2="accent2" accent3="accent3" accent4="accent4" accent5="accent5" accent6="accent6" hlink="hlink" folHlink="folHlink"/>
  <p:sldLayoutIdLst>
    <p:sldLayoutId id="214748371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1FD49-6499-49A4-818B-E07CC0C3C563}" type="datetimeFigureOut">
              <a:rPr lang="en-IN" smtClean="0">
                <a:solidFill>
                  <a:prstClr val="black">
                    <a:tint val="75000"/>
                  </a:prstClr>
                </a:solidFill>
              </a:rPr>
              <a:pPr/>
              <a:t>27-01-2015</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EC33B-98DE-4B18-ACAC-18FF88CF6EE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54851994"/>
      </p:ext>
    </p:extLst>
  </p:cSld>
  <p:clrMap bg1="lt1" tx1="dk1" bg2="lt2" tx2="dk2" accent1="accent1" accent2="accent2" accent3="accent3" accent4="accent4" accent5="accent5" accent6="accent6" hlink="hlink" folHlink="folHlink"/>
  <p:sldLayoutIdLst>
    <p:sldLayoutId id="2147483721"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6C96515-C65F-4E40-80E9-B5ADED34B406}" type="datetimeFigureOut">
              <a:rPr lang="en-US" smtClean="0">
                <a:solidFill>
                  <a:srgbClr val="04617B">
                    <a:shade val="90000"/>
                  </a:srgbClr>
                </a:solidFill>
              </a:rPr>
              <a:pPr/>
              <a:t>1/27/2015</a:t>
            </a:fld>
            <a:endParaRPr lang="en-US" dirty="0">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74D247B-1FF5-4048-8DF1-DFA56E920C94}" type="slidenum">
              <a:rPr lang="en-US" smtClean="0">
                <a:solidFill>
                  <a:srgbClr val="04617B">
                    <a:shade val="90000"/>
                  </a:srgbClr>
                </a:solidFill>
              </a:rPr>
              <a:pPr/>
              <a:t>‹#›</a:t>
            </a:fld>
            <a:endParaRPr lang="en-US" dirty="0">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grpSp>
    </p:spTree>
    <p:extLst>
      <p:ext uri="{BB962C8B-B14F-4D97-AF65-F5344CB8AC3E}">
        <p14:creationId xmlns:p14="http://schemas.microsoft.com/office/powerpoint/2010/main" val="3832006487"/>
      </p:ext>
    </p:extLst>
  </p:cSld>
  <p:clrMap bg1="lt1" tx1="dk1" bg2="lt2" tx2="dk2" accent1="accent1" accent2="accent2" accent3="accent3" accent4="accent4" accent5="accent5" accent6="accent6" hlink="hlink" folHlink="folHlink"/>
  <p:sldLayoutIdLst>
    <p:sldLayoutId id="2147483723" r:id="rId1"/>
  </p:sldLayoutIdLst>
  <p:transition>
    <p:dissolve/>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6C96515-C65F-4E40-80E9-B5ADED34B406}" type="datetimeFigureOut">
              <a:rPr lang="en-US" smtClean="0">
                <a:solidFill>
                  <a:srgbClr val="04617B">
                    <a:shade val="90000"/>
                  </a:srgbClr>
                </a:solidFill>
              </a:rPr>
              <a:pPr/>
              <a:t>1/27/2015</a:t>
            </a:fld>
            <a:endParaRPr lang="en-US" dirty="0">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74D247B-1FF5-4048-8DF1-DFA56E920C94}" type="slidenum">
              <a:rPr lang="en-US" smtClean="0">
                <a:solidFill>
                  <a:srgbClr val="04617B">
                    <a:shade val="90000"/>
                  </a:srgbClr>
                </a:solidFill>
              </a:rPr>
              <a:pPr/>
              <a:t>‹#›</a:t>
            </a:fld>
            <a:endParaRPr lang="en-US" dirty="0">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grpSp>
    </p:spTree>
    <p:extLst>
      <p:ext uri="{BB962C8B-B14F-4D97-AF65-F5344CB8AC3E}">
        <p14:creationId xmlns:p14="http://schemas.microsoft.com/office/powerpoint/2010/main" val="3938578600"/>
      </p:ext>
    </p:extLst>
  </p:cSld>
  <p:clrMap bg1="lt1" tx1="dk1" bg2="lt2" tx2="dk2" accent1="accent1" accent2="accent2" accent3="accent3" accent4="accent4" accent5="accent5" accent6="accent6" hlink="hlink" folHlink="folHlink"/>
  <p:sldLayoutIdLst>
    <p:sldLayoutId id="2147483725" r:id="rId1"/>
  </p:sldLayoutIdLst>
  <p:transition>
    <p:dissolve/>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6C96515-C65F-4E40-80E9-B5ADED34B406}" type="datetimeFigureOut">
              <a:rPr lang="en-US" smtClean="0">
                <a:solidFill>
                  <a:srgbClr val="04617B">
                    <a:shade val="90000"/>
                  </a:srgbClr>
                </a:solidFill>
              </a:rPr>
              <a:pPr/>
              <a:t>1/27/2015</a:t>
            </a:fld>
            <a:endParaRPr lang="en-US" dirty="0">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74D247B-1FF5-4048-8DF1-DFA56E920C94}" type="slidenum">
              <a:rPr lang="en-US" smtClean="0">
                <a:solidFill>
                  <a:srgbClr val="04617B">
                    <a:shade val="90000"/>
                  </a:srgbClr>
                </a:solidFill>
              </a:rPr>
              <a:pPr/>
              <a:t>‹#›</a:t>
            </a:fld>
            <a:endParaRPr lang="en-US" dirty="0">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grpSp>
    </p:spTree>
    <p:extLst>
      <p:ext uri="{BB962C8B-B14F-4D97-AF65-F5344CB8AC3E}">
        <p14:creationId xmlns:p14="http://schemas.microsoft.com/office/powerpoint/2010/main" val="2187141470"/>
      </p:ext>
    </p:extLst>
  </p:cSld>
  <p:clrMap bg1="lt1" tx1="dk1" bg2="lt2" tx2="dk2" accent1="accent1" accent2="accent2" accent3="accent3" accent4="accent4" accent5="accent5" accent6="accent6" hlink="hlink" folHlink="folHlink"/>
  <p:sldLayoutIdLst>
    <p:sldLayoutId id="2147483727" r:id="rId1"/>
  </p:sldLayoutIdLst>
  <p:transition>
    <p:dissolve/>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6C96515-C65F-4E40-80E9-B5ADED34B406}" type="datetimeFigureOut">
              <a:rPr lang="en-US" smtClean="0">
                <a:solidFill>
                  <a:srgbClr val="04617B">
                    <a:shade val="90000"/>
                  </a:srgbClr>
                </a:solidFill>
              </a:rPr>
              <a:pPr/>
              <a:t>1/27/2015</a:t>
            </a:fld>
            <a:endParaRPr lang="en-US" dirty="0">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74D247B-1FF5-4048-8DF1-DFA56E920C94}" type="slidenum">
              <a:rPr lang="en-US" smtClean="0">
                <a:solidFill>
                  <a:srgbClr val="04617B">
                    <a:shade val="90000"/>
                  </a:srgbClr>
                </a:solidFill>
              </a:rPr>
              <a:pPr/>
              <a:t>‹#›</a:t>
            </a:fld>
            <a:endParaRPr lang="en-US" dirty="0">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grpSp>
    </p:spTree>
    <p:extLst>
      <p:ext uri="{BB962C8B-B14F-4D97-AF65-F5344CB8AC3E}">
        <p14:creationId xmlns:p14="http://schemas.microsoft.com/office/powerpoint/2010/main" val="1626270368"/>
      </p:ext>
    </p:extLst>
  </p:cSld>
  <p:clrMap bg1="lt1" tx1="dk1" bg2="lt2" tx2="dk2" accent1="accent1" accent2="accent2" accent3="accent3" accent4="accent4" accent5="accent5" accent6="accent6" hlink="hlink" folHlink="folHlink"/>
  <p:sldLayoutIdLst>
    <p:sldLayoutId id="2147483729" r:id="rId1"/>
  </p:sldLayoutIdLst>
  <p:transition>
    <p:dissolve/>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6C96515-C65F-4E40-80E9-B5ADED34B406}" type="datetimeFigureOut">
              <a:rPr lang="en-US" smtClean="0">
                <a:solidFill>
                  <a:srgbClr val="04617B">
                    <a:shade val="90000"/>
                  </a:srgbClr>
                </a:solidFill>
              </a:rPr>
              <a:pPr/>
              <a:t>1/27/2015</a:t>
            </a:fld>
            <a:endParaRPr lang="en-US" dirty="0">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74D247B-1FF5-4048-8DF1-DFA56E920C94}" type="slidenum">
              <a:rPr lang="en-US" smtClean="0">
                <a:solidFill>
                  <a:srgbClr val="04617B">
                    <a:shade val="90000"/>
                  </a:srgbClr>
                </a:solidFill>
              </a:rPr>
              <a:pPr/>
              <a:t>‹#›</a:t>
            </a:fld>
            <a:endParaRPr lang="en-US" dirty="0">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grpSp>
    </p:spTree>
    <p:extLst>
      <p:ext uri="{BB962C8B-B14F-4D97-AF65-F5344CB8AC3E}">
        <p14:creationId xmlns:p14="http://schemas.microsoft.com/office/powerpoint/2010/main" val="1413821212"/>
      </p:ext>
    </p:extLst>
  </p:cSld>
  <p:clrMap bg1="lt1" tx1="dk1" bg2="lt2" tx2="dk2" accent1="accent1" accent2="accent2" accent3="accent3" accent4="accent4" accent5="accent5" accent6="accent6" hlink="hlink" folHlink="folHlink"/>
  <p:sldLayoutIdLst>
    <p:sldLayoutId id="2147483731" r:id="rId1"/>
  </p:sldLayoutIdLst>
  <p:transition>
    <p:dissolve/>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6C96515-C65F-4E40-80E9-B5ADED34B406}" type="datetimeFigureOut">
              <a:rPr lang="en-US" smtClean="0">
                <a:solidFill>
                  <a:srgbClr val="04617B">
                    <a:shade val="90000"/>
                  </a:srgbClr>
                </a:solidFill>
              </a:rPr>
              <a:pPr/>
              <a:t>1/27/2015</a:t>
            </a:fld>
            <a:endParaRPr lang="en-US" dirty="0">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74D247B-1FF5-4048-8DF1-DFA56E920C94}" type="slidenum">
              <a:rPr lang="en-US" smtClean="0">
                <a:solidFill>
                  <a:srgbClr val="04617B">
                    <a:shade val="90000"/>
                  </a:srgbClr>
                </a:solidFill>
              </a:rPr>
              <a:pPr/>
              <a:t>‹#›</a:t>
            </a:fld>
            <a:endParaRPr lang="en-US" dirty="0">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grpSp>
    </p:spTree>
    <p:extLst>
      <p:ext uri="{BB962C8B-B14F-4D97-AF65-F5344CB8AC3E}">
        <p14:creationId xmlns:p14="http://schemas.microsoft.com/office/powerpoint/2010/main" val="2272711226"/>
      </p:ext>
    </p:extLst>
  </p:cSld>
  <p:clrMap bg1="lt1" tx1="dk1" bg2="lt2" tx2="dk2" accent1="accent1" accent2="accent2" accent3="accent3" accent4="accent4" accent5="accent5" accent6="accent6" hlink="hlink" folHlink="folHlink"/>
  <p:sldLayoutIdLst>
    <p:sldLayoutId id="2147483733" r:id="rId1"/>
  </p:sldLayoutIdLst>
  <p:transition>
    <p:dissolve/>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1D8C68F-2D8C-49DB-97CA-A3E1E4AB0BAA}" type="datetimeFigureOut">
              <a:rPr lang="en-IN" smtClean="0">
                <a:solidFill>
                  <a:srgbClr val="04617B">
                    <a:shade val="90000"/>
                  </a:srgbClr>
                </a:solidFill>
              </a:rPr>
              <a:pPr/>
              <a:t>27-01-2015</a:t>
            </a:fld>
            <a:endParaRPr lang="en-IN" dirty="0">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7F8B6B3-7F6E-44BD-93B3-F5D8780C2F5C}" type="slidenum">
              <a:rPr lang="en-IN" smtClean="0">
                <a:solidFill>
                  <a:srgbClr val="04617B">
                    <a:shade val="90000"/>
                  </a:srgbClr>
                </a:solidFill>
              </a:rPr>
              <a:pPr/>
              <a:t>‹#›</a:t>
            </a:fld>
            <a:endParaRPr lang="en-IN" dirty="0">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grpSp>
    </p:spTree>
    <p:extLst>
      <p:ext uri="{BB962C8B-B14F-4D97-AF65-F5344CB8AC3E}">
        <p14:creationId xmlns:p14="http://schemas.microsoft.com/office/powerpoint/2010/main" val="3327026928"/>
      </p:ext>
    </p:extLst>
  </p:cSld>
  <p:clrMap bg1="lt1" tx1="dk1" bg2="lt2" tx2="dk2" accent1="accent1" accent2="accent2" accent3="accent3" accent4="accent4" accent5="accent5" accent6="accent6" hlink="hlink" folHlink="folHlink"/>
  <p:sldLayoutIdLst>
    <p:sldLayoutId id="2147483735" r:id="rId1"/>
  </p:sldLayoutIdLst>
  <p:transition spd="slow">
    <p:wipe dir="r"/>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1"/>
            <a:ext cx="9040416"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788">
                <a:solidFill>
                  <a:schemeClr val="tx1">
                    <a:tint val="75000"/>
                  </a:schemeClr>
                </a:solidFill>
              </a:defRPr>
            </a:lvl1pPr>
          </a:lstStyle>
          <a:p>
            <a:fld id="{F2668E4F-1FC1-4ADD-B292-EC203702CBA8}" type="datetimeFigureOut">
              <a:rPr lang="en-US" smtClean="0">
                <a:solidFill>
                  <a:prstClr val="white">
                    <a:tint val="75000"/>
                  </a:prstClr>
                </a:solidFill>
              </a:rPr>
              <a:pPr/>
              <a:t>1/27/2015</a:t>
            </a:fld>
            <a:endParaRPr lang="en-US" dirty="0">
              <a:solidFill>
                <a:prstClr val="white">
                  <a:tint val="75000"/>
                </a:prstClr>
              </a:solidFill>
            </a:endParaRPr>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solidFill>
                <a:prstClr val="white">
                  <a:tint val="75000"/>
                </a:prstClr>
              </a:solidFill>
            </a:endParaRPr>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788">
                <a:solidFill>
                  <a:schemeClr val="tx1">
                    <a:tint val="75000"/>
                  </a:schemeClr>
                </a:solidFill>
              </a:defRPr>
            </a:lvl1pPr>
          </a:lstStyle>
          <a:p>
            <a:fld id="{32205845-2958-43BB-9439-42CC1129A3C8}"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199127455"/>
      </p:ext>
    </p:extLst>
  </p:cSld>
  <p:clrMap bg1="dk1" tx1="lt1" bg2="dk2" tx2="lt2" accent1="accent1" accent2="accent2" accent3="accent3" accent4="accent4" accent5="accent5" accent6="accent6" hlink="hlink" folHlink="folHlink"/>
  <p:sldLayoutIdLst>
    <p:sldLayoutId id="2147483665" r:id="rId1"/>
  </p:sldLayoutIdLst>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1D8C68F-2D8C-49DB-97CA-A3E1E4AB0BAA}" type="datetimeFigureOut">
              <a:rPr lang="en-IN" smtClean="0">
                <a:solidFill>
                  <a:srgbClr val="04617B">
                    <a:shade val="90000"/>
                  </a:srgbClr>
                </a:solidFill>
              </a:rPr>
              <a:pPr/>
              <a:t>27-01-2015</a:t>
            </a:fld>
            <a:endParaRPr lang="en-IN" dirty="0">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7F8B6B3-7F6E-44BD-93B3-F5D8780C2F5C}" type="slidenum">
              <a:rPr lang="en-IN" smtClean="0">
                <a:solidFill>
                  <a:srgbClr val="04617B">
                    <a:shade val="90000"/>
                  </a:srgbClr>
                </a:solidFill>
              </a:rPr>
              <a:pPr/>
              <a:t>‹#›</a:t>
            </a:fld>
            <a:endParaRPr lang="en-IN" dirty="0">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grpSp>
    </p:spTree>
    <p:extLst>
      <p:ext uri="{BB962C8B-B14F-4D97-AF65-F5344CB8AC3E}">
        <p14:creationId xmlns:p14="http://schemas.microsoft.com/office/powerpoint/2010/main" val="2155837052"/>
      </p:ext>
    </p:extLst>
  </p:cSld>
  <p:clrMap bg1="lt1" tx1="dk1" bg2="lt2" tx2="dk2" accent1="accent1" accent2="accent2" accent3="accent3" accent4="accent4" accent5="accent5" accent6="accent6" hlink="hlink" folHlink="folHlink"/>
  <p:sldLayoutIdLst>
    <p:sldLayoutId id="2147483737" r:id="rId1"/>
  </p:sldLayoutIdLst>
  <p:transition spd="slow">
    <p:wipe dir="r"/>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1D8C68F-2D8C-49DB-97CA-A3E1E4AB0BAA}" type="datetimeFigureOut">
              <a:rPr lang="en-IN" smtClean="0">
                <a:solidFill>
                  <a:srgbClr val="04617B">
                    <a:shade val="90000"/>
                  </a:srgbClr>
                </a:solidFill>
              </a:rPr>
              <a:pPr/>
              <a:t>27-01-2015</a:t>
            </a:fld>
            <a:endParaRPr lang="en-IN" dirty="0">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7F8B6B3-7F6E-44BD-93B3-F5D8780C2F5C}" type="slidenum">
              <a:rPr lang="en-IN" smtClean="0">
                <a:solidFill>
                  <a:srgbClr val="04617B">
                    <a:shade val="90000"/>
                  </a:srgbClr>
                </a:solidFill>
              </a:rPr>
              <a:pPr/>
              <a:t>‹#›</a:t>
            </a:fld>
            <a:endParaRPr lang="en-IN" dirty="0">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grpSp>
    </p:spTree>
    <p:extLst>
      <p:ext uri="{BB962C8B-B14F-4D97-AF65-F5344CB8AC3E}">
        <p14:creationId xmlns:p14="http://schemas.microsoft.com/office/powerpoint/2010/main" val="1051789738"/>
      </p:ext>
    </p:extLst>
  </p:cSld>
  <p:clrMap bg1="lt1" tx1="dk1" bg2="lt2" tx2="dk2" accent1="accent1" accent2="accent2" accent3="accent3" accent4="accent4" accent5="accent5" accent6="accent6" hlink="hlink" folHlink="folHlink"/>
  <p:sldLayoutIdLst>
    <p:sldLayoutId id="2147483739" r:id="rId1"/>
  </p:sldLayoutIdLst>
  <p:transition spd="slow">
    <p:wipe dir="r"/>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1D8C68F-2D8C-49DB-97CA-A3E1E4AB0BAA}" type="datetimeFigureOut">
              <a:rPr lang="en-IN" smtClean="0">
                <a:solidFill>
                  <a:srgbClr val="04617B">
                    <a:shade val="90000"/>
                  </a:srgbClr>
                </a:solidFill>
              </a:rPr>
              <a:pPr/>
              <a:t>27-01-2015</a:t>
            </a:fld>
            <a:endParaRPr lang="en-IN" dirty="0">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7F8B6B3-7F6E-44BD-93B3-F5D8780C2F5C}" type="slidenum">
              <a:rPr lang="en-IN" smtClean="0">
                <a:solidFill>
                  <a:srgbClr val="04617B">
                    <a:shade val="90000"/>
                  </a:srgbClr>
                </a:solidFill>
              </a:rPr>
              <a:pPr/>
              <a:t>‹#›</a:t>
            </a:fld>
            <a:endParaRPr lang="en-IN" dirty="0">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grpSp>
    </p:spTree>
    <p:extLst>
      <p:ext uri="{BB962C8B-B14F-4D97-AF65-F5344CB8AC3E}">
        <p14:creationId xmlns:p14="http://schemas.microsoft.com/office/powerpoint/2010/main" val="1010039057"/>
      </p:ext>
    </p:extLst>
  </p:cSld>
  <p:clrMap bg1="lt1" tx1="dk1" bg2="lt2" tx2="dk2" accent1="accent1" accent2="accent2" accent3="accent3" accent4="accent4" accent5="accent5" accent6="accent6" hlink="hlink" folHlink="folHlink"/>
  <p:sldLayoutIdLst>
    <p:sldLayoutId id="2147483741" r:id="rId1"/>
  </p:sldLayoutIdLst>
  <p:transition spd="slow">
    <p:wipe dir="r"/>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1D8C68F-2D8C-49DB-97CA-A3E1E4AB0BAA}" type="datetimeFigureOut">
              <a:rPr lang="en-IN" smtClean="0">
                <a:solidFill>
                  <a:srgbClr val="04617B">
                    <a:shade val="90000"/>
                  </a:srgbClr>
                </a:solidFill>
              </a:rPr>
              <a:pPr/>
              <a:t>27-01-2015</a:t>
            </a:fld>
            <a:endParaRPr lang="en-IN" dirty="0">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7F8B6B3-7F6E-44BD-93B3-F5D8780C2F5C}" type="slidenum">
              <a:rPr lang="en-IN" smtClean="0">
                <a:solidFill>
                  <a:srgbClr val="04617B">
                    <a:shade val="90000"/>
                  </a:srgbClr>
                </a:solidFill>
              </a:rPr>
              <a:pPr/>
              <a:t>‹#›</a:t>
            </a:fld>
            <a:endParaRPr lang="en-IN" dirty="0">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grpSp>
    </p:spTree>
    <p:extLst>
      <p:ext uri="{BB962C8B-B14F-4D97-AF65-F5344CB8AC3E}">
        <p14:creationId xmlns:p14="http://schemas.microsoft.com/office/powerpoint/2010/main" val="4246955922"/>
      </p:ext>
    </p:extLst>
  </p:cSld>
  <p:clrMap bg1="lt1" tx1="dk1" bg2="lt2" tx2="dk2" accent1="accent1" accent2="accent2" accent3="accent3" accent4="accent4" accent5="accent5" accent6="accent6" hlink="hlink" folHlink="folHlink"/>
  <p:sldLayoutIdLst>
    <p:sldLayoutId id="2147483743" r:id="rId1"/>
  </p:sldLayoutIdLst>
  <p:transition spd="slow">
    <p:wipe dir="r"/>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1D8C68F-2D8C-49DB-97CA-A3E1E4AB0BAA}" type="datetimeFigureOut">
              <a:rPr lang="en-IN" smtClean="0">
                <a:solidFill>
                  <a:srgbClr val="04617B">
                    <a:shade val="90000"/>
                  </a:srgbClr>
                </a:solidFill>
              </a:rPr>
              <a:pPr/>
              <a:t>27-01-2015</a:t>
            </a:fld>
            <a:endParaRPr lang="en-IN" dirty="0">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7F8B6B3-7F6E-44BD-93B3-F5D8780C2F5C}" type="slidenum">
              <a:rPr lang="en-IN" smtClean="0">
                <a:solidFill>
                  <a:srgbClr val="04617B">
                    <a:shade val="90000"/>
                  </a:srgbClr>
                </a:solidFill>
              </a:rPr>
              <a:pPr/>
              <a:t>‹#›</a:t>
            </a:fld>
            <a:endParaRPr lang="en-IN" dirty="0">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grpSp>
    </p:spTree>
    <p:extLst>
      <p:ext uri="{BB962C8B-B14F-4D97-AF65-F5344CB8AC3E}">
        <p14:creationId xmlns:p14="http://schemas.microsoft.com/office/powerpoint/2010/main" val="4200191087"/>
      </p:ext>
    </p:extLst>
  </p:cSld>
  <p:clrMap bg1="lt1" tx1="dk1" bg2="lt2" tx2="dk2" accent1="accent1" accent2="accent2" accent3="accent3" accent4="accent4" accent5="accent5" accent6="accent6" hlink="hlink" folHlink="folHlink"/>
  <p:sldLayoutIdLst>
    <p:sldLayoutId id="2147483745" r:id="rId1"/>
  </p:sldLayoutIdLst>
  <p:transition spd="slow">
    <p:wipe dir="r"/>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1D8C68F-2D8C-49DB-97CA-A3E1E4AB0BAA}" type="datetimeFigureOut">
              <a:rPr lang="en-IN" smtClean="0">
                <a:solidFill>
                  <a:srgbClr val="04617B">
                    <a:shade val="90000"/>
                  </a:srgbClr>
                </a:solidFill>
              </a:rPr>
              <a:pPr/>
              <a:t>27-01-2015</a:t>
            </a:fld>
            <a:endParaRPr lang="en-IN" dirty="0">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7F8B6B3-7F6E-44BD-93B3-F5D8780C2F5C}" type="slidenum">
              <a:rPr lang="en-IN" smtClean="0">
                <a:solidFill>
                  <a:srgbClr val="04617B">
                    <a:shade val="90000"/>
                  </a:srgbClr>
                </a:solidFill>
              </a:rPr>
              <a:pPr/>
              <a:t>‹#›</a:t>
            </a:fld>
            <a:endParaRPr lang="en-IN" dirty="0">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grpSp>
    </p:spTree>
    <p:extLst>
      <p:ext uri="{BB962C8B-B14F-4D97-AF65-F5344CB8AC3E}">
        <p14:creationId xmlns:p14="http://schemas.microsoft.com/office/powerpoint/2010/main" val="1857508865"/>
      </p:ext>
    </p:extLst>
  </p:cSld>
  <p:clrMap bg1="lt1" tx1="dk1" bg2="lt2" tx2="dk2" accent1="accent1" accent2="accent2" accent3="accent3" accent4="accent4" accent5="accent5" accent6="accent6" hlink="hlink" folHlink="folHlink"/>
  <p:sldLayoutIdLst>
    <p:sldLayoutId id="2147483747" r:id="rId1"/>
  </p:sldLayoutIdLst>
  <p:transition spd="slow">
    <p:wipe dir="r"/>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03E4A0-06D6-472F-AF57-EF81E8178B6F}" type="datetimeFigureOut">
              <a:rPr lang="en-US" smtClean="0">
                <a:solidFill>
                  <a:prstClr val="black">
                    <a:tint val="75000"/>
                  </a:prstClr>
                </a:solidFill>
              </a:rPr>
              <a:pPr/>
              <a:t>1/27/2015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0C9AD-D090-4185-9C4D-448F3E056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4525030"/>
      </p:ext>
    </p:extLst>
  </p:cSld>
  <p:clrMap bg1="lt1" tx1="dk1" bg2="lt2" tx2="dk2" accent1="accent1" accent2="accent2" accent3="accent3" accent4="accent4" accent5="accent5" accent6="accent6" hlink="hlink" folHlink="folHlink"/>
  <p:sldLayoutIdLst>
    <p:sldLayoutId id="21474837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03E4A0-06D6-472F-AF57-EF81E8178B6F}" type="datetimeFigureOut">
              <a:rPr lang="en-US" smtClean="0">
                <a:solidFill>
                  <a:prstClr val="black">
                    <a:tint val="75000"/>
                  </a:prstClr>
                </a:solidFill>
              </a:rPr>
              <a:pPr/>
              <a:t>1/27/2015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0C9AD-D090-4185-9C4D-448F3E056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0999392"/>
      </p:ext>
    </p:extLst>
  </p:cSld>
  <p:clrMap bg1="lt1" tx1="dk1" bg2="lt2" tx2="dk2" accent1="accent1" accent2="accent2" accent3="accent3" accent4="accent4" accent5="accent5" accent6="accent6" hlink="hlink" folHlink="folHlink"/>
  <p:sldLayoutIdLst>
    <p:sldLayoutId id="2147483751"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03E4A0-06D6-472F-AF57-EF81E8178B6F}" type="datetimeFigureOut">
              <a:rPr lang="en-US" smtClean="0">
                <a:solidFill>
                  <a:prstClr val="black">
                    <a:tint val="75000"/>
                  </a:prstClr>
                </a:solidFill>
              </a:rPr>
              <a:pPr/>
              <a:t>1/27/2015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0C9AD-D090-4185-9C4D-448F3E056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58314191"/>
      </p:ext>
    </p:extLst>
  </p:cSld>
  <p:clrMap bg1="lt1" tx1="dk1" bg2="lt2" tx2="dk2" accent1="accent1" accent2="accent2" accent3="accent3" accent4="accent4" accent5="accent5" accent6="accent6" hlink="hlink" folHlink="folHlink"/>
  <p:sldLayoutIdLst>
    <p:sldLayoutId id="2147483753"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1"/>
            <a:ext cx="9040416"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788">
                <a:solidFill>
                  <a:schemeClr val="tx1">
                    <a:tint val="75000"/>
                  </a:schemeClr>
                </a:solidFill>
              </a:defRPr>
            </a:lvl1pPr>
          </a:lstStyle>
          <a:p>
            <a:fld id="{F2668E4F-1FC1-4ADD-B292-EC203702CBA8}" type="datetimeFigureOut">
              <a:rPr lang="en-US" smtClean="0">
                <a:solidFill>
                  <a:prstClr val="white">
                    <a:tint val="75000"/>
                  </a:prstClr>
                </a:solidFill>
              </a:rPr>
              <a:pPr/>
              <a:t>1/27/2015</a:t>
            </a:fld>
            <a:endParaRPr lang="en-US" dirty="0">
              <a:solidFill>
                <a:prstClr val="white">
                  <a:tint val="75000"/>
                </a:prstClr>
              </a:solidFill>
            </a:endParaRPr>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solidFill>
                <a:prstClr val="white">
                  <a:tint val="75000"/>
                </a:prstClr>
              </a:solidFill>
            </a:endParaRPr>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788">
                <a:solidFill>
                  <a:schemeClr val="tx1">
                    <a:tint val="75000"/>
                  </a:schemeClr>
                </a:solidFill>
              </a:defRPr>
            </a:lvl1pPr>
          </a:lstStyle>
          <a:p>
            <a:fld id="{32205845-2958-43BB-9439-42CC1129A3C8}"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101751899"/>
      </p:ext>
    </p:extLst>
  </p:cSld>
  <p:clrMap bg1="dk1" tx1="lt1" bg2="dk2" tx2="lt2" accent1="accent1" accent2="accent2" accent3="accent3" accent4="accent4" accent5="accent5" accent6="accent6" hlink="hlink" folHlink="folHlink"/>
  <p:sldLayoutIdLst>
    <p:sldLayoutId id="2147483667" r:id="rId1"/>
  </p:sldLayoutIdLst>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1"/>
            <a:ext cx="9040416"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788">
                <a:solidFill>
                  <a:schemeClr val="tx1">
                    <a:tint val="75000"/>
                  </a:schemeClr>
                </a:solidFill>
              </a:defRPr>
            </a:lvl1pPr>
          </a:lstStyle>
          <a:p>
            <a:fld id="{F2668E4F-1FC1-4ADD-B292-EC203702CBA8}" type="datetimeFigureOut">
              <a:rPr lang="en-US" smtClean="0">
                <a:solidFill>
                  <a:prstClr val="white">
                    <a:tint val="75000"/>
                  </a:prstClr>
                </a:solidFill>
              </a:rPr>
              <a:pPr/>
              <a:t>1/27/2015</a:t>
            </a:fld>
            <a:endParaRPr lang="en-US" dirty="0">
              <a:solidFill>
                <a:prstClr val="white">
                  <a:tint val="75000"/>
                </a:prstClr>
              </a:solidFill>
            </a:endParaRPr>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solidFill>
                <a:prstClr val="white">
                  <a:tint val="75000"/>
                </a:prstClr>
              </a:solidFill>
            </a:endParaRPr>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788">
                <a:solidFill>
                  <a:schemeClr val="tx1">
                    <a:tint val="75000"/>
                  </a:schemeClr>
                </a:solidFill>
              </a:defRPr>
            </a:lvl1pPr>
          </a:lstStyle>
          <a:p>
            <a:fld id="{32205845-2958-43BB-9439-42CC1129A3C8}"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584977889"/>
      </p:ext>
    </p:extLst>
  </p:cSld>
  <p:clrMap bg1="dk1" tx1="lt1" bg2="dk2" tx2="lt2" accent1="accent1" accent2="accent2" accent3="accent3" accent4="accent4" accent5="accent5" accent6="accent6" hlink="hlink" folHlink="folHlink"/>
  <p:sldLayoutIdLst>
    <p:sldLayoutId id="2147483669" r:id="rId1"/>
  </p:sldLayoutIdLst>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1"/>
            <a:ext cx="9040416"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788">
                <a:solidFill>
                  <a:schemeClr val="tx1">
                    <a:tint val="75000"/>
                  </a:schemeClr>
                </a:solidFill>
              </a:defRPr>
            </a:lvl1pPr>
          </a:lstStyle>
          <a:p>
            <a:fld id="{F2668E4F-1FC1-4ADD-B292-EC203702CBA8}" type="datetimeFigureOut">
              <a:rPr lang="en-US" smtClean="0">
                <a:solidFill>
                  <a:prstClr val="white">
                    <a:tint val="75000"/>
                  </a:prstClr>
                </a:solidFill>
              </a:rPr>
              <a:pPr/>
              <a:t>1/27/2015</a:t>
            </a:fld>
            <a:endParaRPr lang="en-US" dirty="0">
              <a:solidFill>
                <a:prstClr val="white">
                  <a:tint val="75000"/>
                </a:prstClr>
              </a:solidFill>
            </a:endParaRPr>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solidFill>
                <a:prstClr val="white">
                  <a:tint val="75000"/>
                </a:prstClr>
              </a:solidFill>
            </a:endParaRPr>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788">
                <a:solidFill>
                  <a:schemeClr val="tx1">
                    <a:tint val="75000"/>
                  </a:schemeClr>
                </a:solidFill>
              </a:defRPr>
            </a:lvl1pPr>
          </a:lstStyle>
          <a:p>
            <a:fld id="{32205845-2958-43BB-9439-42CC1129A3C8}"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114188846"/>
      </p:ext>
    </p:extLst>
  </p:cSld>
  <p:clrMap bg1="dk1" tx1="lt1" bg2="dk2" tx2="lt2" accent1="accent1" accent2="accent2" accent3="accent3" accent4="accent4" accent5="accent5" accent6="accent6" hlink="hlink" folHlink="folHlink"/>
  <p:sldLayoutIdLst>
    <p:sldLayoutId id="2147483671" r:id="rId1"/>
  </p:sldLayoutIdLst>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1"/>
            <a:ext cx="9040416"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788">
                <a:solidFill>
                  <a:schemeClr val="tx1">
                    <a:tint val="75000"/>
                  </a:schemeClr>
                </a:solidFill>
              </a:defRPr>
            </a:lvl1pPr>
          </a:lstStyle>
          <a:p>
            <a:fld id="{F2668E4F-1FC1-4ADD-B292-EC203702CBA8}" type="datetimeFigureOut">
              <a:rPr lang="en-US" smtClean="0">
                <a:solidFill>
                  <a:prstClr val="white">
                    <a:tint val="75000"/>
                  </a:prstClr>
                </a:solidFill>
              </a:rPr>
              <a:pPr/>
              <a:t>1/27/2015</a:t>
            </a:fld>
            <a:endParaRPr lang="en-US" dirty="0">
              <a:solidFill>
                <a:prstClr val="white">
                  <a:tint val="75000"/>
                </a:prstClr>
              </a:solidFill>
            </a:endParaRPr>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solidFill>
                <a:prstClr val="white">
                  <a:tint val="75000"/>
                </a:prstClr>
              </a:solidFill>
            </a:endParaRPr>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788">
                <a:solidFill>
                  <a:schemeClr val="tx1">
                    <a:tint val="75000"/>
                  </a:schemeClr>
                </a:solidFill>
              </a:defRPr>
            </a:lvl1pPr>
          </a:lstStyle>
          <a:p>
            <a:fld id="{32205845-2958-43BB-9439-42CC1129A3C8}"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756694550"/>
      </p:ext>
    </p:extLst>
  </p:cSld>
  <p:clrMap bg1="dk1" tx1="lt1" bg2="dk2" tx2="lt2" accent1="accent1" accent2="accent2" accent3="accent3" accent4="accent4" accent5="accent5" accent6="accent6" hlink="hlink" folHlink="folHlink"/>
  <p:sldLayoutIdLst>
    <p:sldLayoutId id="2147483673" r:id="rId1"/>
  </p:sldLayoutIdLst>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1"/>
            <a:ext cx="9040416"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788">
                <a:solidFill>
                  <a:schemeClr val="tx1">
                    <a:tint val="75000"/>
                  </a:schemeClr>
                </a:solidFill>
              </a:defRPr>
            </a:lvl1pPr>
          </a:lstStyle>
          <a:p>
            <a:fld id="{F2668E4F-1FC1-4ADD-B292-EC203702CBA8}" type="datetimeFigureOut">
              <a:rPr lang="en-US" smtClean="0">
                <a:solidFill>
                  <a:prstClr val="white">
                    <a:tint val="75000"/>
                  </a:prstClr>
                </a:solidFill>
              </a:rPr>
              <a:pPr/>
              <a:t>1/27/2015</a:t>
            </a:fld>
            <a:endParaRPr lang="en-US" dirty="0">
              <a:solidFill>
                <a:prstClr val="white">
                  <a:tint val="75000"/>
                </a:prstClr>
              </a:solidFill>
            </a:endParaRPr>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solidFill>
                <a:prstClr val="white">
                  <a:tint val="75000"/>
                </a:prstClr>
              </a:solidFill>
            </a:endParaRPr>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788">
                <a:solidFill>
                  <a:schemeClr val="tx1">
                    <a:tint val="75000"/>
                  </a:schemeClr>
                </a:solidFill>
              </a:defRPr>
            </a:lvl1pPr>
          </a:lstStyle>
          <a:p>
            <a:fld id="{32205845-2958-43BB-9439-42CC1129A3C8}"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745682379"/>
      </p:ext>
    </p:extLst>
  </p:cSld>
  <p:clrMap bg1="dk1" tx1="lt1" bg2="dk2" tx2="lt2" accent1="accent1" accent2="accent2" accent3="accent3" accent4="accent4" accent5="accent5" accent6="accent6" hlink="hlink" folHlink="folHlink"/>
  <p:sldLayoutIdLst>
    <p:sldLayoutId id="2147483675" r:id="rId1"/>
  </p:sldLayoutIdLst>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Puzzle_video_game" TargetMode="External"/><Relationship Id="rId2" Type="http://schemas.openxmlformats.org/officeDocument/2006/relationships/hyperlink" Target="http://en.wikipedia.org/wiki/Single-player_video_game" TargetMode="External"/><Relationship Id="rId1" Type="http://schemas.openxmlformats.org/officeDocument/2006/relationships/slideLayout" Target="../slideLayouts/slideLayout1.xml"/><Relationship Id="rId4" Type="http://schemas.openxmlformats.org/officeDocument/2006/relationships/hyperlink" Target="http://en.wikipedia.org/wiki/Computing_platfor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hyperlink" Target="http://en.wikipedia.org/wiki/Land_min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jpg"/><Relationship Id="rId1" Type="http://schemas.openxmlformats.org/officeDocument/2006/relationships/slideLayout" Target="../slideLayouts/slideLayout41.xml"/><Relationship Id="rId4" Type="http://schemas.openxmlformats.org/officeDocument/2006/relationships/image" Target="../media/image20.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5.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2.jpeg"/><Relationship Id="rId2" Type="http://schemas.openxmlformats.org/officeDocument/2006/relationships/diagramData" Target="../diagrams/data2.xml"/><Relationship Id="rId1" Type="http://schemas.openxmlformats.org/officeDocument/2006/relationships/slideLayout" Target="../slideLayouts/slideLayout4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7.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480947940"/>
              </p:ext>
            </p:extLst>
          </p:nvPr>
        </p:nvGraphicFramePr>
        <p:xfrm>
          <a:off x="228600" y="-152400"/>
          <a:ext cx="8610600" cy="2762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7" name="Picture 1"/>
          <p:cNvPicPr>
            <a:picLocks noChangeAspect="1" noChangeArrowheads="1"/>
          </p:cNvPicPr>
          <p:nvPr/>
        </p:nvPicPr>
        <p:blipFill>
          <a:blip r:embed="rId7"/>
          <a:srcRect/>
          <a:stretch>
            <a:fillRect/>
          </a:stretch>
        </p:blipFill>
        <p:spPr bwMode="auto">
          <a:xfrm>
            <a:off x="2819400" y="2514600"/>
            <a:ext cx="3562350" cy="4029075"/>
          </a:xfrm>
          <a:prstGeom prst="rect">
            <a:avLst/>
          </a:prstGeom>
          <a:noFill/>
          <a:ln w="9525">
            <a:noFill/>
            <a:miter lim="800000"/>
            <a:headEnd/>
            <a:tailEnd/>
          </a:ln>
          <a:effectLst/>
        </p:spPr>
      </p:pic>
      <p:sp>
        <p:nvSpPr>
          <p:cNvPr id="4" name="TextBox 3"/>
          <p:cNvSpPr txBox="1"/>
          <p:nvPr/>
        </p:nvSpPr>
        <p:spPr>
          <a:xfrm>
            <a:off x="2534708" y="1600200"/>
            <a:ext cx="5979584" cy="707886"/>
          </a:xfrm>
          <a:prstGeom prst="rect">
            <a:avLst/>
          </a:prstGeom>
          <a:noFill/>
        </p:spPr>
        <p:txBody>
          <a:bodyPr wrap="square" rtlCol="0">
            <a:spAutoFit/>
          </a:bodyPr>
          <a:lstStyle/>
          <a:p>
            <a:r>
              <a:rPr lang="en-US" sz="3200" dirty="0" smtClean="0">
                <a:solidFill>
                  <a:schemeClr val="accent6">
                    <a:lumMod val="40000"/>
                    <a:lumOff val="60000"/>
                  </a:schemeClr>
                </a:solidFill>
                <a:latin typeface="Lucida Handwriting" pitchFamily="66" charset="0"/>
                <a:ea typeface="MingLiU" pitchFamily="49" charset="-120"/>
              </a:rPr>
              <a:t>-</a:t>
            </a:r>
            <a:r>
              <a:rPr lang="en-US" sz="3200" dirty="0" smtClean="0">
                <a:solidFill>
                  <a:schemeClr val="accent6">
                    <a:lumMod val="20000"/>
                    <a:lumOff val="80000"/>
                  </a:schemeClr>
                </a:solidFill>
                <a:latin typeface="Lucida Handwriting" pitchFamily="66" charset="0"/>
                <a:ea typeface="MingLiU" pitchFamily="49" charset="-120"/>
              </a:rPr>
              <a:t> Exploring the </a:t>
            </a:r>
            <a:r>
              <a:rPr lang="en-US" sz="4000" dirty="0" smtClean="0">
                <a:solidFill>
                  <a:srgbClr val="C00000"/>
                </a:solidFill>
                <a:latin typeface="Lucida Handwriting" pitchFamily="66" charset="0"/>
                <a:ea typeface="MingLiU" pitchFamily="49" charset="-120"/>
              </a:rPr>
              <a:t>MINES</a:t>
            </a:r>
            <a:endParaRPr lang="en-US" sz="4000" dirty="0">
              <a:solidFill>
                <a:srgbClr val="C00000"/>
              </a:solidFill>
              <a:latin typeface="Lucida Handwriting" pitchFamily="66" charset="0"/>
              <a:ea typeface="MingLiU" pitchFamily="49" charset="-120"/>
            </a:endParaRPr>
          </a:p>
        </p:txBody>
      </p:sp>
    </p:spTree>
  </p:cSld>
  <p:clrMapOvr>
    <a:masterClrMapping/>
  </p:clrMapOvr>
  <p:transition advClick="0" advTm="3000">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vertical)">
                                      <p:cBhvr>
                                        <p:cTn id="7" dur="500"/>
                                        <p:tgtEl>
                                          <p:spTgt spid="5"/>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4097"/>
                                        </p:tgtEl>
                                        <p:attrNameLst>
                                          <p:attrName>style.visibility</p:attrName>
                                        </p:attrNameLst>
                                      </p:cBhvr>
                                      <p:to>
                                        <p:strVal val="visible"/>
                                      </p:to>
                                    </p:set>
                                    <p:animEffect transition="in" filter="randombar(vertical)">
                                      <p:cBhvr>
                                        <p:cTn id="11" dur="500"/>
                                        <p:tgtEl>
                                          <p:spTgt spid="4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1">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6513875" cy="550323"/>
          </a:xfrm>
        </p:spPr>
        <p:txBody>
          <a:bodyPr>
            <a:normAutofit/>
          </a:bodyPr>
          <a:lstStyle/>
          <a:p>
            <a:pPr algn="ctr"/>
            <a:r>
              <a:rPr lang="en-US" b="1" i="1" dirty="0">
                <a:solidFill>
                  <a:srgbClr val="FFFF00"/>
                </a:solidFill>
                <a:effectLst>
                  <a:outerShdw blurRad="38100" dist="38100" dir="2700000" algn="tl">
                    <a:srgbClr val="000000">
                      <a:alpha val="43137"/>
                    </a:srgbClr>
                  </a:outerShdw>
                </a:effectLst>
              </a:rPr>
              <a:t>Let’s a take a simple example:</a:t>
            </a:r>
            <a:endParaRPr lang="en-US" b="1" i="1" dirty="0">
              <a:solidFill>
                <a:srgbClr val="FFFF00"/>
              </a:solidFill>
              <a:effectLst>
                <a:outerShdw blurRad="38100" dist="38100" dir="2700000" algn="tl">
                  <a:srgbClr val="000000">
                    <a:alpha val="43137"/>
                  </a:srgbClr>
                </a:outerShdw>
              </a:effectLst>
            </a:endParaRPr>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19200" y="838200"/>
            <a:ext cx="5100110" cy="5638800"/>
          </a:xfrm>
        </p:spPr>
      </p:pic>
      <p:sp>
        <p:nvSpPr>
          <p:cNvPr id="4" name="Content Placeholder 3"/>
          <p:cNvSpPr>
            <a:spLocks noGrp="1"/>
          </p:cNvSpPr>
          <p:nvPr>
            <p:ph sz="half" idx="2"/>
          </p:nvPr>
        </p:nvSpPr>
        <p:spPr>
          <a:xfrm>
            <a:off x="5998720" y="2514600"/>
            <a:ext cx="2859109" cy="2727119"/>
          </a:xfrm>
        </p:spPr>
        <p:txBody>
          <a:bodyPr>
            <a:normAutofit/>
          </a:bodyPr>
          <a:lstStyle/>
          <a:p>
            <a:pPr marL="0" indent="0" algn="ctr">
              <a:buNone/>
            </a:pPr>
            <a:r>
              <a:rPr lang="en-US" sz="2200" b="1" u="sng" dirty="0" smtClean="0"/>
              <a:t>OUTPUT </a:t>
            </a:r>
            <a:endParaRPr lang="en-US" sz="2200" b="1" u="sng" dirty="0"/>
          </a:p>
          <a:p>
            <a:pPr marL="0" indent="0" algn="ctr">
              <a:buNone/>
            </a:pPr>
            <a:r>
              <a:rPr lang="en-US" sz="2200" b="1" dirty="0" smtClean="0"/>
              <a:t>Static Members</a:t>
            </a:r>
          </a:p>
          <a:p>
            <a:pPr marL="0" indent="0" algn="ctr">
              <a:buNone/>
            </a:pPr>
            <a:r>
              <a:rPr lang="en-US" sz="2200" b="1" dirty="0" smtClean="0"/>
              <a:t>10 </a:t>
            </a:r>
          </a:p>
          <a:p>
            <a:pPr marL="0" indent="0" algn="ctr">
              <a:buNone/>
            </a:pPr>
            <a:r>
              <a:rPr lang="en-US" sz="2200" b="1" dirty="0" smtClean="0"/>
              <a:t>20 </a:t>
            </a:r>
          </a:p>
          <a:p>
            <a:pPr marL="0" indent="0" algn="ctr">
              <a:buNone/>
            </a:pPr>
            <a:r>
              <a:rPr lang="en-US" sz="2200" b="1" dirty="0" smtClean="0"/>
              <a:t>10</a:t>
            </a:r>
          </a:p>
        </p:txBody>
      </p:sp>
    </p:spTree>
    <p:extLst>
      <p:ext uri="{BB962C8B-B14F-4D97-AF65-F5344CB8AC3E}">
        <p14:creationId xmlns:p14="http://schemas.microsoft.com/office/powerpoint/2010/main" val="411178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20" y="152400"/>
            <a:ext cx="7170699" cy="801710"/>
          </a:xfrm>
        </p:spPr>
        <p:txBody>
          <a:bodyPr>
            <a:normAutofit/>
          </a:bodyPr>
          <a:lstStyle/>
          <a:p>
            <a:pPr algn="ctr"/>
            <a:r>
              <a:rPr lang="en-US" b="1" i="1" spc="225" dirty="0">
                <a:solidFill>
                  <a:srgbClr val="FFFF00"/>
                </a:solidFill>
                <a:effectLst>
                  <a:outerShdw blurRad="38100" dist="38100" dir="2700000" algn="tl">
                    <a:srgbClr val="000000">
                      <a:alpha val="43137"/>
                    </a:srgbClr>
                  </a:outerShdw>
                </a:effectLst>
              </a:rPr>
              <a:t>2.Final</a:t>
            </a:r>
            <a:r>
              <a:rPr lang="en-US" b="1" spc="225" dirty="0">
                <a:solidFill>
                  <a:srgbClr val="FFFF00"/>
                </a:solidFill>
                <a:effectLst>
                  <a:outerShdw blurRad="38100" dist="38100" dir="2700000" algn="tl">
                    <a:srgbClr val="000000">
                      <a:alpha val="43137"/>
                    </a:srgbClr>
                  </a:outerShdw>
                </a:effectLst>
              </a:rPr>
              <a:t> </a:t>
            </a:r>
            <a:endParaRPr lang="en-US" b="1" spc="225" dirty="0">
              <a:solidFill>
                <a:srgbClr val="FFFF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64020" y="762000"/>
            <a:ext cx="7594180" cy="5791200"/>
          </a:xfrm>
        </p:spPr>
        <p:txBody>
          <a:bodyPr/>
          <a:lstStyle/>
          <a:p>
            <a:pPr>
              <a:buFont typeface="Wingdings" panose="05000000000000000000" pitchFamily="2" charset="2"/>
              <a:buChar char="Ø"/>
            </a:pPr>
            <a:r>
              <a:rPr lang="en-US" sz="2200" b="1" dirty="0"/>
              <a:t>A variable declared as final </a:t>
            </a:r>
            <a:r>
              <a:rPr lang="en-US" sz="2200" b="1" dirty="0">
                <a:solidFill>
                  <a:schemeClr val="accent2">
                    <a:lumMod val="60000"/>
                    <a:lumOff val="40000"/>
                  </a:schemeClr>
                </a:solidFill>
              </a:rPr>
              <a:t>can’t</a:t>
            </a:r>
            <a:r>
              <a:rPr lang="en-US" sz="2200" b="1" dirty="0"/>
              <a:t> be modified. It can be used as a constant.</a:t>
            </a:r>
          </a:p>
          <a:p>
            <a:pPr lvl="1"/>
            <a:r>
              <a:rPr lang="en-US" sz="2200" b="1" dirty="0"/>
              <a:t>Example : final float PI = 3.14;</a:t>
            </a:r>
          </a:p>
          <a:p>
            <a:pPr>
              <a:buFont typeface="Wingdings" panose="05000000000000000000" pitchFamily="2" charset="2"/>
              <a:buChar char="Ø"/>
            </a:pPr>
            <a:r>
              <a:rPr lang="en-US" sz="2200" b="1" dirty="0"/>
              <a:t>Final keyword can be used to prevent method overriding . Final methods are usually </a:t>
            </a:r>
            <a:r>
              <a:rPr lang="en-US" sz="2200" b="1" dirty="0">
                <a:solidFill>
                  <a:schemeClr val="accent2">
                    <a:lumMod val="60000"/>
                    <a:lumOff val="40000"/>
                  </a:schemeClr>
                </a:solidFill>
              </a:rPr>
              <a:t>inlined</a:t>
            </a:r>
            <a:r>
              <a:rPr lang="en-US" sz="2200" b="1" dirty="0"/>
              <a:t> by the java compiler.</a:t>
            </a:r>
            <a:endParaRPr lang="en-US" sz="2200" b="1" dirty="0"/>
          </a:p>
          <a:p>
            <a:pPr>
              <a:buFont typeface="Wingdings" panose="05000000000000000000" pitchFamily="2" charset="2"/>
              <a:buChar char="Ø"/>
            </a:pPr>
            <a:r>
              <a:rPr lang="en-US" sz="2200" b="1" dirty="0"/>
              <a:t>Final keyword can be used to </a:t>
            </a:r>
            <a:r>
              <a:rPr lang="en-US" sz="2200" b="1" dirty="0">
                <a:solidFill>
                  <a:schemeClr val="accent1">
                    <a:lumMod val="60000"/>
                    <a:lumOff val="40000"/>
                  </a:schemeClr>
                </a:solidFill>
              </a:rPr>
              <a:t>prevent a class from being inherited</a:t>
            </a:r>
            <a:r>
              <a:rPr lang="en-US" sz="2200" b="1" dirty="0"/>
              <a:t> . This will implicitly declare all methods in the class as final too.</a:t>
            </a:r>
          </a:p>
          <a:p>
            <a:pPr marL="0" indent="0">
              <a:buNone/>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8695446"/>
              </p:ext>
            </p:extLst>
          </p:nvPr>
        </p:nvGraphicFramePr>
        <p:xfrm>
          <a:off x="990600" y="4454516"/>
          <a:ext cx="3757410" cy="2125980"/>
        </p:xfrm>
        <a:graphic>
          <a:graphicData uri="http://schemas.openxmlformats.org/drawingml/2006/table">
            <a:tbl>
              <a:tblPr firstRow="1" bandRow="1">
                <a:tableStyleId>{5C22544A-7EE6-4342-B048-85BDC9FD1C3A}</a:tableStyleId>
              </a:tblPr>
              <a:tblGrid>
                <a:gridCol w="3757410"/>
              </a:tblGrid>
              <a:tr h="1980127">
                <a:tc>
                  <a:txBody>
                    <a:bodyPr/>
                    <a:lstStyle/>
                    <a:p>
                      <a:pPr algn="ctr"/>
                      <a:r>
                        <a:rPr lang="en-US" sz="1500" b="1" u="sng" dirty="0" smtClean="0"/>
                        <a:t>EXAMPLE </a:t>
                      </a:r>
                    </a:p>
                    <a:p>
                      <a:pPr algn="l"/>
                      <a:r>
                        <a:rPr lang="en-US" sz="1500" b="1" u="none" dirty="0" smtClean="0"/>
                        <a:t>class</a:t>
                      </a:r>
                      <a:r>
                        <a:rPr lang="en-US" sz="1500" b="1" u="none" baseline="0" dirty="0" smtClean="0"/>
                        <a:t> A {</a:t>
                      </a:r>
                    </a:p>
                    <a:p>
                      <a:pPr algn="l"/>
                      <a:r>
                        <a:rPr lang="en-US" sz="1500" b="1" u="none" baseline="0" dirty="0" smtClean="0"/>
                        <a:t>final void meth() {</a:t>
                      </a:r>
                    </a:p>
                    <a:p>
                      <a:pPr algn="l"/>
                      <a:r>
                        <a:rPr lang="en-US" sz="1500" b="1" u="none" baseline="0" dirty="0" smtClean="0"/>
                        <a:t>System.out.println(“Final Method”);</a:t>
                      </a:r>
                    </a:p>
                    <a:p>
                      <a:pPr algn="l"/>
                      <a:r>
                        <a:rPr lang="en-US" sz="1500" b="1" u="none" baseline="0" dirty="0" smtClean="0"/>
                        <a:t>}</a:t>
                      </a:r>
                    </a:p>
                    <a:p>
                      <a:pPr algn="l"/>
                      <a:r>
                        <a:rPr lang="en-US" sz="1500" b="1" u="none" baseline="0" dirty="0" smtClean="0"/>
                        <a:t>class B extends A {</a:t>
                      </a:r>
                    </a:p>
                    <a:p>
                      <a:pPr algn="l"/>
                      <a:r>
                        <a:rPr lang="en-US" sz="1500" b="1" u="none" baseline="0" dirty="0" smtClean="0"/>
                        <a:t>void meth() {</a:t>
                      </a:r>
                    </a:p>
                    <a:p>
                      <a:pPr algn="l"/>
                      <a:r>
                        <a:rPr lang="en-US" sz="1500" b="1" u="none" baseline="0" dirty="0" smtClean="0"/>
                        <a:t>System.out.println(“ERROR!”); //Error </a:t>
                      </a:r>
                    </a:p>
                    <a:p>
                      <a:pPr algn="l"/>
                      <a:r>
                        <a:rPr lang="en-US" sz="1500" b="1" u="none" baseline="0" dirty="0" smtClean="0"/>
                        <a:t>} } </a:t>
                      </a:r>
                      <a:endParaRPr lang="en-US" sz="1500" b="1" u="none" dirty="0"/>
                    </a:p>
                  </a:txBody>
                  <a:tcPr marL="68580" marR="68580" marT="34290" marB="3429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63539010"/>
              </p:ext>
            </p:extLst>
          </p:nvPr>
        </p:nvGraphicFramePr>
        <p:xfrm>
          <a:off x="4858314" y="4368079"/>
          <a:ext cx="3599886" cy="2202181"/>
        </p:xfrm>
        <a:graphic>
          <a:graphicData uri="http://schemas.openxmlformats.org/drawingml/2006/table">
            <a:tbl>
              <a:tblPr firstRow="1" bandRow="1">
                <a:tableStyleId>{5C22544A-7EE6-4342-B048-85BDC9FD1C3A}</a:tableStyleId>
              </a:tblPr>
              <a:tblGrid>
                <a:gridCol w="3599886"/>
              </a:tblGrid>
              <a:tr h="2202181">
                <a:tc>
                  <a:txBody>
                    <a:bodyPr/>
                    <a:lstStyle/>
                    <a:p>
                      <a:pPr algn="ctr"/>
                      <a:r>
                        <a:rPr lang="en-US" sz="1500" b="1" u="sng" dirty="0" smtClean="0"/>
                        <a:t>EXAMPLE </a:t>
                      </a:r>
                    </a:p>
                    <a:p>
                      <a:pPr algn="l"/>
                      <a:r>
                        <a:rPr lang="en-US" sz="1500" b="1" u="none" dirty="0" smtClean="0"/>
                        <a:t>final</a:t>
                      </a:r>
                      <a:r>
                        <a:rPr lang="en-US" sz="1500" b="1" u="none" baseline="0" dirty="0" smtClean="0"/>
                        <a:t> </a:t>
                      </a:r>
                      <a:r>
                        <a:rPr lang="en-US" sz="1500" b="1" u="none" dirty="0" smtClean="0"/>
                        <a:t>class</a:t>
                      </a:r>
                      <a:r>
                        <a:rPr lang="en-US" sz="1500" b="1" u="none" baseline="0" dirty="0" smtClean="0"/>
                        <a:t> A {</a:t>
                      </a:r>
                    </a:p>
                    <a:p>
                      <a:pPr algn="l"/>
                      <a:r>
                        <a:rPr lang="en-US" sz="1500" b="1" u="none" baseline="0" dirty="0" smtClean="0"/>
                        <a:t>void meth() {</a:t>
                      </a:r>
                    </a:p>
                    <a:p>
                      <a:pPr algn="l"/>
                      <a:r>
                        <a:rPr lang="en-US" sz="1500" b="1" u="none" baseline="0" dirty="0" smtClean="0"/>
                        <a:t>System.out.println(“Final Method”);</a:t>
                      </a:r>
                    </a:p>
                    <a:p>
                      <a:pPr algn="l"/>
                      <a:r>
                        <a:rPr lang="en-US" sz="1500" b="1" u="none" baseline="0" dirty="0" smtClean="0"/>
                        <a:t>}</a:t>
                      </a:r>
                    </a:p>
                    <a:p>
                      <a:pPr algn="l"/>
                      <a:r>
                        <a:rPr lang="en-US" sz="1500" b="1" u="none" baseline="0" dirty="0" smtClean="0"/>
                        <a:t>class B extends A {  //Error ! </a:t>
                      </a:r>
                    </a:p>
                    <a:p>
                      <a:pPr algn="l"/>
                      <a:r>
                        <a:rPr lang="en-US" sz="1500" b="1" u="none" baseline="0" dirty="0" smtClean="0"/>
                        <a:t>void sample() {</a:t>
                      </a:r>
                    </a:p>
                    <a:p>
                      <a:pPr algn="l"/>
                      <a:r>
                        <a:rPr lang="en-US" sz="1500" b="1" u="none" baseline="0" dirty="0" smtClean="0"/>
                        <a:t>System.out.println(“ERROR!”);</a:t>
                      </a:r>
                    </a:p>
                    <a:p>
                      <a:pPr algn="l"/>
                      <a:r>
                        <a:rPr lang="en-US" sz="1500" b="1" u="none" baseline="0" dirty="0" smtClean="0"/>
                        <a:t>} } </a:t>
                      </a:r>
                      <a:endParaRPr lang="en-US" sz="1500" b="1" u="none" dirty="0"/>
                    </a:p>
                  </a:txBody>
                  <a:tcPr marL="68580" marR="68580" marT="34290" marB="34290"/>
                </a:tc>
              </a:tr>
            </a:tbl>
          </a:graphicData>
        </a:graphic>
      </p:graphicFrame>
    </p:spTree>
    <p:extLst>
      <p:ext uri="{BB962C8B-B14F-4D97-AF65-F5344CB8AC3E}">
        <p14:creationId xmlns:p14="http://schemas.microsoft.com/office/powerpoint/2010/main" val="388498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351" y="228600"/>
            <a:ext cx="6649104" cy="521345"/>
          </a:xfrm>
        </p:spPr>
        <p:txBody>
          <a:bodyPr>
            <a:normAutofit/>
          </a:bodyPr>
          <a:lstStyle/>
          <a:p>
            <a:pPr algn="ctr"/>
            <a:r>
              <a:rPr lang="en-US" b="1" i="1" spc="225" dirty="0">
                <a:solidFill>
                  <a:srgbClr val="FFFF00"/>
                </a:solidFill>
                <a:effectLst>
                  <a:outerShdw blurRad="38100" dist="38100" dir="2700000" algn="tl">
                    <a:srgbClr val="000000">
                      <a:alpha val="43137"/>
                    </a:srgbClr>
                  </a:outerShdw>
                </a:effectLst>
              </a:rPr>
              <a:t>3.INNER CLASS</a:t>
            </a:r>
            <a:endParaRPr lang="en-US" b="1" i="1" spc="225" dirty="0">
              <a:solidFill>
                <a:srgbClr val="FFFF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00350" y="749944"/>
            <a:ext cx="7634050" cy="6108056"/>
          </a:xfrm>
        </p:spPr>
        <p:txBody>
          <a:bodyPr>
            <a:normAutofit fontScale="77500" lnSpcReduction="20000"/>
          </a:bodyPr>
          <a:lstStyle/>
          <a:p>
            <a:pPr>
              <a:buFont typeface="Wingdings" panose="05000000000000000000" pitchFamily="2" charset="2"/>
              <a:buChar char="Ø"/>
            </a:pPr>
            <a:r>
              <a:rPr lang="en-US" sz="2900" b="1" dirty="0"/>
              <a:t>Java inner class or nested class is a class i.e. declared inside the class or interface</a:t>
            </a:r>
            <a:r>
              <a:rPr lang="en-US" sz="2900" b="1" dirty="0" smtClean="0"/>
              <a:t>.</a:t>
            </a:r>
          </a:p>
          <a:p>
            <a:pPr>
              <a:buFont typeface="Wingdings" panose="05000000000000000000" pitchFamily="2" charset="2"/>
              <a:buChar char="Ø"/>
            </a:pPr>
            <a:r>
              <a:rPr lang="en-US" sz="2900" b="1" dirty="0"/>
              <a:t>We use inner classes to logically group classes and interfaces in one place so that it can be more readable and maintainable</a:t>
            </a:r>
            <a:r>
              <a:rPr lang="en-US" sz="2900" b="1" dirty="0" smtClean="0"/>
              <a:t>.</a:t>
            </a:r>
          </a:p>
          <a:p>
            <a:pPr>
              <a:buFont typeface="Wingdings" panose="05000000000000000000" pitchFamily="2" charset="2"/>
              <a:buChar char="Ø"/>
            </a:pPr>
            <a:r>
              <a:rPr lang="en-US" sz="2900" b="1" dirty="0" smtClean="0"/>
              <a:t>Inner class </a:t>
            </a:r>
            <a:r>
              <a:rPr lang="en-US" sz="2900" b="1" dirty="0"/>
              <a:t>can access all the members of outer class including private data members </a:t>
            </a:r>
            <a:r>
              <a:rPr lang="en-US" sz="2900" b="1" dirty="0" smtClean="0"/>
              <a:t>and methods.</a:t>
            </a:r>
          </a:p>
          <a:p>
            <a:pPr marL="0" indent="0">
              <a:buNone/>
            </a:pPr>
            <a:r>
              <a:rPr lang="en-US" sz="3500" b="1" spc="225" dirty="0">
                <a:solidFill>
                  <a:srgbClr val="FFFF00"/>
                </a:solidFill>
                <a:effectLst>
                  <a:outerShdw blurRad="38100" dist="38100" dir="2700000" algn="tl">
                    <a:srgbClr val="000000">
                      <a:alpha val="43137"/>
                    </a:srgbClr>
                  </a:outerShdw>
                </a:effectLst>
              </a:rPr>
              <a:t> </a:t>
            </a:r>
            <a:r>
              <a:rPr lang="en-US" sz="3500" b="1" spc="225" dirty="0">
                <a:solidFill>
                  <a:srgbClr val="FFFF00"/>
                </a:solidFill>
                <a:effectLst>
                  <a:outerShdw blurRad="38100" dist="38100" dir="2700000" algn="tl">
                    <a:srgbClr val="000000">
                      <a:alpha val="43137"/>
                    </a:srgbClr>
                  </a:outerShdw>
                </a:effectLst>
              </a:rPr>
              <a:t>                           4.</a:t>
            </a:r>
            <a:r>
              <a:rPr lang="en-US" sz="3500" b="1" i="1" spc="225" dirty="0">
                <a:solidFill>
                  <a:srgbClr val="FFFF00"/>
                </a:solidFill>
                <a:effectLst>
                  <a:outerShdw blurRad="38100" dist="38100" dir="2700000" algn="tl">
                    <a:srgbClr val="000000">
                      <a:alpha val="43137"/>
                    </a:srgbClr>
                  </a:outerShdw>
                </a:effectLst>
              </a:rPr>
              <a:t>JFRAME</a:t>
            </a:r>
            <a:r>
              <a:rPr lang="en-US" sz="3500" b="1" spc="225" dirty="0">
                <a:solidFill>
                  <a:srgbClr val="FFFF00"/>
                </a:solidFill>
                <a:effectLst>
                  <a:outerShdw blurRad="38100" dist="38100" dir="2700000" algn="tl">
                    <a:srgbClr val="000000">
                      <a:alpha val="43137"/>
                    </a:srgbClr>
                  </a:outerShdw>
                </a:effectLst>
              </a:rPr>
              <a:t> </a:t>
            </a:r>
            <a:endParaRPr lang="en-US" sz="3500" b="1" spc="225" dirty="0">
              <a:effectLst>
                <a:outerShdw blurRad="38100" dist="38100" dir="2700000" algn="tl">
                  <a:srgbClr val="000000">
                    <a:alpha val="43137"/>
                  </a:srgbClr>
                </a:outerShdw>
              </a:effectLst>
            </a:endParaRPr>
          </a:p>
          <a:p>
            <a:pPr>
              <a:buFont typeface="Wingdings" panose="05000000000000000000" pitchFamily="2" charset="2"/>
              <a:buChar char="Ø"/>
            </a:pPr>
            <a:r>
              <a:rPr lang="en-US" sz="2600" b="1" dirty="0"/>
              <a:t> </a:t>
            </a:r>
            <a:r>
              <a:rPr lang="en-US" sz="2600" b="1" dirty="0" smtClean="0">
                <a:solidFill>
                  <a:schemeClr val="accent2">
                    <a:lumMod val="60000"/>
                    <a:lumOff val="40000"/>
                  </a:schemeClr>
                </a:solidFill>
              </a:rPr>
              <a:t>Java Swing </a:t>
            </a:r>
            <a:r>
              <a:rPr lang="en-US" sz="2600" b="1" dirty="0" smtClean="0"/>
              <a:t>is </a:t>
            </a:r>
            <a:r>
              <a:rPr lang="en-US" sz="2600" b="1" dirty="0"/>
              <a:t>a part of Java Foundation Classes (JFC) that is </a:t>
            </a:r>
            <a:r>
              <a:rPr lang="en-US" sz="2600" b="1" i="1" dirty="0"/>
              <a:t>used to create window-based applications</a:t>
            </a:r>
            <a:r>
              <a:rPr lang="en-US" sz="2600" b="1" dirty="0"/>
              <a:t>. It is built on the top of AWT (Abstract Windowing Toolkit</a:t>
            </a:r>
            <a:r>
              <a:rPr lang="en-US" sz="2600" b="1" dirty="0" smtClean="0"/>
              <a:t>) and </a:t>
            </a:r>
            <a:r>
              <a:rPr lang="en-US" sz="2600" b="1" dirty="0"/>
              <a:t>entirely written in java</a:t>
            </a:r>
            <a:r>
              <a:rPr lang="en-US" sz="2600" b="1" dirty="0" smtClean="0"/>
              <a:t>.</a:t>
            </a:r>
          </a:p>
          <a:p>
            <a:pPr>
              <a:buFont typeface="Wingdings" panose="05000000000000000000" pitchFamily="2" charset="2"/>
              <a:buChar char="Ø"/>
            </a:pPr>
            <a:r>
              <a:rPr lang="en-US" sz="2600" b="1" dirty="0"/>
              <a:t>All swing components are represented by classes defined within </a:t>
            </a:r>
            <a:r>
              <a:rPr lang="en-US" sz="2600" b="1" dirty="0">
                <a:solidFill>
                  <a:schemeClr val="accent2">
                    <a:lumMod val="60000"/>
                    <a:lumOff val="40000"/>
                  </a:schemeClr>
                </a:solidFill>
              </a:rPr>
              <a:t>javax.swing</a:t>
            </a:r>
            <a:r>
              <a:rPr lang="en-US" sz="2600" b="1" dirty="0"/>
              <a:t> package </a:t>
            </a:r>
            <a:r>
              <a:rPr lang="en-US" sz="2600" b="1" dirty="0" smtClean="0"/>
              <a:t>.</a:t>
            </a:r>
          </a:p>
          <a:p>
            <a:pPr>
              <a:buFont typeface="Wingdings" panose="05000000000000000000" pitchFamily="2" charset="2"/>
              <a:buChar char="Ø"/>
            </a:pPr>
            <a:r>
              <a:rPr lang="en-US" sz="2600" b="1" dirty="0" smtClean="0"/>
              <a:t>Jframe is a top level container that is used for swing applications . </a:t>
            </a:r>
          </a:p>
          <a:p>
            <a:pPr>
              <a:buFont typeface="Wingdings" panose="05000000000000000000" pitchFamily="2" charset="2"/>
              <a:buChar char="Ø"/>
            </a:pPr>
            <a:r>
              <a:rPr lang="en-US" sz="2600" b="1" dirty="0"/>
              <a:t>It’s a window with title, border, (optional) menu bar and user-specified components</a:t>
            </a:r>
            <a:r>
              <a:rPr lang="en-US" sz="2600" b="1" dirty="0" smtClean="0"/>
              <a:t>.</a:t>
            </a:r>
          </a:p>
          <a:p>
            <a:pPr>
              <a:buFont typeface="Wingdings" panose="05000000000000000000" pitchFamily="2" charset="2"/>
              <a:buChar char="Ø"/>
            </a:pPr>
            <a:r>
              <a:rPr lang="en-US" sz="2600" b="1" dirty="0"/>
              <a:t>It can be moved, resized, iconified.</a:t>
            </a:r>
          </a:p>
        </p:txBody>
      </p:sp>
    </p:spTree>
    <p:extLst>
      <p:ext uri="{BB962C8B-B14F-4D97-AF65-F5344CB8AC3E}">
        <p14:creationId xmlns:p14="http://schemas.microsoft.com/office/powerpoint/2010/main" val="332415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3" dur="500"/>
                                        <p:tgtEl>
                                          <p:spTgt spid="3">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6" dur="500"/>
                                        <p:tgtEl>
                                          <p:spTgt spid="3">
                                            <p:txEl>
                                              <p:pRg st="5" end="5"/>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9" dur="500"/>
                                        <p:tgtEl>
                                          <p:spTgt spid="3">
                                            <p:txEl>
                                              <p:pRg st="6" end="6"/>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2" dur="500"/>
                                        <p:tgtEl>
                                          <p:spTgt spid="3">
                                            <p:txEl>
                                              <p:pRg st="7" end="7"/>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0" y="228600"/>
            <a:ext cx="7696200" cy="6477000"/>
          </a:xfrm>
        </p:spPr>
        <p:txBody>
          <a:bodyPr>
            <a:normAutofit fontScale="92500"/>
          </a:bodyPr>
          <a:lstStyle/>
          <a:p>
            <a:pPr marL="0" indent="0">
              <a:buNone/>
            </a:pPr>
            <a:r>
              <a:rPr lang="en-US" sz="2200" b="1" dirty="0">
                <a:solidFill>
                  <a:schemeClr val="accent2">
                    <a:lumMod val="60000"/>
                    <a:lumOff val="40000"/>
                  </a:schemeClr>
                </a:solidFill>
              </a:rPr>
              <a:t>Example</a:t>
            </a:r>
            <a:r>
              <a:rPr lang="en-US" sz="2200" b="1" dirty="0"/>
              <a:t> : JFrame frm = new JFrame(“FrameDemo”);</a:t>
            </a:r>
          </a:p>
          <a:p>
            <a:pPr marL="0" indent="0">
              <a:buNone/>
            </a:pPr>
            <a:r>
              <a:rPr lang="en-US" sz="1650" b="1" dirty="0">
                <a:solidFill>
                  <a:srgbClr val="FFFF00"/>
                </a:solidFill>
              </a:rPr>
              <a:t>	</a:t>
            </a:r>
            <a:r>
              <a:rPr lang="en-US" sz="1650" b="1" dirty="0">
                <a:solidFill>
                  <a:srgbClr val="FFFF00"/>
                </a:solidFill>
              </a:rPr>
              <a:t>		</a:t>
            </a:r>
            <a:r>
              <a:rPr lang="en-US" sz="2100" b="1" i="1" dirty="0">
                <a:solidFill>
                  <a:srgbClr val="FFFF00"/>
                </a:solidFill>
                <a:effectLst>
                  <a:outerShdw blurRad="38100" dist="38100" dir="2700000" algn="tl">
                    <a:srgbClr val="000000">
                      <a:alpha val="43137"/>
                    </a:srgbClr>
                  </a:outerShdw>
                </a:effectLst>
              </a:rPr>
              <a:t>   </a:t>
            </a:r>
            <a:r>
              <a:rPr lang="en-US" sz="2700" b="1" i="1" dirty="0">
                <a:solidFill>
                  <a:srgbClr val="FFFF00"/>
                </a:solidFill>
                <a:effectLst>
                  <a:outerShdw blurRad="38100" dist="38100" dir="2700000" algn="tl">
                    <a:srgbClr val="000000">
                      <a:alpha val="43137"/>
                    </a:srgbClr>
                  </a:outerShdw>
                </a:effectLst>
              </a:rPr>
              <a:t>5.</a:t>
            </a:r>
            <a:r>
              <a:rPr lang="en-US" sz="2700" b="1" i="1" dirty="0">
                <a:effectLst>
                  <a:outerShdw blurRad="38100" dist="38100" dir="2700000" algn="tl">
                    <a:srgbClr val="000000">
                      <a:alpha val="43137"/>
                    </a:srgbClr>
                  </a:outerShdw>
                </a:effectLst>
              </a:rPr>
              <a:t> </a:t>
            </a:r>
            <a:r>
              <a:rPr lang="en-US" sz="2700" b="1" i="1" spc="225" dirty="0">
                <a:solidFill>
                  <a:srgbClr val="FFFF00"/>
                </a:solidFill>
                <a:effectLst>
                  <a:outerShdw blurRad="38100" dist="38100" dir="2700000" algn="tl">
                    <a:srgbClr val="000000">
                      <a:alpha val="43137"/>
                    </a:srgbClr>
                  </a:outerShdw>
                </a:effectLst>
              </a:rPr>
              <a:t>JPANEL</a:t>
            </a:r>
          </a:p>
          <a:p>
            <a:pPr>
              <a:buFont typeface="Wingdings" panose="05000000000000000000" pitchFamily="2" charset="2"/>
              <a:buChar char="Ø"/>
            </a:pPr>
            <a:r>
              <a:rPr lang="en-US" sz="2200" dirty="0"/>
              <a:t> </a:t>
            </a:r>
            <a:r>
              <a:rPr lang="en-US" sz="2200" b="1" dirty="0"/>
              <a:t>JPanel is a Swing’s </a:t>
            </a:r>
            <a:r>
              <a:rPr lang="en-US" sz="2200" b="1" dirty="0">
                <a:solidFill>
                  <a:schemeClr val="accent2">
                    <a:lumMod val="60000"/>
                    <a:lumOff val="40000"/>
                  </a:schemeClr>
                </a:solidFill>
              </a:rPr>
              <a:t>lightweight container </a:t>
            </a:r>
            <a:r>
              <a:rPr lang="en-US" sz="2200" b="1" dirty="0"/>
              <a:t>which is used to group a set of components </a:t>
            </a:r>
            <a:r>
              <a:rPr lang="en-US" sz="2200" b="1" dirty="0"/>
              <a:t>together.</a:t>
            </a:r>
            <a:endParaRPr lang="en-US" sz="2200" b="1" dirty="0"/>
          </a:p>
          <a:p>
            <a:pPr>
              <a:buFont typeface="Wingdings" panose="05000000000000000000" pitchFamily="2" charset="2"/>
              <a:buChar char="Ø"/>
            </a:pPr>
            <a:r>
              <a:rPr lang="en-US" sz="2200" b="1" dirty="0"/>
              <a:t> </a:t>
            </a:r>
            <a:r>
              <a:rPr lang="en-US" sz="2200" b="1" dirty="0">
                <a:solidFill>
                  <a:schemeClr val="accent2">
                    <a:lumMod val="60000"/>
                    <a:lumOff val="40000"/>
                  </a:schemeClr>
                </a:solidFill>
              </a:rPr>
              <a:t>Example</a:t>
            </a:r>
            <a:r>
              <a:rPr lang="en-US" sz="2200" b="1" dirty="0"/>
              <a:t> : JPanel jp = new JPanel();  // This will create a new JPanel </a:t>
            </a:r>
          </a:p>
          <a:p>
            <a:pPr>
              <a:buFont typeface="Wingdings" panose="05000000000000000000" pitchFamily="2" charset="2"/>
              <a:buChar char="Ø"/>
            </a:pPr>
            <a:r>
              <a:rPr lang="en-US" sz="2200" b="1" dirty="0"/>
              <a:t>We can set the layout of the panel , add components to the panel , customize the panel’s appearance with the help of built in functions and classes.</a:t>
            </a:r>
          </a:p>
          <a:p>
            <a:pPr marL="0" indent="0">
              <a:buNone/>
            </a:pPr>
            <a:r>
              <a:rPr lang="en-US" sz="1650" b="1" spc="225" dirty="0"/>
              <a:t>			</a:t>
            </a:r>
            <a:r>
              <a:rPr lang="en-US" sz="2100" b="1" i="1" spc="225" dirty="0">
                <a:solidFill>
                  <a:srgbClr val="FFFF00"/>
                </a:solidFill>
                <a:effectLst>
                  <a:outerShdw blurRad="38100" dist="38100" dir="2700000" algn="tl">
                    <a:srgbClr val="000000">
                      <a:alpha val="43137"/>
                    </a:srgbClr>
                  </a:outerShdw>
                </a:effectLst>
              </a:rPr>
              <a:t> </a:t>
            </a:r>
            <a:r>
              <a:rPr lang="en-US" sz="2700" b="1" i="1" spc="225" dirty="0">
                <a:solidFill>
                  <a:srgbClr val="FFFF00"/>
                </a:solidFill>
                <a:effectLst>
                  <a:outerShdw blurRad="38100" dist="38100" dir="2700000" algn="tl">
                    <a:srgbClr val="000000">
                      <a:alpha val="43137"/>
                    </a:srgbClr>
                  </a:outerShdw>
                </a:effectLst>
              </a:rPr>
              <a:t>6.JBUTTON </a:t>
            </a:r>
            <a:endParaRPr lang="en-US" sz="2700" b="1" spc="225" dirty="0">
              <a:solidFill>
                <a:srgbClr val="FFFF00"/>
              </a:solidFill>
            </a:endParaRPr>
          </a:p>
          <a:p>
            <a:pPr>
              <a:buFont typeface="Wingdings" panose="05000000000000000000" pitchFamily="2" charset="2"/>
              <a:buChar char="Ø"/>
            </a:pPr>
            <a:r>
              <a:rPr lang="en-US" sz="2200" b="1" dirty="0"/>
              <a:t>The JButton class provides the functionality of a </a:t>
            </a:r>
            <a:r>
              <a:rPr lang="en-US" sz="2200" b="1" dirty="0">
                <a:solidFill>
                  <a:schemeClr val="accent2">
                    <a:lumMod val="60000"/>
                    <a:lumOff val="40000"/>
                  </a:schemeClr>
                </a:solidFill>
              </a:rPr>
              <a:t>push</a:t>
            </a:r>
            <a:r>
              <a:rPr lang="en-US" sz="2200" b="1" dirty="0"/>
              <a:t> button.</a:t>
            </a:r>
          </a:p>
          <a:p>
            <a:pPr>
              <a:buFont typeface="Wingdings" panose="05000000000000000000" pitchFamily="2" charset="2"/>
              <a:buChar char="Ø"/>
            </a:pPr>
            <a:r>
              <a:rPr lang="en-US" sz="2200" b="1" dirty="0"/>
              <a:t>Jbutton allows </a:t>
            </a:r>
            <a:r>
              <a:rPr lang="en-US" sz="2200" b="1" dirty="0"/>
              <a:t>icon , string , </a:t>
            </a:r>
            <a:r>
              <a:rPr lang="en-US" sz="2200" b="1" dirty="0"/>
              <a:t>or both to be associated with a push</a:t>
            </a:r>
          </a:p>
          <a:p>
            <a:pPr marL="0" indent="0">
              <a:buNone/>
            </a:pPr>
            <a:r>
              <a:rPr lang="en-US" sz="2200" b="1" dirty="0"/>
              <a:t>    button</a:t>
            </a:r>
            <a:r>
              <a:rPr lang="en-US" sz="2200" b="1" dirty="0"/>
              <a:t>.</a:t>
            </a:r>
          </a:p>
          <a:p>
            <a:pPr>
              <a:buFont typeface="Wingdings" panose="05000000000000000000" pitchFamily="2" charset="2"/>
              <a:buChar char="Ø"/>
            </a:pPr>
            <a:r>
              <a:rPr lang="en-US" sz="2200" b="1" dirty="0"/>
              <a:t>The constructors of JButton are : 1.  </a:t>
            </a:r>
            <a:r>
              <a:rPr lang="en-US" sz="2200" b="1" dirty="0">
                <a:solidFill>
                  <a:schemeClr val="accent2">
                    <a:lumMod val="60000"/>
                    <a:lumOff val="40000"/>
                  </a:schemeClr>
                </a:solidFill>
              </a:rPr>
              <a:t>JButton(Icon icon)  </a:t>
            </a:r>
            <a:r>
              <a:rPr lang="en-US" sz="2200" b="1" dirty="0"/>
              <a:t>2. </a:t>
            </a:r>
            <a:r>
              <a:rPr lang="en-US" sz="2200" b="1" dirty="0">
                <a:solidFill>
                  <a:schemeClr val="accent2">
                    <a:lumMod val="60000"/>
                    <a:lumOff val="40000"/>
                  </a:schemeClr>
                </a:solidFill>
              </a:rPr>
              <a:t>JButton(String str)</a:t>
            </a:r>
            <a:endParaRPr lang="en-US" sz="2200" b="1" dirty="0">
              <a:solidFill>
                <a:schemeClr val="accent2">
                  <a:lumMod val="60000"/>
                  <a:lumOff val="4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193343"/>
            <a:ext cx="1587427" cy="116237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3276600"/>
            <a:ext cx="1979950" cy="1143000"/>
          </a:xfrm>
          <a:prstGeom prst="rect">
            <a:avLst/>
          </a:prstGeom>
        </p:spPr>
      </p:pic>
    </p:spTree>
    <p:extLst>
      <p:ext uri="{BB962C8B-B14F-4D97-AF65-F5344CB8AC3E}">
        <p14:creationId xmlns:p14="http://schemas.microsoft.com/office/powerpoint/2010/main" val="404746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0"/>
            <a:ext cx="8229600" cy="6400800"/>
          </a:xfrm>
        </p:spPr>
        <p:txBody>
          <a:bodyPr>
            <a:normAutofit/>
          </a:bodyPr>
          <a:lstStyle/>
          <a:p>
            <a:pPr marL="0" indent="0">
              <a:buNone/>
            </a:pPr>
            <a:r>
              <a:rPr lang="en-US" sz="2000" b="1" dirty="0"/>
              <a:t>    3. </a:t>
            </a:r>
            <a:r>
              <a:rPr lang="en-US" sz="2000" b="1" dirty="0">
                <a:solidFill>
                  <a:schemeClr val="accent2">
                    <a:lumMod val="60000"/>
                    <a:lumOff val="40000"/>
                  </a:schemeClr>
                </a:solidFill>
              </a:rPr>
              <a:t>JButton(String str,Icon icon)</a:t>
            </a:r>
          </a:p>
          <a:p>
            <a:pPr>
              <a:buFont typeface="Wingdings" panose="05000000000000000000" pitchFamily="2" charset="2"/>
              <a:buChar char="Ø"/>
            </a:pPr>
            <a:r>
              <a:rPr lang="en-US" sz="2000" b="1" dirty="0"/>
              <a:t>JButton is derived from </a:t>
            </a:r>
            <a:r>
              <a:rPr lang="en-US" sz="2000" b="1" dirty="0">
                <a:solidFill>
                  <a:schemeClr val="accent2">
                    <a:lumMod val="60000"/>
                    <a:lumOff val="40000"/>
                  </a:schemeClr>
                </a:solidFill>
              </a:rPr>
              <a:t>JComponent</a:t>
            </a:r>
            <a:r>
              <a:rPr lang="en-US" sz="2000" b="1" dirty="0"/>
              <a:t> class(which contains all swing components).</a:t>
            </a:r>
          </a:p>
          <a:p>
            <a:pPr>
              <a:buFont typeface="Wingdings" panose="05000000000000000000" pitchFamily="2" charset="2"/>
              <a:buChar char="Ø"/>
            </a:pPr>
            <a:r>
              <a:rPr lang="en-US" sz="2000" b="1" dirty="0"/>
              <a:t>There are several types of buttons in swings </a:t>
            </a:r>
          </a:p>
          <a:p>
            <a:pPr lvl="1">
              <a:buFont typeface="Wingdings" panose="05000000000000000000" pitchFamily="2" charset="2"/>
              <a:buChar char="Ø"/>
            </a:pPr>
            <a:r>
              <a:rPr lang="en-US" sz="2000" b="1" dirty="0"/>
              <a:t>Command buttons </a:t>
            </a:r>
          </a:p>
          <a:p>
            <a:pPr lvl="1">
              <a:buFont typeface="Wingdings" panose="05000000000000000000" pitchFamily="2" charset="2"/>
              <a:buChar char="Ø"/>
            </a:pPr>
            <a:r>
              <a:rPr lang="en-US" sz="2000" b="1" dirty="0"/>
              <a:t>Toggle buttons </a:t>
            </a:r>
          </a:p>
          <a:p>
            <a:pPr lvl="1">
              <a:buFont typeface="Wingdings" panose="05000000000000000000" pitchFamily="2" charset="2"/>
              <a:buChar char="Ø"/>
            </a:pPr>
            <a:r>
              <a:rPr lang="en-US" sz="2000" b="1" dirty="0"/>
              <a:t>Check boxes</a:t>
            </a:r>
          </a:p>
          <a:p>
            <a:pPr lvl="1">
              <a:buFont typeface="Wingdings" panose="05000000000000000000" pitchFamily="2" charset="2"/>
              <a:buChar char="Ø"/>
            </a:pPr>
            <a:r>
              <a:rPr lang="en-US" sz="2000" b="1" dirty="0"/>
              <a:t>Radio buttons</a:t>
            </a:r>
          </a:p>
          <a:p>
            <a:pPr marL="0" indent="0">
              <a:buNone/>
            </a:pPr>
            <a:r>
              <a:rPr lang="en-US" sz="2700" b="1" dirty="0">
                <a:solidFill>
                  <a:srgbClr val="FFFF00"/>
                </a:solidFill>
              </a:rPr>
              <a:t> </a:t>
            </a:r>
            <a:r>
              <a:rPr lang="en-US" sz="2700" b="1" dirty="0">
                <a:solidFill>
                  <a:srgbClr val="FFFF00"/>
                </a:solidFill>
              </a:rPr>
              <a:t>                               </a:t>
            </a:r>
            <a:r>
              <a:rPr lang="en-US" sz="2700" b="1" dirty="0" smtClean="0">
                <a:solidFill>
                  <a:srgbClr val="FFFF00"/>
                </a:solidFill>
              </a:rPr>
              <a:t> </a:t>
            </a:r>
            <a:r>
              <a:rPr lang="en-US" sz="2700" b="1" dirty="0">
                <a:solidFill>
                  <a:srgbClr val="FFFF00"/>
                </a:solidFill>
              </a:rPr>
              <a:t>7.</a:t>
            </a:r>
            <a:r>
              <a:rPr lang="en-US" sz="2700" b="1" i="1" dirty="0">
                <a:solidFill>
                  <a:srgbClr val="FFFF00"/>
                </a:solidFill>
                <a:effectLst>
                  <a:outerShdw blurRad="38100" dist="38100" dir="2700000" algn="tl">
                    <a:srgbClr val="000000">
                      <a:alpha val="43137"/>
                    </a:srgbClr>
                  </a:outerShdw>
                </a:effectLst>
              </a:rPr>
              <a:t>IMAGEICON</a:t>
            </a:r>
            <a:r>
              <a:rPr lang="en-US" sz="2700" b="1" dirty="0"/>
              <a:t>    </a:t>
            </a:r>
          </a:p>
          <a:p>
            <a:pPr>
              <a:buFont typeface="Wingdings" panose="05000000000000000000" pitchFamily="2" charset="2"/>
              <a:buChar char="Ø"/>
            </a:pPr>
            <a:r>
              <a:rPr lang="en-US" sz="1650" b="1" dirty="0"/>
              <a:t> </a:t>
            </a:r>
            <a:r>
              <a:rPr lang="en-US" sz="2000" b="1" dirty="0"/>
              <a:t>We have included an icon in JButton class as show earlier. Java provides a default imageicon.</a:t>
            </a:r>
          </a:p>
          <a:p>
            <a:pPr>
              <a:buFont typeface="Wingdings" panose="05000000000000000000" pitchFamily="2" charset="2"/>
              <a:buChar char="Ø"/>
            </a:pPr>
            <a:r>
              <a:rPr lang="en-US" sz="2000" b="1" dirty="0"/>
              <a:t>Instead of using default icon , we can use our own icon using </a:t>
            </a:r>
            <a:r>
              <a:rPr lang="en-US" sz="2000" b="1" dirty="0">
                <a:solidFill>
                  <a:schemeClr val="accent2">
                    <a:lumMod val="60000"/>
                    <a:lumOff val="40000"/>
                  </a:schemeClr>
                </a:solidFill>
              </a:rPr>
              <a:t>ImageIcon</a:t>
            </a:r>
            <a:r>
              <a:rPr lang="en-US" sz="2000" b="1" dirty="0"/>
              <a:t> class.</a:t>
            </a:r>
          </a:p>
          <a:p>
            <a:pPr>
              <a:buFont typeface="Wingdings" panose="05000000000000000000" pitchFamily="2" charset="2"/>
              <a:buChar char="Ø"/>
            </a:pPr>
            <a:r>
              <a:rPr lang="en-US" sz="2000" b="1" dirty="0"/>
              <a:t>ImageIcon implements Icon and encapsulates the image.</a:t>
            </a:r>
          </a:p>
          <a:p>
            <a:pPr>
              <a:buFont typeface="Wingdings" panose="05000000000000000000" pitchFamily="2" charset="2"/>
              <a:buChar char="Ø"/>
            </a:pPr>
            <a:endParaRPr lang="en-US" sz="165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3582" y="1981201"/>
            <a:ext cx="2814996" cy="1772114"/>
          </a:xfrm>
          <a:prstGeom prst="rect">
            <a:avLst/>
          </a:prstGeom>
        </p:spPr>
      </p:pic>
    </p:spTree>
    <p:extLst>
      <p:ext uri="{BB962C8B-B14F-4D97-AF65-F5344CB8AC3E}">
        <p14:creationId xmlns:p14="http://schemas.microsoft.com/office/powerpoint/2010/main" val="23163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 calcmode="lin" valueType="num">
                                      <p:cBhvr additive="base">
                                        <p:cTn id="1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 calcmode="lin" valueType="num">
                                      <p:cBhvr additive="base">
                                        <p:cTn id="2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 calcmode="lin" valueType="num">
                                      <p:cBhvr additive="base">
                                        <p:cTn id="2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81001"/>
            <a:ext cx="8054661" cy="6172200"/>
          </a:xfrm>
        </p:spPr>
        <p:txBody>
          <a:bodyPr>
            <a:noAutofit/>
          </a:bodyPr>
          <a:lstStyle/>
          <a:p>
            <a:pPr>
              <a:buFont typeface="Wingdings" panose="05000000000000000000" pitchFamily="2" charset="2"/>
              <a:buChar char="Ø"/>
            </a:pPr>
            <a:r>
              <a:rPr lang="en-US" sz="2200" b="1" dirty="0"/>
              <a:t>The constructor of ImageIcon class is : </a:t>
            </a:r>
            <a:r>
              <a:rPr lang="en-US" sz="2200" b="1" dirty="0">
                <a:solidFill>
                  <a:schemeClr val="accent2">
                    <a:lumMod val="60000"/>
                    <a:lumOff val="40000"/>
                  </a:schemeClr>
                </a:solidFill>
              </a:rPr>
              <a:t>ImageIcon(String </a:t>
            </a:r>
            <a:r>
              <a:rPr lang="en-US" sz="2200" b="1" i="1" dirty="0">
                <a:solidFill>
                  <a:schemeClr val="accent2">
                    <a:lumMod val="60000"/>
                    <a:lumOff val="40000"/>
                  </a:schemeClr>
                </a:solidFill>
              </a:rPr>
              <a:t>filename)</a:t>
            </a:r>
            <a:endParaRPr lang="en-US" sz="2200" b="1" i="1" dirty="0">
              <a:solidFill>
                <a:schemeClr val="accent2">
                  <a:lumMod val="60000"/>
                  <a:lumOff val="40000"/>
                </a:schemeClr>
              </a:solidFill>
            </a:endParaRPr>
          </a:p>
          <a:p>
            <a:pPr>
              <a:buFont typeface="Wingdings" panose="05000000000000000000" pitchFamily="2" charset="2"/>
              <a:buChar char="Ø"/>
            </a:pPr>
            <a:r>
              <a:rPr lang="en-US" sz="2200" b="1" dirty="0">
                <a:solidFill>
                  <a:schemeClr val="accent2">
                    <a:lumMod val="60000"/>
                    <a:lumOff val="40000"/>
                  </a:schemeClr>
                </a:solidFill>
              </a:rPr>
              <a:t>Example</a:t>
            </a:r>
            <a:r>
              <a:rPr lang="en-US" sz="2200" b="1" dirty="0"/>
              <a:t> : </a:t>
            </a:r>
            <a:r>
              <a:rPr lang="en-US" sz="2200" b="1" dirty="0"/>
              <a:t>ImageIcon icon = new ImageIcon("</a:t>
            </a:r>
            <a:r>
              <a:rPr lang="en-US" sz="2200" b="1" dirty="0"/>
              <a:t>images\\java.gif");</a:t>
            </a:r>
          </a:p>
          <a:p>
            <a:pPr>
              <a:buFont typeface="Wingdings" panose="05000000000000000000" pitchFamily="2" charset="2"/>
              <a:buChar char="Ø"/>
            </a:pPr>
            <a:r>
              <a:rPr lang="en-US" sz="2200" b="1" dirty="0"/>
              <a:t>The other essential components of swings include :</a:t>
            </a:r>
          </a:p>
          <a:p>
            <a:pPr lvl="1">
              <a:buFont typeface="Wingdings" panose="05000000000000000000" pitchFamily="2" charset="2"/>
              <a:buChar char="Ø"/>
            </a:pPr>
            <a:r>
              <a:rPr lang="en-US" sz="2200" b="1" dirty="0"/>
              <a:t>Menu Bar </a:t>
            </a:r>
          </a:p>
          <a:p>
            <a:pPr lvl="1">
              <a:buFont typeface="Wingdings" panose="05000000000000000000" pitchFamily="2" charset="2"/>
              <a:buChar char="Ø"/>
            </a:pPr>
            <a:r>
              <a:rPr lang="en-US" sz="2200" b="1" dirty="0"/>
              <a:t>Text area </a:t>
            </a:r>
          </a:p>
          <a:p>
            <a:pPr lvl="1">
              <a:buFont typeface="Wingdings" panose="05000000000000000000" pitchFamily="2" charset="2"/>
              <a:buChar char="Ø"/>
            </a:pPr>
            <a:r>
              <a:rPr lang="en-US" sz="2200" b="1" dirty="0"/>
              <a:t>Password field </a:t>
            </a:r>
          </a:p>
          <a:p>
            <a:pPr lvl="1">
              <a:buFont typeface="Wingdings" panose="05000000000000000000" pitchFamily="2" charset="2"/>
              <a:buChar char="Ø"/>
            </a:pPr>
            <a:r>
              <a:rPr lang="en-US" sz="2200" b="1" dirty="0"/>
              <a:t>Separator </a:t>
            </a:r>
          </a:p>
          <a:p>
            <a:pPr lvl="1">
              <a:buFont typeface="Wingdings" panose="05000000000000000000" pitchFamily="2" charset="2"/>
              <a:buChar char="Ø"/>
            </a:pPr>
            <a:r>
              <a:rPr lang="en-US" sz="2200" b="1" dirty="0"/>
              <a:t>Progress Bar </a:t>
            </a:r>
          </a:p>
          <a:p>
            <a:pPr lvl="1">
              <a:buFont typeface="Wingdings" panose="05000000000000000000" pitchFamily="2" charset="2"/>
              <a:buChar char="Ø"/>
            </a:pPr>
            <a:r>
              <a:rPr lang="en-US" sz="2200" b="1" dirty="0"/>
              <a:t>Scroll Bar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514600"/>
            <a:ext cx="2628899" cy="1752600"/>
          </a:xfrm>
          <a:prstGeom prst="rect">
            <a:avLst/>
          </a:prstGeom>
        </p:spPr>
      </p:pic>
    </p:spTree>
    <p:extLst>
      <p:ext uri="{BB962C8B-B14F-4D97-AF65-F5344CB8AC3E}">
        <p14:creationId xmlns:p14="http://schemas.microsoft.com/office/powerpoint/2010/main" val="161800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p:cTn id="13"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p:cTn id="29"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0"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1"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p:cTn id="45"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6"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47"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48" dur="10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p:cTn id="53"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4"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55"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56"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1679575"/>
          </a:xfrm>
          <a:effectLst>
            <a:innerShdw blurRad="63500" dist="50800" dir="13500000">
              <a:prstClr val="black">
                <a:alpha val="50000"/>
              </a:prstClr>
            </a:innerShdw>
          </a:effectLst>
        </p:spPr>
        <p:txBody>
          <a:bodyPr>
            <a:normAutofit fontScale="90000"/>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MODEL-VIEW-CONTROLLER  ARCHITECTURE</a:t>
            </a:r>
            <a:endParaRPr lang="en-US"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ransition spd="med">
    <p:pull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What is MVC ?</a:t>
            </a:r>
            <a:endParaRPr lang="en-US"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Content Placeholder 2"/>
          <p:cNvSpPr>
            <a:spLocks noGrp="1"/>
          </p:cNvSpPr>
          <p:nvPr>
            <p:ph idx="1"/>
          </p:nvPr>
        </p:nvSpPr>
        <p:spPr/>
        <p:txBody>
          <a:bodyPr/>
          <a:lstStyle/>
          <a:p>
            <a:r>
              <a:rPr lang="en-US" sz="2400" b="1" dirty="0" smtClean="0">
                <a:latin typeface="Comic Sans MS" pitchFamily="66" charset="0"/>
              </a:rPr>
              <a:t>Presented by Trygve Reenskaug in 1979</a:t>
            </a:r>
          </a:p>
          <a:p>
            <a:r>
              <a:rPr lang="en-US" sz="2400" b="1" dirty="0" smtClean="0">
                <a:latin typeface="Comic Sans MS" pitchFamily="66" charset="0"/>
              </a:rPr>
              <a:t>Architectural design pattern which works to separate data and UI ,for a more modularized system</a:t>
            </a:r>
          </a:p>
          <a:p>
            <a:r>
              <a:rPr lang="en-US" sz="2400" b="1" dirty="0" smtClean="0">
                <a:latin typeface="Comic Sans MS" pitchFamily="66" charset="0"/>
              </a:rPr>
              <a:t>MVC is a sound architectural design for almost any GUI application</a:t>
            </a:r>
          </a:p>
          <a:p>
            <a:endParaRPr lang="en-US" dirty="0" smtClean="0"/>
          </a:p>
          <a:p>
            <a:endParaRPr lang="en-US" dirty="0" smtClean="0"/>
          </a:p>
          <a:p>
            <a:endParaRPr lang="en-US" dirty="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228600"/>
            <a:ext cx="8534400" cy="2062103"/>
          </a:xfrm>
          <a:prstGeom prst="rect">
            <a:avLst/>
          </a:prstGeom>
          <a:noFill/>
        </p:spPr>
        <p:txBody>
          <a:bodyPr wrap="square" rtlCol="0">
            <a:spAutoFit/>
            <a:scene3d>
              <a:camera prst="orthographicFront"/>
              <a:lightRig rig="balanced" dir="t">
                <a:rot lat="0" lon="0" rev="2100000"/>
              </a:lightRig>
            </a:scene3d>
            <a:sp3d extrusionH="57150" prstMaterial="metal">
              <a:bevelT w="38100" h="25400"/>
              <a:contourClr>
                <a:schemeClr val="bg2"/>
              </a:contourClr>
            </a:sp3d>
          </a:bodyPr>
          <a:lstStyle/>
          <a:p>
            <a:r>
              <a:rPr lang="en-US" sz="2800" b="1" dirty="0" smtClean="0">
                <a:ln w="50800"/>
                <a:solidFill>
                  <a:prstClr val="black">
                    <a:shade val="50000"/>
                  </a:prstClr>
                </a:solidFill>
                <a:latin typeface="Aharoni" pitchFamily="2" charset="-79"/>
                <a:cs typeface="Aharoni" pitchFamily="2" charset="-79"/>
              </a:rPr>
              <a:t>MODEL</a:t>
            </a:r>
            <a:r>
              <a:rPr lang="en-US" sz="2400" b="1" dirty="0" smtClean="0">
                <a:ln w="50800"/>
                <a:solidFill>
                  <a:prstClr val="black">
                    <a:shade val="50000"/>
                  </a:prstClr>
                </a:solidFill>
                <a:latin typeface="Aharoni" pitchFamily="2" charset="-79"/>
                <a:cs typeface="Aharoni" pitchFamily="2" charset="-79"/>
              </a:rPr>
              <a:t> </a:t>
            </a:r>
            <a:r>
              <a:rPr lang="en-US" b="1" dirty="0" smtClean="0">
                <a:ln w="50800"/>
                <a:solidFill>
                  <a:prstClr val="black">
                    <a:shade val="50000"/>
                  </a:prstClr>
                </a:solidFill>
              </a:rPr>
              <a:t> :  </a:t>
            </a:r>
            <a:r>
              <a:rPr lang="en-US" b="1" dirty="0" smtClean="0">
                <a:ln w="50800"/>
                <a:solidFill>
                  <a:prstClr val="black">
                    <a:shade val="50000"/>
                  </a:prstClr>
                </a:solidFill>
                <a:latin typeface="Arial Rounded MT Bold" pitchFamily="34" charset="0"/>
              </a:rPr>
              <a:t>Represents the data model </a:t>
            </a:r>
            <a:endParaRPr lang="en-US" b="1" dirty="0" smtClean="0">
              <a:ln w="50800"/>
              <a:solidFill>
                <a:prstClr val="black">
                  <a:shade val="50000"/>
                </a:prstClr>
              </a:solidFill>
            </a:endParaRPr>
          </a:p>
          <a:p>
            <a:pPr>
              <a:buFont typeface="Arial" pitchFamily="34" charset="0"/>
              <a:buChar char="•"/>
            </a:pPr>
            <a:r>
              <a:rPr lang="en-US" sz="2000" b="1" dirty="0" smtClean="0">
                <a:ln w="50800"/>
                <a:solidFill>
                  <a:prstClr val="white"/>
                </a:solidFill>
                <a:latin typeface="Comic Sans MS" pitchFamily="66" charset="0"/>
              </a:rPr>
              <a:t>   Contains all application specific content and processing logic            </a:t>
            </a:r>
          </a:p>
          <a:p>
            <a:pPr>
              <a:buFont typeface="Arial" pitchFamily="34" charset="0"/>
              <a:buChar char="•"/>
            </a:pPr>
            <a:r>
              <a:rPr lang="en-US" sz="2000" b="1" dirty="0" smtClean="0">
                <a:ln w="50800"/>
                <a:solidFill>
                  <a:prstClr val="white"/>
                </a:solidFill>
                <a:latin typeface="Comic Sans MS" pitchFamily="66" charset="0"/>
              </a:rPr>
              <a:t>   Includes all the content objects  </a:t>
            </a:r>
          </a:p>
          <a:p>
            <a:pPr>
              <a:buFont typeface="Arial" pitchFamily="34" charset="0"/>
              <a:buChar char="•"/>
            </a:pPr>
            <a:r>
              <a:rPr lang="en-US" sz="2000" b="1">
                <a:ln w="50800"/>
                <a:solidFill>
                  <a:prstClr val="white"/>
                </a:solidFill>
                <a:latin typeface="Comic Sans MS" pitchFamily="66" charset="0"/>
              </a:rPr>
              <a:t> </a:t>
            </a:r>
            <a:r>
              <a:rPr lang="en-US" sz="2000" b="1" smtClean="0">
                <a:ln w="50800"/>
                <a:solidFill>
                  <a:prstClr val="white"/>
                </a:solidFill>
                <a:latin typeface="Comic Sans MS" pitchFamily="66" charset="0"/>
              </a:rPr>
              <a:t>  Includes </a:t>
            </a:r>
            <a:r>
              <a:rPr lang="en-US" sz="2000" b="1" dirty="0" smtClean="0">
                <a:ln w="50800"/>
                <a:solidFill>
                  <a:prstClr val="white"/>
                </a:solidFill>
                <a:latin typeface="Comic Sans MS" pitchFamily="66" charset="0"/>
              </a:rPr>
              <a:t>processing functionality that are application specific</a:t>
            </a:r>
          </a:p>
          <a:p>
            <a:pPr>
              <a:buFont typeface="Arial" pitchFamily="34" charset="0"/>
              <a:buChar char="•"/>
            </a:pPr>
            <a:r>
              <a:rPr lang="en-US" sz="2000" b="1" dirty="0">
                <a:ln w="50800"/>
                <a:solidFill>
                  <a:prstClr val="white"/>
                </a:solidFill>
                <a:latin typeface="Comic Sans MS" pitchFamily="66" charset="0"/>
              </a:rPr>
              <a:t> </a:t>
            </a:r>
            <a:r>
              <a:rPr lang="en-US" sz="2000" b="1" dirty="0" smtClean="0">
                <a:ln w="50800"/>
                <a:solidFill>
                  <a:prstClr val="white"/>
                </a:solidFill>
                <a:latin typeface="Comic Sans MS" pitchFamily="66" charset="0"/>
              </a:rPr>
              <a:t>  Responds to user requests from the view</a:t>
            </a:r>
          </a:p>
          <a:p>
            <a:pPr>
              <a:buFont typeface="Arial" pitchFamily="34" charset="0"/>
              <a:buChar char="•"/>
            </a:pPr>
            <a:r>
              <a:rPr lang="en-US" sz="2000" b="1" dirty="0">
                <a:ln w="50800"/>
                <a:solidFill>
                  <a:prstClr val="white"/>
                </a:solidFill>
                <a:latin typeface="Comic Sans MS" pitchFamily="66" charset="0"/>
              </a:rPr>
              <a:t> </a:t>
            </a:r>
            <a:r>
              <a:rPr lang="en-US" sz="2000" b="1" dirty="0" smtClean="0">
                <a:ln w="50800"/>
                <a:solidFill>
                  <a:prstClr val="white"/>
                </a:solidFill>
                <a:latin typeface="Comic Sans MS" pitchFamily="66" charset="0"/>
              </a:rPr>
              <a:t>  Responds to instructions from the controller to update itself  </a:t>
            </a:r>
            <a:endParaRPr lang="en-US" sz="2000" b="1" dirty="0">
              <a:ln w="50800"/>
              <a:solidFill>
                <a:prstClr val="white"/>
              </a:solidFill>
              <a:latin typeface="Comic Sans MS" pitchFamily="66" charset="0"/>
            </a:endParaRPr>
          </a:p>
        </p:txBody>
      </p:sp>
      <p:sp>
        <p:nvSpPr>
          <p:cNvPr id="5" name="TextBox 4"/>
          <p:cNvSpPr txBox="1"/>
          <p:nvPr/>
        </p:nvSpPr>
        <p:spPr>
          <a:xfrm>
            <a:off x="381000" y="2362200"/>
            <a:ext cx="7620000" cy="1661993"/>
          </a:xfrm>
          <a:prstGeom prst="rect">
            <a:avLst/>
          </a:prstGeom>
          <a:noFill/>
        </p:spPr>
        <p:txBody>
          <a:bodyPr wrap="square" rtlCol="0">
            <a:spAutoFit/>
            <a:scene3d>
              <a:camera prst="orthographicFront"/>
              <a:lightRig rig="balanced" dir="t">
                <a:rot lat="0" lon="0" rev="2100000"/>
              </a:lightRig>
            </a:scene3d>
            <a:sp3d extrusionH="57150" prstMaterial="metal">
              <a:bevelT w="38100" h="25400"/>
              <a:contourClr>
                <a:schemeClr val="bg2"/>
              </a:contourClr>
            </a:sp3d>
          </a:bodyPr>
          <a:lstStyle/>
          <a:p>
            <a:r>
              <a:rPr lang="en-US" sz="2400" b="1" dirty="0" smtClean="0">
                <a:ln w="50800"/>
                <a:solidFill>
                  <a:prstClr val="black">
                    <a:shade val="50000"/>
                  </a:prstClr>
                </a:solidFill>
                <a:latin typeface="Aharoni" pitchFamily="2" charset="-79"/>
                <a:cs typeface="Aharoni" pitchFamily="2" charset="-79"/>
              </a:rPr>
              <a:t>VIEW</a:t>
            </a:r>
            <a:r>
              <a:rPr lang="en-US" b="1" dirty="0" smtClean="0">
                <a:ln w="50800"/>
                <a:solidFill>
                  <a:prstClr val="black">
                    <a:shade val="50000"/>
                  </a:prstClr>
                </a:solidFill>
              </a:rPr>
              <a:t>  :    </a:t>
            </a:r>
            <a:r>
              <a:rPr lang="en-US" b="1" dirty="0" smtClean="0">
                <a:ln w="50800"/>
                <a:solidFill>
                  <a:prstClr val="black">
                    <a:shade val="50000"/>
                  </a:prstClr>
                </a:solidFill>
                <a:latin typeface="Arial Rounded MT Bold" pitchFamily="34" charset="0"/>
              </a:rPr>
              <a:t>Represents the screen shown to user</a:t>
            </a:r>
            <a:endParaRPr lang="en-US" b="1" dirty="0" smtClean="0">
              <a:ln w="50800"/>
              <a:solidFill>
                <a:prstClr val="black">
                  <a:shade val="50000"/>
                </a:prstClr>
              </a:solidFill>
            </a:endParaRPr>
          </a:p>
          <a:p>
            <a:pPr>
              <a:buFont typeface="Arial" pitchFamily="34" charset="0"/>
              <a:buChar char="•"/>
            </a:pPr>
            <a:r>
              <a:rPr lang="en-US" sz="2000" b="1" dirty="0" smtClean="0">
                <a:ln w="50800"/>
                <a:solidFill>
                  <a:prstClr val="white"/>
                </a:solidFill>
              </a:rPr>
              <a:t>    </a:t>
            </a:r>
            <a:r>
              <a:rPr lang="en-US" sz="2000" b="1" dirty="0" smtClean="0">
                <a:ln w="50800"/>
                <a:solidFill>
                  <a:prstClr val="white"/>
                </a:solidFill>
                <a:latin typeface="Comic Sans MS" pitchFamily="66" charset="0"/>
              </a:rPr>
              <a:t>Contains all interface specific functions and enables the presentation  of content and processing logic</a:t>
            </a:r>
          </a:p>
          <a:p>
            <a:pPr>
              <a:buFont typeface="Arial" pitchFamily="34" charset="0"/>
              <a:buChar char="•"/>
            </a:pPr>
            <a:r>
              <a:rPr lang="en-US" sz="2000" b="1" dirty="0" smtClean="0">
                <a:ln w="50800"/>
                <a:solidFill>
                  <a:prstClr val="white"/>
                </a:solidFill>
                <a:latin typeface="Comic Sans MS" pitchFamily="66" charset="0"/>
              </a:rPr>
              <a:t>   Includes  processing functionality required by end user</a:t>
            </a:r>
          </a:p>
          <a:p>
            <a:endParaRPr lang="en-US" b="1" dirty="0">
              <a:ln w="50800"/>
              <a:solidFill>
                <a:prstClr val="black">
                  <a:shade val="50000"/>
                </a:prstClr>
              </a:solidFill>
            </a:endParaRPr>
          </a:p>
        </p:txBody>
      </p:sp>
      <p:sp>
        <p:nvSpPr>
          <p:cNvPr id="6" name="TextBox 5"/>
          <p:cNvSpPr txBox="1"/>
          <p:nvPr/>
        </p:nvSpPr>
        <p:spPr>
          <a:xfrm>
            <a:off x="381000" y="3964900"/>
            <a:ext cx="7848600" cy="2893100"/>
          </a:xfrm>
          <a:prstGeom prst="rect">
            <a:avLst/>
          </a:prstGeom>
          <a:noFill/>
        </p:spPr>
        <p:txBody>
          <a:bodyPr wrap="square" rtlCol="0">
            <a:spAutoFit/>
            <a:scene3d>
              <a:camera prst="orthographicFront"/>
              <a:lightRig rig="balanced" dir="t">
                <a:rot lat="0" lon="0" rev="2100000"/>
              </a:lightRig>
            </a:scene3d>
            <a:sp3d extrusionH="57150" prstMaterial="metal">
              <a:bevelT w="38100" h="25400"/>
              <a:contourClr>
                <a:schemeClr val="bg2"/>
              </a:contourClr>
            </a:sp3d>
          </a:bodyPr>
          <a:lstStyle/>
          <a:p>
            <a:r>
              <a:rPr lang="en-US" sz="2400" b="1" dirty="0" smtClean="0">
                <a:ln w="50800"/>
                <a:solidFill>
                  <a:prstClr val="black">
                    <a:shade val="50000"/>
                  </a:prstClr>
                </a:solidFill>
                <a:latin typeface="Aharoni" pitchFamily="2" charset="-79"/>
                <a:cs typeface="Aharoni" pitchFamily="2" charset="-79"/>
              </a:rPr>
              <a:t>CONTROLLER</a:t>
            </a:r>
            <a:r>
              <a:rPr lang="en-US" b="1" dirty="0" smtClean="0">
                <a:ln w="50800"/>
                <a:solidFill>
                  <a:prstClr val="black">
                    <a:shade val="50000"/>
                  </a:prstClr>
                </a:solidFill>
              </a:rPr>
              <a:t>  :   </a:t>
            </a:r>
            <a:r>
              <a:rPr lang="en-US" b="1" dirty="0" smtClean="0">
                <a:ln w="50800"/>
                <a:solidFill>
                  <a:prstClr val="black">
                    <a:shade val="50000"/>
                  </a:prstClr>
                </a:solidFill>
                <a:latin typeface="Arial Rounded MT Bold" pitchFamily="34" charset="0"/>
              </a:rPr>
              <a:t>Interactions from user that change data and view</a:t>
            </a:r>
            <a:endParaRPr lang="en-US" b="1" dirty="0" smtClean="0">
              <a:ln w="50800"/>
              <a:solidFill>
                <a:prstClr val="black">
                  <a:shade val="50000"/>
                </a:prstClr>
              </a:solidFill>
            </a:endParaRPr>
          </a:p>
          <a:p>
            <a:pPr>
              <a:buFont typeface="Arial" pitchFamily="34" charset="0"/>
              <a:buChar char="•"/>
            </a:pPr>
            <a:r>
              <a:rPr lang="en-US" sz="2000" b="1" dirty="0" smtClean="0">
                <a:ln w="50800"/>
                <a:solidFill>
                  <a:prstClr val="white"/>
                </a:solidFill>
                <a:latin typeface="Comic Sans MS" pitchFamily="66" charset="0"/>
              </a:rPr>
              <a:t>  The </a:t>
            </a:r>
            <a:r>
              <a:rPr lang="en-US" sz="2000" b="1" dirty="0">
                <a:ln w="50800"/>
                <a:solidFill>
                  <a:prstClr val="white"/>
                </a:solidFill>
                <a:latin typeface="Comic Sans MS" pitchFamily="66" charset="0"/>
              </a:rPr>
              <a:t>means by which the user interacts with the </a:t>
            </a:r>
            <a:r>
              <a:rPr lang="en-US" sz="2000" b="1" dirty="0" smtClean="0">
                <a:ln w="50800"/>
                <a:solidFill>
                  <a:prstClr val="white"/>
                </a:solidFill>
                <a:latin typeface="Comic Sans MS" pitchFamily="66" charset="0"/>
              </a:rPr>
              <a:t>application</a:t>
            </a:r>
          </a:p>
          <a:p>
            <a:pPr>
              <a:buFont typeface="Arial" pitchFamily="34" charset="0"/>
              <a:buChar char="•"/>
            </a:pPr>
            <a:r>
              <a:rPr lang="en-US" sz="2000" b="1" dirty="0" smtClean="0">
                <a:ln w="50800"/>
                <a:solidFill>
                  <a:prstClr val="white"/>
                </a:solidFill>
                <a:latin typeface="Comic Sans MS" pitchFamily="66" charset="0"/>
              </a:rPr>
              <a:t>     Controller’s responsibilities :</a:t>
            </a:r>
          </a:p>
          <a:p>
            <a:pPr marL="342900" indent="-342900">
              <a:buFont typeface="+mj-lt"/>
              <a:buAutoNum type="arabicParenR"/>
            </a:pPr>
            <a:r>
              <a:rPr lang="en-US" sz="2000" b="1" dirty="0" smtClean="0">
                <a:ln w="50800"/>
                <a:solidFill>
                  <a:prstClr val="white"/>
                </a:solidFill>
                <a:latin typeface="Comic Sans MS" pitchFamily="66" charset="0"/>
              </a:rPr>
              <a:t> Accept user input</a:t>
            </a:r>
          </a:p>
          <a:p>
            <a:pPr marL="342900" indent="-342900">
              <a:buFont typeface="+mj-lt"/>
              <a:buAutoNum type="arabicParenR"/>
            </a:pPr>
            <a:r>
              <a:rPr lang="en-US" sz="2000" b="1" dirty="0" smtClean="0">
                <a:ln w="50800"/>
                <a:solidFill>
                  <a:prstClr val="white"/>
                </a:solidFill>
                <a:latin typeface="Comic Sans MS" pitchFamily="66" charset="0"/>
              </a:rPr>
              <a:t> Send messages to the model, which may in turn notify it to observers  </a:t>
            </a:r>
          </a:p>
          <a:p>
            <a:pPr marL="342900" indent="-342900">
              <a:buFont typeface="+mj-lt"/>
              <a:buAutoNum type="arabicParenR"/>
            </a:pPr>
            <a:r>
              <a:rPr lang="en-US" sz="2000" b="1" dirty="0" smtClean="0">
                <a:ln w="50800"/>
                <a:solidFill>
                  <a:prstClr val="white"/>
                </a:solidFill>
                <a:latin typeface="Comic Sans MS" pitchFamily="66" charset="0"/>
              </a:rPr>
              <a:t> Send appropriate messages to the view </a:t>
            </a:r>
          </a:p>
          <a:p>
            <a:pPr>
              <a:buFont typeface="Arial" pitchFamily="34" charset="0"/>
              <a:buChar char="•"/>
            </a:pPr>
            <a:endParaRPr lang="en-US" b="1" dirty="0" smtClean="0">
              <a:ln w="50800"/>
              <a:solidFill>
                <a:prstClr val="black">
                  <a:shade val="50000"/>
                </a:prstClr>
              </a:solidFill>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gen-interactions"/>
          <p:cNvPicPr>
            <a:picLocks noChangeAspect="1" noChangeArrowheads="1"/>
          </p:cNvPicPr>
          <p:nvPr/>
        </p:nvPicPr>
        <p:blipFill>
          <a:blip r:embed="rId2"/>
          <a:srcRect/>
          <a:stretch>
            <a:fillRect/>
          </a:stretch>
        </p:blipFill>
        <p:spPr bwMode="auto">
          <a:xfrm>
            <a:off x="685800" y="1219200"/>
            <a:ext cx="7543800" cy="5280025"/>
          </a:xfrm>
          <a:prstGeom prst="rect">
            <a:avLst/>
          </a:prstGeom>
          <a:noFill/>
          <a:ln>
            <a:solidFill>
              <a:schemeClr val="tx2">
                <a:lumMod val="75000"/>
              </a:schemeClr>
            </a:solidFill>
          </a:ln>
        </p:spPr>
      </p:pic>
      <p:sp>
        <p:nvSpPr>
          <p:cNvPr id="3" name="TextBox 2"/>
          <p:cNvSpPr txBox="1"/>
          <p:nvPr/>
        </p:nvSpPr>
        <p:spPr>
          <a:xfrm>
            <a:off x="1219200" y="457200"/>
            <a:ext cx="6781800" cy="707886"/>
          </a:xfrm>
          <a:prstGeom prst="rect">
            <a:avLst/>
          </a:prstGeom>
          <a:noFill/>
        </p:spPr>
        <p:txBody>
          <a:bodyPr wrap="square" rtlCol="0">
            <a:spAutoFit/>
          </a:bodyPr>
          <a:lstStyle/>
          <a:p>
            <a:r>
              <a:rPr lang="en-US" sz="4000" dirty="0" smtClean="0">
                <a:ln w="10160">
                  <a:solidFill>
                    <a:srgbClr val="CEB966"/>
                  </a:solidFill>
                  <a:prstDash val="solid"/>
                </a:ln>
                <a:solidFill>
                  <a:srgbClr val="FFFFFF"/>
                </a:solidFill>
                <a:effectLst>
                  <a:outerShdw blurRad="38100" dist="32000" dir="5400000" algn="tl">
                    <a:srgbClr val="000000">
                      <a:alpha val="30000"/>
                    </a:srgbClr>
                  </a:outerShdw>
                </a:effectLst>
                <a:latin typeface="Aharoni" pitchFamily="2" charset="-79"/>
                <a:cs typeface="Aharoni" pitchFamily="2" charset="-79"/>
              </a:rPr>
              <a:t>      MVC  ARCHITECTURE</a:t>
            </a:r>
            <a:endParaRPr lang="en-US" sz="4000" dirty="0">
              <a:ln w="10160">
                <a:solidFill>
                  <a:srgbClr val="CEB966"/>
                </a:solidFill>
                <a:prstDash val="solid"/>
              </a:ln>
              <a:solidFill>
                <a:srgbClr val="FFFFFF"/>
              </a:solidFill>
              <a:effectLst>
                <a:outerShdw blurRad="38100" dist="32000" dir="5400000" algn="tl">
                  <a:srgbClr val="000000">
                    <a:alpha val="30000"/>
                  </a:srgbClr>
                </a:outerShdw>
              </a:effectLst>
              <a:latin typeface="Aharoni" pitchFamily="2" charset="-79"/>
              <a:cs typeface="Aharoni" pitchFamily="2" charset="-79"/>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80000"/>
                <a:satMod val="300000"/>
              </a:schemeClr>
            </a:gs>
            <a:gs pos="100000">
              <a:schemeClr val="bg2">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514600"/>
            <a:ext cx="8610600" cy="6858000"/>
          </a:xfrm>
        </p:spPr>
        <p:txBody>
          <a:bodyPr>
            <a:normAutofit/>
          </a:bodyPr>
          <a:lstStyle/>
          <a:p>
            <a:pPr algn="l"/>
            <a:r>
              <a:rPr lang="en-US" b="1" dirty="0" smtClean="0">
                <a:solidFill>
                  <a:schemeClr val="accent5">
                    <a:lumMod val="40000"/>
                    <a:lumOff val="60000"/>
                  </a:schemeClr>
                </a:solidFill>
                <a:latin typeface="Palatino Linotype" pitchFamily="18" charset="0"/>
              </a:rPr>
              <a:t>* Minesweeper</a:t>
            </a:r>
            <a:r>
              <a:rPr lang="en-US" dirty="0" smtClean="0">
                <a:solidFill>
                  <a:schemeClr val="accent5">
                    <a:lumMod val="40000"/>
                    <a:lumOff val="60000"/>
                  </a:schemeClr>
                </a:solidFill>
                <a:latin typeface="Palatino Linotype" pitchFamily="18" charset="0"/>
              </a:rPr>
              <a:t>  is a </a:t>
            </a:r>
            <a:r>
              <a:rPr lang="en-US" dirty="0" smtClean="0">
                <a:solidFill>
                  <a:schemeClr val="accent5">
                    <a:lumMod val="40000"/>
                    <a:lumOff val="60000"/>
                  </a:schemeClr>
                </a:solidFill>
                <a:latin typeface="Palatino Linotype" pitchFamily="18" charset="0"/>
                <a:hlinkClick r:id="rId2" tooltip="Single-player video game"/>
              </a:rPr>
              <a:t>single-player</a:t>
            </a:r>
            <a:r>
              <a:rPr lang="en-US" dirty="0" smtClean="0">
                <a:solidFill>
                  <a:schemeClr val="accent5">
                    <a:lumMod val="40000"/>
                    <a:lumOff val="60000"/>
                  </a:schemeClr>
                </a:solidFill>
                <a:latin typeface="Palatino Linotype" pitchFamily="18" charset="0"/>
              </a:rPr>
              <a:t> </a:t>
            </a:r>
            <a:r>
              <a:rPr lang="en-US" dirty="0" smtClean="0">
                <a:solidFill>
                  <a:schemeClr val="accent5">
                    <a:lumMod val="40000"/>
                    <a:lumOff val="60000"/>
                  </a:schemeClr>
                </a:solidFill>
                <a:latin typeface="Palatino Linotype" pitchFamily="18" charset="0"/>
                <a:hlinkClick r:id="rId3" tooltip="Puzzle video game"/>
              </a:rPr>
              <a:t>puzzle </a:t>
            </a:r>
            <a:r>
              <a:rPr lang="en-US" dirty="0" smtClean="0">
                <a:solidFill>
                  <a:srgbClr val="FF0000"/>
                </a:solidFill>
                <a:latin typeface="Palatino Linotype" pitchFamily="18" charset="0"/>
                <a:hlinkClick r:id="rId3" tooltip="Puzzle video game"/>
              </a:rPr>
              <a:t>video</a:t>
            </a:r>
            <a:r>
              <a:rPr lang="en-US" dirty="0" smtClean="0">
                <a:solidFill>
                  <a:schemeClr val="accent5">
                    <a:lumMod val="40000"/>
                    <a:lumOff val="60000"/>
                  </a:schemeClr>
                </a:solidFill>
                <a:latin typeface="Palatino Linotype" pitchFamily="18" charset="0"/>
                <a:hlinkClick r:id="rId3" tooltip="Puzzle video game"/>
              </a:rPr>
              <a:t> game</a:t>
            </a:r>
            <a:r>
              <a:rPr lang="en-US" dirty="0" smtClean="0">
                <a:solidFill>
                  <a:schemeClr val="accent5">
                    <a:lumMod val="40000"/>
                    <a:lumOff val="60000"/>
                  </a:schemeClr>
                </a:solidFill>
                <a:latin typeface="Palatino Linotype" pitchFamily="18" charset="0"/>
              </a:rPr>
              <a:t>.</a:t>
            </a:r>
          </a:p>
          <a:p>
            <a:pPr algn="l"/>
            <a:r>
              <a:rPr lang="en-US" dirty="0" smtClean="0">
                <a:solidFill>
                  <a:schemeClr val="accent5">
                    <a:lumMod val="40000"/>
                    <a:lumOff val="60000"/>
                  </a:schemeClr>
                </a:solidFill>
                <a:latin typeface="Palatino Linotype" pitchFamily="18" charset="0"/>
              </a:rPr>
              <a:t>* The game originates from the 1960s, and has been written for many </a:t>
            </a:r>
            <a:r>
              <a:rPr lang="en-US" dirty="0" smtClean="0">
                <a:solidFill>
                  <a:schemeClr val="accent5">
                    <a:lumMod val="40000"/>
                    <a:lumOff val="60000"/>
                  </a:schemeClr>
                </a:solidFill>
                <a:latin typeface="Palatino Linotype" pitchFamily="18" charset="0"/>
                <a:hlinkClick r:id="rId4" tooltip="Computing platform"/>
              </a:rPr>
              <a:t>computing platforms</a:t>
            </a:r>
            <a:r>
              <a:rPr lang="en-US" dirty="0" smtClean="0">
                <a:solidFill>
                  <a:schemeClr val="accent5">
                    <a:lumMod val="40000"/>
                    <a:lumOff val="60000"/>
                  </a:schemeClr>
                </a:solidFill>
                <a:latin typeface="Palatino Linotype" pitchFamily="18" charset="0"/>
              </a:rPr>
              <a:t> in use today. </a:t>
            </a:r>
            <a:endParaRPr lang="en-US" dirty="0">
              <a:solidFill>
                <a:schemeClr val="accent5">
                  <a:lumMod val="40000"/>
                  <a:lumOff val="60000"/>
                </a:schemeClr>
              </a:solidFill>
              <a:latin typeface="Palatino Linotype" pitchFamily="18" charset="0"/>
            </a:endParaRPr>
          </a:p>
        </p:txBody>
      </p:sp>
      <p:sp>
        <p:nvSpPr>
          <p:cNvPr id="4" name="TextBox 3"/>
          <p:cNvSpPr txBox="1"/>
          <p:nvPr/>
        </p:nvSpPr>
        <p:spPr>
          <a:xfrm>
            <a:off x="228600" y="990600"/>
            <a:ext cx="8915400" cy="707886"/>
          </a:xfrm>
          <a:prstGeom prst="rect">
            <a:avLst/>
          </a:prstGeom>
          <a:noFill/>
        </p:spPr>
        <p:txBody>
          <a:bodyPr wrap="square" rtlCol="0">
            <a:spAutoFit/>
          </a:bodyPr>
          <a:lstStyle/>
          <a:p>
            <a:r>
              <a:rPr lang="en-US" sz="4000" b="1" dirty="0" smtClean="0">
                <a:solidFill>
                  <a:srgbClr val="000099"/>
                </a:solidFill>
                <a:latin typeface="Comic Sans MS" pitchFamily="66" charset="0"/>
                <a:cs typeface="Courier New" pitchFamily="49" charset="0"/>
              </a:rPr>
              <a:t>What is a Minesweeper …????</a:t>
            </a:r>
            <a:endParaRPr lang="en-US" sz="4000" b="1" dirty="0">
              <a:solidFill>
                <a:srgbClr val="000099"/>
              </a:solidFill>
              <a:latin typeface="Comic Sans MS" pitchFamily="66" charset="0"/>
              <a:cs typeface="Courier New" pitchFamily="49" charset="0"/>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2000" fill="hold"/>
                                        <p:tgtEl>
                                          <p:spTgt spid="4"/>
                                        </p:tgtEl>
                                        <p:attrNameLst>
                                          <p:attrName>style.color</p:attrName>
                                        </p:attrNameLst>
                                      </p:cBhvr>
                                      <p:by>
                                        <p:hsl h="7200000" s="0" l="0"/>
                                      </p:by>
                                    </p:animClr>
                                    <p:animClr clrSpc="hsl" dir="cw">
                                      <p:cBhvr>
                                        <p:cTn id="7" dur="2000" fill="hold"/>
                                        <p:tgtEl>
                                          <p:spTgt spid="4"/>
                                        </p:tgtEl>
                                        <p:attrNameLst>
                                          <p:attrName>fillcolor</p:attrName>
                                        </p:attrNameLst>
                                      </p:cBhvr>
                                      <p:by>
                                        <p:hsl h="7200000" s="0" l="0"/>
                                      </p:by>
                                    </p:animClr>
                                    <p:animClr clrSpc="hsl" dir="cw">
                                      <p:cBhvr>
                                        <p:cTn id="8" dur="2000" fill="hold"/>
                                        <p:tgtEl>
                                          <p:spTgt spid="4"/>
                                        </p:tgtEl>
                                        <p:attrNameLst>
                                          <p:attrName>stroke.color</p:attrName>
                                        </p:attrNameLst>
                                      </p:cBhvr>
                                      <p:by>
                                        <p:hsl h="7200000" s="0" l="0"/>
                                      </p:by>
                                    </p:animClr>
                                    <p:set>
                                      <p:cBhvr>
                                        <p:cTn id="9" dur="2000" fill="hold"/>
                                        <p:tgtEl>
                                          <p:spTgt spid="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How does it work?</a:t>
            </a:r>
            <a:endParaRPr lang="en-US"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Content Placeholder 2"/>
          <p:cNvSpPr>
            <a:spLocks noGrp="1"/>
          </p:cNvSpPr>
          <p:nvPr>
            <p:ph idx="1"/>
          </p:nvPr>
        </p:nvSpPr>
        <p:spPr/>
        <p:txBody>
          <a:bodyPr>
            <a:normAutofit/>
          </a:bodyPr>
          <a:lstStyle/>
          <a:p>
            <a:r>
              <a:rPr lang="en-US" sz="2400" b="1" dirty="0" smtClean="0">
                <a:latin typeface="Comic Sans MS" pitchFamily="66" charset="0"/>
              </a:rPr>
              <a:t>User inputs a command</a:t>
            </a:r>
          </a:p>
          <a:p>
            <a:r>
              <a:rPr lang="en-US" sz="2400" b="1" dirty="0" smtClean="0">
                <a:latin typeface="Comic Sans MS" pitchFamily="66" charset="0"/>
              </a:rPr>
              <a:t>Controller handles input and updates model or changes the view</a:t>
            </a:r>
          </a:p>
          <a:p>
            <a:r>
              <a:rPr lang="en-US" sz="2400" b="1" dirty="0" smtClean="0">
                <a:latin typeface="Comic Sans MS" pitchFamily="66" charset="0"/>
              </a:rPr>
              <a:t>View, which relies on model to show data to user, updates if necessary</a:t>
            </a:r>
          </a:p>
          <a:p>
            <a:r>
              <a:rPr lang="en-US" sz="2400" b="1" dirty="0" smtClean="0">
                <a:latin typeface="Comic Sans MS" pitchFamily="66" charset="0"/>
              </a:rPr>
              <a:t>Again ,the same is repeated .</a:t>
            </a:r>
            <a:endParaRPr lang="en-US" sz="2400" b="1" dirty="0">
              <a:latin typeface="Comic Sans MS" pitchFamily="66" charset="0"/>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ADVANTAGES OF MVC</a:t>
            </a:r>
            <a:endParaRPr lang="en-US"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Content Placeholder 3"/>
          <p:cNvSpPr>
            <a:spLocks noGrp="1"/>
          </p:cNvSpPr>
          <p:nvPr>
            <p:ph idx="1"/>
          </p:nvPr>
        </p:nvSpPr>
        <p:spPr/>
        <p:txBody>
          <a:bodyPr>
            <a:normAutofit fontScale="92500" lnSpcReduction="10000"/>
          </a:bodyPr>
          <a:lstStyle/>
          <a:p>
            <a:r>
              <a:rPr lang="en-US" b="1" dirty="0" smtClean="0">
                <a:latin typeface="Comic Sans MS" pitchFamily="66" charset="0"/>
              </a:rPr>
              <a:t>Provides a logical structure for heavily interactive system</a:t>
            </a:r>
          </a:p>
          <a:p>
            <a:r>
              <a:rPr lang="en-US" b="1" dirty="0" smtClean="0">
                <a:latin typeface="Comic Sans MS" pitchFamily="66" charset="0"/>
              </a:rPr>
              <a:t>Adheres to good engineering design principles and practices</a:t>
            </a:r>
          </a:p>
          <a:p>
            <a:pPr lvl="1"/>
            <a:r>
              <a:rPr lang="en-US" dirty="0" smtClean="0"/>
              <a:t>Information hiding, simplicity, etc.</a:t>
            </a:r>
          </a:p>
          <a:p>
            <a:pPr>
              <a:lnSpc>
                <a:spcPct val="90000"/>
              </a:lnSpc>
            </a:pPr>
            <a:r>
              <a:rPr lang="en-US" b="1" dirty="0" smtClean="0">
                <a:latin typeface="Comic Sans MS" pitchFamily="66" charset="0"/>
              </a:rPr>
              <a:t>Clarity of design</a:t>
            </a:r>
          </a:p>
          <a:p>
            <a:pPr lvl="1">
              <a:lnSpc>
                <a:spcPct val="90000"/>
              </a:lnSpc>
            </a:pPr>
            <a:r>
              <a:rPr lang="en-US" dirty="0" smtClean="0"/>
              <a:t>easier to implement and maintain</a:t>
            </a:r>
          </a:p>
          <a:p>
            <a:pPr>
              <a:lnSpc>
                <a:spcPct val="90000"/>
              </a:lnSpc>
            </a:pPr>
            <a:r>
              <a:rPr lang="en-US" b="1" dirty="0" smtClean="0">
                <a:latin typeface="Comic Sans MS" pitchFamily="66" charset="0"/>
              </a:rPr>
              <a:t>Modularity</a:t>
            </a:r>
          </a:p>
          <a:p>
            <a:pPr lvl="1">
              <a:lnSpc>
                <a:spcPct val="90000"/>
              </a:lnSpc>
            </a:pPr>
            <a:r>
              <a:rPr lang="en-US" dirty="0" smtClean="0"/>
              <a:t>changes to one don't affect the others</a:t>
            </a:r>
          </a:p>
          <a:p>
            <a:pPr lvl="1">
              <a:lnSpc>
                <a:spcPct val="90000"/>
              </a:lnSpc>
            </a:pPr>
            <a:r>
              <a:rPr lang="en-US" dirty="0" smtClean="0"/>
              <a:t>can develop in parallel once you have the interfaces</a:t>
            </a:r>
          </a:p>
          <a:p>
            <a:pPr>
              <a:lnSpc>
                <a:spcPct val="90000"/>
              </a:lnSpc>
            </a:pPr>
            <a:r>
              <a:rPr lang="en-US" b="1" dirty="0" smtClean="0">
                <a:latin typeface="Comic Sans MS" pitchFamily="66" charset="0"/>
              </a:rPr>
              <a:t>Multiple views</a:t>
            </a:r>
          </a:p>
          <a:p>
            <a:pPr lvl="1">
              <a:lnSpc>
                <a:spcPct val="90000"/>
              </a:lnSpc>
            </a:pPr>
            <a:r>
              <a:rPr lang="en-US" dirty="0" smtClean="0"/>
              <a:t>games, spreadsheets, PowerPoint, ….</a:t>
            </a:r>
            <a:endParaRPr lang="eu-ES" dirty="0" smtClean="0"/>
          </a:p>
          <a:p>
            <a:endParaRPr lang="en-US" dirty="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 calcmode="lin" valueType="num">
                                      <p:cBhvr additive="base">
                                        <p:cTn id="3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 calcmode="lin" valueType="num">
                                      <p:cBhvr additive="base">
                                        <p:cTn id="4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 calcmode="lin" valueType="num">
                                      <p:cBhvr additive="base">
                                        <p:cTn id="4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anim calcmode="lin" valueType="num">
                                      <p:cBhvr additive="base">
                                        <p:cTn id="5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type="title"/>
          </p:nvPr>
        </p:nvSpPr>
        <p:spPr>
          <a:xfrm>
            <a:off x="609600" y="1447800"/>
            <a:ext cx="8229600" cy="3535363"/>
          </a:xfrm>
        </p:spPr>
        <p:txBody>
          <a:bodyPr/>
          <a:lstStyle/>
          <a:p>
            <a:r>
              <a:rPr lang="en-US" altLang="en-US"/>
              <a:t>MAKING OF GUI</a:t>
            </a:r>
            <a:br>
              <a:rPr lang="en-US" altLang="en-US"/>
            </a:br>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a:t>Creating Board</a:t>
            </a:r>
          </a:p>
        </p:txBody>
      </p:sp>
      <p:sp>
        <p:nvSpPr>
          <p:cNvPr id="3075" name="Rectangle 3"/>
          <p:cNvSpPr>
            <a:spLocks noGrp="1" noChangeArrowheads="1"/>
          </p:cNvSpPr>
          <p:nvPr>
            <p:ph type="body" idx="1"/>
          </p:nvPr>
        </p:nvSpPr>
        <p:spPr>
          <a:xfrm>
            <a:off x="533400" y="1524000"/>
            <a:ext cx="8229600" cy="4525963"/>
          </a:xfrm>
        </p:spPr>
        <p:txBody>
          <a:bodyPr/>
          <a:lstStyle/>
          <a:p>
            <a:pPr marL="457200" indent="-457200">
              <a:lnSpc>
                <a:spcPct val="80000"/>
              </a:lnSpc>
            </a:pPr>
            <a:r>
              <a:rPr lang="en-US" altLang="en-US" sz="1200"/>
              <a:t>Create a new JFRAME </a:t>
            </a:r>
          </a:p>
          <a:p>
            <a:pPr marL="457200" indent="-457200">
              <a:lnSpc>
                <a:spcPct val="80000"/>
              </a:lnSpc>
            </a:pPr>
            <a:r>
              <a:rPr lang="en-US" altLang="en-US" sz="1200"/>
              <a:t>Drag MENUBAR from PALETEE to Jframe </a:t>
            </a:r>
          </a:p>
          <a:p>
            <a:pPr marL="457200" indent="-457200">
              <a:lnSpc>
                <a:spcPct val="80000"/>
              </a:lnSpc>
            </a:pPr>
            <a:r>
              <a:rPr lang="en-US" altLang="en-US" sz="1200"/>
              <a:t>MENUBAR contains two MENUS</a:t>
            </a:r>
          </a:p>
          <a:p>
            <a:pPr marL="457200" indent="-457200" algn="ctr">
              <a:lnSpc>
                <a:spcPct val="80000"/>
              </a:lnSpc>
              <a:buFontTx/>
              <a:buAutoNum type="arabicPeriod"/>
            </a:pPr>
            <a:r>
              <a:rPr lang="en-US" altLang="en-US" sz="1200"/>
              <a:t>MENU1</a:t>
            </a:r>
          </a:p>
          <a:p>
            <a:pPr marL="457200" indent="-457200" algn="ctr">
              <a:lnSpc>
                <a:spcPct val="80000"/>
              </a:lnSpc>
              <a:buFontTx/>
              <a:buAutoNum type="arabicPeriod"/>
            </a:pPr>
            <a:r>
              <a:rPr lang="en-US" altLang="en-US" sz="1200"/>
              <a:t>MENU2 </a:t>
            </a:r>
          </a:p>
          <a:p>
            <a:pPr marL="457200" indent="-457200">
              <a:lnSpc>
                <a:spcPct val="80000"/>
              </a:lnSpc>
            </a:pPr>
            <a:r>
              <a:rPr lang="en-US" altLang="en-US" sz="1200"/>
              <a:t>Add  MENUITEMS to each MENU</a:t>
            </a:r>
          </a:p>
          <a:p>
            <a:pPr marL="457200" indent="-457200">
              <a:lnSpc>
                <a:spcPct val="80000"/>
              </a:lnSpc>
            </a:pPr>
            <a:r>
              <a:rPr lang="en-US" altLang="en-US" sz="1200"/>
              <a:t>If we want to add more than one MENUITEM add by using SEPERATOR</a:t>
            </a:r>
          </a:p>
          <a:p>
            <a:pPr marL="457200" indent="-457200">
              <a:lnSpc>
                <a:spcPct val="80000"/>
              </a:lnSpc>
              <a:buFontTx/>
              <a:buAutoNum type="arabicPeriod"/>
            </a:pPr>
            <a:r>
              <a:rPr lang="en-US" altLang="en-US" sz="1200" u="sng"/>
              <a:t>MENU1</a:t>
            </a:r>
          </a:p>
          <a:p>
            <a:pPr marL="457200" indent="-457200">
              <a:lnSpc>
                <a:spcPct val="80000"/>
              </a:lnSpc>
            </a:pPr>
            <a:r>
              <a:rPr lang="en-US" altLang="en-US" sz="1200"/>
              <a:t>Name MENU1 as </a:t>
            </a:r>
            <a:r>
              <a:rPr lang="en-US" altLang="en-US" sz="1200" u="sng"/>
              <a:t>GAME</a:t>
            </a:r>
            <a:endParaRPr lang="en-US" altLang="en-US" sz="1200"/>
          </a:p>
          <a:p>
            <a:pPr marL="457200" indent="-457200">
              <a:lnSpc>
                <a:spcPct val="80000"/>
              </a:lnSpc>
            </a:pPr>
            <a:r>
              <a:rPr lang="en-US" altLang="en-US" sz="1200"/>
              <a:t>Add two MENUITEMS to GAME</a:t>
            </a:r>
          </a:p>
          <a:p>
            <a:pPr marL="457200" indent="-457200">
              <a:lnSpc>
                <a:spcPct val="80000"/>
              </a:lnSpc>
            </a:pPr>
            <a:r>
              <a:rPr lang="en-US" altLang="en-US" sz="1200"/>
              <a:t>Name MENUITEM1 as </a:t>
            </a:r>
            <a:r>
              <a:rPr lang="en-US" altLang="en-US" sz="1200" u="sng"/>
              <a:t>NEWGAME </a:t>
            </a:r>
          </a:p>
          <a:p>
            <a:pPr marL="457200" indent="-457200">
              <a:lnSpc>
                <a:spcPct val="80000"/>
              </a:lnSpc>
            </a:pPr>
            <a:r>
              <a:rPr lang="en-US" altLang="en-US" sz="1200"/>
              <a:t>Name MENUITEM2 as </a:t>
            </a:r>
            <a:r>
              <a:rPr lang="en-US" altLang="en-US" sz="1200" u="sng"/>
              <a:t>QUIT</a:t>
            </a:r>
          </a:p>
          <a:p>
            <a:pPr marL="457200" indent="-457200">
              <a:lnSpc>
                <a:spcPct val="80000"/>
              </a:lnSpc>
              <a:buFontTx/>
              <a:buNone/>
            </a:pPr>
            <a:endParaRPr lang="en-US" altLang="en-US" sz="1200"/>
          </a:p>
          <a:p>
            <a:pPr marL="457200" indent="-457200">
              <a:lnSpc>
                <a:spcPct val="80000"/>
              </a:lnSpc>
              <a:buFontTx/>
              <a:buAutoNum type="arabicPeriod" startAt="2"/>
            </a:pPr>
            <a:r>
              <a:rPr lang="en-US" altLang="en-US" sz="1200" u="sng"/>
              <a:t>MENU2</a:t>
            </a:r>
          </a:p>
          <a:p>
            <a:pPr marL="457200" indent="-457200">
              <a:lnSpc>
                <a:spcPct val="80000"/>
              </a:lnSpc>
            </a:pPr>
            <a:r>
              <a:rPr lang="en-US" altLang="en-US" sz="1200"/>
              <a:t>Name MENU2 as </a:t>
            </a:r>
            <a:r>
              <a:rPr lang="en-US" altLang="en-US" sz="1200" u="sng"/>
              <a:t>HELP</a:t>
            </a:r>
          </a:p>
          <a:p>
            <a:pPr marL="457200" indent="-457200">
              <a:lnSpc>
                <a:spcPct val="80000"/>
              </a:lnSpc>
            </a:pPr>
            <a:r>
              <a:rPr lang="en-US" altLang="en-US" sz="1200"/>
              <a:t>Add one MENUITEM to HELP</a:t>
            </a:r>
          </a:p>
          <a:p>
            <a:pPr marL="457200" indent="-457200">
              <a:lnSpc>
                <a:spcPct val="80000"/>
              </a:lnSpc>
            </a:pPr>
            <a:r>
              <a:rPr lang="en-US" altLang="en-US" sz="1200"/>
              <a:t>NAME that MENUITEM as ABOUT </a:t>
            </a:r>
          </a:p>
          <a:p>
            <a:pPr marL="457200" indent="-457200">
              <a:lnSpc>
                <a:spcPct val="80000"/>
              </a:lnSpc>
            </a:pPr>
            <a:endParaRPr lang="en-US" altLang="en-US" sz="1200"/>
          </a:p>
          <a:p>
            <a:pPr marL="457200" indent="-457200">
              <a:lnSpc>
                <a:spcPct val="80000"/>
              </a:lnSpc>
            </a:pPr>
            <a:endParaRPr lang="en-US" altLang="en-US" sz="1200"/>
          </a:p>
          <a:p>
            <a:pPr marL="457200" indent="-457200">
              <a:lnSpc>
                <a:spcPct val="80000"/>
              </a:lnSpc>
              <a:buFontTx/>
              <a:buAutoNum type="arabicPeriod"/>
            </a:pPr>
            <a:endParaRPr lang="en-US" altLang="en-US" sz="1200"/>
          </a:p>
          <a:p>
            <a:pPr marL="457200" indent="-457200">
              <a:lnSpc>
                <a:spcPct val="80000"/>
              </a:lnSpc>
            </a:pPr>
            <a:endParaRPr lang="en-US" altLang="en-US" sz="1200"/>
          </a:p>
          <a:p>
            <a:pPr marL="457200" indent="-457200">
              <a:lnSpc>
                <a:spcPct val="80000"/>
              </a:lnSpc>
              <a:buFontTx/>
              <a:buNone/>
            </a:pPr>
            <a:r>
              <a:rPr lang="en-US" altLang="en-US" sz="120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sz="4000"/>
              <a:t>How to create method of MenuItem</a:t>
            </a:r>
          </a:p>
        </p:txBody>
      </p:sp>
      <p:sp>
        <p:nvSpPr>
          <p:cNvPr id="4099" name="Rectangle 3"/>
          <p:cNvSpPr>
            <a:spLocks noGrp="1" noChangeArrowheads="1"/>
          </p:cNvSpPr>
          <p:nvPr>
            <p:ph type="body" idx="1"/>
          </p:nvPr>
        </p:nvSpPr>
        <p:spPr/>
        <p:txBody>
          <a:bodyPr/>
          <a:lstStyle/>
          <a:p>
            <a:pPr marL="609600" indent="-609600"/>
            <a:r>
              <a:rPr lang="en-US" altLang="en-US"/>
              <a:t>By doubleclicking on MENUITEM it will create method of that MENUITEM</a:t>
            </a:r>
          </a:p>
          <a:p>
            <a:pPr marL="609600" indent="-609600">
              <a:buFontTx/>
              <a:buNone/>
            </a:pPr>
            <a:r>
              <a:rPr lang="en-US" altLang="en-US"/>
              <a:t>    private void MenuitemActionPerformed(java.awt.event.ActionEvent evt)</a:t>
            </a:r>
          </a:p>
          <a:p>
            <a:pPr marL="609600" indent="-609600">
              <a:buFontTx/>
              <a:buNone/>
            </a:pPr>
            <a:r>
              <a:rPr lang="en-US" altLang="en-US"/>
              <a:t>    {</a:t>
            </a:r>
          </a:p>
          <a:p>
            <a:pPr marL="609600" indent="-609600">
              <a:buFontTx/>
              <a:buNone/>
            </a:pPr>
            <a:endParaRPr lang="en-US" altLang="en-US"/>
          </a:p>
          <a:p>
            <a:pPr marL="609600" indent="-609600">
              <a:buFontTx/>
              <a:buNone/>
            </a:pPr>
            <a:r>
              <a:rPr lang="en-US" altLang="en-US"/>
              <a:t>    }</a:t>
            </a:r>
          </a:p>
          <a:p>
            <a:pPr marL="609600" indent="-609600">
              <a:buFontTx/>
              <a:buNone/>
            </a:pPr>
            <a:endParaRPr lang="en-US" altLang="en-US"/>
          </a:p>
          <a:p>
            <a:pPr marL="609600" indent="-609600"/>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z="4000"/>
              <a:t>Actions performed by each MenuItem</a:t>
            </a:r>
          </a:p>
        </p:txBody>
      </p:sp>
      <p:sp>
        <p:nvSpPr>
          <p:cNvPr id="10243" name="Rectangle 3"/>
          <p:cNvSpPr>
            <a:spLocks noGrp="1" noChangeArrowheads="1"/>
          </p:cNvSpPr>
          <p:nvPr>
            <p:ph type="body" idx="1"/>
          </p:nvPr>
        </p:nvSpPr>
        <p:spPr/>
        <p:txBody>
          <a:bodyPr/>
          <a:lstStyle/>
          <a:p>
            <a:pPr marL="609600" indent="-609600">
              <a:lnSpc>
                <a:spcPct val="80000"/>
              </a:lnSpc>
              <a:buFontTx/>
              <a:buAutoNum type="arabicPeriod"/>
            </a:pPr>
            <a:r>
              <a:rPr lang="en-US" altLang="en-US" sz="1600" u="sng"/>
              <a:t>ABOUT</a:t>
            </a:r>
          </a:p>
          <a:p>
            <a:pPr marL="609600" indent="-609600">
              <a:lnSpc>
                <a:spcPct val="80000"/>
              </a:lnSpc>
            </a:pPr>
            <a:r>
              <a:rPr lang="en-US" altLang="en-US" sz="1600"/>
              <a:t>we should display dialouge i.e the author of Game</a:t>
            </a:r>
          </a:p>
          <a:p>
            <a:pPr marL="609600" indent="-609600">
              <a:lnSpc>
                <a:spcPct val="80000"/>
              </a:lnSpc>
            </a:pPr>
            <a:r>
              <a:rPr lang="en-US" altLang="en-US" sz="1600"/>
              <a:t>Dialogue is class in SWING i.e Joptionpane</a:t>
            </a:r>
          </a:p>
          <a:p>
            <a:pPr marL="609600" indent="-609600">
              <a:lnSpc>
                <a:spcPct val="80000"/>
              </a:lnSpc>
            </a:pPr>
            <a:r>
              <a:rPr lang="en-US" altLang="en-US" sz="1600"/>
              <a:t>The dialouge can be displayed by using</a:t>
            </a:r>
          </a:p>
          <a:p>
            <a:pPr marL="609600" indent="-609600">
              <a:lnSpc>
                <a:spcPct val="80000"/>
              </a:lnSpc>
              <a:buFontTx/>
              <a:buNone/>
            </a:pPr>
            <a:r>
              <a:rPr lang="en-US" altLang="en-US" sz="1600"/>
              <a:t>      Joptionpane.showmessagedialog(parent,dialouge,”ABOUT”)</a:t>
            </a:r>
          </a:p>
          <a:p>
            <a:pPr marL="609600" indent="-609600">
              <a:lnSpc>
                <a:spcPct val="80000"/>
              </a:lnSpc>
              <a:buFontTx/>
              <a:buNone/>
            </a:pPr>
            <a:endParaRPr lang="en-US" altLang="en-US" sz="1600"/>
          </a:p>
          <a:p>
            <a:pPr marL="609600" indent="-609600">
              <a:lnSpc>
                <a:spcPct val="80000"/>
              </a:lnSpc>
              <a:buFontTx/>
              <a:buNone/>
            </a:pPr>
            <a:r>
              <a:rPr lang="en-US" altLang="en-US" sz="1600"/>
              <a:t>2. </a:t>
            </a:r>
            <a:r>
              <a:rPr lang="en-US" altLang="en-US" sz="1600" u="sng"/>
              <a:t>NEWGAME</a:t>
            </a:r>
          </a:p>
          <a:p>
            <a:pPr marL="609600" indent="-609600">
              <a:lnSpc>
                <a:spcPct val="80000"/>
              </a:lnSpc>
            </a:pPr>
            <a:r>
              <a:rPr lang="en-US" altLang="en-US" sz="1600"/>
              <a:t>Create a new buttonspanel</a:t>
            </a:r>
          </a:p>
          <a:p>
            <a:pPr marL="609600" indent="-609600">
              <a:lnSpc>
                <a:spcPct val="80000"/>
              </a:lnSpc>
              <a:buFontTx/>
              <a:buNone/>
            </a:pPr>
            <a:r>
              <a:rPr lang="en-US" altLang="en-US" sz="1600"/>
              <a:t>    buttonsPanel = new JPanel();</a:t>
            </a:r>
          </a:p>
          <a:p>
            <a:pPr marL="609600" indent="-609600">
              <a:lnSpc>
                <a:spcPct val="80000"/>
              </a:lnSpc>
            </a:pPr>
            <a:r>
              <a:rPr lang="en-US" altLang="en-US" sz="1600"/>
              <a:t>In the pannel buttons should be added in the form of grid for that we should set Layout manager</a:t>
            </a:r>
          </a:p>
          <a:p>
            <a:pPr marL="609600" indent="-609600">
              <a:lnSpc>
                <a:spcPct val="80000"/>
              </a:lnSpc>
              <a:buFontTx/>
              <a:buNone/>
            </a:pPr>
            <a:r>
              <a:rPr lang="en-US" altLang="en-US" sz="1600"/>
              <a:t>     buttonsPanel.setLayout(new GridLayout(rows, cols));</a:t>
            </a:r>
          </a:p>
          <a:p>
            <a:pPr marL="609600" indent="-609600">
              <a:lnSpc>
                <a:spcPct val="80000"/>
              </a:lnSpc>
            </a:pPr>
            <a:r>
              <a:rPr lang="en-US" altLang="en-US" sz="1600"/>
              <a:t>Set size of buttonspanel where we consider image size,rows,cols</a:t>
            </a:r>
          </a:p>
          <a:p>
            <a:pPr marL="609600" indent="-609600">
              <a:lnSpc>
                <a:spcPct val="80000"/>
              </a:lnSpc>
              <a:buFontTx/>
              <a:buNone/>
            </a:pPr>
            <a:r>
              <a:rPr lang="en-US" altLang="en-US" sz="1600"/>
              <a:t>       buttonsPanel.setSize(cols * imageSize, rows *imageSize);</a:t>
            </a:r>
          </a:p>
          <a:p>
            <a:pPr marL="609600" indent="-609600">
              <a:lnSpc>
                <a:spcPct val="80000"/>
              </a:lnSpc>
            </a:pPr>
            <a:r>
              <a:rPr lang="en-US" altLang="en-US" sz="1600"/>
              <a:t>Now buttons pannel is ready and now buttons should be added to that pannel</a:t>
            </a:r>
          </a:p>
          <a:p>
            <a:pPr marL="609600" indent="-609600">
              <a:lnSpc>
                <a:spcPct val="80000"/>
              </a:lnSpc>
              <a:buFontTx/>
              <a:buNone/>
            </a:pPr>
            <a:r>
              <a:rPr lang="en-US" altLang="en-US" sz="1600"/>
              <a:t> </a:t>
            </a:r>
          </a:p>
          <a:p>
            <a:pPr marL="609600" indent="-609600">
              <a:lnSpc>
                <a:spcPct val="80000"/>
              </a:lnSpc>
            </a:pPr>
            <a:endParaRPr lang="en-US" altLang="en-US" sz="1600"/>
          </a:p>
          <a:p>
            <a:pPr marL="609600" indent="-609600">
              <a:lnSpc>
                <a:spcPct val="80000"/>
              </a:lnSpc>
              <a:buFontTx/>
              <a:buNone/>
            </a:pPr>
            <a:endParaRPr lang="en-US" altLang="en-US" sz="1600"/>
          </a:p>
          <a:p>
            <a:pPr marL="609600" indent="-609600">
              <a:lnSpc>
                <a:spcPct val="80000"/>
              </a:lnSpc>
              <a:buFontTx/>
              <a:buNone/>
            </a:pPr>
            <a:endParaRPr lang="en-US" altLang="en-US" sz="1600"/>
          </a:p>
          <a:p>
            <a:pPr marL="609600" indent="-609600">
              <a:lnSpc>
                <a:spcPct val="80000"/>
              </a:lnSpc>
            </a:pPr>
            <a:endParaRPr lang="en-US" altLang="en-US" sz="16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z="4000"/>
              <a:t>Actions performed by each MenuItem</a:t>
            </a:r>
          </a:p>
        </p:txBody>
      </p:sp>
      <p:sp>
        <p:nvSpPr>
          <p:cNvPr id="16387" name="Rectangle 3"/>
          <p:cNvSpPr>
            <a:spLocks noGrp="1" noChangeArrowheads="1"/>
          </p:cNvSpPr>
          <p:nvPr>
            <p:ph type="body" idx="1"/>
          </p:nvPr>
        </p:nvSpPr>
        <p:spPr/>
        <p:txBody>
          <a:bodyPr/>
          <a:lstStyle/>
          <a:p>
            <a:r>
              <a:rPr lang="en-US" altLang="en-US"/>
              <a:t>Add buttons to pannel and declare buttons in the form of array </a:t>
            </a:r>
          </a:p>
          <a:p>
            <a:pPr>
              <a:buFontTx/>
              <a:buNone/>
            </a:pPr>
            <a:r>
              <a:rPr lang="en-US" altLang="en-US"/>
              <a:t>   JButton [][]buttons;</a:t>
            </a:r>
          </a:p>
          <a:p>
            <a:r>
              <a:rPr lang="en-US" altLang="en-US"/>
              <a:t>Create buttons </a:t>
            </a:r>
          </a:p>
          <a:p>
            <a:pPr>
              <a:buFontTx/>
              <a:buNone/>
            </a:pPr>
            <a:r>
              <a:rPr lang="en-US" altLang="en-US"/>
              <a:t>   buttons=newJButton[rows][cols];</a:t>
            </a:r>
          </a:p>
          <a:p>
            <a:r>
              <a:rPr lang="en-US" altLang="en-US"/>
              <a:t>Initialize the buttons by using images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z="4000"/>
              <a:t>Actions performed by each MenuItem</a:t>
            </a:r>
          </a:p>
        </p:txBody>
      </p:sp>
      <p:sp>
        <p:nvSpPr>
          <p:cNvPr id="20483" name="Rectangle 3"/>
          <p:cNvSpPr>
            <a:spLocks noGrp="1" noChangeArrowheads="1"/>
          </p:cNvSpPr>
          <p:nvPr>
            <p:ph type="body" idx="1"/>
          </p:nvPr>
        </p:nvSpPr>
        <p:spPr/>
        <p:txBody>
          <a:bodyPr/>
          <a:lstStyle/>
          <a:p>
            <a:pPr>
              <a:lnSpc>
                <a:spcPct val="80000"/>
              </a:lnSpc>
            </a:pPr>
            <a:r>
              <a:rPr lang="en-US" altLang="en-US" sz="1800"/>
              <a:t> set image icons for all mines,flag,explode</a:t>
            </a:r>
          </a:p>
          <a:p>
            <a:pPr>
              <a:lnSpc>
                <a:spcPct val="80000"/>
              </a:lnSpc>
              <a:buFontTx/>
              <a:buNone/>
            </a:pPr>
            <a:r>
              <a:rPr lang="en-US" altLang="en-US" sz="1800"/>
              <a:t>EX: ImageIcon CLOSED=new ImageIcon();</a:t>
            </a:r>
          </a:p>
          <a:p>
            <a:pPr>
              <a:lnSpc>
                <a:spcPct val="80000"/>
              </a:lnSpc>
            </a:pPr>
            <a:r>
              <a:rPr lang="en-US" altLang="en-US" sz="1800"/>
              <a:t>Now intilalize all the buttons with CLOSED image</a:t>
            </a:r>
          </a:p>
          <a:p>
            <a:pPr>
              <a:lnSpc>
                <a:spcPct val="80000"/>
              </a:lnSpc>
              <a:buFontTx/>
              <a:buNone/>
            </a:pPr>
            <a:r>
              <a:rPr lang="en-US" altLang="en-US" sz="1800"/>
              <a:t>   buttons[][]=new JButton(CLOSED);</a:t>
            </a:r>
          </a:p>
          <a:p>
            <a:pPr>
              <a:lnSpc>
                <a:spcPct val="80000"/>
              </a:lnSpc>
            </a:pPr>
            <a:r>
              <a:rPr lang="en-US" altLang="en-US" sz="1800"/>
              <a:t>Now buttons panel with buttons is ready</a:t>
            </a:r>
          </a:p>
          <a:p>
            <a:pPr>
              <a:lnSpc>
                <a:spcPct val="80000"/>
              </a:lnSpc>
            </a:pPr>
            <a:r>
              <a:rPr lang="en-US" altLang="en-US" sz="1800"/>
              <a:t>Now we should add buttons panel to Jframe</a:t>
            </a:r>
          </a:p>
          <a:p>
            <a:pPr>
              <a:lnSpc>
                <a:spcPct val="80000"/>
              </a:lnSpc>
              <a:buFontTx/>
              <a:buNone/>
            </a:pPr>
            <a:r>
              <a:rPr lang="en-US" altLang="en-US" sz="1800"/>
              <a:t>   this.getcontentpane().add(buttonspanel);</a:t>
            </a:r>
          </a:p>
          <a:p>
            <a:pPr>
              <a:lnSpc>
                <a:spcPct val="80000"/>
              </a:lnSpc>
            </a:pPr>
            <a:r>
              <a:rPr lang="en-US" altLang="en-US" sz="1800"/>
              <a:t>Now frame with buttons is ready</a:t>
            </a:r>
          </a:p>
          <a:p>
            <a:pPr>
              <a:lnSpc>
                <a:spcPct val="80000"/>
              </a:lnSpc>
            </a:pPr>
            <a:r>
              <a:rPr lang="en-US" altLang="en-US" sz="1800"/>
              <a:t>We will call this newgame in method of NEWGAME menuitem</a:t>
            </a:r>
          </a:p>
          <a:p>
            <a:pPr>
              <a:lnSpc>
                <a:spcPct val="80000"/>
              </a:lnSpc>
            </a:pPr>
            <a:r>
              <a:rPr lang="en-US" altLang="en-US" sz="1800"/>
              <a:t>private void mniNewGameActionPerformed(java.awt.event.ActionEvent evt) {                                           </a:t>
            </a:r>
          </a:p>
          <a:p>
            <a:pPr>
              <a:lnSpc>
                <a:spcPct val="80000"/>
              </a:lnSpc>
            </a:pPr>
            <a:r>
              <a:rPr lang="en-US" altLang="en-US" sz="1800"/>
              <a:t>        newGame();</a:t>
            </a:r>
          </a:p>
          <a:p>
            <a:pPr>
              <a:lnSpc>
                <a:spcPct val="80000"/>
              </a:lnSpc>
            </a:pPr>
            <a:r>
              <a:rPr lang="en-US" altLang="en-US" sz="1800"/>
              <a:t>}                                    </a:t>
            </a:r>
          </a:p>
          <a:p>
            <a:pPr>
              <a:lnSpc>
                <a:spcPct val="80000"/>
              </a:lnSpc>
            </a:pPr>
            <a:endParaRPr lang="en-US" altLang="en-US" sz="1800"/>
          </a:p>
          <a:p>
            <a:pPr>
              <a:lnSpc>
                <a:spcPct val="80000"/>
              </a:lnSpc>
              <a:buFontTx/>
              <a:buNone/>
            </a:pPr>
            <a:r>
              <a:rPr lang="en-US" altLang="en-US" sz="1800"/>
              <a:t>    </a:t>
            </a:r>
          </a:p>
          <a:p>
            <a:pPr>
              <a:lnSpc>
                <a:spcPct val="80000"/>
              </a:lnSpc>
              <a:buFontTx/>
              <a:buNone/>
            </a:pPr>
            <a:endParaRPr lang="en-US" altLang="en-US" sz="18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z="4000"/>
              <a:t>Actions performed by each MenuItem</a:t>
            </a:r>
          </a:p>
        </p:txBody>
      </p:sp>
      <p:sp>
        <p:nvSpPr>
          <p:cNvPr id="21507" name="Rectangle 3"/>
          <p:cNvSpPr>
            <a:spLocks noGrp="1" noChangeArrowheads="1"/>
          </p:cNvSpPr>
          <p:nvPr>
            <p:ph type="body" idx="1"/>
          </p:nvPr>
        </p:nvSpPr>
        <p:spPr/>
        <p:txBody>
          <a:bodyPr/>
          <a:lstStyle/>
          <a:p>
            <a:pPr marL="609600" indent="-609600">
              <a:buFontTx/>
              <a:buNone/>
            </a:pPr>
            <a:r>
              <a:rPr lang="en-US" altLang="en-US"/>
              <a:t>3. </a:t>
            </a:r>
            <a:r>
              <a:rPr lang="en-US" altLang="en-US" u="sng"/>
              <a:t>QUIT</a:t>
            </a:r>
          </a:p>
          <a:p>
            <a:pPr marL="609600" indent="-609600"/>
            <a:r>
              <a:rPr lang="en-US" altLang="en-US"/>
              <a:t>Exit from the game </a:t>
            </a:r>
          </a:p>
          <a:p>
            <a:pPr marL="609600" indent="-609600">
              <a:buFontTx/>
              <a:buNone/>
            </a:pPr>
            <a:r>
              <a:rPr lang="en-US" altLang="en-US"/>
              <a:t>   system.exit(0);</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Mouse listeners</a:t>
            </a:r>
          </a:p>
        </p:txBody>
      </p:sp>
      <p:sp>
        <p:nvSpPr>
          <p:cNvPr id="22531" name="Rectangle 3"/>
          <p:cNvSpPr>
            <a:spLocks noGrp="1" noChangeArrowheads="1"/>
          </p:cNvSpPr>
          <p:nvPr>
            <p:ph type="body" idx="1"/>
          </p:nvPr>
        </p:nvSpPr>
        <p:spPr/>
        <p:txBody>
          <a:bodyPr/>
          <a:lstStyle/>
          <a:p>
            <a:pPr marL="609600" indent="-609600">
              <a:lnSpc>
                <a:spcPct val="90000"/>
              </a:lnSpc>
              <a:buFontTx/>
              <a:buAutoNum type="arabicPeriod"/>
            </a:pPr>
            <a:r>
              <a:rPr lang="en-US" altLang="en-US" u="sng"/>
              <a:t>LEFTMOUSEBUTTON</a:t>
            </a:r>
          </a:p>
          <a:p>
            <a:pPr marL="609600" indent="-609600">
              <a:lnSpc>
                <a:spcPct val="90000"/>
              </a:lnSpc>
            </a:pPr>
            <a:r>
              <a:rPr lang="en-US" altLang="en-US"/>
              <a:t>If game is in progress and if the button is open then get the neighbour count of that button and set image of that neighbour count</a:t>
            </a:r>
          </a:p>
          <a:p>
            <a:pPr marL="609600" indent="-609600">
              <a:lnSpc>
                <a:spcPct val="90000"/>
              </a:lnSpc>
            </a:pPr>
            <a:r>
              <a:rPr lang="en-US" altLang="en-US"/>
              <a:t>If game is won then show message dialog that you won </a:t>
            </a:r>
          </a:p>
          <a:p>
            <a:pPr marL="609600" indent="-609600">
              <a:lnSpc>
                <a:spcPct val="90000"/>
              </a:lnSpc>
            </a:pPr>
            <a:r>
              <a:rPr lang="en-US" altLang="en-US"/>
              <a:t>If game is over then all the buttons which containing mines should be exploded</a:t>
            </a:r>
          </a:p>
          <a:p>
            <a:pPr marL="609600" indent="-609600">
              <a:lnSpc>
                <a:spcPct val="90000"/>
              </a:lnSpc>
            </a:pPr>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3886200" cy="1143000"/>
          </a:xfrm>
        </p:spPr>
        <p:txBody>
          <a:bodyPr>
            <a:normAutofit/>
          </a:bodyPr>
          <a:lstStyle/>
          <a:p>
            <a:r>
              <a:rPr lang="en-US" b="1" dirty="0" smtClean="0">
                <a:solidFill>
                  <a:srgbClr val="7C0426"/>
                </a:solidFill>
                <a:latin typeface="Comic Sans MS" pitchFamily="66" charset="0"/>
              </a:rPr>
              <a:t>Objective …</a:t>
            </a:r>
            <a:endParaRPr lang="en-US" b="1" dirty="0">
              <a:solidFill>
                <a:srgbClr val="7C0426"/>
              </a:solidFill>
              <a:latin typeface="Comic Sans MS" pitchFamily="66" charset="0"/>
            </a:endParaRPr>
          </a:p>
        </p:txBody>
      </p:sp>
      <p:sp>
        <p:nvSpPr>
          <p:cNvPr id="4" name="Rectangle 3"/>
          <p:cNvSpPr/>
          <p:nvPr/>
        </p:nvSpPr>
        <p:spPr>
          <a:xfrm>
            <a:off x="990600" y="1676400"/>
            <a:ext cx="6324600" cy="2801088"/>
          </a:xfrm>
          <a:prstGeom prst="rect">
            <a:avLst/>
          </a:prstGeom>
        </p:spPr>
        <p:txBody>
          <a:bodyPr wrap="square">
            <a:spAutoFit/>
          </a:bodyPr>
          <a:lstStyle/>
          <a:p>
            <a:pPr algn="just">
              <a:lnSpc>
                <a:spcPct val="150000"/>
              </a:lnSpc>
            </a:pPr>
            <a:r>
              <a:rPr lang="en-US" sz="2400" dirty="0" smtClean="0">
                <a:solidFill>
                  <a:schemeClr val="accent5">
                    <a:lumMod val="40000"/>
                    <a:lumOff val="60000"/>
                  </a:schemeClr>
                </a:solidFill>
                <a:latin typeface="Comic Sans MS" pitchFamily="66" charset="0"/>
                <a:cs typeface="Courier New" pitchFamily="49" charset="0"/>
              </a:rPr>
              <a:t>The objective of the game is to clear a rectangular board containing hidden "</a:t>
            </a:r>
            <a:r>
              <a:rPr lang="en-US" sz="2400" dirty="0" smtClean="0">
                <a:solidFill>
                  <a:schemeClr val="accent5">
                    <a:lumMod val="40000"/>
                    <a:lumOff val="60000"/>
                  </a:schemeClr>
                </a:solidFill>
                <a:latin typeface="Comic Sans MS" pitchFamily="66" charset="0"/>
                <a:cs typeface="Courier New" pitchFamily="49" charset="0"/>
                <a:hlinkClick r:id="rId2" tooltip="Land mine"/>
              </a:rPr>
              <a:t>mines</a:t>
            </a:r>
            <a:r>
              <a:rPr lang="en-US" sz="2400" dirty="0" smtClean="0">
                <a:solidFill>
                  <a:schemeClr val="accent5">
                    <a:lumMod val="40000"/>
                    <a:lumOff val="60000"/>
                  </a:schemeClr>
                </a:solidFill>
                <a:latin typeface="Comic Sans MS" pitchFamily="66" charset="0"/>
                <a:cs typeface="Courier New" pitchFamily="49" charset="0"/>
              </a:rPr>
              <a:t>" without detonating any of them, with help from clues about the number of neighboring mines in each field.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
                                        </p:tgtEl>
                                        <p:attrNameLst>
                                          <p:attrName>fillcolor</p:attrName>
                                        </p:attrNameLst>
                                      </p:cBhvr>
                                      <p:to>
                                        <a:schemeClr val="accent2"/>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mph" presetSubtype="0" fill="hold" nodeType="clickEffect">
                                  <p:stCondLst>
                                    <p:cond delay="0"/>
                                  </p:stCondLst>
                                  <p:childTnLst>
                                    <p:anim calcmode="discrete" valueType="str">
                                      <p:cBhvr override="childStyle">
                                        <p:cTn id="12" dur="2000" fill="hold"/>
                                        <p:tgtEl>
                                          <p:spTgt spid="4">
                                            <p:txEl>
                                              <p:pRg st="0" end="0"/>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Mouse listeners</a:t>
            </a:r>
          </a:p>
        </p:txBody>
      </p:sp>
      <p:sp>
        <p:nvSpPr>
          <p:cNvPr id="23556" name="Rectangle 4"/>
          <p:cNvSpPr>
            <a:spLocks noChangeArrowheads="1"/>
          </p:cNvSpPr>
          <p:nvPr/>
        </p:nvSpPr>
        <p:spPr bwMode="auto">
          <a:xfrm>
            <a:off x="3679825" y="32464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lang="en-US" altLang="en-US" smtClean="0">
              <a:solidFill>
                <a:srgbClr val="000000"/>
              </a:solidFill>
            </a:endParaRPr>
          </a:p>
        </p:txBody>
      </p:sp>
      <p:sp>
        <p:nvSpPr>
          <p:cNvPr id="23557" name="Rectangle 5"/>
          <p:cNvSpPr>
            <a:spLocks noGrp="1" noChangeArrowheads="1"/>
          </p:cNvSpPr>
          <p:nvPr>
            <p:ph type="body" idx="1"/>
          </p:nvPr>
        </p:nvSpPr>
        <p:spPr/>
        <p:txBody>
          <a:bodyPr/>
          <a:lstStyle/>
          <a:p>
            <a:pPr>
              <a:buFontTx/>
              <a:buNone/>
            </a:pPr>
            <a:r>
              <a:rPr lang="en-US" altLang="en-US"/>
              <a:t>2. </a:t>
            </a:r>
            <a:r>
              <a:rPr lang="en-US" altLang="en-US" u="sng"/>
              <a:t>RIGHTMOUSEBUTTON</a:t>
            </a:r>
          </a:p>
          <a:p>
            <a:r>
              <a:rPr lang="en-US" altLang="en-US"/>
              <a:t>If button is opened then don’t do anything</a:t>
            </a:r>
          </a:p>
          <a:p>
            <a:r>
              <a:rPr lang="en-US" altLang="en-US"/>
              <a:t>If button is closed then set image of flag if right mouse button is clicked</a:t>
            </a:r>
          </a:p>
          <a:p>
            <a:r>
              <a:rPr lang="en-US" altLang="en-US"/>
              <a:t>If again right mouse button is clicked on the flag then set the image of CLOSED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9"/>
            <a:ext cx="7772400" cy="1728191"/>
          </a:xfrm>
        </p:spPr>
        <p:txBody>
          <a:bodyPr>
            <a:normAutofit/>
          </a:bodyPr>
          <a:lstStyle/>
          <a:p>
            <a:r>
              <a:rPr lang="en-IN" sz="4000" b="1" dirty="0" smtClean="0">
                <a:solidFill>
                  <a:srgbClr val="002060"/>
                </a:solidFill>
                <a:latin typeface="Lucida Console" pitchFamily="49" charset="0"/>
              </a:rPr>
              <a:t>Model of Minesweeper</a:t>
            </a:r>
            <a:endParaRPr lang="en-IN" sz="4000" b="1" dirty="0">
              <a:solidFill>
                <a:srgbClr val="002060"/>
              </a:solidFill>
              <a:latin typeface="Lucida Console" pitchFamily="49" charset="0"/>
            </a:endParaRPr>
          </a:p>
        </p:txBody>
      </p:sp>
      <p:sp>
        <p:nvSpPr>
          <p:cNvPr id="3" name="Subtitle 2"/>
          <p:cNvSpPr>
            <a:spLocks noGrp="1"/>
          </p:cNvSpPr>
          <p:nvPr>
            <p:ph type="subTitle" idx="1"/>
          </p:nvPr>
        </p:nvSpPr>
        <p:spPr>
          <a:xfrm>
            <a:off x="1331640" y="2132856"/>
            <a:ext cx="6440760" cy="3096344"/>
          </a:xfrm>
        </p:spPr>
        <p:style>
          <a:lnRef idx="2">
            <a:schemeClr val="accent5"/>
          </a:lnRef>
          <a:fillRef idx="1">
            <a:schemeClr val="lt1"/>
          </a:fillRef>
          <a:effectRef idx="0">
            <a:schemeClr val="accent5"/>
          </a:effectRef>
          <a:fontRef idx="minor">
            <a:schemeClr val="dk1"/>
          </a:fontRef>
        </p:style>
        <p:txBody>
          <a:bodyPr>
            <a:normAutofit/>
          </a:bodyPr>
          <a:lstStyle/>
          <a:p>
            <a:pPr marL="457200" indent="-457200" algn="l">
              <a:buFont typeface="Courier New" pitchFamily="49" charset="0"/>
              <a:buChar char="o"/>
            </a:pPr>
            <a:r>
              <a:rPr lang="en-IN" sz="2800" b="1" dirty="0" smtClean="0">
                <a:solidFill>
                  <a:schemeClr val="tx2">
                    <a:lumMod val="60000"/>
                    <a:lumOff val="40000"/>
                  </a:schemeClr>
                </a:solidFill>
              </a:rPr>
              <a:t>Square Class</a:t>
            </a:r>
          </a:p>
          <a:p>
            <a:pPr marL="457200" indent="-457200" algn="l">
              <a:buFont typeface="Courier New" pitchFamily="49" charset="0"/>
              <a:buChar char="o"/>
            </a:pPr>
            <a:r>
              <a:rPr lang="en-IN" sz="2800" b="1" dirty="0" smtClean="0">
                <a:solidFill>
                  <a:srgbClr val="FF0000"/>
                </a:solidFill>
              </a:rPr>
              <a:t>Mines logic</a:t>
            </a:r>
          </a:p>
          <a:p>
            <a:pPr marL="457200" indent="-457200" algn="l">
              <a:buFont typeface="Courier New" pitchFamily="49" charset="0"/>
              <a:buChar char="o"/>
            </a:pPr>
            <a:r>
              <a:rPr lang="en-IN" sz="2800" b="1" dirty="0" smtClean="0">
                <a:solidFill>
                  <a:srgbClr val="00B050"/>
                </a:solidFill>
              </a:rPr>
              <a:t>Neighbour Count</a:t>
            </a:r>
          </a:p>
          <a:p>
            <a:pPr marL="457200" indent="-457200" algn="l">
              <a:buFont typeface="Courier New" pitchFamily="49" charset="0"/>
              <a:buChar char="o"/>
            </a:pPr>
            <a:r>
              <a:rPr lang="en-IN" sz="2800" b="1" dirty="0" smtClean="0">
                <a:solidFill>
                  <a:schemeClr val="accent5">
                    <a:lumMod val="75000"/>
                  </a:schemeClr>
                </a:solidFill>
              </a:rPr>
              <a:t>Click interface</a:t>
            </a:r>
          </a:p>
          <a:p>
            <a:pPr marL="457200" indent="-457200" algn="l">
              <a:buFont typeface="Arial" pitchFamily="34" charset="0"/>
              <a:buChar char="•"/>
            </a:pPr>
            <a:endParaRPr lang="en-IN" sz="2800" b="1" dirty="0" smtClean="0"/>
          </a:p>
        </p:txBody>
      </p:sp>
    </p:spTree>
    <p:extLst>
      <p:ext uri="{BB962C8B-B14F-4D97-AF65-F5344CB8AC3E}">
        <p14:creationId xmlns:p14="http://schemas.microsoft.com/office/powerpoint/2010/main" val="3744490411"/>
      </p:ext>
    </p:extLst>
  </p:cSld>
  <p:clrMapOvr>
    <a:masterClrMapping/>
  </p:clrMapOvr>
  <mc:AlternateContent xmlns:mc="http://schemas.openxmlformats.org/markup-compatibility/2006">
    <mc:Choice xmlns:p14="http://schemas.microsoft.com/office/powerpoint/2010/main" Requires="p14">
      <p:transition spd="slow" p14:dur="2000" advTm="19416"/>
    </mc:Choice>
    <mc:Fallback>
      <p:transition spd="slow" advTm="194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heel(1)">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smtClean="0">
                <a:solidFill>
                  <a:srgbClr val="FFC000"/>
                </a:solidFill>
              </a:rPr>
              <a:t>MinesweeperModel </a:t>
            </a:r>
            <a:br>
              <a:rPr lang="en-IN" sz="3600" b="1" dirty="0" smtClean="0">
                <a:solidFill>
                  <a:srgbClr val="FFC000"/>
                </a:solidFill>
              </a:rPr>
            </a:br>
            <a:r>
              <a:rPr lang="en-IN" sz="3600" b="1" dirty="0" smtClean="0">
                <a:solidFill>
                  <a:srgbClr val="FFC000"/>
                </a:solidFill>
              </a:rPr>
              <a:t>Class</a:t>
            </a:r>
            <a:endParaRPr lang="en-IN" sz="3600" b="1" dirty="0">
              <a:solidFill>
                <a:srgbClr val="FFC000"/>
              </a:solidFill>
            </a:endParaRPr>
          </a:p>
        </p:txBody>
      </p:sp>
      <p:sp>
        <p:nvSpPr>
          <p:cNvPr id="3" name="Content Placeholder 2"/>
          <p:cNvSpPr>
            <a:spLocks noGrp="1"/>
          </p:cNvSpPr>
          <p:nvPr>
            <p:ph idx="1"/>
          </p:nvPr>
        </p:nvSpPr>
        <p:spPr/>
        <p:txBody>
          <a:bodyPr>
            <a:normAutofit lnSpcReduction="10000"/>
          </a:bodyPr>
          <a:lstStyle/>
          <a:p>
            <a:pPr marL="0" indent="0">
              <a:buNone/>
            </a:pPr>
            <a:r>
              <a:rPr lang="en-IN" sz="2800" dirty="0" smtClean="0">
                <a:solidFill>
                  <a:srgbClr val="00B050"/>
                </a:solidFill>
              </a:rPr>
              <a:t>1.Purpose</a:t>
            </a:r>
          </a:p>
          <a:p>
            <a:pPr marL="0" indent="0">
              <a:buNone/>
            </a:pPr>
            <a:r>
              <a:rPr lang="en-IN" sz="2800" dirty="0" smtClean="0">
                <a:solidFill>
                  <a:srgbClr val="FF0000"/>
                </a:solidFill>
              </a:rPr>
              <a:t>2.Variables to be used:</a:t>
            </a:r>
          </a:p>
          <a:p>
            <a:pPr marL="0" indent="0">
              <a:buNone/>
            </a:pPr>
            <a:r>
              <a:rPr lang="en-IN" sz="2800" dirty="0"/>
              <a:t>	</a:t>
            </a:r>
            <a:r>
              <a:rPr lang="en-IN" sz="2200" dirty="0" smtClean="0">
                <a:solidFill>
                  <a:schemeClr val="accent1"/>
                </a:solidFill>
              </a:rPr>
              <a:t>1.No. of rows-Integer</a:t>
            </a:r>
          </a:p>
          <a:p>
            <a:pPr marL="0" indent="0">
              <a:buNone/>
            </a:pPr>
            <a:r>
              <a:rPr lang="en-IN" sz="2200" dirty="0">
                <a:solidFill>
                  <a:schemeClr val="accent1"/>
                </a:solidFill>
              </a:rPr>
              <a:t>	</a:t>
            </a:r>
            <a:r>
              <a:rPr lang="en-IN" sz="2200" dirty="0" smtClean="0">
                <a:solidFill>
                  <a:schemeClr val="accent1"/>
                </a:solidFill>
              </a:rPr>
              <a:t>2.No. of cols-Integer</a:t>
            </a:r>
          </a:p>
          <a:p>
            <a:pPr marL="0" indent="0">
              <a:buNone/>
            </a:pPr>
            <a:r>
              <a:rPr lang="en-IN" sz="2200" dirty="0">
                <a:solidFill>
                  <a:schemeClr val="accent1"/>
                </a:solidFill>
              </a:rPr>
              <a:t>	</a:t>
            </a:r>
            <a:r>
              <a:rPr lang="en-IN" sz="2200" dirty="0" smtClean="0">
                <a:solidFill>
                  <a:schemeClr val="accent1"/>
                </a:solidFill>
              </a:rPr>
              <a:t>3.Static status defining variables:</a:t>
            </a:r>
          </a:p>
          <a:p>
            <a:pPr marL="0" indent="0">
              <a:buNone/>
            </a:pPr>
            <a:r>
              <a:rPr lang="en-IN" sz="2200" dirty="0">
                <a:solidFill>
                  <a:schemeClr val="accent1"/>
                </a:solidFill>
              </a:rPr>
              <a:t>	</a:t>
            </a:r>
            <a:r>
              <a:rPr lang="en-IN" sz="2200" dirty="0" smtClean="0">
                <a:solidFill>
                  <a:schemeClr val="accent1"/>
                </a:solidFill>
              </a:rPr>
              <a:t>	1.Over-0</a:t>
            </a:r>
          </a:p>
          <a:p>
            <a:pPr marL="0" indent="0">
              <a:buNone/>
            </a:pPr>
            <a:r>
              <a:rPr lang="en-IN" sz="2200" dirty="0">
                <a:solidFill>
                  <a:schemeClr val="accent1"/>
                </a:solidFill>
              </a:rPr>
              <a:t>	</a:t>
            </a:r>
            <a:r>
              <a:rPr lang="en-IN" sz="2200" dirty="0" smtClean="0">
                <a:solidFill>
                  <a:schemeClr val="accent1"/>
                </a:solidFill>
              </a:rPr>
              <a:t>	2.inProgress-1</a:t>
            </a:r>
          </a:p>
          <a:p>
            <a:pPr marL="0" indent="0">
              <a:buNone/>
            </a:pPr>
            <a:r>
              <a:rPr lang="en-IN" sz="2200" dirty="0">
                <a:solidFill>
                  <a:schemeClr val="accent1"/>
                </a:solidFill>
              </a:rPr>
              <a:t>	</a:t>
            </a:r>
            <a:r>
              <a:rPr lang="en-IN" sz="2200" dirty="0" smtClean="0">
                <a:solidFill>
                  <a:schemeClr val="accent1"/>
                </a:solidFill>
              </a:rPr>
              <a:t>	3.Won-2</a:t>
            </a:r>
          </a:p>
          <a:p>
            <a:pPr marL="0" indent="0">
              <a:buNone/>
            </a:pPr>
            <a:r>
              <a:rPr lang="en-IN" sz="2800" dirty="0" smtClean="0">
                <a:solidFill>
                  <a:schemeClr val="bg2">
                    <a:lumMod val="50000"/>
                  </a:schemeClr>
                </a:solidFill>
              </a:rPr>
              <a:t>3.Constructor</a:t>
            </a:r>
          </a:p>
          <a:p>
            <a:pPr marL="0" indent="0">
              <a:buNone/>
            </a:pPr>
            <a:r>
              <a:rPr lang="en-IN" sz="2800" dirty="0"/>
              <a:t>	</a:t>
            </a:r>
            <a:r>
              <a:rPr lang="en-IN" sz="2200" dirty="0">
                <a:solidFill>
                  <a:srgbClr val="002060"/>
                </a:solidFill>
              </a:rPr>
              <a:t>public MinesweeperModel(int rows,int cols,int mines)</a:t>
            </a:r>
          </a:p>
        </p:txBody>
      </p:sp>
    </p:spTree>
    <p:extLst>
      <p:ext uri="{BB962C8B-B14F-4D97-AF65-F5344CB8AC3E}">
        <p14:creationId xmlns:p14="http://schemas.microsoft.com/office/powerpoint/2010/main" val="3431402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
            <a:ext cx="7772400" cy="1700808"/>
          </a:xfrm>
        </p:spPr>
        <p:txBody>
          <a:bodyPr>
            <a:normAutofit/>
          </a:bodyPr>
          <a:lstStyle/>
          <a:p>
            <a:r>
              <a:rPr lang="en-IN" sz="4000" b="1" dirty="0" smtClean="0">
                <a:solidFill>
                  <a:srgbClr val="00B050"/>
                </a:solidFill>
              </a:rPr>
              <a:t>Square Class</a:t>
            </a:r>
            <a:endParaRPr lang="en-IN" sz="4000" b="1" dirty="0">
              <a:solidFill>
                <a:srgbClr val="00B050"/>
              </a:solidFill>
            </a:endParaRPr>
          </a:p>
        </p:txBody>
      </p:sp>
      <p:sp>
        <p:nvSpPr>
          <p:cNvPr id="5" name="Subtitle 4"/>
          <p:cNvSpPr>
            <a:spLocks noGrp="1"/>
          </p:cNvSpPr>
          <p:nvPr>
            <p:ph type="subTitle" idx="1"/>
          </p:nvPr>
        </p:nvSpPr>
        <p:spPr>
          <a:xfrm>
            <a:off x="1371600" y="1772816"/>
            <a:ext cx="6400800" cy="4680520"/>
          </a:xfrm>
        </p:spPr>
        <p:txBody>
          <a:bodyPr>
            <a:normAutofit/>
          </a:bodyPr>
          <a:lstStyle/>
          <a:p>
            <a:pPr algn="l"/>
            <a:r>
              <a:rPr lang="en-IN" sz="2400" b="1" dirty="0" smtClean="0">
                <a:solidFill>
                  <a:schemeClr val="bg2">
                    <a:lumMod val="50000"/>
                  </a:schemeClr>
                </a:solidFill>
              </a:rPr>
              <a:t>1.Purpose</a:t>
            </a:r>
            <a:endParaRPr lang="en-IN" sz="2400" dirty="0" smtClean="0">
              <a:solidFill>
                <a:schemeClr val="bg2">
                  <a:lumMod val="50000"/>
                </a:schemeClr>
              </a:solidFill>
            </a:endParaRPr>
          </a:p>
          <a:p>
            <a:pPr algn="l"/>
            <a:r>
              <a:rPr lang="en-IN" sz="2490" b="1" dirty="0" smtClean="0">
                <a:solidFill>
                  <a:schemeClr val="accent1">
                    <a:lumMod val="50000"/>
                  </a:schemeClr>
                </a:solidFill>
              </a:rPr>
              <a:t>2.Attributes</a:t>
            </a:r>
            <a:r>
              <a:rPr lang="en-IN" sz="2490" dirty="0" smtClean="0">
                <a:solidFill>
                  <a:schemeClr val="accent1">
                    <a:lumMod val="50000"/>
                  </a:schemeClr>
                </a:solidFill>
              </a:rPr>
              <a:t> </a:t>
            </a:r>
            <a:r>
              <a:rPr lang="en-IN" sz="2490" dirty="0">
                <a:solidFill>
                  <a:schemeClr val="accent1">
                    <a:lumMod val="50000"/>
                  </a:schemeClr>
                </a:solidFill>
              </a:rPr>
              <a:t>of </a:t>
            </a:r>
            <a:r>
              <a:rPr lang="en-IN" sz="2490">
                <a:solidFill>
                  <a:schemeClr val="accent1">
                    <a:lumMod val="50000"/>
                  </a:schemeClr>
                </a:solidFill>
              </a:rPr>
              <a:t>Square </a:t>
            </a:r>
            <a:r>
              <a:rPr lang="en-IN" sz="2490" smtClean="0">
                <a:solidFill>
                  <a:schemeClr val="accent1">
                    <a:lumMod val="50000"/>
                  </a:schemeClr>
                </a:solidFill>
              </a:rPr>
              <a:t>class:</a:t>
            </a:r>
            <a:endParaRPr lang="en-IN" sz="2490" dirty="0">
              <a:solidFill>
                <a:schemeClr val="accent1">
                  <a:lumMod val="50000"/>
                </a:schemeClr>
              </a:solidFill>
            </a:endParaRPr>
          </a:p>
          <a:p>
            <a:pPr marL="914400" lvl="1" indent="-457200" algn="l">
              <a:buFont typeface="+mj-lt"/>
              <a:buAutoNum type="arabicPeriod"/>
            </a:pPr>
            <a:r>
              <a:rPr lang="en-IN" sz="2090" dirty="0">
                <a:solidFill>
                  <a:schemeClr val="tx2">
                    <a:lumMod val="75000"/>
                  </a:schemeClr>
                </a:solidFill>
              </a:rPr>
              <a:t>Rows-Integer</a:t>
            </a:r>
          </a:p>
          <a:p>
            <a:pPr marL="914400" lvl="1" indent="-457200" algn="l">
              <a:buFont typeface="+mj-lt"/>
              <a:buAutoNum type="arabicPeriod"/>
            </a:pPr>
            <a:r>
              <a:rPr lang="en-IN" sz="2090" dirty="0">
                <a:solidFill>
                  <a:schemeClr val="tx2">
                    <a:lumMod val="75000"/>
                  </a:schemeClr>
                </a:solidFill>
              </a:rPr>
              <a:t>Cols-Integer</a:t>
            </a:r>
          </a:p>
          <a:p>
            <a:pPr marL="914400" lvl="1" indent="-457200" algn="l">
              <a:buFont typeface="+mj-lt"/>
              <a:buAutoNum type="arabicPeriod"/>
            </a:pPr>
            <a:r>
              <a:rPr lang="en-IN" sz="2090" dirty="0">
                <a:solidFill>
                  <a:schemeClr val="tx2">
                    <a:lumMod val="75000"/>
                  </a:schemeClr>
                </a:solidFill>
              </a:rPr>
              <a:t>isMine-Boolean</a:t>
            </a:r>
          </a:p>
          <a:p>
            <a:pPr marL="914400" lvl="1" indent="-457200" algn="l">
              <a:buFont typeface="+mj-lt"/>
              <a:buAutoNum type="arabicPeriod"/>
            </a:pPr>
            <a:r>
              <a:rPr lang="en-IN" sz="2090" dirty="0">
                <a:solidFill>
                  <a:schemeClr val="tx2">
                    <a:lumMod val="75000"/>
                  </a:schemeClr>
                </a:solidFill>
              </a:rPr>
              <a:t>isFlagged-Boolean</a:t>
            </a:r>
          </a:p>
          <a:p>
            <a:pPr marL="914400" lvl="1" indent="-457200" algn="l">
              <a:buFont typeface="+mj-lt"/>
              <a:buAutoNum type="arabicPeriod"/>
            </a:pPr>
            <a:r>
              <a:rPr lang="en-IN" sz="2090" dirty="0">
                <a:solidFill>
                  <a:schemeClr val="tx2">
                    <a:lumMod val="75000"/>
                  </a:schemeClr>
                </a:solidFill>
              </a:rPr>
              <a:t>isOpen-Boolean</a:t>
            </a:r>
          </a:p>
          <a:p>
            <a:pPr marL="914400" lvl="1" indent="-457200" algn="l">
              <a:buFont typeface="+mj-lt"/>
              <a:buAutoNum type="arabicPeriod"/>
            </a:pPr>
            <a:r>
              <a:rPr lang="en-IN" sz="2090" dirty="0">
                <a:solidFill>
                  <a:schemeClr val="tx2">
                    <a:lumMod val="75000"/>
                  </a:schemeClr>
                </a:solidFill>
              </a:rPr>
              <a:t>neighbourCount-Integer </a:t>
            </a:r>
          </a:p>
          <a:p>
            <a:pPr algn="l"/>
            <a:r>
              <a:rPr lang="en-IN" sz="2400" b="1" dirty="0" smtClean="0">
                <a:solidFill>
                  <a:schemeClr val="accent2">
                    <a:lumMod val="75000"/>
                  </a:schemeClr>
                </a:solidFill>
              </a:rPr>
              <a:t>3.Constuctor</a:t>
            </a:r>
          </a:p>
          <a:p>
            <a:pPr algn="l"/>
            <a:r>
              <a:rPr lang="en-IN" sz="2090" dirty="0"/>
              <a:t>	</a:t>
            </a:r>
            <a:r>
              <a:rPr lang="en-IN" sz="2090" dirty="0">
                <a:solidFill>
                  <a:schemeClr val="accent2">
                    <a:lumMod val="75000"/>
                  </a:schemeClr>
                </a:solidFill>
              </a:rPr>
              <a:t>public </a:t>
            </a:r>
            <a:r>
              <a:rPr lang="en-IN" sz="2090" dirty="0" smtClean="0">
                <a:solidFill>
                  <a:schemeClr val="accent2">
                    <a:lumMod val="75000"/>
                  </a:schemeClr>
                </a:solidFill>
              </a:rPr>
              <a:t>Square(int </a:t>
            </a:r>
            <a:r>
              <a:rPr lang="en-IN" sz="2090" dirty="0">
                <a:solidFill>
                  <a:schemeClr val="accent2">
                    <a:lumMod val="75000"/>
                  </a:schemeClr>
                </a:solidFill>
              </a:rPr>
              <a:t>i, int j, boolean isMine</a:t>
            </a:r>
            <a:r>
              <a:rPr lang="en-IN" sz="2090" dirty="0" smtClean="0"/>
              <a:t>)</a:t>
            </a:r>
            <a:endParaRPr lang="en-IN" sz="2090" dirty="0"/>
          </a:p>
        </p:txBody>
      </p:sp>
    </p:spTree>
    <p:extLst>
      <p:ext uri="{BB962C8B-B14F-4D97-AF65-F5344CB8AC3E}">
        <p14:creationId xmlns:p14="http://schemas.microsoft.com/office/powerpoint/2010/main" val="818700849"/>
      </p:ext>
    </p:extLst>
  </p:cSld>
  <p:clrMapOvr>
    <a:masterClrMapping/>
  </p:clrMapOvr>
  <mc:AlternateContent xmlns:mc="http://schemas.openxmlformats.org/markup-compatibility/2006">
    <mc:Choice xmlns:p14="http://schemas.microsoft.com/office/powerpoint/2010/main" Requires="p14">
      <p:transition p14:dur="0" advTm="18565"/>
    </mc:Choice>
    <mc:Fallback>
      <p:transition advTm="18565"/>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6210"/>
          </a:xfrm>
        </p:spPr>
        <p:txBody>
          <a:bodyPr>
            <a:noAutofit/>
          </a:bodyPr>
          <a:lstStyle/>
          <a:p>
            <a:r>
              <a:rPr lang="en-IN" sz="3600" b="1" dirty="0" smtClean="0">
                <a:solidFill>
                  <a:srgbClr val="FF0000"/>
                </a:solidFill>
              </a:rPr>
              <a:t/>
            </a:r>
            <a:br>
              <a:rPr lang="en-IN" sz="3600" b="1" dirty="0" smtClean="0">
                <a:solidFill>
                  <a:srgbClr val="FF0000"/>
                </a:solidFill>
              </a:rPr>
            </a:br>
            <a:r>
              <a:rPr lang="en-IN" sz="3600" b="1" dirty="0">
                <a:solidFill>
                  <a:srgbClr val="FF0000"/>
                </a:solidFill>
              </a:rPr>
              <a:t>Mines Logic</a:t>
            </a:r>
            <a:br>
              <a:rPr lang="en-IN" sz="3600" b="1" dirty="0">
                <a:solidFill>
                  <a:srgbClr val="FF0000"/>
                </a:solidFill>
              </a:rPr>
            </a:br>
            <a:r>
              <a:rPr lang="en-IN" sz="3600" b="1" dirty="0">
                <a:solidFill>
                  <a:srgbClr val="FF0000"/>
                </a:solidFill>
              </a:rPr>
              <a:t>And</a:t>
            </a:r>
            <a:br>
              <a:rPr lang="en-IN" sz="3600" b="1" dirty="0">
                <a:solidFill>
                  <a:srgbClr val="FF0000"/>
                </a:solidFill>
              </a:rPr>
            </a:br>
            <a:r>
              <a:rPr lang="en-IN" sz="3600" b="1" dirty="0">
                <a:solidFill>
                  <a:srgbClr val="FF0000"/>
                </a:solidFill>
              </a:rPr>
              <a:t>Neighbour Count</a:t>
            </a:r>
            <a:br>
              <a:rPr lang="en-IN" sz="3600" b="1" dirty="0">
                <a:solidFill>
                  <a:srgbClr val="FF0000"/>
                </a:solidFill>
              </a:rPr>
            </a:br>
            <a:endParaRPr lang="en-IN" sz="3600" b="1" dirty="0">
              <a:solidFill>
                <a:srgbClr val="FF0000"/>
              </a:solidFill>
            </a:endParaRPr>
          </a:p>
        </p:txBody>
      </p:sp>
      <p:sp>
        <p:nvSpPr>
          <p:cNvPr id="3" name="Content Placeholder 2"/>
          <p:cNvSpPr>
            <a:spLocks noGrp="1"/>
          </p:cNvSpPr>
          <p:nvPr>
            <p:ph idx="1"/>
          </p:nvPr>
        </p:nvSpPr>
        <p:spPr>
          <a:xfrm>
            <a:off x="457200" y="2204864"/>
            <a:ext cx="8229600" cy="3921299"/>
          </a:xfrm>
        </p:spPr>
        <p:txBody>
          <a:bodyPr>
            <a:normAutofit/>
          </a:bodyPr>
          <a:lstStyle/>
          <a:p>
            <a:pPr marL="0" indent="0">
              <a:buNone/>
            </a:pPr>
            <a:r>
              <a:rPr lang="en-IN" sz="2400" dirty="0" smtClean="0">
                <a:solidFill>
                  <a:schemeClr val="accent4">
                    <a:lumMod val="75000"/>
                  </a:schemeClr>
                </a:solidFill>
              </a:rPr>
              <a:t>1.Allocate space for the board by</a:t>
            </a:r>
          </a:p>
          <a:p>
            <a:pPr marL="0" indent="0">
              <a:buNone/>
            </a:pPr>
            <a:r>
              <a:rPr lang="en-IN" sz="2400" dirty="0"/>
              <a:t>	</a:t>
            </a:r>
            <a:r>
              <a:rPr lang="en-IN" sz="2400" dirty="0">
                <a:solidFill>
                  <a:srgbClr val="92D050"/>
                </a:solidFill>
              </a:rPr>
              <a:t>-Square board[][]=new Square[rows][cols];</a:t>
            </a:r>
            <a:endParaRPr lang="en-IN" sz="2400" dirty="0" smtClean="0">
              <a:solidFill>
                <a:srgbClr val="92D050"/>
              </a:solidFill>
            </a:endParaRPr>
          </a:p>
          <a:p>
            <a:pPr marL="0" indent="0">
              <a:buNone/>
            </a:pPr>
            <a:r>
              <a:rPr lang="en-IN" sz="2400" dirty="0" smtClean="0">
                <a:solidFill>
                  <a:schemeClr val="accent5">
                    <a:lumMod val="75000"/>
                  </a:schemeClr>
                </a:solidFill>
              </a:rPr>
              <a:t>2.Call the insertMines function as follows:</a:t>
            </a:r>
          </a:p>
          <a:p>
            <a:pPr marL="0" indent="0">
              <a:buNone/>
            </a:pPr>
            <a:r>
              <a:rPr lang="en-IN" sz="2400" dirty="0"/>
              <a:t>	</a:t>
            </a:r>
            <a:r>
              <a:rPr lang="en-IN" sz="2400" dirty="0" smtClean="0">
                <a:solidFill>
                  <a:schemeClr val="accent2">
                    <a:lumMod val="75000"/>
                  </a:schemeClr>
                </a:solidFill>
              </a:rPr>
              <a:t>-public </a:t>
            </a:r>
            <a:r>
              <a:rPr lang="en-IN" sz="2400" dirty="0">
                <a:solidFill>
                  <a:schemeClr val="accent2">
                    <a:lumMod val="75000"/>
                  </a:schemeClr>
                </a:solidFill>
              </a:rPr>
              <a:t>MinesweeperModel(int rows,int cols,int mines</a:t>
            </a:r>
            <a:r>
              <a:rPr lang="en-IN" sz="2400" dirty="0" smtClean="0">
                <a:solidFill>
                  <a:schemeClr val="accent2">
                    <a:lumMod val="75000"/>
                  </a:schemeClr>
                </a:solidFill>
              </a:rPr>
              <a:t>);</a:t>
            </a:r>
          </a:p>
          <a:p>
            <a:pPr marL="0" indent="0">
              <a:buNone/>
            </a:pPr>
            <a:r>
              <a:rPr lang="en-IN" sz="2400" dirty="0" smtClean="0">
                <a:solidFill>
                  <a:schemeClr val="accent6">
                    <a:lumMod val="75000"/>
                  </a:schemeClr>
                </a:solidFill>
              </a:rPr>
              <a:t>3.Calculate the neighbour count for each cell by using functions</a:t>
            </a:r>
          </a:p>
          <a:p>
            <a:pPr marL="0" indent="0">
              <a:buNone/>
            </a:pPr>
            <a:r>
              <a:rPr lang="en-IN" sz="2400" dirty="0"/>
              <a:t>	</a:t>
            </a:r>
            <a:r>
              <a:rPr lang="en-IN" sz="2400" dirty="0" smtClean="0">
                <a:solidFill>
                  <a:srgbClr val="00B050"/>
                </a:solidFill>
              </a:rPr>
              <a:t>-public </a:t>
            </a:r>
            <a:r>
              <a:rPr lang="en-IN" sz="2400" dirty="0">
                <a:solidFill>
                  <a:srgbClr val="00B050"/>
                </a:solidFill>
              </a:rPr>
              <a:t>void neighborCount();</a:t>
            </a:r>
          </a:p>
          <a:p>
            <a:pPr marL="0" indent="0">
              <a:buNone/>
            </a:pPr>
            <a:r>
              <a:rPr lang="en-IN" sz="2400" dirty="0">
                <a:solidFill>
                  <a:srgbClr val="00B050"/>
                </a:solidFill>
              </a:rPr>
              <a:t>	</a:t>
            </a:r>
            <a:r>
              <a:rPr lang="en-IN" sz="2400" dirty="0" smtClean="0">
                <a:solidFill>
                  <a:srgbClr val="00B050"/>
                </a:solidFill>
              </a:rPr>
              <a:t>-private </a:t>
            </a:r>
            <a:r>
              <a:rPr lang="en-IN" sz="2400" dirty="0">
                <a:solidFill>
                  <a:srgbClr val="00B050"/>
                </a:solidFill>
              </a:rPr>
              <a:t>int getNeighbourMinesCount(int i,int j);</a:t>
            </a:r>
          </a:p>
        </p:txBody>
      </p:sp>
    </p:spTree>
    <p:extLst>
      <p:ext uri="{BB962C8B-B14F-4D97-AF65-F5344CB8AC3E}">
        <p14:creationId xmlns:p14="http://schemas.microsoft.com/office/powerpoint/2010/main" val="37859160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204C14"/>
                </a:solidFill>
              </a:rPr>
              <a:t>Click Interface</a:t>
            </a:r>
            <a:endParaRPr lang="en-IN" sz="4000" dirty="0">
              <a:solidFill>
                <a:srgbClr val="204C14"/>
              </a:solidFill>
            </a:endParaRPr>
          </a:p>
        </p:txBody>
      </p:sp>
      <p:sp>
        <p:nvSpPr>
          <p:cNvPr id="3" name="Content Placeholder 2"/>
          <p:cNvSpPr>
            <a:spLocks noGrp="1"/>
          </p:cNvSpPr>
          <p:nvPr>
            <p:ph idx="1"/>
          </p:nvPr>
        </p:nvSpPr>
        <p:spPr/>
        <p:txBody>
          <a:bodyPr>
            <a:normAutofit fontScale="85000" lnSpcReduction="10000"/>
          </a:bodyPr>
          <a:lstStyle/>
          <a:p>
            <a:r>
              <a:rPr lang="en-IN" dirty="0" smtClean="0">
                <a:solidFill>
                  <a:schemeClr val="accent1">
                    <a:lumMod val="75000"/>
                  </a:schemeClr>
                </a:solidFill>
              </a:rPr>
              <a:t>Purpose</a:t>
            </a:r>
          </a:p>
          <a:p>
            <a:r>
              <a:rPr lang="en-IN" dirty="0" smtClean="0">
                <a:solidFill>
                  <a:schemeClr val="accent2">
                    <a:lumMod val="75000"/>
                  </a:schemeClr>
                </a:solidFill>
              </a:rPr>
              <a:t>Function declaration </a:t>
            </a:r>
          </a:p>
          <a:p>
            <a:pPr lvl="1"/>
            <a:r>
              <a:rPr lang="en-IN" dirty="0">
                <a:solidFill>
                  <a:schemeClr val="accent2">
                    <a:lumMod val="75000"/>
                  </a:schemeClr>
                </a:solidFill>
              </a:rPr>
              <a:t>public int click(int i,int j</a:t>
            </a:r>
            <a:r>
              <a:rPr lang="en-IN" dirty="0" smtClean="0">
                <a:solidFill>
                  <a:schemeClr val="accent2">
                    <a:lumMod val="75000"/>
                  </a:schemeClr>
                </a:solidFill>
              </a:rPr>
              <a:t>);</a:t>
            </a:r>
          </a:p>
          <a:p>
            <a:r>
              <a:rPr lang="en-IN" dirty="0" smtClean="0">
                <a:solidFill>
                  <a:schemeClr val="accent5">
                    <a:lumMod val="75000"/>
                  </a:schemeClr>
                </a:solidFill>
              </a:rPr>
              <a:t>Check specific conditions and return the corresponding value.</a:t>
            </a:r>
          </a:p>
          <a:p>
            <a:r>
              <a:rPr lang="en-IN" dirty="0" smtClean="0">
                <a:solidFill>
                  <a:srgbClr val="FF0000"/>
                </a:solidFill>
              </a:rPr>
              <a:t>If the square is flagged already and if we left click it, it should return inprogress.</a:t>
            </a:r>
          </a:p>
          <a:p>
            <a:r>
              <a:rPr lang="en-IN" dirty="0" smtClean="0"/>
              <a:t>If the above is not the case, check if the square has a mine in it, if it has then return game over value.</a:t>
            </a:r>
          </a:p>
          <a:p>
            <a:r>
              <a:rPr lang="en-IN" dirty="0" smtClean="0">
                <a:solidFill>
                  <a:srgbClr val="7030A0"/>
                </a:solidFill>
              </a:rPr>
              <a:t>Or else open all the neighbouring boxes’ mines count.</a:t>
            </a:r>
            <a:endParaRPr lang="en-IN" dirty="0">
              <a:solidFill>
                <a:srgbClr val="7030A0"/>
              </a:solidFill>
            </a:endParaRPr>
          </a:p>
        </p:txBody>
      </p:sp>
    </p:spTree>
    <p:extLst>
      <p:ext uri="{BB962C8B-B14F-4D97-AF65-F5344CB8AC3E}">
        <p14:creationId xmlns:p14="http://schemas.microsoft.com/office/powerpoint/2010/main" val="1825939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accent6">
                    <a:lumMod val="75000"/>
                  </a:schemeClr>
                </a:solidFill>
              </a:rPr>
              <a:t>Click interface </a:t>
            </a:r>
            <a:br>
              <a:rPr lang="en-IN" dirty="0" smtClean="0">
                <a:solidFill>
                  <a:schemeClr val="accent6">
                    <a:lumMod val="75000"/>
                  </a:schemeClr>
                </a:solidFill>
              </a:rPr>
            </a:br>
            <a:r>
              <a:rPr lang="en-IN" dirty="0" smtClean="0">
                <a:solidFill>
                  <a:schemeClr val="accent6">
                    <a:lumMod val="75000"/>
                  </a:schemeClr>
                </a:solidFill>
              </a:rPr>
              <a:t>logic</a:t>
            </a:r>
            <a:endParaRPr lang="en-IN" dirty="0">
              <a:solidFill>
                <a:schemeClr val="accent6">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513" y="1600200"/>
            <a:ext cx="5846973" cy="4525963"/>
          </a:xfrm>
        </p:spPr>
      </p:pic>
    </p:spTree>
    <p:extLst>
      <p:ext uri="{BB962C8B-B14F-4D97-AF65-F5344CB8AC3E}">
        <p14:creationId xmlns:p14="http://schemas.microsoft.com/office/powerpoint/2010/main" val="37255197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FF0000"/>
                </a:solidFill>
              </a:rPr>
              <a:t>Status of the Game</a:t>
            </a:r>
            <a:endParaRPr lang="en-IN" sz="4000"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3650" y="1628799"/>
            <a:ext cx="1836061" cy="230425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152" y="1804595"/>
            <a:ext cx="2300328" cy="199241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75856" y="4187237"/>
            <a:ext cx="1588507" cy="2325789"/>
          </a:xfrm>
          <a:prstGeom prst="rect">
            <a:avLst/>
          </a:prstGeom>
        </p:spPr>
      </p:pic>
    </p:spTree>
    <p:extLst>
      <p:ext uri="{BB962C8B-B14F-4D97-AF65-F5344CB8AC3E}">
        <p14:creationId xmlns:p14="http://schemas.microsoft.com/office/powerpoint/2010/main" val="42072745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76672"/>
            <a:ext cx="8229600" cy="4968552"/>
          </a:xfrm>
        </p:spPr>
        <p:txBody>
          <a:bodyPr>
            <a:normAutofit/>
          </a:bodyPr>
          <a:lstStyle/>
          <a:p>
            <a:r>
              <a:rPr lang="en-IN" sz="6600" b="1" dirty="0" smtClean="0">
                <a:solidFill>
                  <a:srgbClr val="329A7F"/>
                </a:solidFill>
              </a:rPr>
              <a:t>Over to the next </a:t>
            </a:r>
            <a:br>
              <a:rPr lang="en-IN" sz="6600" b="1" dirty="0" smtClean="0">
                <a:solidFill>
                  <a:srgbClr val="329A7F"/>
                </a:solidFill>
              </a:rPr>
            </a:br>
            <a:r>
              <a:rPr lang="en-IN" sz="6600" b="1" dirty="0" smtClean="0">
                <a:solidFill>
                  <a:srgbClr val="329A7F"/>
                </a:solidFill>
              </a:rPr>
              <a:t>Presentation,</a:t>
            </a:r>
            <a:br>
              <a:rPr lang="en-IN" sz="6600" b="1" dirty="0" smtClean="0">
                <a:solidFill>
                  <a:srgbClr val="329A7F"/>
                </a:solidFill>
              </a:rPr>
            </a:br>
            <a:r>
              <a:rPr lang="en-IN" sz="6600" b="1" dirty="0" smtClean="0">
                <a:solidFill>
                  <a:srgbClr val="329A7F"/>
                </a:solidFill>
              </a:rPr>
              <a:t>Thank You! </a:t>
            </a:r>
            <a:endParaRPr lang="en-IN" sz="6600" b="1" dirty="0">
              <a:solidFill>
                <a:srgbClr val="329A7F"/>
              </a:solidFill>
            </a:endParaRPr>
          </a:p>
        </p:txBody>
      </p:sp>
    </p:spTree>
    <p:extLst>
      <p:ext uri="{BB962C8B-B14F-4D97-AF65-F5344CB8AC3E}">
        <p14:creationId xmlns:p14="http://schemas.microsoft.com/office/powerpoint/2010/main" val="28286600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447800" y="914400"/>
            <a:ext cx="3505200" cy="923330"/>
          </a:xfrm>
          <a:prstGeom prst="rect">
            <a:avLst/>
          </a:prstGeom>
          <a:noFill/>
        </p:spPr>
        <p:txBody>
          <a:bodyPr wrap="square" rtlCol="0">
            <a:spAutoFit/>
          </a:bodyPr>
          <a:lstStyle/>
          <a:p>
            <a:r>
              <a:rPr lang="en-US" sz="5400" b="1" i="1" dirty="0" smtClean="0">
                <a:solidFill>
                  <a:srgbClr val="0000FF"/>
                </a:solidFill>
                <a:latin typeface="Monotype Corsiva" pitchFamily="66" charset="0"/>
              </a:rPr>
              <a:t>Controller:</a:t>
            </a:r>
            <a:endParaRPr lang="en-US" sz="5400" b="1" i="1" dirty="0">
              <a:solidFill>
                <a:srgbClr val="0000FF"/>
              </a:solidFill>
              <a:latin typeface="Monotype Corsiva" pitchFamily="66" charset="0"/>
            </a:endParaRPr>
          </a:p>
        </p:txBody>
      </p:sp>
      <p:sp>
        <p:nvSpPr>
          <p:cNvPr id="11" name="TextBox 10"/>
          <p:cNvSpPr txBox="1"/>
          <p:nvPr/>
        </p:nvSpPr>
        <p:spPr>
          <a:xfrm>
            <a:off x="533400" y="1981200"/>
            <a:ext cx="8229600" cy="1077218"/>
          </a:xfrm>
          <a:prstGeom prst="rect">
            <a:avLst/>
          </a:prstGeom>
          <a:noFill/>
        </p:spPr>
        <p:txBody>
          <a:bodyPr wrap="square" rtlCol="0">
            <a:spAutoFit/>
          </a:bodyPr>
          <a:lstStyle/>
          <a:p>
            <a:pPr>
              <a:buClr>
                <a:prstClr val="black"/>
              </a:buClr>
              <a:buSzPct val="105000"/>
              <a:buFont typeface="Wingdings" pitchFamily="2" charset="2"/>
              <a:buChar char="Ø"/>
            </a:pPr>
            <a:r>
              <a:rPr lang="en-US" sz="3200" dirty="0" smtClean="0">
                <a:solidFill>
                  <a:prstClr val="white"/>
                </a:solidFill>
              </a:rPr>
              <a:t>Software Code that controls the interactions </a:t>
            </a:r>
          </a:p>
          <a:p>
            <a:pPr>
              <a:buClr>
                <a:prstClr val="black"/>
              </a:buClr>
              <a:buSzPct val="105000"/>
            </a:pPr>
            <a:r>
              <a:rPr lang="en-US" sz="3200" dirty="0">
                <a:solidFill>
                  <a:prstClr val="white"/>
                </a:solidFill>
              </a:rPr>
              <a:t> </a:t>
            </a:r>
            <a:r>
              <a:rPr lang="en-US" sz="3200" dirty="0" smtClean="0">
                <a:solidFill>
                  <a:prstClr val="white"/>
                </a:solidFill>
              </a:rPr>
              <a:t>   between the Model and View.</a:t>
            </a:r>
          </a:p>
        </p:txBody>
      </p:sp>
      <p:sp>
        <p:nvSpPr>
          <p:cNvPr id="4" name="TextBox 3"/>
          <p:cNvSpPr txBox="1"/>
          <p:nvPr/>
        </p:nvSpPr>
        <p:spPr>
          <a:xfrm>
            <a:off x="609600" y="3124200"/>
            <a:ext cx="8153400" cy="3323987"/>
          </a:xfrm>
          <a:prstGeom prst="rect">
            <a:avLst/>
          </a:prstGeom>
          <a:noFill/>
        </p:spPr>
        <p:txBody>
          <a:bodyPr wrap="square" rtlCol="0">
            <a:spAutoFit/>
          </a:bodyPr>
          <a:lstStyle/>
          <a:p>
            <a:pPr algn="just">
              <a:buClr>
                <a:prstClr val="black"/>
              </a:buClr>
              <a:buFont typeface="Wingdings" pitchFamily="2" charset="2"/>
              <a:buChar char="Ø"/>
            </a:pPr>
            <a:r>
              <a:rPr lang="en-US" sz="3200" dirty="0" smtClean="0">
                <a:solidFill>
                  <a:prstClr val="white"/>
                </a:solidFill>
              </a:rPr>
              <a:t>The controller is responsible for responding                                      to user input and perform interactions on the data model objects. The controller receives the input, it validates the input and then performs the business operation that modifies the state of the data model.</a:t>
            </a:r>
          </a:p>
          <a:p>
            <a:endParaRPr lang="en-US" dirty="0">
              <a:solidFill>
                <a:prstClr val="white"/>
              </a:solidFill>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 calcmode="lin" valueType="num">
                                      <p:cBhvr additive="base">
                                        <p:cTn id="1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P spid="4"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2">
                <a:tint val="80000"/>
                <a:satMod val="300000"/>
              </a:schemeClr>
            </a:gs>
            <a:gs pos="100000">
              <a:schemeClr val="bg2">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420007" y="533400"/>
            <a:ext cx="5571593" cy="1470025"/>
          </a:xfrm>
        </p:spPr>
        <p:txBody>
          <a:bodyPr>
            <a:normAutofit/>
          </a:bodyPr>
          <a:lstStyle/>
          <a:p>
            <a:r>
              <a:rPr lang="en-US" sz="3200" b="1" dirty="0" smtClean="0">
                <a:solidFill>
                  <a:srgbClr val="002060"/>
                </a:solidFill>
                <a:latin typeface="Comic Sans MS" pitchFamily="66" charset="0"/>
                <a:ea typeface="MS PMincho" pitchFamily="18" charset="-128"/>
              </a:rPr>
              <a:t>Minesweeper at a glance</a:t>
            </a:r>
            <a:endParaRPr lang="en-US" sz="3200" b="1" dirty="0">
              <a:solidFill>
                <a:srgbClr val="002060"/>
              </a:solidFill>
              <a:latin typeface="Comic Sans MS" pitchFamily="66" charset="0"/>
              <a:ea typeface="MS PMincho" pitchFamily="18" charset="-128"/>
            </a:endParaRPr>
          </a:p>
        </p:txBody>
      </p:sp>
      <p:sp>
        <p:nvSpPr>
          <p:cNvPr id="3" name="Subtitle 2"/>
          <p:cNvSpPr>
            <a:spLocks noGrp="1"/>
          </p:cNvSpPr>
          <p:nvPr>
            <p:ph type="subTitle" idx="1"/>
          </p:nvPr>
        </p:nvSpPr>
        <p:spPr>
          <a:xfrm>
            <a:off x="762000" y="3429000"/>
            <a:ext cx="8610600" cy="3429000"/>
          </a:xfrm>
        </p:spPr>
        <p:txBody>
          <a:bodyPr>
            <a:normAutofit fontScale="92500" lnSpcReduction="20000"/>
          </a:bodyPr>
          <a:lstStyle/>
          <a:p>
            <a:pPr algn="l">
              <a:buFont typeface="Wingdings" pitchFamily="2" charset="2"/>
              <a:buChar char="v"/>
            </a:pPr>
            <a:r>
              <a:rPr lang="en-US" sz="3600" dirty="0" smtClean="0">
                <a:solidFill>
                  <a:srgbClr val="FFFF00"/>
                </a:solidFill>
                <a:latin typeface="Monotype Corsiva" pitchFamily="66" charset="0"/>
              </a:rPr>
              <a:t>Uncover </a:t>
            </a:r>
            <a:r>
              <a:rPr lang="en-US" sz="3600" dirty="0">
                <a:solidFill>
                  <a:srgbClr val="FFFF00"/>
                </a:solidFill>
                <a:latin typeface="Monotype Corsiva" pitchFamily="66" charset="0"/>
              </a:rPr>
              <a:t>a </a:t>
            </a:r>
            <a:r>
              <a:rPr lang="en-US" sz="3600" dirty="0" smtClean="0">
                <a:solidFill>
                  <a:srgbClr val="FFFF00"/>
                </a:solidFill>
                <a:latin typeface="Monotype Corsiva" pitchFamily="66" charset="0"/>
              </a:rPr>
              <a:t>mine </a:t>
            </a:r>
            <a:r>
              <a:rPr lang="en-US" sz="3600" dirty="0">
                <a:solidFill>
                  <a:srgbClr val="FFFF00"/>
                </a:solidFill>
                <a:latin typeface="Monotype Corsiva" pitchFamily="66" charset="0"/>
              </a:rPr>
              <a:t>and the game ends.</a:t>
            </a:r>
          </a:p>
          <a:p>
            <a:pPr algn="l">
              <a:buFont typeface="Wingdings" pitchFamily="2" charset="2"/>
              <a:buChar char="v"/>
            </a:pPr>
            <a:r>
              <a:rPr lang="en-US" sz="3600" dirty="0" smtClean="0">
                <a:solidFill>
                  <a:srgbClr val="FFFF00"/>
                </a:solidFill>
                <a:latin typeface="Monotype Corsiva" pitchFamily="66" charset="0"/>
              </a:rPr>
              <a:t>Uncover </a:t>
            </a:r>
            <a:r>
              <a:rPr lang="en-US" sz="3600" dirty="0">
                <a:solidFill>
                  <a:srgbClr val="FFFF00"/>
                </a:solidFill>
                <a:latin typeface="Monotype Corsiva" pitchFamily="66" charset="0"/>
              </a:rPr>
              <a:t>an empty square, and you </a:t>
            </a:r>
            <a:r>
              <a:rPr lang="en-US" sz="3600" dirty="0" smtClean="0">
                <a:solidFill>
                  <a:srgbClr val="FFFF00"/>
                </a:solidFill>
                <a:latin typeface="Monotype Corsiva" pitchFamily="66" charset="0"/>
              </a:rPr>
              <a:t>keep playing.</a:t>
            </a:r>
            <a:endParaRPr lang="en-US" sz="3600" dirty="0">
              <a:solidFill>
                <a:srgbClr val="FFFF00"/>
              </a:solidFill>
              <a:latin typeface="Monotype Corsiva" pitchFamily="66" charset="0"/>
            </a:endParaRPr>
          </a:p>
          <a:p>
            <a:pPr algn="l">
              <a:buFont typeface="Wingdings" pitchFamily="2" charset="2"/>
              <a:buChar char="v"/>
            </a:pPr>
            <a:r>
              <a:rPr lang="en-US" sz="3600" dirty="0">
                <a:solidFill>
                  <a:srgbClr val="FFFF00"/>
                </a:solidFill>
                <a:latin typeface="Monotype Corsiva" pitchFamily="66" charset="0"/>
              </a:rPr>
              <a:t>Uncover a number, and it tells you how </a:t>
            </a:r>
            <a:r>
              <a:rPr lang="en-US" sz="3600" dirty="0" smtClean="0">
                <a:solidFill>
                  <a:srgbClr val="FFFF00"/>
                </a:solidFill>
                <a:latin typeface="Monotype Corsiva" pitchFamily="66" charset="0"/>
              </a:rPr>
              <a:t>many            mines </a:t>
            </a:r>
            <a:r>
              <a:rPr lang="en-US" sz="3600" dirty="0">
                <a:solidFill>
                  <a:srgbClr val="FFFF00"/>
                </a:solidFill>
                <a:latin typeface="Monotype Corsiva" pitchFamily="66" charset="0"/>
              </a:rPr>
              <a:t>lay hidden in the eight surrounding squares—information you use to deduce which nearby squares are safe to click.</a:t>
            </a:r>
          </a:p>
          <a:p>
            <a:r>
              <a:rPr lang="en-US" sz="3600" dirty="0" smtClean="0">
                <a:solidFill>
                  <a:srgbClr val="FFFF00"/>
                </a:solidFill>
                <a:latin typeface="Monotype Corsiva" pitchFamily="66" charset="0"/>
              </a:rPr>
              <a:t>	</a:t>
            </a:r>
            <a:endParaRPr lang="en-US" sz="3600" dirty="0">
              <a:solidFill>
                <a:srgbClr val="FFFF00"/>
              </a:solidFill>
              <a:latin typeface="Monotype Corsiva" pitchFamily="66" charset="0"/>
            </a:endParaRPr>
          </a:p>
        </p:txBody>
      </p:sp>
      <p:pic>
        <p:nvPicPr>
          <p:cNvPr id="3074" name="Picture 2" descr="http://www.freeminesweeper.org/images/thumbnails/free-minesweeper-thumbnail.png"/>
          <p:cNvPicPr>
            <a:picLocks noChangeAspect="1" noChangeArrowheads="1"/>
          </p:cNvPicPr>
          <p:nvPr/>
        </p:nvPicPr>
        <p:blipFill>
          <a:blip r:embed="rId2"/>
          <a:srcRect/>
          <a:stretch>
            <a:fillRect/>
          </a:stretch>
        </p:blipFill>
        <p:spPr bwMode="auto">
          <a:xfrm>
            <a:off x="762000" y="304800"/>
            <a:ext cx="2658007" cy="2971800"/>
          </a:xfrm>
          <a:prstGeom prst="rect">
            <a:avLst/>
          </a:prstGeom>
          <a:noFill/>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5"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1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3074"/>
                                        </p:tgtEl>
                                        <p:attrNameLst>
                                          <p:attrName>style.visibility</p:attrName>
                                        </p:attrNameLst>
                                      </p:cBhvr>
                                      <p:to>
                                        <p:strVal val="visible"/>
                                      </p:to>
                                    </p:set>
                                    <p:animEffect transition="in" filter="box(in)">
                                      <p:cBhvr>
                                        <p:cTn id="34"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r>
              <a:rPr lang="en-US" b="1" i="1" dirty="0" smtClean="0">
                <a:latin typeface="MV Boli" pitchFamily="2" charset="0"/>
                <a:cs typeface="MV Boli" pitchFamily="2" charset="0"/>
              </a:rPr>
              <a:t>Event Handling:</a:t>
            </a:r>
            <a:endParaRPr lang="en-US" b="1" i="1" dirty="0">
              <a:latin typeface="MV Boli" pitchFamily="2" charset="0"/>
              <a:cs typeface="MV Boli" pitchFamily="2" charset="0"/>
            </a:endParaRPr>
          </a:p>
        </p:txBody>
      </p:sp>
      <p:sp>
        <p:nvSpPr>
          <p:cNvPr id="7" name="Horizontal Scroll 6"/>
          <p:cNvSpPr/>
          <p:nvPr/>
        </p:nvSpPr>
        <p:spPr>
          <a:xfrm>
            <a:off x="533400" y="1447800"/>
            <a:ext cx="8382000" cy="1981200"/>
          </a:xfrm>
          <a:prstGeom prst="horizontalScroll">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Arial" pitchFamily="34" charset="0"/>
              <a:buChar char="•"/>
            </a:pPr>
            <a:r>
              <a:rPr lang="en-US" sz="2800" dirty="0" smtClean="0">
                <a:solidFill>
                  <a:srgbClr val="0000FF"/>
                </a:solidFill>
              </a:rPr>
              <a:t>What is an Event?</a:t>
            </a:r>
          </a:p>
          <a:p>
            <a:pPr algn="just"/>
            <a:r>
              <a:rPr lang="en-US" sz="2800" dirty="0" smtClean="0">
                <a:solidFill>
                  <a:srgbClr val="0000FF"/>
                </a:solidFill>
              </a:rPr>
              <a:t>   Change in the state of an object is known as event </a:t>
            </a:r>
          </a:p>
        </p:txBody>
      </p:sp>
      <p:sp>
        <p:nvSpPr>
          <p:cNvPr id="8" name="Horizontal Scroll 7"/>
          <p:cNvSpPr/>
          <p:nvPr/>
        </p:nvSpPr>
        <p:spPr>
          <a:xfrm>
            <a:off x="609600" y="3352800"/>
            <a:ext cx="8305800" cy="31242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Arial" pitchFamily="34" charset="0"/>
              <a:buChar char="•"/>
            </a:pPr>
            <a:r>
              <a:rPr lang="en-US" sz="2400" dirty="0" smtClean="0">
                <a:solidFill>
                  <a:prstClr val="white"/>
                </a:solidFill>
              </a:rPr>
              <a:t>What is Event Handling?</a:t>
            </a:r>
          </a:p>
          <a:p>
            <a:pPr algn="just">
              <a:buFont typeface="Wingdings" pitchFamily="2" charset="2"/>
              <a:buChar char="q"/>
            </a:pPr>
            <a:r>
              <a:rPr lang="en-US" sz="2400" dirty="0" smtClean="0">
                <a:solidFill>
                  <a:prstClr val="white"/>
                </a:solidFill>
              </a:rPr>
              <a:t> Event Handling is the mechanism that controls the event and decides what should happen if an event occurs. This mechanism have the code which is known as event handler that is executed when an event occurs.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 calcmode="lin" valueType="num">
                                      <p:cBhvr additive="base">
                                        <p:cTn id="7" dur="500" fill="hold"/>
                                        <p:tgtEl>
                                          <p:spTgt spid="7">
                                            <p:bg/>
                                          </p:spTgt>
                                        </p:tgtEl>
                                        <p:attrNameLst>
                                          <p:attrName>ppt_x</p:attrName>
                                        </p:attrNameLst>
                                      </p:cBhvr>
                                      <p:tavLst>
                                        <p:tav tm="0">
                                          <p:val>
                                            <p:strVal val="#ppt_x"/>
                                          </p:val>
                                        </p:tav>
                                        <p:tav tm="100000">
                                          <p:val>
                                            <p:strVal val="#ppt_x"/>
                                          </p:val>
                                        </p:tav>
                                      </p:tavLst>
                                    </p:anim>
                                    <p:anim calcmode="lin" valueType="num">
                                      <p:cBhvr additive="base">
                                        <p:cTn id="8" dur="500" fill="hold"/>
                                        <p:tgtEl>
                                          <p:spTgt spid="7">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 calcmode="lin" valueType="num">
                                      <p:cBhvr additive="base">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bg/>
                                          </p:spTgt>
                                        </p:tgtEl>
                                        <p:attrNameLst>
                                          <p:attrName>style.visibility</p:attrName>
                                        </p:attrNameLst>
                                      </p:cBhvr>
                                      <p:to>
                                        <p:strVal val="visible"/>
                                      </p:to>
                                    </p:set>
                                    <p:anim calcmode="lin" valueType="num">
                                      <p:cBhvr additive="base">
                                        <p:cTn id="21" dur="500" fill="hold"/>
                                        <p:tgtEl>
                                          <p:spTgt spid="8">
                                            <p:bg/>
                                          </p:spTgt>
                                        </p:tgtEl>
                                        <p:attrNameLst>
                                          <p:attrName>ppt_x</p:attrName>
                                        </p:attrNameLst>
                                      </p:cBhvr>
                                      <p:tavLst>
                                        <p:tav tm="0">
                                          <p:val>
                                            <p:strVal val="#ppt_x"/>
                                          </p:val>
                                        </p:tav>
                                        <p:tav tm="100000">
                                          <p:val>
                                            <p:strVal val="#ppt_x"/>
                                          </p:val>
                                        </p:tav>
                                      </p:tavLst>
                                    </p:anim>
                                    <p:anim calcmode="lin" valueType="num">
                                      <p:cBhvr additive="base">
                                        <p:cTn id="22" dur="500" fill="hold"/>
                                        <p:tgtEl>
                                          <p:spTgt spid="8">
                                            <p:bg/>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 calcmode="lin" valueType="num">
                                      <p:cBhvr additive="base">
                                        <p:cTn id="2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anim calcmode="lin" valueType="num">
                                      <p:cBhvr additive="base">
                                        <p:cTn id="29"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P spid="8" grpId="0" build="allAtOnce" animBg="1"/>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762000"/>
            <a:ext cx="8229600" cy="5562600"/>
          </a:xfrm>
        </p:spPr>
        <p:txBody>
          <a:bodyPr>
            <a:normAutofit fontScale="85000" lnSpcReduction="10000"/>
          </a:bodyPr>
          <a:lstStyle/>
          <a:p>
            <a:r>
              <a:rPr lang="en-US" b="1" i="1" dirty="0" smtClean="0"/>
              <a:t>Java Uses the Delegation Event Model to handle the events. </a:t>
            </a:r>
          </a:p>
          <a:p>
            <a:endParaRPr lang="en-US" b="1" i="1" dirty="0" smtClean="0"/>
          </a:p>
          <a:p>
            <a:r>
              <a:rPr lang="en-US" b="1" i="1" dirty="0" smtClean="0"/>
              <a:t>The Delegation Event Model has the following key participants namely:</a:t>
            </a:r>
          </a:p>
          <a:p>
            <a:endParaRPr lang="en-US" b="1" i="1" dirty="0" smtClean="0"/>
          </a:p>
          <a:p>
            <a:r>
              <a:rPr lang="en-US" sz="3000" b="1" i="1" dirty="0" smtClean="0">
                <a:solidFill>
                  <a:srgbClr val="0000FF"/>
                </a:solidFill>
                <a:latin typeface="MV Boli" pitchFamily="2" charset="0"/>
                <a:cs typeface="MV Boli" pitchFamily="2" charset="0"/>
              </a:rPr>
              <a:t>Source</a:t>
            </a:r>
            <a:r>
              <a:rPr lang="en-US" b="1" i="1" dirty="0" smtClean="0">
                <a:solidFill>
                  <a:srgbClr val="0000FF"/>
                </a:solidFill>
              </a:rPr>
              <a:t> </a:t>
            </a:r>
            <a:r>
              <a:rPr lang="en-US" b="1" i="1" dirty="0" smtClean="0"/>
              <a:t>- The source is an object on which event occurs. Source is responsible for providing information of the occurred event to it's handler. Java provide as with classes for source object.</a:t>
            </a:r>
          </a:p>
          <a:p>
            <a:endParaRPr lang="en-US" b="1" i="1" dirty="0" smtClean="0"/>
          </a:p>
          <a:p>
            <a:r>
              <a:rPr lang="en-US" sz="3300" b="1" i="1" dirty="0" smtClean="0">
                <a:solidFill>
                  <a:srgbClr val="0000FF"/>
                </a:solidFill>
                <a:latin typeface="MV Boli" pitchFamily="2" charset="0"/>
                <a:cs typeface="MV Boli" pitchFamily="2" charset="0"/>
              </a:rPr>
              <a:t>Listener </a:t>
            </a:r>
            <a:r>
              <a:rPr lang="en-US" b="1" i="1" dirty="0" smtClean="0"/>
              <a:t>- It is also known as event handler. Listener is responsible for generating response to an event. From java implementation point of view the listener is also an object. Listener waits until it receives an event. Once the event is received , the listener process the event an then returns.</a:t>
            </a:r>
          </a:p>
          <a:p>
            <a:endParaRPr lang="en-US" dirty="0"/>
          </a:p>
        </p:txBody>
      </p:sp>
      <p:sp>
        <p:nvSpPr>
          <p:cNvPr id="6" name="TextBox 5"/>
          <p:cNvSpPr txBox="1"/>
          <p:nvPr/>
        </p:nvSpPr>
        <p:spPr>
          <a:xfrm>
            <a:off x="533400" y="381000"/>
            <a:ext cx="8153400" cy="369332"/>
          </a:xfrm>
          <a:prstGeom prst="rect">
            <a:avLst/>
          </a:prstGeom>
          <a:noFill/>
        </p:spPr>
        <p:txBody>
          <a:bodyPr wrap="square" rtlCol="0">
            <a:spAutoFit/>
          </a:bodyPr>
          <a:lstStyle/>
          <a:p>
            <a:endParaRPr lang="en-US" dirty="0">
              <a:solidFill>
                <a:prstClr val="black"/>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2000"/>
                                        <p:tgtEl>
                                          <p:spTgt spid="5">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fade">
                                      <p:cBhvr>
                                        <p:cTn id="13" dur="2000"/>
                                        <p:tgtEl>
                                          <p:spTgt spid="5">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fade">
                                      <p:cBhvr>
                                        <p:cTn id="16" dur="2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600200" y="4038600"/>
          <a:ext cx="6096000" cy="259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p:cNvSpPr/>
          <p:nvPr/>
        </p:nvSpPr>
        <p:spPr>
          <a:xfrm>
            <a:off x="-533400" y="304800"/>
            <a:ext cx="7543800" cy="1200329"/>
          </a:xfrm>
          <a:prstGeom prst="rect">
            <a:avLst/>
          </a:prstGeom>
        </p:spPr>
        <p:txBody>
          <a:bodyPr wrap="square">
            <a:spAutoFit/>
          </a:bodyPr>
          <a:lstStyle/>
          <a:p>
            <a:pPr algn="ctr"/>
            <a:r>
              <a:rPr lang="en-US" sz="7200" b="1" dirty="0" smtClean="0">
                <a:solidFill>
                  <a:srgbClr val="0F6FC6"/>
                </a:solidFill>
                <a:latin typeface="Gabriola" pitchFamily="82" charset="0"/>
                <a:cs typeface="MV Boli" pitchFamily="2" charset="0"/>
              </a:rPr>
              <a:t>MouseListener</a:t>
            </a:r>
            <a:endParaRPr lang="en-US" sz="7200" b="1" cap="all" dirty="0">
              <a:ln w="0"/>
              <a:gradFill flip="none">
                <a:gsLst>
                  <a:gs pos="0">
                    <a:srgbClr val="0F6FC6">
                      <a:tint val="75000"/>
                      <a:shade val="75000"/>
                      <a:satMod val="170000"/>
                    </a:srgbClr>
                  </a:gs>
                  <a:gs pos="49000">
                    <a:srgbClr val="0F6FC6">
                      <a:tint val="88000"/>
                      <a:shade val="65000"/>
                      <a:satMod val="172000"/>
                    </a:srgbClr>
                  </a:gs>
                  <a:gs pos="50000">
                    <a:srgbClr val="0F6FC6">
                      <a:shade val="65000"/>
                      <a:satMod val="130000"/>
                    </a:srgbClr>
                  </a:gs>
                  <a:gs pos="92000">
                    <a:srgbClr val="0F6FC6">
                      <a:shade val="50000"/>
                      <a:satMod val="120000"/>
                    </a:srgbClr>
                  </a:gs>
                  <a:gs pos="100000">
                    <a:srgbClr val="0F6FC6">
                      <a:shade val="48000"/>
                      <a:satMod val="120000"/>
                    </a:srgbClr>
                  </a:gs>
                </a:gsLst>
                <a:lin ang="5400000"/>
              </a:gradFill>
              <a:effectLst>
                <a:reflection blurRad="12700" stA="50000" endPos="50000" dist="5000" dir="5400000" sy="-100000" rotWithShape="0"/>
              </a:effectLst>
              <a:latin typeface="Gabriola" pitchFamily="82" charset="0"/>
              <a:cs typeface="MV Boli" pitchFamily="2" charset="0"/>
            </a:endParaRPr>
          </a:p>
        </p:txBody>
      </p:sp>
      <p:pic>
        <p:nvPicPr>
          <p:cNvPr id="12" name="Picture 11" descr="mose1.jpg"/>
          <p:cNvPicPr>
            <a:picLocks noChangeAspect="1"/>
          </p:cNvPicPr>
          <p:nvPr/>
        </p:nvPicPr>
        <p:blipFill>
          <a:blip r:embed="rId7"/>
          <a:stretch>
            <a:fillRect/>
          </a:stretch>
        </p:blipFill>
        <p:spPr>
          <a:xfrm>
            <a:off x="6248400" y="685800"/>
            <a:ext cx="2466975" cy="1847850"/>
          </a:xfrm>
          <a:prstGeom prst="rect">
            <a:avLst/>
          </a:prstGeom>
        </p:spPr>
      </p:pic>
      <p:sp>
        <p:nvSpPr>
          <p:cNvPr id="14" name="Content Placeholder 2"/>
          <p:cNvSpPr>
            <a:spLocks noGrp="1"/>
          </p:cNvSpPr>
          <p:nvPr>
            <p:ph idx="1"/>
          </p:nvPr>
        </p:nvSpPr>
        <p:spPr>
          <a:xfrm>
            <a:off x="381000" y="990600"/>
            <a:ext cx="8229600" cy="4389120"/>
          </a:xfrm>
          <a:noFill/>
        </p:spPr>
        <p:txBody>
          <a:bodyPr>
            <a:normAutofit/>
          </a:bodyPr>
          <a:lstStyle/>
          <a:p>
            <a:endParaRPr lang="en-US" dirty="0" smtClean="0"/>
          </a:p>
          <a:p>
            <a:r>
              <a:rPr lang="en-US" sz="3200" b="1" i="1" dirty="0" smtClean="0"/>
              <a:t>EventListeners</a:t>
            </a:r>
          </a:p>
          <a:p>
            <a:r>
              <a:rPr lang="en-US" dirty="0" smtClean="0"/>
              <a:t>Event Listeners are used to translate	user        interaction into	actual	code.	To listen for a particular event, the programmer must know the event source. </a:t>
            </a:r>
          </a:p>
          <a:p>
            <a:r>
              <a:rPr lang="en-US" dirty="0" smtClean="0"/>
              <a:t>Steps involved in using Event Listeners are:	</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wipe(down)">
                                      <p:cBhvr>
                                        <p:cTn id="12" dur="5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animEffect transition="in" filter="wipe(down)">
                                      <p:cBhvr>
                                        <p:cTn id="17" dur="500"/>
                                        <p:tgtEl>
                                          <p:spTgt spid="1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normAutofit/>
          </a:bodyPr>
          <a:lstStyle/>
          <a:p>
            <a:r>
              <a:rPr lang="en-US" sz="4400" b="1" i="1" dirty="0" smtClean="0">
                <a:latin typeface="Georgia" pitchFamily="18" charset="0"/>
              </a:rPr>
              <a:t>MouseListener:</a:t>
            </a:r>
            <a:endParaRPr lang="en-US" sz="4400" b="1" i="1" dirty="0">
              <a:latin typeface="Georgia" pitchFamily="18" charset="0"/>
            </a:endParaRPr>
          </a:p>
        </p:txBody>
      </p:sp>
      <p:sp>
        <p:nvSpPr>
          <p:cNvPr id="3" name="Content Placeholder 2"/>
          <p:cNvSpPr>
            <a:spLocks noGrp="1"/>
          </p:cNvSpPr>
          <p:nvPr>
            <p:ph idx="1"/>
          </p:nvPr>
        </p:nvSpPr>
        <p:spPr>
          <a:xfrm>
            <a:off x="533400" y="1295400"/>
            <a:ext cx="8229600" cy="4389120"/>
          </a:xfrm>
        </p:spPr>
        <p:txBody>
          <a:bodyPr/>
          <a:lstStyle/>
          <a:p>
            <a:r>
              <a:rPr lang="en-US" dirty="0" smtClean="0"/>
              <a:t>MouseEvent is generated whenever user performs an action with the mouse. </a:t>
            </a:r>
          </a:p>
          <a:p>
            <a:pPr algn="just"/>
            <a:r>
              <a:rPr lang="en-US" dirty="0" smtClean="0"/>
              <a:t>A class that responds to	 MouseEvent implements the MouseListener interface which is available in </a:t>
            </a:r>
            <a:r>
              <a:rPr lang="en-US" sz="2400" dirty="0" smtClean="0">
                <a:solidFill>
                  <a:srgbClr val="7030A0"/>
                </a:solidFill>
              </a:rPr>
              <a:t>java.awt.event.MouseListener</a:t>
            </a:r>
            <a:r>
              <a:rPr lang="en-US" sz="2400" dirty="0" smtClean="0"/>
              <a:t>   package.</a:t>
            </a:r>
          </a:p>
          <a:p>
            <a:pPr algn="just"/>
            <a:r>
              <a:rPr lang="en-US" dirty="0" smtClean="0"/>
              <a:t>The applet instance running is registered as MouseListener to have its mouse methods called.It can be registered using the addMouseListener() method.</a:t>
            </a:r>
          </a:p>
          <a:p>
            <a:pPr>
              <a:buNone/>
            </a:pPr>
            <a:endParaRPr lang="en-US" dirty="0" smtClean="0"/>
          </a:p>
        </p:txBody>
      </p:sp>
      <p:sp>
        <p:nvSpPr>
          <p:cNvPr id="4" name="Rectangle 3"/>
          <p:cNvSpPr/>
          <p:nvPr/>
        </p:nvSpPr>
        <p:spPr>
          <a:xfrm>
            <a:off x="533400" y="4953000"/>
            <a:ext cx="8305800" cy="1524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smtClean="0">
                <a:solidFill>
                  <a:srgbClr val="0F6FC6"/>
                </a:solidFill>
              </a:rPr>
              <a:t>declaration for java.awt.event.MouseListener  interface:</a:t>
            </a:r>
          </a:p>
          <a:p>
            <a:r>
              <a:rPr lang="en-US" dirty="0" smtClean="0">
                <a:solidFill>
                  <a:srgbClr val="0F6FC6"/>
                </a:solidFill>
              </a:rPr>
              <a:t>                      </a:t>
            </a:r>
            <a:r>
              <a:rPr lang="en-US" dirty="0" smtClean="0">
                <a:solidFill>
                  <a:srgbClr val="7030A0"/>
                </a:solidFill>
              </a:rPr>
              <a:t>public interface MouseListener extends EventListener</a:t>
            </a:r>
            <a:endParaRPr lang="en-US" dirty="0">
              <a:solidFill>
                <a:srgbClr val="7030A0"/>
              </a:solidFill>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62000" y="457200"/>
            <a:ext cx="7315200" cy="1446550"/>
          </a:xfrm>
          <a:prstGeom prst="rect">
            <a:avLst/>
          </a:prstGeom>
          <a:noFill/>
        </p:spPr>
        <p:txBody>
          <a:bodyPr wrap="square" rtlCol="0">
            <a:spAutoFit/>
          </a:bodyPr>
          <a:lstStyle/>
          <a:p>
            <a:r>
              <a:rPr lang="en-US" sz="4400" b="1" i="1" dirty="0" smtClean="0">
                <a:solidFill>
                  <a:srgbClr val="0000FF"/>
                </a:solidFill>
              </a:rPr>
              <a:t>Interface methods:</a:t>
            </a:r>
          </a:p>
          <a:p>
            <a:endParaRPr lang="en-US" sz="4400" b="1" i="1" dirty="0" smtClean="0">
              <a:solidFill>
                <a:prstClr val="black"/>
              </a:solidFill>
            </a:endParaRPr>
          </a:p>
        </p:txBody>
      </p:sp>
      <p:graphicFrame>
        <p:nvGraphicFramePr>
          <p:cNvPr id="10" name="Table 9"/>
          <p:cNvGraphicFramePr>
            <a:graphicFrameLocks noGrp="1"/>
          </p:cNvGraphicFramePr>
          <p:nvPr/>
        </p:nvGraphicFramePr>
        <p:xfrm>
          <a:off x="152400" y="1295400"/>
          <a:ext cx="8763000" cy="5232400"/>
        </p:xfrm>
        <a:graphic>
          <a:graphicData uri="http://schemas.openxmlformats.org/drawingml/2006/table">
            <a:tbl>
              <a:tblPr firstRow="1" bandRow="1">
                <a:tableStyleId>{5C22544A-7EE6-4342-B048-85BDC9FD1C3A}</a:tableStyleId>
              </a:tblPr>
              <a:tblGrid>
                <a:gridCol w="963930"/>
                <a:gridCol w="7799070"/>
              </a:tblGrid>
              <a:tr h="863600">
                <a:tc>
                  <a:txBody>
                    <a:bodyPr/>
                    <a:lstStyle/>
                    <a:p>
                      <a:r>
                        <a:rPr lang="en-US" sz="2400" dirty="0" smtClean="0"/>
                        <a:t>S.NO</a:t>
                      </a:r>
                    </a:p>
                  </a:txBody>
                  <a:tcPr anchor="ctr"/>
                </a:tc>
                <a:tc>
                  <a:txBody>
                    <a:bodyPr/>
                    <a:lstStyle/>
                    <a:p>
                      <a:r>
                        <a:rPr kumimoji="0" lang="en-US" sz="2400" b="1" i="0" kern="1200" dirty="0" smtClean="0">
                          <a:solidFill>
                            <a:schemeClr val="lt1"/>
                          </a:solidFill>
                          <a:latin typeface="+mn-lt"/>
                          <a:ea typeface="+mn-ea"/>
                          <a:cs typeface="+mn-cs"/>
                        </a:rPr>
                        <a:t>                Method &amp; Description</a:t>
                      </a:r>
                      <a:endParaRPr lang="en-US" sz="2400" dirty="0"/>
                    </a:p>
                  </a:txBody>
                  <a:tcPr anchor="ctr"/>
                </a:tc>
              </a:tr>
              <a:tr h="863600">
                <a:tc>
                  <a:txBody>
                    <a:bodyPr/>
                    <a:lstStyle/>
                    <a:p>
                      <a:r>
                        <a:rPr lang="en-US" baseline="0" dirty="0" smtClean="0"/>
                        <a:t>     </a:t>
                      </a:r>
                      <a:r>
                        <a:rPr lang="en-US" sz="3200" baseline="0" dirty="0" smtClean="0"/>
                        <a:t>1</a:t>
                      </a:r>
                      <a:endParaRPr lang="en-US" sz="3200" dirty="0"/>
                    </a:p>
                  </a:txBody>
                  <a:tcPr/>
                </a:tc>
                <a:tc>
                  <a:txBody>
                    <a:bodyPr/>
                    <a:lstStyle/>
                    <a:p>
                      <a:r>
                        <a:rPr lang="en-US" dirty="0" smtClean="0"/>
                        <a:t>void mouseClicked(MouseEvent e) </a:t>
                      </a:r>
                    </a:p>
                    <a:p>
                      <a:r>
                        <a:rPr lang="en-US" dirty="0" smtClean="0"/>
                        <a:t>Invoked when the mouse button has been clicked (pressed and released) on a component.</a:t>
                      </a:r>
                      <a:endParaRPr lang="en-US" dirty="0"/>
                    </a:p>
                  </a:txBody>
                  <a:tcPr/>
                </a:tc>
              </a:tr>
              <a:tr h="863600">
                <a:tc>
                  <a:txBody>
                    <a:bodyPr/>
                    <a:lstStyle/>
                    <a:p>
                      <a:r>
                        <a:rPr lang="en-US" sz="3200" dirty="0" smtClean="0"/>
                        <a:t>  2</a:t>
                      </a:r>
                      <a:endParaRPr lang="en-US" sz="3200" dirty="0"/>
                    </a:p>
                  </a:txBody>
                  <a:tcPr/>
                </a:tc>
                <a:tc>
                  <a:txBody>
                    <a:bodyPr/>
                    <a:lstStyle/>
                    <a:p>
                      <a:r>
                        <a:rPr lang="en-US" dirty="0" smtClean="0"/>
                        <a:t>void mouseEntered(MouseEvent e) </a:t>
                      </a:r>
                    </a:p>
                    <a:p>
                      <a:r>
                        <a:rPr lang="en-US" dirty="0" smtClean="0"/>
                        <a:t>Invoked when the mouse enters a component.</a:t>
                      </a:r>
                      <a:endParaRPr lang="en-US" dirty="0"/>
                    </a:p>
                  </a:txBody>
                  <a:tcPr/>
                </a:tc>
              </a:tr>
              <a:tr h="863600">
                <a:tc>
                  <a:txBody>
                    <a:bodyPr/>
                    <a:lstStyle/>
                    <a:p>
                      <a:r>
                        <a:rPr lang="en-US" sz="3200" dirty="0" smtClean="0"/>
                        <a:t>  3</a:t>
                      </a:r>
                      <a:endParaRPr lang="en-US" sz="3200" dirty="0"/>
                    </a:p>
                  </a:txBody>
                  <a:tcPr/>
                </a:tc>
                <a:tc>
                  <a:txBody>
                    <a:bodyPr/>
                    <a:lstStyle/>
                    <a:p>
                      <a:r>
                        <a:rPr lang="en-US" dirty="0" smtClean="0"/>
                        <a:t>void mouseExited(MouseEvent e) </a:t>
                      </a:r>
                    </a:p>
                    <a:p>
                      <a:r>
                        <a:rPr lang="en-US" dirty="0" smtClean="0"/>
                        <a:t>Invoked when the mouse exits a component.</a:t>
                      </a:r>
                      <a:endParaRPr lang="en-US" dirty="0"/>
                    </a:p>
                  </a:txBody>
                  <a:tcPr/>
                </a:tc>
              </a:tr>
              <a:tr h="863600">
                <a:tc>
                  <a:txBody>
                    <a:bodyPr/>
                    <a:lstStyle/>
                    <a:p>
                      <a:r>
                        <a:rPr lang="en-US" sz="3200" dirty="0" smtClean="0"/>
                        <a:t>  4</a:t>
                      </a:r>
                      <a:endParaRPr lang="en-US" sz="3200" dirty="0"/>
                    </a:p>
                  </a:txBody>
                  <a:tcPr/>
                </a:tc>
                <a:tc>
                  <a:txBody>
                    <a:bodyPr/>
                    <a:lstStyle/>
                    <a:p>
                      <a:r>
                        <a:rPr lang="en-US" dirty="0" smtClean="0"/>
                        <a:t>void mousePressed(MouseEvent e) </a:t>
                      </a:r>
                    </a:p>
                    <a:p>
                      <a:r>
                        <a:rPr lang="en-US" dirty="0" smtClean="0"/>
                        <a:t>Invoked when a mouse button has been pressed on a component.</a:t>
                      </a:r>
                      <a:endParaRPr lang="en-US" dirty="0"/>
                    </a:p>
                  </a:txBody>
                  <a:tcPr/>
                </a:tc>
              </a:tr>
              <a:tr h="863600">
                <a:tc>
                  <a:txBody>
                    <a:bodyPr/>
                    <a:lstStyle/>
                    <a:p>
                      <a:r>
                        <a:rPr lang="en-US" sz="3200" dirty="0" smtClean="0"/>
                        <a:t>   5</a:t>
                      </a:r>
                      <a:endParaRPr lang="en-US" sz="3200" dirty="0"/>
                    </a:p>
                  </a:txBody>
                  <a:tcPr/>
                </a:tc>
                <a:tc>
                  <a:txBody>
                    <a:bodyPr/>
                    <a:lstStyle/>
                    <a:p>
                      <a:r>
                        <a:rPr lang="en-US" dirty="0" smtClean="0"/>
                        <a:t>void mouseReleased(MouseEvent e)</a:t>
                      </a:r>
                    </a:p>
                    <a:p>
                      <a:r>
                        <a:rPr lang="en-US" dirty="0" smtClean="0"/>
                        <a:t>Invoked when a mouse button has been released on a component.</a:t>
                      </a:r>
                      <a:endParaRPr lang="en-US" dirty="0"/>
                    </a:p>
                  </a:txBody>
                  <a:tcPr/>
                </a:tc>
              </a:tr>
            </a:tbl>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9552" y="2492896"/>
            <a:ext cx="7851648" cy="1828800"/>
          </a:xfrm>
        </p:spPr>
        <p:txBody>
          <a:bodyPr>
            <a:normAutofit fontScale="90000"/>
          </a:bodyPr>
          <a:lstStyle/>
          <a:p>
            <a:r>
              <a:rPr lang="en-IN" dirty="0" smtClean="0"/>
              <a:t>INTERACTION BETWEEN USERINTERFACE AND MODEL</a:t>
            </a:r>
            <a:br>
              <a:rPr lang="en-IN" dirty="0" smtClean="0"/>
            </a:br>
            <a:endParaRPr lang="en-IN" dirty="0"/>
          </a:p>
        </p:txBody>
      </p:sp>
    </p:spTree>
    <p:extLst>
      <p:ext uri="{BB962C8B-B14F-4D97-AF65-F5344CB8AC3E}">
        <p14:creationId xmlns:p14="http://schemas.microsoft.com/office/powerpoint/2010/main" val="1586161869"/>
      </p:ext>
    </p:extLst>
  </p:cSld>
  <p:clrMapOvr>
    <a:masterClrMapping/>
  </p:clrMapOvr>
  <p:transition spd="slow">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1052736"/>
            <a:ext cx="7128792" cy="3293209"/>
          </a:xfrm>
          <a:prstGeom prst="rect">
            <a:avLst/>
          </a:prstGeom>
          <a:noFill/>
        </p:spPr>
        <p:txBody>
          <a:bodyPr wrap="square" rtlCol="0">
            <a:spAutoFit/>
          </a:bodyPr>
          <a:lstStyle/>
          <a:p>
            <a:r>
              <a:rPr lang="en-IN" sz="2400" b="1" i="1" dirty="0" smtClean="0">
                <a:solidFill>
                  <a:srgbClr val="0070C0"/>
                </a:solidFill>
              </a:rPr>
              <a:t>USER INTERFACE </a:t>
            </a:r>
            <a:r>
              <a:rPr lang="en-IN" sz="2000" dirty="0" smtClean="0">
                <a:solidFill>
                  <a:srgbClr val="00B0F0"/>
                </a:solidFill>
              </a:rPr>
              <a:t>:</a:t>
            </a:r>
            <a:r>
              <a:rPr lang="en-IN" sz="2000" dirty="0" smtClean="0">
                <a:solidFill>
                  <a:prstClr val="black"/>
                </a:solidFill>
              </a:rPr>
              <a:t>  </a:t>
            </a:r>
            <a:r>
              <a:rPr lang="en-IN" sz="2000" dirty="0" smtClean="0">
                <a:solidFill>
                  <a:prstClr val="black"/>
                </a:solidFill>
                <a:latin typeface="Arial" pitchFamily="34" charset="0"/>
                <a:cs typeface="Arial" pitchFamily="34" charset="0"/>
              </a:rPr>
              <a:t>The user interface includes the events to be processed according to the action performed  by user . The user interface is provided with buttons needed to control and display the gamestate </a:t>
            </a:r>
            <a:r>
              <a:rPr lang="en-IN" sz="2000" dirty="0">
                <a:solidFill>
                  <a:prstClr val="black"/>
                </a:solidFill>
                <a:latin typeface="Arial" pitchFamily="34" charset="0"/>
                <a:cs typeface="Arial" pitchFamily="34" charset="0"/>
              </a:rPr>
              <a:t>.</a:t>
            </a:r>
            <a:endParaRPr lang="en-IN" sz="2000" dirty="0" smtClean="0">
              <a:solidFill>
                <a:prstClr val="black"/>
              </a:solidFill>
              <a:latin typeface="Arial" pitchFamily="34" charset="0"/>
              <a:cs typeface="Arial" pitchFamily="34" charset="0"/>
            </a:endParaRPr>
          </a:p>
          <a:p>
            <a:endParaRPr lang="en-IN" sz="2000" dirty="0" smtClean="0">
              <a:solidFill>
                <a:prstClr val="black"/>
              </a:solidFill>
            </a:endParaRPr>
          </a:p>
          <a:p>
            <a:r>
              <a:rPr lang="en-IN" sz="2400" b="1" i="1" dirty="0" smtClean="0">
                <a:solidFill>
                  <a:srgbClr val="0070C0"/>
                </a:solidFill>
              </a:rPr>
              <a:t>MODEL :  </a:t>
            </a:r>
            <a:r>
              <a:rPr lang="en-IN" sz="2000" dirty="0" smtClean="0">
                <a:solidFill>
                  <a:prstClr val="black"/>
                </a:solidFill>
                <a:latin typeface="Arial" pitchFamily="34" charset="0"/>
                <a:cs typeface="Arial" pitchFamily="34" charset="0"/>
              </a:rPr>
              <a:t>The model consists of  the logic that implements  the functionalities such as generating the board and inserting the mines based on the level of complexity choosen by the user , updating the neighbourcounts  based on the mines placed on the minesweeper board and click processing.</a:t>
            </a:r>
            <a:endParaRPr lang="en-IN" sz="20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243975237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Delegation Event Model </a:t>
            </a:r>
            <a:endParaRPr lang="en-IN" dirty="0"/>
          </a:p>
        </p:txBody>
      </p:sp>
      <p:sp>
        <p:nvSpPr>
          <p:cNvPr id="9" name="Content Placeholder 8"/>
          <p:cNvSpPr>
            <a:spLocks noGrp="1"/>
          </p:cNvSpPr>
          <p:nvPr>
            <p:ph idx="1"/>
          </p:nvPr>
        </p:nvSpPr>
        <p:spPr/>
        <p:txBody>
          <a:bodyPr>
            <a:normAutofit fontScale="92500" lnSpcReduction="10000"/>
          </a:bodyPr>
          <a:lstStyle/>
          <a:p>
            <a:r>
              <a:rPr lang="en-IN" dirty="0" smtClean="0"/>
              <a:t>The delegation event model is the modern approach of handling events.</a:t>
            </a:r>
          </a:p>
          <a:p>
            <a:r>
              <a:rPr lang="en-IN" dirty="0" smtClean="0"/>
              <a:t>In this model , the source generates an event and sends it to one or more listeners.</a:t>
            </a:r>
          </a:p>
          <a:p>
            <a:r>
              <a:rPr lang="en-IN" dirty="0" smtClean="0"/>
              <a:t>A source is an object that generates an event.</a:t>
            </a:r>
          </a:p>
          <a:p>
            <a:r>
              <a:rPr lang="en-IN" dirty="0" smtClean="0"/>
              <a:t>A listener is an object that is notified when an event occurs.</a:t>
            </a:r>
          </a:p>
          <a:p>
            <a:pPr marL="0" indent="0">
              <a:buNone/>
            </a:pPr>
            <a:r>
              <a:rPr lang="en-IN" b="1" i="1" dirty="0" smtClean="0">
                <a:solidFill>
                  <a:srgbClr val="0070C0"/>
                </a:solidFill>
              </a:rPr>
              <a:t>Advantage of delegation event model :</a:t>
            </a:r>
          </a:p>
          <a:p>
            <a:pPr marL="0" indent="0">
              <a:buNone/>
            </a:pPr>
            <a:r>
              <a:rPr lang="en-IN" dirty="0"/>
              <a:t> </a:t>
            </a:r>
            <a:r>
              <a:rPr lang="en-IN" dirty="0" smtClean="0"/>
              <a:t>   The application logic that processes events is cleanly separated from the user interface logic that generates those events . This makes the application logic independent of user interface logic , so as to easily extend the application logic in future.</a:t>
            </a:r>
          </a:p>
        </p:txBody>
      </p:sp>
    </p:spTree>
    <p:extLst>
      <p:ext uri="{BB962C8B-B14F-4D97-AF65-F5344CB8AC3E}">
        <p14:creationId xmlns:p14="http://schemas.microsoft.com/office/powerpoint/2010/main" val="67185363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Interaction between UI and Model</a:t>
            </a:r>
            <a:endParaRPr lang="en-IN" dirty="0"/>
          </a:p>
        </p:txBody>
      </p:sp>
      <p:sp>
        <p:nvSpPr>
          <p:cNvPr id="3" name="Content Placeholder 2"/>
          <p:cNvSpPr>
            <a:spLocks noGrp="1"/>
          </p:cNvSpPr>
          <p:nvPr>
            <p:ph idx="1"/>
          </p:nvPr>
        </p:nvSpPr>
        <p:spPr>
          <a:xfrm>
            <a:off x="457200" y="1935480"/>
            <a:ext cx="8435280" cy="4922520"/>
          </a:xfrm>
        </p:spPr>
        <p:txBody>
          <a:bodyPr>
            <a:normAutofit/>
          </a:bodyPr>
          <a:lstStyle/>
          <a:p>
            <a:r>
              <a:rPr lang="en-IN" dirty="0" smtClean="0"/>
              <a:t>The source(ui) must  register  listeners(model) inorder for the listeners to receive notifications about the events . This is done by instantiating  the object of the listener in source.</a:t>
            </a:r>
          </a:p>
          <a:p>
            <a:pPr marL="0" indent="0">
              <a:buNone/>
            </a:pPr>
            <a:endParaRPr lang="en-IN" dirty="0" smtClean="0"/>
          </a:p>
          <a:p>
            <a:r>
              <a:rPr lang="en-IN" dirty="0" smtClean="0"/>
              <a:t>In UI , the model should be initialized by invoking the constructor .The model simply waits until it receives an event.</a:t>
            </a:r>
          </a:p>
          <a:p>
            <a:r>
              <a:rPr lang="en-IN" dirty="0" smtClean="0"/>
              <a:t> </a:t>
            </a:r>
            <a:r>
              <a:rPr lang="en-IN" dirty="0"/>
              <a:t>T</a:t>
            </a:r>
            <a:r>
              <a:rPr lang="en-IN" dirty="0" smtClean="0"/>
              <a:t>he model </a:t>
            </a:r>
            <a:r>
              <a:rPr lang="en-IN" dirty="0"/>
              <a:t>must implement methods to receive and process </a:t>
            </a:r>
            <a:r>
              <a:rPr lang="en-IN" dirty="0" smtClean="0"/>
              <a:t>the notifications from UI . Once an event is received ,the model processes the event and then returns.</a:t>
            </a:r>
            <a:endParaRPr lang="en-IN" dirty="0"/>
          </a:p>
          <a:p>
            <a:endParaRPr lang="en-IN" dirty="0" smtClean="0"/>
          </a:p>
        </p:txBody>
      </p:sp>
    </p:spTree>
    <p:extLst>
      <p:ext uri="{BB962C8B-B14F-4D97-AF65-F5344CB8AC3E}">
        <p14:creationId xmlns:p14="http://schemas.microsoft.com/office/powerpoint/2010/main" val="72476846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sz="half" idx="2"/>
          </p:nvPr>
        </p:nvSpPr>
        <p:spPr/>
        <p:txBody>
          <a:bodyPr/>
          <a:lstStyle/>
          <a:p>
            <a:endParaRPr lang="en-IN" dirty="0" smtClean="0"/>
          </a:p>
        </p:txBody>
      </p:sp>
      <p:pic>
        <p:nvPicPr>
          <p:cNvPr id="9" name="Picture Placeholder 8"/>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9766" t="3382" r="10498" b="7861"/>
          <a:stretch/>
        </p:blipFill>
        <p:spPr>
          <a:xfrm>
            <a:off x="0" y="0"/>
            <a:ext cx="9144000" cy="6858000"/>
          </a:xfrm>
        </p:spPr>
      </p:pic>
    </p:spTree>
    <p:extLst>
      <p:ext uri="{BB962C8B-B14F-4D97-AF65-F5344CB8AC3E}">
        <p14:creationId xmlns:p14="http://schemas.microsoft.com/office/powerpoint/2010/main" val="483917020"/>
      </p:ext>
    </p:extLst>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2">
                <a:tint val="80000"/>
                <a:satMod val="300000"/>
              </a:schemeClr>
            </a:gs>
            <a:gs pos="100000">
              <a:schemeClr val="bg2">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1028" name="Picture 4" descr="Image:Play Minesweeper Step 1 Version 2.jpg"/>
          <p:cNvPicPr>
            <a:picLocks noChangeAspect="1" noChangeArrowheads="1"/>
          </p:cNvPicPr>
          <p:nvPr/>
        </p:nvPicPr>
        <p:blipFill>
          <a:blip r:embed="rId2"/>
          <a:srcRect/>
          <a:stretch>
            <a:fillRect/>
          </a:stretch>
        </p:blipFill>
        <p:spPr bwMode="auto">
          <a:xfrm>
            <a:off x="3505200" y="1371600"/>
            <a:ext cx="5356763" cy="4019701"/>
          </a:xfrm>
          <a:prstGeom prst="rect">
            <a:avLst/>
          </a:prstGeom>
          <a:noFill/>
        </p:spPr>
      </p:pic>
      <p:sp>
        <p:nvSpPr>
          <p:cNvPr id="8" name="TextBox 7"/>
          <p:cNvSpPr txBox="1"/>
          <p:nvPr/>
        </p:nvSpPr>
        <p:spPr>
          <a:xfrm>
            <a:off x="2057400" y="0"/>
            <a:ext cx="5410200" cy="769441"/>
          </a:xfrm>
          <a:prstGeom prst="rect">
            <a:avLst/>
          </a:prstGeom>
          <a:noFill/>
        </p:spPr>
        <p:txBody>
          <a:bodyPr wrap="square" rtlCol="0">
            <a:spAutoFit/>
          </a:bodyPr>
          <a:lstStyle/>
          <a:p>
            <a:r>
              <a:rPr lang="en-US" sz="4400" dirty="0" smtClean="0">
                <a:solidFill>
                  <a:schemeClr val="bg1">
                    <a:lumMod val="10000"/>
                    <a:lumOff val="90000"/>
                  </a:schemeClr>
                </a:solidFill>
              </a:rPr>
              <a:t>            </a:t>
            </a:r>
            <a:r>
              <a:rPr lang="en-US" sz="4400" dirty="0" smtClean="0">
                <a:solidFill>
                  <a:schemeClr val="bg1">
                    <a:lumMod val="10000"/>
                    <a:lumOff val="90000"/>
                  </a:schemeClr>
                </a:solidFill>
                <a:latin typeface="Castellar" pitchFamily="18" charset="0"/>
              </a:rPr>
              <a:t>BOARD</a:t>
            </a:r>
            <a:endParaRPr lang="en-US" sz="4400" dirty="0">
              <a:solidFill>
                <a:schemeClr val="bg1">
                  <a:lumMod val="10000"/>
                  <a:lumOff val="90000"/>
                </a:schemeClr>
              </a:solidFill>
              <a:latin typeface="Castellar" pitchFamily="18" charset="0"/>
            </a:endParaRPr>
          </a:p>
        </p:txBody>
      </p:sp>
      <p:sp>
        <p:nvSpPr>
          <p:cNvPr id="10" name="TextBox 9"/>
          <p:cNvSpPr txBox="1"/>
          <p:nvPr/>
        </p:nvSpPr>
        <p:spPr>
          <a:xfrm>
            <a:off x="457200" y="762000"/>
            <a:ext cx="2743200" cy="5262979"/>
          </a:xfrm>
          <a:prstGeom prst="rect">
            <a:avLst/>
          </a:prstGeom>
          <a:noFill/>
        </p:spPr>
        <p:txBody>
          <a:bodyPr wrap="square" rtlCol="0">
            <a:spAutoFit/>
          </a:bodyPr>
          <a:lstStyle/>
          <a:p>
            <a:r>
              <a:rPr lang="en-US" sz="2400" dirty="0" smtClean="0">
                <a:solidFill>
                  <a:schemeClr val="bg1">
                    <a:lumMod val="10000"/>
                    <a:lumOff val="90000"/>
                  </a:schemeClr>
                </a:solidFill>
              </a:rPr>
              <a:t>Minesweeper has three standard boards , each progressively more difficult.</a:t>
            </a:r>
            <a:endParaRPr lang="en-US" sz="2400" u="sng" dirty="0" smtClean="0">
              <a:solidFill>
                <a:schemeClr val="bg1">
                  <a:lumMod val="10000"/>
                  <a:lumOff val="90000"/>
                </a:schemeClr>
              </a:solidFill>
            </a:endParaRPr>
          </a:p>
          <a:p>
            <a:pPr>
              <a:buFont typeface="Wingdings" pitchFamily="2" charset="2"/>
              <a:buChar char="q"/>
            </a:pPr>
            <a:r>
              <a:rPr lang="en-US" sz="2400" u="sng" dirty="0" smtClean="0">
                <a:solidFill>
                  <a:schemeClr val="bg1">
                    <a:lumMod val="10000"/>
                    <a:lumOff val="90000"/>
                  </a:schemeClr>
                </a:solidFill>
              </a:rPr>
              <a:t>BEGINNER</a:t>
            </a:r>
          </a:p>
          <a:p>
            <a:r>
              <a:rPr lang="en-US" sz="2400" i="1" dirty="0" smtClean="0">
                <a:solidFill>
                  <a:schemeClr val="bg1">
                    <a:lumMod val="10000"/>
                    <a:lumOff val="90000"/>
                  </a:schemeClr>
                </a:solidFill>
              </a:rPr>
              <a:t>( 9X9 with 10 mines</a:t>
            </a:r>
            <a:r>
              <a:rPr lang="en-US" sz="2400" dirty="0" smtClean="0">
                <a:solidFill>
                  <a:schemeClr val="bg1">
                    <a:lumMod val="10000"/>
                    <a:lumOff val="90000"/>
                  </a:schemeClr>
                </a:solidFill>
              </a:rPr>
              <a:t>)</a:t>
            </a:r>
          </a:p>
          <a:p>
            <a:pPr>
              <a:buFont typeface="Wingdings" pitchFamily="2" charset="2"/>
              <a:buChar char="q"/>
            </a:pPr>
            <a:r>
              <a:rPr lang="en-US" sz="2400" u="sng" dirty="0" smtClean="0">
                <a:solidFill>
                  <a:schemeClr val="bg1">
                    <a:lumMod val="10000"/>
                    <a:lumOff val="90000"/>
                  </a:schemeClr>
                </a:solidFill>
              </a:rPr>
              <a:t>INTERMEDIATE</a:t>
            </a:r>
          </a:p>
          <a:p>
            <a:r>
              <a:rPr lang="en-US" sz="2400" dirty="0" smtClean="0">
                <a:solidFill>
                  <a:schemeClr val="bg1">
                    <a:lumMod val="10000"/>
                    <a:lumOff val="90000"/>
                  </a:schemeClr>
                </a:solidFill>
              </a:rPr>
              <a:t>(</a:t>
            </a:r>
            <a:r>
              <a:rPr lang="en-US" sz="2400" i="1" dirty="0" smtClean="0">
                <a:solidFill>
                  <a:schemeClr val="bg1">
                    <a:lumMod val="10000"/>
                    <a:lumOff val="90000"/>
                  </a:schemeClr>
                </a:solidFill>
              </a:rPr>
              <a:t>16X16 with 40 mines</a:t>
            </a:r>
            <a:r>
              <a:rPr lang="en-US" sz="2400" dirty="0" smtClean="0">
                <a:solidFill>
                  <a:schemeClr val="bg1">
                    <a:lumMod val="10000"/>
                    <a:lumOff val="90000"/>
                  </a:schemeClr>
                </a:solidFill>
              </a:rPr>
              <a:t>)</a:t>
            </a:r>
          </a:p>
          <a:p>
            <a:pPr>
              <a:buFont typeface="Wingdings" pitchFamily="2" charset="2"/>
              <a:buChar char="q"/>
            </a:pPr>
            <a:r>
              <a:rPr lang="en-US" sz="2400" u="sng" dirty="0" smtClean="0">
                <a:solidFill>
                  <a:schemeClr val="bg1">
                    <a:lumMod val="10000"/>
                    <a:lumOff val="90000"/>
                  </a:schemeClr>
                </a:solidFill>
              </a:rPr>
              <a:t>EXPERT</a:t>
            </a:r>
          </a:p>
          <a:p>
            <a:r>
              <a:rPr lang="en-US" sz="2400" dirty="0" smtClean="0">
                <a:solidFill>
                  <a:schemeClr val="bg1">
                    <a:lumMod val="10000"/>
                    <a:lumOff val="90000"/>
                  </a:schemeClr>
                </a:solidFill>
              </a:rPr>
              <a:t>(</a:t>
            </a:r>
            <a:r>
              <a:rPr lang="en-US" sz="2400" i="1" dirty="0" smtClean="0">
                <a:solidFill>
                  <a:schemeClr val="bg1">
                    <a:lumMod val="10000"/>
                    <a:lumOff val="90000"/>
                  </a:schemeClr>
                </a:solidFill>
              </a:rPr>
              <a:t>30X16  with 99 mines)</a:t>
            </a:r>
          </a:p>
          <a:p>
            <a:endParaRPr lang="en-US" sz="2400" dirty="0">
              <a:solidFill>
                <a:srgbClr val="FFC000"/>
              </a:solidFill>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1" nodeType="click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wipe(down)">
                                      <p:cBhvr>
                                        <p:cTn id="15" dur="500"/>
                                        <p:tgtEl>
                                          <p:spTgt spid="1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Effect transition="in" filter="dissolve">
                                      <p:cBhvr>
                                        <p:cTn id="20" dur="500"/>
                                        <p:tgtEl>
                                          <p:spTgt spid="10">
                                            <p:txEl>
                                              <p:pRg st="1" end="1"/>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animEffect transition="in" filter="dissolve">
                                      <p:cBhvr>
                                        <p:cTn id="23" dur="500"/>
                                        <p:tgtEl>
                                          <p:spTgt spid="1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1028"/>
                                        </p:tgtEl>
                                        <p:attrNameLst>
                                          <p:attrName>style.visibility</p:attrName>
                                        </p:attrNameLst>
                                      </p:cBhvr>
                                      <p:to>
                                        <p:strVal val="visible"/>
                                      </p:to>
                                    </p:set>
                                    <p:anim calcmode="lin" valueType="num">
                                      <p:cBhvr>
                                        <p:cTn id="28" dur="1000" fill="hold"/>
                                        <p:tgtEl>
                                          <p:spTgt spid="1028"/>
                                        </p:tgtEl>
                                        <p:attrNameLst>
                                          <p:attrName>ppt_x</p:attrName>
                                        </p:attrNameLst>
                                      </p:cBhvr>
                                      <p:tavLst>
                                        <p:tav tm="0">
                                          <p:val>
                                            <p:strVal val="#ppt_x-.2"/>
                                          </p:val>
                                        </p:tav>
                                        <p:tav tm="100000">
                                          <p:val>
                                            <p:strVal val="#ppt_x"/>
                                          </p:val>
                                        </p:tav>
                                      </p:tavLst>
                                    </p:anim>
                                    <p:anim calcmode="lin" valueType="num">
                                      <p:cBhvr>
                                        <p:cTn id="29"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028"/>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0">
                                            <p:txEl>
                                              <p:pRg st="3" end="3"/>
                                            </p:txEl>
                                          </p:spTgt>
                                        </p:tgtEl>
                                        <p:attrNameLst>
                                          <p:attrName>style.visibility</p:attrName>
                                        </p:attrNameLst>
                                      </p:cBhvr>
                                      <p:to>
                                        <p:strVal val="visible"/>
                                      </p:to>
                                    </p:set>
                                    <p:animEffect transition="in" filter="dissolve">
                                      <p:cBhvr>
                                        <p:cTn id="35" dur="500"/>
                                        <p:tgtEl>
                                          <p:spTgt spid="10">
                                            <p:txEl>
                                              <p:pRg st="3" end="3"/>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10">
                                            <p:txEl>
                                              <p:pRg st="4" end="4"/>
                                            </p:txEl>
                                          </p:spTgt>
                                        </p:tgtEl>
                                        <p:attrNameLst>
                                          <p:attrName>style.visibility</p:attrName>
                                        </p:attrNameLst>
                                      </p:cBhvr>
                                      <p:to>
                                        <p:strVal val="visible"/>
                                      </p:to>
                                    </p:set>
                                    <p:animEffect transition="in" filter="dissolve">
                                      <p:cBhvr>
                                        <p:cTn id="38" dur="500"/>
                                        <p:tgtEl>
                                          <p:spTgt spid="10">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0">
                                            <p:txEl>
                                              <p:pRg st="5" end="5"/>
                                            </p:txEl>
                                          </p:spTgt>
                                        </p:tgtEl>
                                        <p:attrNameLst>
                                          <p:attrName>style.visibility</p:attrName>
                                        </p:attrNameLst>
                                      </p:cBhvr>
                                      <p:to>
                                        <p:strVal val="visible"/>
                                      </p:to>
                                    </p:set>
                                    <p:animEffect transition="in" filter="dissolve">
                                      <p:cBhvr>
                                        <p:cTn id="43" dur="500"/>
                                        <p:tgtEl>
                                          <p:spTgt spid="10">
                                            <p:txEl>
                                              <p:pRg st="5" end="5"/>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10">
                                            <p:txEl>
                                              <p:pRg st="6" end="6"/>
                                            </p:txEl>
                                          </p:spTgt>
                                        </p:tgtEl>
                                        <p:attrNameLst>
                                          <p:attrName>style.visibility</p:attrName>
                                        </p:attrNameLst>
                                      </p:cBhvr>
                                      <p:to>
                                        <p:strVal val="visible"/>
                                      </p:to>
                                    </p:set>
                                    <p:animEffect transition="in" filter="dissolve">
                                      <p:cBhvr>
                                        <p:cTn id="46"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72816"/>
            <a:ext cx="8229600" cy="4551784"/>
          </a:xfrm>
        </p:spPr>
        <p:txBody>
          <a:bodyPr/>
          <a:lstStyle/>
          <a:p>
            <a:r>
              <a:rPr lang="en-IN" dirty="0" smtClean="0"/>
              <a:t> To access other methods of model in UI like click()  , isOpen() , they should be invoked using object reference of model.</a:t>
            </a:r>
          </a:p>
          <a:p>
            <a:r>
              <a:rPr lang="en-IN" dirty="0" smtClean="0"/>
              <a:t>The UI provides facility to choose the level of the game . </a:t>
            </a:r>
            <a:r>
              <a:rPr lang="en-IN" smtClean="0"/>
              <a:t>Based on complexity </a:t>
            </a:r>
            <a:r>
              <a:rPr lang="en-IN" dirty="0" smtClean="0"/>
              <a:t>chosen , the model  processes accordingly.</a:t>
            </a:r>
          </a:p>
          <a:p>
            <a:endParaRPr lang="en-IN" dirty="0"/>
          </a:p>
        </p:txBody>
      </p:sp>
    </p:spTree>
    <p:extLst>
      <p:ext uri="{BB962C8B-B14F-4D97-AF65-F5344CB8AC3E}">
        <p14:creationId xmlns:p14="http://schemas.microsoft.com/office/powerpoint/2010/main" val="3556294747"/>
      </p:ext>
    </p:extLst>
  </p:cSld>
  <p:clrMapOvr>
    <a:masterClrMapping/>
  </p:clrMapOvr>
  <p:transition spd="slow">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762000" y="0"/>
            <a:ext cx="10515600" cy="6858000"/>
          </a:xfrm>
          <a:prstGeom prst="rect">
            <a:avLst/>
          </a:prstGeom>
          <a:noFill/>
          <a:ln w="9525">
            <a:noFill/>
            <a:miter lim="800000"/>
            <a:headEnd/>
            <a:tailEnd/>
          </a:ln>
          <a:effectLst/>
        </p:spPr>
      </p:pic>
    </p:spTree>
  </p:cSld>
  <p:clrMapOvr>
    <a:masterClrMapping/>
  </p:clrMapOvr>
  <p:transition spd="slow">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0"/>
            <a:ext cx="8229600" cy="1143000"/>
          </a:xfrm>
        </p:spPr>
        <p:txBody>
          <a:bodyPr/>
          <a:lstStyle/>
          <a:p>
            <a:r>
              <a:rPr lang="en-US" dirty="0" smtClean="0"/>
              <a:t>Key Learning's</a:t>
            </a:r>
            <a:endParaRPr lang="en-US" dirty="0"/>
          </a:p>
        </p:txBody>
      </p:sp>
      <p:sp>
        <p:nvSpPr>
          <p:cNvPr id="5" name="Content Placeholder 4"/>
          <p:cNvSpPr>
            <a:spLocks noGrp="1"/>
          </p:cNvSpPr>
          <p:nvPr>
            <p:ph idx="1"/>
          </p:nvPr>
        </p:nvSpPr>
        <p:spPr>
          <a:xfrm>
            <a:off x="457200" y="1371600"/>
            <a:ext cx="8229600" cy="5181600"/>
          </a:xfrm>
        </p:spPr>
        <p:txBody>
          <a:bodyPr>
            <a:normAutofit fontScale="92500" lnSpcReduction="10000"/>
          </a:bodyPr>
          <a:lstStyle/>
          <a:p>
            <a:r>
              <a:rPr lang="en-US" dirty="0" smtClean="0"/>
              <a:t>1)How to Play?</a:t>
            </a:r>
          </a:p>
          <a:p>
            <a:r>
              <a:rPr lang="en-US" dirty="0" smtClean="0"/>
              <a:t>2)How to start solving a problem?</a:t>
            </a:r>
          </a:p>
          <a:p>
            <a:r>
              <a:rPr lang="en-US" dirty="0" smtClean="0"/>
              <a:t>3)MVC architecture.</a:t>
            </a:r>
          </a:p>
          <a:p>
            <a:r>
              <a:rPr lang="en-US" dirty="0" smtClean="0"/>
              <a:t>4)Application of DS to the problem.</a:t>
            </a:r>
          </a:p>
          <a:p>
            <a:r>
              <a:rPr lang="en-US" dirty="0" smtClean="0"/>
              <a:t>5)How to generate a UI?</a:t>
            </a:r>
          </a:p>
          <a:p>
            <a:r>
              <a:rPr lang="en-US" dirty="0" smtClean="0"/>
              <a:t>6)How to add functionality to components in UI?</a:t>
            </a:r>
          </a:p>
          <a:p>
            <a:r>
              <a:rPr lang="en-US" dirty="0" smtClean="0"/>
              <a:t>7)How to use </a:t>
            </a:r>
            <a:r>
              <a:rPr lang="en-US" dirty="0" err="1" smtClean="0"/>
              <a:t>buttons,frames</a:t>
            </a:r>
            <a:r>
              <a:rPr lang="en-US" dirty="0" smtClean="0"/>
              <a:t> package?</a:t>
            </a:r>
          </a:p>
          <a:p>
            <a:r>
              <a:rPr lang="en-US" dirty="0" smtClean="0"/>
              <a:t>8)Toggle </a:t>
            </a:r>
            <a:r>
              <a:rPr lang="en-US" dirty="0" err="1" smtClean="0"/>
              <a:t>pictures,Mines,count</a:t>
            </a:r>
            <a:r>
              <a:rPr lang="en-US" dirty="0" smtClean="0"/>
              <a:t> of </a:t>
            </a:r>
            <a:r>
              <a:rPr lang="en-US" dirty="0" err="1" smtClean="0"/>
              <a:t>mines,buttonclick</a:t>
            </a:r>
            <a:r>
              <a:rPr lang="en-US" dirty="0" smtClean="0"/>
              <a:t> listener.</a:t>
            </a:r>
          </a:p>
          <a:p>
            <a:r>
              <a:rPr lang="en-US" dirty="0" smtClean="0"/>
              <a:t>9)Application of swing and </a:t>
            </a:r>
            <a:r>
              <a:rPr lang="en-US" dirty="0" err="1" smtClean="0"/>
              <a:t>awt</a:t>
            </a:r>
            <a:r>
              <a:rPr lang="en-US" dirty="0" smtClean="0"/>
              <a:t> concepts.</a:t>
            </a:r>
          </a:p>
          <a:p>
            <a:endParaRPr lang="en-US" dirty="0" smtClean="0"/>
          </a:p>
        </p:txBody>
      </p:sp>
      <p:cxnSp>
        <p:nvCxnSpPr>
          <p:cNvPr id="7" name="Straight Connector 6"/>
          <p:cNvCxnSpPr/>
          <p:nvPr/>
        </p:nvCxnSpPr>
        <p:spPr>
          <a:xfrm>
            <a:off x="381000" y="1219200"/>
            <a:ext cx="8077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ox(i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ox(i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ox(i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ox(in)">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ox(in)">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ox(in)">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ox(in)">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box(in)">
                                      <p:cBhvr>
                                        <p:cTn id="4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Problem statement: Develop a minesweeper app.</a:t>
            </a:r>
          </a:p>
          <a:p>
            <a:r>
              <a:rPr lang="en-US" dirty="0" smtClean="0"/>
              <a:t>How did we start?</a:t>
            </a:r>
          </a:p>
        </p:txBody>
      </p:sp>
      <p:pic>
        <p:nvPicPr>
          <p:cNvPr id="4" name="Picture 3" descr="Minesweeper_XP.png"/>
          <p:cNvPicPr>
            <a:picLocks noChangeAspect="1"/>
          </p:cNvPicPr>
          <p:nvPr/>
        </p:nvPicPr>
        <p:blipFill>
          <a:blip r:embed="rId2"/>
          <a:stretch>
            <a:fillRect/>
          </a:stretch>
        </p:blipFill>
        <p:spPr>
          <a:xfrm>
            <a:off x="6477000" y="3124200"/>
            <a:ext cx="2200680" cy="3352800"/>
          </a:xfrm>
          <a:prstGeom prst="rect">
            <a:avLst/>
          </a:prstGeom>
        </p:spPr>
      </p:pic>
      <p:sp>
        <p:nvSpPr>
          <p:cNvPr id="5" name="Rectangle 4"/>
          <p:cNvSpPr/>
          <p:nvPr/>
        </p:nvSpPr>
        <p:spPr>
          <a:xfrm>
            <a:off x="457200" y="3200400"/>
            <a:ext cx="5105400" cy="2246769"/>
          </a:xfrm>
          <a:prstGeom prst="rect">
            <a:avLst/>
          </a:prstGeom>
        </p:spPr>
        <p:txBody>
          <a:bodyPr wrap="square">
            <a:spAutoFit/>
          </a:bodyPr>
          <a:lstStyle/>
          <a:p>
            <a:r>
              <a:rPr lang="en-US" sz="2800" dirty="0" smtClean="0">
                <a:solidFill>
                  <a:prstClr val="black"/>
                </a:solidFill>
              </a:rPr>
              <a:t>We first created a UI which is the final screen to the user. We added the menu bar(in content panel) for the UI. We created  buttons (on different panel).</a:t>
            </a:r>
          </a:p>
        </p:txBody>
      </p:sp>
      <p:sp>
        <p:nvSpPr>
          <p:cNvPr id="6" name="TextBox 5"/>
          <p:cNvSpPr txBox="1"/>
          <p:nvPr/>
        </p:nvSpPr>
        <p:spPr>
          <a:xfrm>
            <a:off x="1524000" y="6096000"/>
            <a:ext cx="3200400" cy="523220"/>
          </a:xfrm>
          <a:prstGeom prst="rect">
            <a:avLst/>
          </a:prstGeom>
          <a:noFill/>
        </p:spPr>
        <p:txBody>
          <a:bodyPr wrap="square" rtlCol="0">
            <a:spAutoFit/>
          </a:bodyPr>
          <a:lstStyle/>
          <a:p>
            <a:r>
              <a:rPr lang="en-US" sz="2800" dirty="0" smtClean="0">
                <a:solidFill>
                  <a:prstClr val="black"/>
                </a:solidFill>
              </a:rPr>
              <a:t>Then next ..</a:t>
            </a:r>
            <a:endParaRPr lang="en-US" sz="2800" dirty="0">
              <a:solidFill>
                <a:prstClr val="black"/>
              </a:solidFill>
            </a:endParaRPr>
          </a:p>
        </p:txBody>
      </p:sp>
      <p:cxnSp>
        <p:nvCxnSpPr>
          <p:cNvPr id="7" name="Straight Connector 6"/>
          <p:cNvCxnSpPr/>
          <p:nvPr/>
        </p:nvCxnSpPr>
        <p:spPr>
          <a:xfrm>
            <a:off x="381000" y="1447800"/>
            <a:ext cx="8077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amond(i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229600" cy="3886200"/>
          </a:xfrm>
        </p:spPr>
        <p:txBody>
          <a:bodyPr/>
          <a:lstStyle/>
          <a:p>
            <a:r>
              <a:rPr lang="en-US" dirty="0" smtClean="0"/>
              <a:t>We then created a Model class which does the backend part.</a:t>
            </a:r>
          </a:p>
          <a:p>
            <a:r>
              <a:rPr lang="en-US" dirty="0" smtClean="0"/>
              <a:t>We defined functions for :</a:t>
            </a:r>
          </a:p>
          <a:p>
            <a:pPr lvl="2"/>
            <a:r>
              <a:rPr lang="en-US" dirty="0" smtClean="0"/>
              <a:t>Generating board</a:t>
            </a:r>
          </a:p>
          <a:p>
            <a:pPr lvl="2"/>
            <a:r>
              <a:rPr lang="en-US" dirty="0" smtClean="0"/>
              <a:t>Placing mines</a:t>
            </a:r>
          </a:p>
          <a:p>
            <a:pPr lvl="2"/>
            <a:r>
              <a:rPr lang="en-US" dirty="0" smtClean="0"/>
              <a:t>Getting mine count</a:t>
            </a:r>
          </a:p>
          <a:p>
            <a:pPr lvl="2"/>
            <a:r>
              <a:rPr lang="en-US" dirty="0" smtClean="0"/>
              <a:t>Toggling images to button</a:t>
            </a:r>
          </a:p>
          <a:p>
            <a:pPr lvl="2"/>
            <a:r>
              <a:rPr lang="en-US" dirty="0" smtClean="0"/>
              <a:t>Event to be initiated when clicked</a:t>
            </a:r>
          </a:p>
          <a:p>
            <a:pPr lvl="2"/>
            <a:endParaRPr lang="en-US" dirty="0" smtClean="0"/>
          </a:p>
        </p:txBody>
      </p:sp>
      <p:pic>
        <p:nvPicPr>
          <p:cNvPr id="4" name="Picture 3" descr="Minesweeper_XP.png"/>
          <p:cNvPicPr>
            <a:picLocks noChangeAspect="1"/>
          </p:cNvPicPr>
          <p:nvPr/>
        </p:nvPicPr>
        <p:blipFill>
          <a:blip r:embed="rId2"/>
          <a:stretch>
            <a:fillRect/>
          </a:stretch>
        </p:blipFill>
        <p:spPr>
          <a:xfrm>
            <a:off x="6096000" y="2166321"/>
            <a:ext cx="2429280" cy="3701079"/>
          </a:xfrm>
          <a:prstGeom prst="rect">
            <a:avLst/>
          </a:prstGeom>
        </p:spPr>
      </p:pic>
      <p:sp>
        <p:nvSpPr>
          <p:cNvPr id="5" name="TextBox 4"/>
          <p:cNvSpPr txBox="1"/>
          <p:nvPr/>
        </p:nvSpPr>
        <p:spPr>
          <a:xfrm>
            <a:off x="838200" y="5181600"/>
            <a:ext cx="4876800" cy="954107"/>
          </a:xfrm>
          <a:prstGeom prst="rect">
            <a:avLst/>
          </a:prstGeom>
          <a:noFill/>
        </p:spPr>
        <p:txBody>
          <a:bodyPr wrap="square" rtlCol="0">
            <a:spAutoFit/>
          </a:bodyPr>
          <a:lstStyle/>
          <a:p>
            <a:r>
              <a:rPr lang="en-US" sz="2800" dirty="0" smtClean="0">
                <a:solidFill>
                  <a:prstClr val="black"/>
                </a:solidFill>
              </a:rPr>
              <a:t>Then finally we linked the 2 ends.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500"/>
                                        <p:tgtEl>
                                          <p:spTgt spid="3">
                                            <p:txEl>
                                              <p:pRg st="0" end="0"/>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amond(in)">
                                      <p:cBhvr>
                                        <p:cTn id="10" dur="500"/>
                                        <p:tgtEl>
                                          <p:spTgt spid="3">
                                            <p:txEl>
                                              <p:pRg st="1" end="1"/>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amond(in)">
                                      <p:cBhvr>
                                        <p:cTn id="13" dur="500"/>
                                        <p:tgtEl>
                                          <p:spTgt spid="3">
                                            <p:txEl>
                                              <p:pRg st="2" end="2"/>
                                            </p:txEl>
                                          </p:spTgt>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amond(in)">
                                      <p:cBhvr>
                                        <p:cTn id="16" dur="500"/>
                                        <p:tgtEl>
                                          <p:spTgt spid="3">
                                            <p:txEl>
                                              <p:pRg st="3" end="3"/>
                                            </p:txEl>
                                          </p:spTgt>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amond(in)">
                                      <p:cBhvr>
                                        <p:cTn id="19" dur="500"/>
                                        <p:tgtEl>
                                          <p:spTgt spid="3">
                                            <p:txEl>
                                              <p:pRg st="4" end="4"/>
                                            </p:txEl>
                                          </p:spTgt>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amond(in)">
                                      <p:cBhvr>
                                        <p:cTn id="22" dur="500"/>
                                        <p:tgtEl>
                                          <p:spTgt spid="3">
                                            <p:txEl>
                                              <p:pRg st="5" end="5"/>
                                            </p:txEl>
                                          </p:spTgt>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diamond(in)">
                                      <p:cBhvr>
                                        <p:cTn id="25" dur="500"/>
                                        <p:tgtEl>
                                          <p:spTgt spid="3">
                                            <p:txEl>
                                              <p:pRg st="6" end="6"/>
                                            </p:txEl>
                                          </p:spTgt>
                                        </p:tgtEl>
                                      </p:cBhvr>
                                    </p:animEffect>
                                  </p:childTnLst>
                                </p:cTn>
                              </p:par>
                              <p:par>
                                <p:cTn id="26" presetID="8" presetClass="entr" presetSubtype="16"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diamond(in)">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diamond(in)">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332037"/>
            <a:ext cx="8229600" cy="1096963"/>
          </a:xfrm>
        </p:spPr>
        <p:txBody>
          <a:bodyPr>
            <a:normAutofit lnSpcReduction="10000"/>
          </a:bodyPr>
          <a:lstStyle/>
          <a:p>
            <a:pPr>
              <a:buNone/>
            </a:pPr>
            <a:r>
              <a:rPr lang="en-US" sz="6600" b="1" dirty="0" smtClean="0">
                <a:solidFill>
                  <a:srgbClr val="000099"/>
                </a:solidFill>
                <a:latin typeface="Comic Sans MS" pitchFamily="66" charset="0"/>
                <a:ea typeface="MingLiU" pitchFamily="49" charset="-120"/>
                <a:cs typeface="Courier New" pitchFamily="49" charset="0"/>
              </a:rPr>
              <a:t>How to Play … ???</a:t>
            </a:r>
            <a:endParaRPr lang="en-US" sz="6600" b="1" dirty="0">
              <a:solidFill>
                <a:srgbClr val="000099"/>
              </a:solidFill>
              <a:latin typeface="Comic Sans MS" pitchFamily="66" charset="0"/>
              <a:cs typeface="Courier New" pitchFamily="49" charset="0"/>
            </a:endParaRPr>
          </a:p>
        </p:txBody>
      </p:sp>
      <p:pic>
        <p:nvPicPr>
          <p:cNvPr id="4" name="Picture 3" descr="http://cdn.ilovefreesoftware.com/wp-content/uploads/2012/12/windows-8-minesweeper-game.jpg"/>
          <p:cNvPicPr>
            <a:picLocks noChangeAspect="1" noChangeArrowheads="1"/>
          </p:cNvPicPr>
          <p:nvPr/>
        </p:nvPicPr>
        <p:blipFill>
          <a:blip r:embed="rId2"/>
          <a:srcRect/>
          <a:stretch>
            <a:fillRect/>
          </a:stretch>
        </p:blipFill>
        <p:spPr bwMode="auto">
          <a:xfrm>
            <a:off x="1066800" y="3733800"/>
            <a:ext cx="2743200" cy="1981200"/>
          </a:xfrm>
          <a:prstGeom prst="rect">
            <a:avLst/>
          </a:prstGeom>
          <a:noFill/>
        </p:spPr>
      </p:pic>
      <p:pic>
        <p:nvPicPr>
          <p:cNvPr id="5" name="Picture 2" descr="http://a1.mzstatic.com/us/r30/Purple/v4/ca/25/92/ca259283-bd3f-1364-5c78-d16774bd6fb5/screen568x568.jpeg"/>
          <p:cNvPicPr>
            <a:picLocks noChangeAspect="1" noChangeArrowheads="1"/>
          </p:cNvPicPr>
          <p:nvPr/>
        </p:nvPicPr>
        <p:blipFill>
          <a:blip r:embed="rId3"/>
          <a:srcRect/>
          <a:stretch>
            <a:fillRect/>
          </a:stretch>
        </p:blipFill>
        <p:spPr bwMode="auto">
          <a:xfrm>
            <a:off x="6629400" y="3581400"/>
            <a:ext cx="1545465" cy="27432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31" presetClass="exit" presetSubtype="0" fill="hold" nodeType="clickEffect">
                                  <p:stCondLst>
                                    <p:cond delay="0"/>
                                  </p:stCondLst>
                                  <p:iterate type="lt">
                                    <p:tmPct val="5000"/>
                                  </p:iterate>
                                  <p:childTnLst>
                                    <p:anim calcmode="lin" valueType="num">
                                      <p:cBhvr>
                                        <p:cTn id="17" dur="1000"/>
                                        <p:tgtEl>
                                          <p:spTgt spid="4"/>
                                        </p:tgtEl>
                                        <p:attrNameLst>
                                          <p:attrName>ppt_w</p:attrName>
                                        </p:attrNameLst>
                                      </p:cBhvr>
                                      <p:tavLst>
                                        <p:tav tm="0">
                                          <p:val>
                                            <p:strVal val="ppt_w"/>
                                          </p:val>
                                        </p:tav>
                                        <p:tav tm="100000">
                                          <p:val>
                                            <p:fltVal val="0"/>
                                          </p:val>
                                        </p:tav>
                                      </p:tavLst>
                                    </p:anim>
                                    <p:anim calcmode="lin" valueType="num">
                                      <p:cBhvr>
                                        <p:cTn id="18" dur="1000"/>
                                        <p:tgtEl>
                                          <p:spTgt spid="4"/>
                                        </p:tgtEl>
                                        <p:attrNameLst>
                                          <p:attrName>ppt_h</p:attrName>
                                        </p:attrNameLst>
                                      </p:cBhvr>
                                      <p:tavLst>
                                        <p:tav tm="0">
                                          <p:val>
                                            <p:strVal val="ppt_h"/>
                                          </p:val>
                                        </p:tav>
                                        <p:tav tm="100000">
                                          <p:val>
                                            <p:fltVal val="0"/>
                                          </p:val>
                                        </p:tav>
                                      </p:tavLst>
                                    </p:anim>
                                    <p:anim calcmode="lin" valueType="num">
                                      <p:cBhvr>
                                        <p:cTn id="19" dur="1000"/>
                                        <p:tgtEl>
                                          <p:spTgt spid="4"/>
                                        </p:tgtEl>
                                        <p:attrNameLst>
                                          <p:attrName>style.rotation</p:attrName>
                                        </p:attrNameLst>
                                      </p:cBhvr>
                                      <p:tavLst>
                                        <p:tav tm="0">
                                          <p:val>
                                            <p:fltVal val="0"/>
                                          </p:val>
                                        </p:tav>
                                        <p:tav tm="100000">
                                          <p:val>
                                            <p:fltVal val="90"/>
                                          </p:val>
                                        </p:tav>
                                      </p:tavLst>
                                    </p:anim>
                                    <p:animEffect transition="out" filter="fade">
                                      <p:cBhvr>
                                        <p:cTn id="20" dur="1000"/>
                                        <p:tgtEl>
                                          <p:spTgt spid="4"/>
                                        </p:tgtEl>
                                      </p:cBhvr>
                                    </p:animEffect>
                                    <p:set>
                                      <p:cBhvr>
                                        <p:cTn id="21" dur="1" fill="hold">
                                          <p:stCondLst>
                                            <p:cond delay="999"/>
                                          </p:stCondLst>
                                        </p:cTn>
                                        <p:tgtEl>
                                          <p:spTgt spid="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3" presetClass="exit" presetSubtype="16" fill="hold" nodeType="clickEffect">
                                  <p:stCondLst>
                                    <p:cond delay="0"/>
                                  </p:stCondLst>
                                  <p:childTnLst>
                                    <p:animEffect transition="out" filter="plus(in)">
                                      <p:cBhvr>
                                        <p:cTn id="31" dur="2000"/>
                                        <p:tgtEl>
                                          <p:spTgt spid="5"/>
                                        </p:tgtEl>
                                      </p:cBhvr>
                                    </p:animEffect>
                                    <p:set>
                                      <p:cBhvr>
                                        <p:cTn id="32"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normAutofit lnSpcReduction="10000"/>
          </a:bodyPr>
          <a:lstStyle/>
          <a:p>
            <a:pPr>
              <a:buFont typeface="Wingdings" pitchFamily="2" charset="2"/>
              <a:buChar char="Ø"/>
            </a:pPr>
            <a:r>
              <a:rPr lang="en-US" sz="3300" dirty="0" smtClean="0">
                <a:solidFill>
                  <a:schemeClr val="accent6">
                    <a:lumMod val="40000"/>
                    <a:lumOff val="60000"/>
                  </a:schemeClr>
                </a:solidFill>
                <a:latin typeface="Calisto MT" pitchFamily="18" charset="0"/>
                <a:ea typeface="Cambria Math" pitchFamily="18" charset="0"/>
              </a:rPr>
              <a:t>You can uncover a square by clicking it.</a:t>
            </a:r>
          </a:p>
          <a:p>
            <a:pPr>
              <a:buFont typeface="Wingdings" pitchFamily="2" charset="2"/>
              <a:buChar char="Ø"/>
            </a:pPr>
            <a:r>
              <a:rPr lang="en-US" sz="3300" dirty="0" smtClean="0">
                <a:solidFill>
                  <a:schemeClr val="accent6">
                    <a:lumMod val="40000"/>
                    <a:lumOff val="60000"/>
                  </a:schemeClr>
                </a:solidFill>
                <a:latin typeface="Calisto MT" pitchFamily="18" charset="0"/>
              </a:rPr>
              <a:t>If a number appears on a square, it indicates how many total mines are in the eight squares that surround the numbered one.</a:t>
            </a:r>
          </a:p>
          <a:p>
            <a:pPr>
              <a:buFont typeface="Wingdings" pitchFamily="2" charset="2"/>
              <a:buChar char="Ø"/>
            </a:pPr>
            <a:r>
              <a:rPr lang="en-US" sz="3300" dirty="0" smtClean="0">
                <a:solidFill>
                  <a:schemeClr val="accent6">
                    <a:lumMod val="40000"/>
                    <a:lumOff val="60000"/>
                  </a:schemeClr>
                </a:solidFill>
                <a:latin typeface="Calisto MT" pitchFamily="18" charset="0"/>
              </a:rPr>
              <a:t>If you suspect a square conceals a mine, right-click it. This puts a flag on the square.</a:t>
            </a:r>
          </a:p>
          <a:p>
            <a:pPr>
              <a:buFont typeface="Wingdings" pitchFamily="2" charset="2"/>
              <a:buChar char="Ø"/>
            </a:pPr>
            <a:r>
              <a:rPr lang="en-US" sz="3300" dirty="0" smtClean="0">
                <a:solidFill>
                  <a:schemeClr val="accent6">
                    <a:lumMod val="40000"/>
                    <a:lumOff val="60000"/>
                  </a:schemeClr>
                </a:solidFill>
                <a:latin typeface="Calisto MT" pitchFamily="18" charset="0"/>
              </a:rPr>
              <a:t>You win by clearing all the safe squares and lose if you click on a mine. </a:t>
            </a:r>
          </a:p>
          <a:p>
            <a:pPr>
              <a:buNone/>
            </a:pPr>
            <a:endParaRPr lang="en-US" dirty="0">
              <a:solidFill>
                <a:schemeClr val="accent6">
                  <a:lumMod val="40000"/>
                  <a:lumOff val="60000"/>
                </a:schemeClr>
              </a:solidFill>
              <a:latin typeface="Calisto MT" pitchFamily="18" charset="0"/>
            </a:endParaRPr>
          </a:p>
        </p:txBody>
      </p:sp>
      <p:pic>
        <p:nvPicPr>
          <p:cNvPr id="2050" name="Picture 2" descr="https://encrypted-tbn3.gstatic.com/images?q=tbn:ANd9GcT2PldHRvRsJDK0He3W2dHfvTDgxfMHhfSwnRsl0QasNpNuH0jc"/>
          <p:cNvPicPr>
            <a:picLocks noChangeAspect="1" noChangeArrowheads="1"/>
          </p:cNvPicPr>
          <p:nvPr/>
        </p:nvPicPr>
        <p:blipFill>
          <a:blip r:embed="rId2"/>
          <a:srcRect/>
          <a:stretch>
            <a:fillRect/>
          </a:stretch>
        </p:blipFill>
        <p:spPr bwMode="auto">
          <a:xfrm>
            <a:off x="7391400" y="5257800"/>
            <a:ext cx="1468901" cy="1600200"/>
          </a:xfrm>
          <a:prstGeom prst="rect">
            <a:avLst/>
          </a:prstGeom>
          <a:noFill/>
        </p:spPr>
      </p:pic>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0" presetClass="entr" presetSubtype="0" fill="hold" nodeType="clickEffect">
                                  <p:stCondLst>
                                    <p:cond delay="0"/>
                                  </p:stCondLst>
                                  <p:childTnLst>
                                    <p:set>
                                      <p:cBhvr>
                                        <p:cTn id="27" dur="1" fill="hold">
                                          <p:stCondLst>
                                            <p:cond delay="0"/>
                                          </p:stCondLst>
                                        </p:cTn>
                                        <p:tgtEl>
                                          <p:spTgt spid="2050"/>
                                        </p:tgtEl>
                                        <p:attrNameLst>
                                          <p:attrName>style.visibility</p:attrName>
                                        </p:attrNameLst>
                                      </p:cBhvr>
                                      <p:to>
                                        <p:strVal val="visible"/>
                                      </p:to>
                                    </p:set>
                                    <p:animEffect transition="in" filter="fade">
                                      <p:cBhvr>
                                        <p:cTn id="28" dur="800" decel="100000"/>
                                        <p:tgtEl>
                                          <p:spTgt spid="2050"/>
                                        </p:tgtEl>
                                      </p:cBhvr>
                                    </p:animEffect>
                                    <p:anim calcmode="lin" valueType="num">
                                      <p:cBhvr>
                                        <p:cTn id="29" dur="800" decel="100000" fill="hold"/>
                                        <p:tgtEl>
                                          <p:spTgt spid="2050"/>
                                        </p:tgtEl>
                                        <p:attrNameLst>
                                          <p:attrName>style.rotation</p:attrName>
                                        </p:attrNameLst>
                                      </p:cBhvr>
                                      <p:tavLst>
                                        <p:tav tm="0">
                                          <p:val>
                                            <p:fltVal val="-90"/>
                                          </p:val>
                                        </p:tav>
                                        <p:tav tm="100000">
                                          <p:val>
                                            <p:fltVal val="0"/>
                                          </p:val>
                                        </p:tav>
                                      </p:tavLst>
                                    </p:anim>
                                    <p:anim calcmode="lin" valueType="num">
                                      <p:cBhvr>
                                        <p:cTn id="30" dur="800" decel="100000" fill="hold"/>
                                        <p:tgtEl>
                                          <p:spTgt spid="2050"/>
                                        </p:tgtEl>
                                        <p:attrNameLst>
                                          <p:attrName>ppt_x</p:attrName>
                                        </p:attrNameLst>
                                      </p:cBhvr>
                                      <p:tavLst>
                                        <p:tav tm="0">
                                          <p:val>
                                            <p:strVal val="#ppt_x+0.4"/>
                                          </p:val>
                                        </p:tav>
                                        <p:tav tm="100000">
                                          <p:val>
                                            <p:strVal val="#ppt_x-0.05"/>
                                          </p:val>
                                        </p:tav>
                                      </p:tavLst>
                                    </p:anim>
                                    <p:anim calcmode="lin" valueType="num">
                                      <p:cBhvr>
                                        <p:cTn id="31" dur="800" decel="100000" fill="hold"/>
                                        <p:tgtEl>
                                          <p:spTgt spid="2050"/>
                                        </p:tgtEl>
                                        <p:attrNameLst>
                                          <p:attrName>ppt_y</p:attrName>
                                        </p:attrNameLst>
                                      </p:cBhvr>
                                      <p:tavLst>
                                        <p:tav tm="0">
                                          <p:val>
                                            <p:strVal val="#ppt_y-0.4"/>
                                          </p:val>
                                        </p:tav>
                                        <p:tav tm="100000">
                                          <p:val>
                                            <p:strVal val="#ppt_y+0.1"/>
                                          </p:val>
                                        </p:tav>
                                      </p:tavLst>
                                    </p:anim>
                                    <p:anim calcmode="lin" valueType="num">
                                      <p:cBhvr>
                                        <p:cTn id="32" dur="200" accel="100000" fill="hold">
                                          <p:stCondLst>
                                            <p:cond delay="800"/>
                                          </p:stCondLst>
                                        </p:cTn>
                                        <p:tgtEl>
                                          <p:spTgt spid="2050"/>
                                        </p:tgtEl>
                                        <p:attrNameLst>
                                          <p:attrName>ppt_x</p:attrName>
                                        </p:attrNameLst>
                                      </p:cBhvr>
                                      <p:tavLst>
                                        <p:tav tm="0">
                                          <p:val>
                                            <p:strVal val="#ppt_x-0.05"/>
                                          </p:val>
                                        </p:tav>
                                        <p:tav tm="100000">
                                          <p:val>
                                            <p:strVal val="#ppt_x"/>
                                          </p:val>
                                        </p:tav>
                                      </p:tavLst>
                                    </p:anim>
                                    <p:anim calcmode="lin" valueType="num">
                                      <p:cBhvr>
                                        <p:cTn id="33" dur="200" accel="100000" fill="hold">
                                          <p:stCondLst>
                                            <p:cond delay="800"/>
                                          </p:stCondLst>
                                        </p:cTn>
                                        <p:tgtEl>
                                          <p:spTgt spid="2050"/>
                                        </p:tgtEl>
                                        <p:attrNameLst>
                                          <p:attrName>ppt_y</p:attrName>
                                        </p:attrNameLst>
                                      </p:cBhvr>
                                      <p:tavLst>
                                        <p:tav tm="0">
                                          <p:val>
                                            <p:strVal val="#ppt_y+0.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6" presetClass="emph" presetSubtype="0" fill="hold" nodeType="clickEffect">
                                  <p:stCondLst>
                                    <p:cond delay="0"/>
                                  </p:stCondLst>
                                  <p:childTnLst>
                                    <p:animScale>
                                      <p:cBhvr>
                                        <p:cTn id="37" dur="2000" fill="hold"/>
                                        <p:tgtEl>
                                          <p:spTgt spid="2050"/>
                                        </p:tgtEl>
                                      </p:cBhvr>
                                      <p:by x="150000" y="150000"/>
                                    </p:animScale>
                                  </p:childTnLst>
                                </p:cTn>
                              </p:par>
                            </p:childTnLst>
                          </p:cTn>
                        </p:par>
                      </p:childTnLst>
                    </p:cTn>
                  </p:par>
                  <p:par>
                    <p:cTn id="38" fill="hold">
                      <p:stCondLst>
                        <p:cond delay="indefinite"/>
                      </p:stCondLst>
                      <p:childTnLst>
                        <p:par>
                          <p:cTn id="39" fill="hold">
                            <p:stCondLst>
                              <p:cond delay="0"/>
                            </p:stCondLst>
                            <p:childTnLst>
                              <p:par>
                                <p:cTn id="40" presetID="11" presetClass="exit" presetSubtype="0" fill="hold" nodeType="clickEffect">
                                  <p:stCondLst>
                                    <p:cond delay="0"/>
                                  </p:stCondLst>
                                  <p:childTnLst>
                                    <p:anim calcmode="discrete" valueType="str">
                                      <p:cBhvr>
                                        <p:cTn id="41" dur="1000"/>
                                        <p:tgtEl>
                                          <p:spTgt spid="2050"/>
                                        </p:tgtEl>
                                        <p:attrNameLst>
                                          <p:attrName>style.visibility</p:attrName>
                                        </p:attrNameLst>
                                      </p:cBhvr>
                                      <p:tavLst>
                                        <p:tav tm="0">
                                          <p:val>
                                            <p:strVal val="hidden"/>
                                          </p:val>
                                        </p:tav>
                                        <p:tav tm="50000">
                                          <p:val>
                                            <p:strVal val="visible"/>
                                          </p:val>
                                        </p:tav>
                                      </p:tavLst>
                                    </p:anim>
                                    <p:set>
                                      <p:cBhvr>
                                        <p:cTn id="42" dur="1" fill="hold">
                                          <p:stCondLst>
                                            <p:cond delay="999"/>
                                          </p:stCondLst>
                                        </p:cTn>
                                        <p:tgtEl>
                                          <p:spTgt spid="205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9"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 calcmode="lin" valueType="num">
                                      <p:cBhvr>
                                        <p:cTn id="47"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48"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49"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914400"/>
            <a:ext cx="7315200" cy="3429000"/>
          </a:xfrm>
        </p:spPr>
        <p:txBody>
          <a:bodyPr>
            <a:normAutofit/>
          </a:bodyPr>
          <a:lstStyle/>
          <a:p>
            <a:pPr algn="ctr"/>
            <a:r>
              <a:rPr lang="en-US" sz="4400" b="1" i="1" cap="none" spc="225" dirty="0">
                <a:solidFill>
                  <a:srgbClr val="FF0000"/>
                </a:solidFill>
                <a:effectLst>
                  <a:outerShdw blurRad="38100" dist="38100" dir="2700000" algn="tl">
                    <a:srgbClr val="000000">
                      <a:alpha val="43137"/>
                    </a:srgbClr>
                  </a:outerShdw>
                </a:effectLst>
              </a:rPr>
              <a:t>ESSENTIAL COMPONENTS OF JAVA </a:t>
            </a:r>
          </a:p>
        </p:txBody>
      </p:sp>
    </p:spTree>
    <p:extLst>
      <p:ext uri="{BB962C8B-B14F-4D97-AF65-F5344CB8AC3E}">
        <p14:creationId xmlns:p14="http://schemas.microsoft.com/office/powerpoint/2010/main" val="291398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069" y="152400"/>
            <a:ext cx="7132061" cy="965666"/>
          </a:xfrm>
        </p:spPr>
        <p:txBody>
          <a:bodyPr>
            <a:normAutofit/>
          </a:bodyPr>
          <a:lstStyle/>
          <a:p>
            <a:pPr algn="ctr"/>
            <a:r>
              <a:rPr lang="en-US" sz="2600" b="1" i="1" spc="225" dirty="0">
                <a:solidFill>
                  <a:srgbClr val="FFFF00"/>
                </a:solidFill>
                <a:effectLst>
                  <a:outerShdw blurRad="38100" dist="38100" dir="2700000" algn="tl">
                    <a:srgbClr val="000000">
                      <a:alpha val="43137"/>
                    </a:srgbClr>
                  </a:outerShdw>
                </a:effectLst>
              </a:rPr>
              <a:t>1.STAtic Members</a:t>
            </a:r>
            <a:endParaRPr lang="en-US" sz="2600" b="1" i="1" spc="225" dirty="0">
              <a:solidFill>
                <a:srgbClr val="FFFF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56820" y="914400"/>
            <a:ext cx="7877579" cy="5562600"/>
          </a:xfrm>
        </p:spPr>
        <p:txBody>
          <a:bodyPr>
            <a:normAutofit/>
          </a:bodyPr>
          <a:lstStyle/>
          <a:p>
            <a:pPr>
              <a:buFont typeface="Wingdings" panose="05000000000000000000" pitchFamily="2" charset="2"/>
              <a:buChar char="Ø"/>
            </a:pPr>
            <a:r>
              <a:rPr lang="en-US" sz="2200" b="1" dirty="0"/>
              <a:t>A member is declared inside a class with a ‘</a:t>
            </a:r>
            <a:r>
              <a:rPr lang="en-US" sz="2200" b="1" dirty="0">
                <a:solidFill>
                  <a:schemeClr val="accent2">
                    <a:lumMod val="60000"/>
                    <a:lumOff val="40000"/>
                  </a:schemeClr>
                </a:solidFill>
              </a:rPr>
              <a:t>static modifier</a:t>
            </a:r>
            <a:r>
              <a:rPr lang="en-US" sz="2200" b="1" dirty="0"/>
              <a:t>’ is known as a class member or static member.</a:t>
            </a:r>
          </a:p>
          <a:p>
            <a:pPr>
              <a:buFont typeface="Wingdings" panose="05000000000000000000" pitchFamily="2" charset="2"/>
              <a:buChar char="Ø"/>
            </a:pPr>
            <a:r>
              <a:rPr lang="en-US" sz="2200" b="1" dirty="0"/>
              <a:t>These are </a:t>
            </a:r>
            <a:r>
              <a:rPr lang="en-US" sz="2200" b="1" dirty="0">
                <a:solidFill>
                  <a:schemeClr val="accent2">
                    <a:lumMod val="60000"/>
                    <a:lumOff val="40000"/>
                  </a:schemeClr>
                </a:solidFill>
              </a:rPr>
              <a:t>global members</a:t>
            </a:r>
            <a:r>
              <a:rPr lang="en-US" sz="2200" b="1" dirty="0">
                <a:solidFill>
                  <a:srgbClr val="002060"/>
                </a:solidFill>
              </a:rPr>
              <a:t> </a:t>
            </a:r>
            <a:r>
              <a:rPr lang="en-US" sz="2200" b="1" dirty="0"/>
              <a:t>which are global to the class and its objects.</a:t>
            </a:r>
          </a:p>
          <a:p>
            <a:pPr>
              <a:buFont typeface="Wingdings" panose="05000000000000000000" pitchFamily="2" charset="2"/>
              <a:buChar char="Ø"/>
            </a:pPr>
            <a:r>
              <a:rPr lang="en-US" sz="2200" b="1" dirty="0"/>
              <a:t>These members are </a:t>
            </a:r>
            <a:r>
              <a:rPr lang="en-US" sz="2200" b="1" dirty="0">
                <a:solidFill>
                  <a:schemeClr val="accent2">
                    <a:lumMod val="60000"/>
                    <a:lumOff val="40000"/>
                  </a:schemeClr>
                </a:solidFill>
              </a:rPr>
              <a:t>bound</a:t>
            </a:r>
            <a:r>
              <a:rPr lang="en-US" sz="2200" b="1" dirty="0"/>
              <a:t> with </a:t>
            </a:r>
            <a:r>
              <a:rPr lang="en-US" sz="2200" b="1" dirty="0"/>
              <a:t> </a:t>
            </a:r>
            <a:r>
              <a:rPr lang="en-US" sz="2200" b="1" dirty="0">
                <a:solidFill>
                  <a:schemeClr val="accent2">
                    <a:lumMod val="60000"/>
                    <a:lumOff val="40000"/>
                  </a:schemeClr>
                </a:solidFill>
              </a:rPr>
              <a:t>class name </a:t>
            </a:r>
            <a:r>
              <a:rPr lang="en-US" sz="2200" b="1" dirty="0"/>
              <a:t>and </a:t>
            </a:r>
            <a:r>
              <a:rPr lang="en-US" sz="2200" b="1" dirty="0"/>
              <a:t>are accessed without creating objects.</a:t>
            </a:r>
          </a:p>
          <a:p>
            <a:pPr>
              <a:buFont typeface="Wingdings" panose="05000000000000000000" pitchFamily="2" charset="2"/>
              <a:buChar char="Ø"/>
            </a:pPr>
            <a:r>
              <a:rPr lang="en-US" sz="2200" b="1" dirty="0"/>
              <a:t>Memory for static variables is only allocated </a:t>
            </a:r>
            <a:r>
              <a:rPr lang="en-US" sz="2200" b="1" dirty="0">
                <a:solidFill>
                  <a:schemeClr val="accent2">
                    <a:lumMod val="60000"/>
                    <a:lumOff val="40000"/>
                  </a:schemeClr>
                </a:solidFill>
              </a:rPr>
              <a:t>once</a:t>
            </a:r>
            <a:r>
              <a:rPr lang="en-US" sz="2200" b="1" dirty="0"/>
              <a:t> and that is during loading of the </a:t>
            </a:r>
            <a:r>
              <a:rPr lang="en-US" sz="2200" b="1" dirty="0"/>
              <a:t>class (helps in saving memory).</a:t>
            </a:r>
            <a:endParaRPr lang="en-US" sz="2200" b="1" dirty="0"/>
          </a:p>
          <a:p>
            <a:pPr>
              <a:buFont typeface="Wingdings" panose="05000000000000000000" pitchFamily="2" charset="2"/>
              <a:buChar char="Ø"/>
            </a:pPr>
            <a:r>
              <a:rPr lang="en-US" sz="2200" b="1" dirty="0"/>
              <a:t>Even </a:t>
            </a:r>
            <a:r>
              <a:rPr lang="en-US" sz="2200" b="1" dirty="0">
                <a:solidFill>
                  <a:schemeClr val="accent1">
                    <a:lumMod val="60000"/>
                    <a:lumOff val="40000"/>
                  </a:schemeClr>
                </a:solidFill>
              </a:rPr>
              <a:t>main method is declared static </a:t>
            </a:r>
            <a:r>
              <a:rPr lang="en-US" sz="2200" b="1" dirty="0"/>
              <a:t>so that JVM can call this without creating an instance of the class.</a:t>
            </a:r>
          </a:p>
          <a:p>
            <a:pPr>
              <a:buFont typeface="Wingdings" panose="05000000000000000000" pitchFamily="2" charset="2"/>
              <a:buChar char="Ø"/>
            </a:pPr>
            <a:r>
              <a:rPr lang="en-US" sz="2200" b="1" dirty="0"/>
              <a:t>A static block is used to initialize the static data member . It is </a:t>
            </a:r>
            <a:r>
              <a:rPr lang="en-US" sz="2200" b="1" dirty="0">
                <a:solidFill>
                  <a:schemeClr val="accent1">
                    <a:lumMod val="60000"/>
                    <a:lumOff val="40000"/>
                  </a:schemeClr>
                </a:solidFill>
              </a:rPr>
              <a:t>executed before main method</a:t>
            </a:r>
            <a:r>
              <a:rPr lang="en-US" sz="2200" b="1" dirty="0"/>
              <a:t> at the time of class loading.</a:t>
            </a:r>
          </a:p>
          <a:p>
            <a:pPr>
              <a:buFont typeface="Wingdings" panose="05000000000000000000" pitchFamily="2" charset="2"/>
              <a:buChar char="Ø"/>
            </a:pPr>
            <a:endParaRPr lang="en-US" sz="2200" b="1" dirty="0"/>
          </a:p>
          <a:p>
            <a:pPr>
              <a:buFont typeface="Wingdings" panose="05000000000000000000" pitchFamily="2" charset="2"/>
              <a:buChar char="Ø"/>
            </a:pPr>
            <a:endParaRPr lang="en-US" sz="2200" b="1" dirty="0"/>
          </a:p>
          <a:p>
            <a:pPr>
              <a:buFont typeface="Wingdings" panose="05000000000000000000" pitchFamily="2" charset="2"/>
              <a:buChar char="Ø"/>
            </a:pPr>
            <a:endParaRPr lang="en-US" sz="2200" b="1" dirty="0"/>
          </a:p>
        </p:txBody>
      </p:sp>
    </p:spTree>
    <p:extLst>
      <p:ext uri="{BB962C8B-B14F-4D97-AF65-F5344CB8AC3E}">
        <p14:creationId xmlns:p14="http://schemas.microsoft.com/office/powerpoint/2010/main" val="287321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15"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additive="base">
                                        <p:cTn id="2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additive="base">
                                        <p:cTn id="3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barn(inVertical)">
                                      <p:cBhvr>
                                        <p:cTn id="40" dur="500"/>
                                        <p:tgtEl>
                                          <p:spTgt spid="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barn(inVertical)">
                                      <p:cBhvr>
                                        <p:cTn id="4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0.xml.rels><?xml version="1.0" encoding="UTF-8" standalone="yes"?>
<Relationships xmlns="http://schemas.openxmlformats.org/package/2006/relationships"><Relationship Id="rId1" Type="http://schemas.openxmlformats.org/officeDocument/2006/relationships/image" Target="../media/image3.jpeg"/></Relationships>
</file>

<file path=ppt/theme/_rels/theme11.xml.rels><?xml version="1.0" encoding="UTF-8" standalone="yes"?>
<Relationships xmlns="http://schemas.openxmlformats.org/package/2006/relationships"><Relationship Id="rId1" Type="http://schemas.openxmlformats.org/officeDocument/2006/relationships/image" Target="../media/image3.jpeg"/></Relationships>
</file>

<file path=ppt/theme/_rels/theme12.xml.rels><?xml version="1.0" encoding="UTF-8" standalone="yes"?>
<Relationships xmlns="http://schemas.openxmlformats.org/package/2006/relationships"><Relationship Id="rId1" Type="http://schemas.openxmlformats.org/officeDocument/2006/relationships/image" Target="../media/image3.jpeg"/></Relationships>
</file>

<file path=ppt/theme/_rels/theme13.xml.rels><?xml version="1.0" encoding="UTF-8" standalone="yes"?>
<Relationships xmlns="http://schemas.openxmlformats.org/package/2006/relationships"><Relationship Id="rId1" Type="http://schemas.openxmlformats.org/officeDocument/2006/relationships/image" Target="../media/image3.jpeg"/></Relationships>
</file>

<file path=ppt/theme/_rels/theme14.xml.rels><?xml version="1.0" encoding="UTF-8" standalone="yes"?>
<Relationships xmlns="http://schemas.openxmlformats.org/package/2006/relationships"><Relationship Id="rId1" Type="http://schemas.openxmlformats.org/officeDocument/2006/relationships/image" Target="../media/image3.jpeg"/></Relationships>
</file>

<file path=ppt/theme/_rels/theme15.xml.rels><?xml version="1.0" encoding="UTF-8" standalone="yes"?>
<Relationships xmlns="http://schemas.openxmlformats.org/package/2006/relationships"><Relationship Id="rId1" Type="http://schemas.openxmlformats.org/officeDocument/2006/relationships/image" Target="../media/image3.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33.xml.rels><?xml version="1.0" encoding="UTF-8" standalone="yes"?>
<Relationships xmlns="http://schemas.openxmlformats.org/package/2006/relationships"><Relationship Id="rId1" Type="http://schemas.openxmlformats.org/officeDocument/2006/relationships/image" Target="../media/image4.jpeg"/></Relationships>
</file>

<file path=ppt/theme/_rels/theme34.xml.rels><?xml version="1.0" encoding="UTF-8" standalone="yes"?>
<Relationships xmlns="http://schemas.openxmlformats.org/package/2006/relationships"><Relationship Id="rId1" Type="http://schemas.openxmlformats.org/officeDocument/2006/relationships/image" Target="../media/image4.jpeg"/></Relationships>
</file>

<file path=ppt/theme/_rels/theme35.xml.rels><?xml version="1.0" encoding="UTF-8" standalone="yes"?>
<Relationships xmlns="http://schemas.openxmlformats.org/package/2006/relationships"><Relationship Id="rId1" Type="http://schemas.openxmlformats.org/officeDocument/2006/relationships/image" Target="../media/image4.jpeg"/></Relationships>
</file>

<file path=ppt/theme/_rels/theme36.xml.rels><?xml version="1.0" encoding="UTF-8" standalone="yes"?>
<Relationships xmlns="http://schemas.openxmlformats.org/package/2006/relationships"><Relationship Id="rId1" Type="http://schemas.openxmlformats.org/officeDocument/2006/relationships/image" Target="../media/image4.jpeg"/></Relationships>
</file>

<file path=ppt/theme/_rels/theme37.xml.rels><?xml version="1.0" encoding="UTF-8" standalone="yes"?>
<Relationships xmlns="http://schemas.openxmlformats.org/package/2006/relationships"><Relationship Id="rId1" Type="http://schemas.openxmlformats.org/officeDocument/2006/relationships/image" Target="../media/image4.jpeg"/></Relationships>
</file>

<file path=ppt/theme/_rels/theme38.xml.rels><?xml version="1.0" encoding="UTF-8" standalone="yes"?>
<Relationships xmlns="http://schemas.openxmlformats.org/package/2006/relationships"><Relationship Id="rId1" Type="http://schemas.openxmlformats.org/officeDocument/2006/relationships/image" Target="../media/image4.jpeg"/></Relationships>
</file>

<file path=ppt/theme/_rels/theme39.xml.rels><?xml version="1.0" encoding="UTF-8" standalone="yes"?>
<Relationships xmlns="http://schemas.openxmlformats.org/package/2006/relationships"><Relationship Id="rId1" Type="http://schemas.openxmlformats.org/officeDocument/2006/relationships/image" Target="../media/image4.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40.xml.rels><?xml version="1.0" encoding="UTF-8" standalone="yes"?>
<Relationships xmlns="http://schemas.openxmlformats.org/package/2006/relationships"><Relationship Id="rId1" Type="http://schemas.openxmlformats.org/officeDocument/2006/relationships/image" Target="../media/image4.jpeg"/></Relationships>
</file>

<file path=ppt/theme/_rels/theme41.xml.rels><?xml version="1.0" encoding="UTF-8" standalone="yes"?>
<Relationships xmlns="http://schemas.openxmlformats.org/package/2006/relationships"><Relationship Id="rId1" Type="http://schemas.openxmlformats.org/officeDocument/2006/relationships/image" Target="../media/image4.jpeg"/></Relationships>
</file>

<file path=ppt/theme/_rels/theme42.xml.rels><?xml version="1.0" encoding="UTF-8" standalone="yes"?>
<Relationships xmlns="http://schemas.openxmlformats.org/package/2006/relationships"><Relationship Id="rId1" Type="http://schemas.openxmlformats.org/officeDocument/2006/relationships/image" Target="../media/image4.jpeg"/></Relationships>
</file>

<file path=ppt/theme/_rels/theme43.xml.rels><?xml version="1.0" encoding="UTF-8" standalone="yes"?>
<Relationships xmlns="http://schemas.openxmlformats.org/package/2006/relationships"><Relationship Id="rId1" Type="http://schemas.openxmlformats.org/officeDocument/2006/relationships/image" Target="../media/image4.jpeg"/></Relationships>
</file>

<file path=ppt/theme/_rels/theme44.xml.rels><?xml version="1.0" encoding="UTF-8" standalone="yes"?>
<Relationships xmlns="http://schemas.openxmlformats.org/package/2006/relationships"><Relationship Id="rId1" Type="http://schemas.openxmlformats.org/officeDocument/2006/relationships/image" Target="../media/image4.jpeg"/></Relationships>
</file>

<file path=ppt/theme/_rels/theme45.xml.rels><?xml version="1.0" encoding="UTF-8" standalone="yes"?>
<Relationships xmlns="http://schemas.openxmlformats.org/package/2006/relationships"><Relationship Id="rId1" Type="http://schemas.openxmlformats.org/officeDocument/2006/relationships/image" Target="../media/image4.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Custom 2">
      <a:dk1>
        <a:srgbClr val="04617B"/>
      </a:dk1>
      <a:lt1>
        <a:srgbClr val="02485C"/>
      </a:lt1>
      <a:dk2>
        <a:srgbClr val="04617B"/>
      </a:dk2>
      <a:lt2>
        <a:srgbClr val="05686C"/>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11.xml><?xml version="1.0" encoding="utf-8"?>
<a:theme xmlns:a="http://schemas.openxmlformats.org/drawingml/2006/main" name="1_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12.xml><?xml version="1.0" encoding="utf-8"?>
<a:theme xmlns:a="http://schemas.openxmlformats.org/drawingml/2006/main" name="2_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13.xml><?xml version="1.0" encoding="utf-8"?>
<a:theme xmlns:a="http://schemas.openxmlformats.org/drawingml/2006/main" name="3_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14.xml><?xml version="1.0" encoding="utf-8"?>
<a:theme xmlns:a="http://schemas.openxmlformats.org/drawingml/2006/main" name="4_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15.xml><?xml version="1.0" encoding="utf-8"?>
<a:theme xmlns:a="http://schemas.openxmlformats.org/drawingml/2006/main" name="5_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16.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0.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5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6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7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8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6.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7.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8.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9.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ircui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30.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1.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2.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3.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4.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5.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6.xml><?xml version="1.0" encoding="utf-8"?>
<a:theme xmlns:a="http://schemas.openxmlformats.org/drawingml/2006/main" name="3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7.xml><?xml version="1.0" encoding="utf-8"?>
<a:theme xmlns:a="http://schemas.openxmlformats.org/drawingml/2006/main" name="4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8.xml><?xml version="1.0" encoding="utf-8"?>
<a:theme xmlns:a="http://schemas.openxmlformats.org/drawingml/2006/main" name="5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9.xml><?xml version="1.0" encoding="utf-8"?>
<a:theme xmlns:a="http://schemas.openxmlformats.org/drawingml/2006/main" name="6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2_Circui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40.xml><?xml version="1.0" encoding="utf-8"?>
<a:theme xmlns:a="http://schemas.openxmlformats.org/drawingml/2006/main" name="7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1.xml><?xml version="1.0" encoding="utf-8"?>
<a:theme xmlns:a="http://schemas.openxmlformats.org/drawingml/2006/main" name="8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2.xml><?xml version="1.0" encoding="utf-8"?>
<a:theme xmlns:a="http://schemas.openxmlformats.org/drawingml/2006/main" name="9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3.xml><?xml version="1.0" encoding="utf-8"?>
<a:theme xmlns:a="http://schemas.openxmlformats.org/drawingml/2006/main" name="10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4.xml><?xml version="1.0" encoding="utf-8"?>
<a:theme xmlns:a="http://schemas.openxmlformats.org/drawingml/2006/main" name="1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5.xml><?xml version="1.0" encoding="utf-8"?>
<a:theme xmlns:a="http://schemas.openxmlformats.org/drawingml/2006/main" name="1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6.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7.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8.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ircui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6.xml><?xml version="1.0" encoding="utf-8"?>
<a:theme xmlns:a="http://schemas.openxmlformats.org/drawingml/2006/main" name="4_Circui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7.xml><?xml version="1.0" encoding="utf-8"?>
<a:theme xmlns:a="http://schemas.openxmlformats.org/drawingml/2006/main" name="5_Circui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8.xml><?xml version="1.0" encoding="utf-8"?>
<a:theme xmlns:a="http://schemas.openxmlformats.org/drawingml/2006/main" name="6_Circui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9.xml><?xml version="1.0" encoding="utf-8"?>
<a:theme xmlns:a="http://schemas.openxmlformats.org/drawingml/2006/main" name="7_Circui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Aspect</Template>
  <TotalTime>395</TotalTime>
  <Words>2303</Words>
  <Application>Microsoft Office PowerPoint</Application>
  <PresentationFormat>On-screen Show (4:3)</PresentationFormat>
  <Paragraphs>358</Paragraphs>
  <Slides>54</Slides>
  <Notes>0</Notes>
  <HiddenSlides>0</HiddenSlides>
  <MMClips>0</MMClips>
  <ScaleCrop>false</ScaleCrop>
  <HeadingPairs>
    <vt:vector size="6" baseType="variant">
      <vt:variant>
        <vt:lpstr>Fonts Used</vt:lpstr>
      </vt:variant>
      <vt:variant>
        <vt:i4>25</vt:i4>
      </vt:variant>
      <vt:variant>
        <vt:lpstr>Theme</vt:lpstr>
      </vt:variant>
      <vt:variant>
        <vt:i4>48</vt:i4>
      </vt:variant>
      <vt:variant>
        <vt:lpstr>Slide Titles</vt:lpstr>
      </vt:variant>
      <vt:variant>
        <vt:i4>54</vt:i4>
      </vt:variant>
    </vt:vector>
  </HeadingPairs>
  <TitlesOfParts>
    <vt:vector size="127" baseType="lpstr">
      <vt:lpstr>MingLiU</vt:lpstr>
      <vt:lpstr>MS PMincho</vt:lpstr>
      <vt:lpstr>Aharoni</vt:lpstr>
      <vt:lpstr>Arial</vt:lpstr>
      <vt:lpstr>Arial Rounded MT Bold</vt:lpstr>
      <vt:lpstr>Book Antiqua</vt:lpstr>
      <vt:lpstr>Calibri</vt:lpstr>
      <vt:lpstr>Calisto MT</vt:lpstr>
      <vt:lpstr>Cambria</vt:lpstr>
      <vt:lpstr>Cambria Math</vt:lpstr>
      <vt:lpstr>Castellar</vt:lpstr>
      <vt:lpstr>Comic Sans MS</vt:lpstr>
      <vt:lpstr>Constantia</vt:lpstr>
      <vt:lpstr>Courier New</vt:lpstr>
      <vt:lpstr>Gabriola</vt:lpstr>
      <vt:lpstr>Georgia</vt:lpstr>
      <vt:lpstr>Lucida Console</vt:lpstr>
      <vt:lpstr>Lucida Handwriting</vt:lpstr>
      <vt:lpstr>Lucida Sans</vt:lpstr>
      <vt:lpstr>Monotype Corsiva</vt:lpstr>
      <vt:lpstr>MV Boli</vt:lpstr>
      <vt:lpstr>Palatino Linotype</vt:lpstr>
      <vt:lpstr>Wingdings</vt:lpstr>
      <vt:lpstr>Wingdings 2</vt:lpstr>
      <vt:lpstr>Wingdings 3</vt:lpstr>
      <vt:lpstr>Office Theme</vt:lpstr>
      <vt:lpstr>Circuit</vt:lpstr>
      <vt:lpstr>1_Circuit</vt:lpstr>
      <vt:lpstr>2_Circuit</vt:lpstr>
      <vt:lpstr>3_Circuit</vt:lpstr>
      <vt:lpstr>4_Circuit</vt:lpstr>
      <vt:lpstr>5_Circuit</vt:lpstr>
      <vt:lpstr>6_Circuit</vt:lpstr>
      <vt:lpstr>7_Circuit</vt:lpstr>
      <vt:lpstr>Apex</vt:lpstr>
      <vt:lpstr>1_Apex</vt:lpstr>
      <vt:lpstr>2_Apex</vt:lpstr>
      <vt:lpstr>3_Apex</vt:lpstr>
      <vt:lpstr>4_Apex</vt:lpstr>
      <vt:lpstr>5_Apex</vt:lpstr>
      <vt:lpstr>Default Design</vt:lpstr>
      <vt:lpstr>1_Default Design</vt:lpstr>
      <vt:lpstr>2_Default Design</vt:lpstr>
      <vt:lpstr>3_Default Design</vt:lpstr>
      <vt:lpstr>4_Default Design</vt:lpstr>
      <vt:lpstr>5_Default Design</vt:lpstr>
      <vt:lpstr>6_Default Design</vt:lpstr>
      <vt:lpstr>7_Default Design</vt:lpstr>
      <vt:lpstr>8_Default Design</vt:lpstr>
      <vt:lpstr>1_Office Theme</vt:lpstr>
      <vt:lpstr>2_Office Theme</vt:lpstr>
      <vt:lpstr>3_Office Theme</vt:lpstr>
      <vt:lpstr>4_Office Theme</vt:lpstr>
      <vt:lpstr>5_Office Theme</vt:lpstr>
      <vt:lpstr>6_Office Theme</vt:lpstr>
      <vt:lpstr>7_Office Theme</vt:lpstr>
      <vt:lpstr>8_Office Theme</vt:lpstr>
      <vt:lpstr>Flow</vt:lpstr>
      <vt:lpstr>1_Flow</vt:lpstr>
      <vt:lpstr>2_Flow</vt:lpstr>
      <vt:lpstr>3_Flow</vt:lpstr>
      <vt:lpstr>4_Flow</vt:lpstr>
      <vt:lpstr>5_Flow</vt:lpstr>
      <vt:lpstr>6_Flow</vt:lpstr>
      <vt:lpstr>7_Flow</vt:lpstr>
      <vt:lpstr>8_Flow</vt:lpstr>
      <vt:lpstr>9_Flow</vt:lpstr>
      <vt:lpstr>10_Flow</vt:lpstr>
      <vt:lpstr>11_Flow</vt:lpstr>
      <vt:lpstr>12_Flow</vt:lpstr>
      <vt:lpstr>9_Office Theme</vt:lpstr>
      <vt:lpstr>10_Office Theme</vt:lpstr>
      <vt:lpstr>11_Office Theme</vt:lpstr>
      <vt:lpstr>PowerPoint Presentation</vt:lpstr>
      <vt:lpstr>PowerPoint Presentation</vt:lpstr>
      <vt:lpstr>Objective …</vt:lpstr>
      <vt:lpstr>Minesweeper at a glance</vt:lpstr>
      <vt:lpstr>PowerPoint Presentation</vt:lpstr>
      <vt:lpstr>PowerPoint Presentation</vt:lpstr>
      <vt:lpstr>PowerPoint Presentation</vt:lpstr>
      <vt:lpstr>ESSENTIAL COMPONENTS OF JAVA </vt:lpstr>
      <vt:lpstr>1.STAtic Members</vt:lpstr>
      <vt:lpstr>Let’s a take a simple example:</vt:lpstr>
      <vt:lpstr>2.Final </vt:lpstr>
      <vt:lpstr>3.INNER CLASS</vt:lpstr>
      <vt:lpstr>PowerPoint Presentation</vt:lpstr>
      <vt:lpstr>PowerPoint Presentation</vt:lpstr>
      <vt:lpstr>PowerPoint Presentation</vt:lpstr>
      <vt:lpstr>MODEL-VIEW-CONTROLLER  ARCHITECTURE</vt:lpstr>
      <vt:lpstr>What is MVC ?</vt:lpstr>
      <vt:lpstr>PowerPoint Presentation</vt:lpstr>
      <vt:lpstr>PowerPoint Presentation</vt:lpstr>
      <vt:lpstr>How does it work?</vt:lpstr>
      <vt:lpstr>ADVANTAGES OF MVC</vt:lpstr>
      <vt:lpstr>MAKING OF GUI </vt:lpstr>
      <vt:lpstr>Creating Board</vt:lpstr>
      <vt:lpstr>How to create method of MenuItem</vt:lpstr>
      <vt:lpstr>Actions performed by each MenuItem</vt:lpstr>
      <vt:lpstr>Actions performed by each MenuItem</vt:lpstr>
      <vt:lpstr>Actions performed by each MenuItem</vt:lpstr>
      <vt:lpstr>Actions performed by each MenuItem</vt:lpstr>
      <vt:lpstr>Mouse listeners</vt:lpstr>
      <vt:lpstr>Mouse listeners</vt:lpstr>
      <vt:lpstr>Model of Minesweeper</vt:lpstr>
      <vt:lpstr>MinesweeperModel  Class</vt:lpstr>
      <vt:lpstr>Square Class</vt:lpstr>
      <vt:lpstr> Mines Logic And Neighbour Count </vt:lpstr>
      <vt:lpstr>Click Interface</vt:lpstr>
      <vt:lpstr>Click interface  logic</vt:lpstr>
      <vt:lpstr>Status of the Game</vt:lpstr>
      <vt:lpstr>Over to the next  Presentation, Thank You! </vt:lpstr>
      <vt:lpstr>PowerPoint Presentation</vt:lpstr>
      <vt:lpstr>Event Handling:</vt:lpstr>
      <vt:lpstr>PowerPoint Presentation</vt:lpstr>
      <vt:lpstr>PowerPoint Presentation</vt:lpstr>
      <vt:lpstr>MouseListener:</vt:lpstr>
      <vt:lpstr>PowerPoint Presentation</vt:lpstr>
      <vt:lpstr>INTERACTION BETWEEN USERINTERFACE AND MODEL </vt:lpstr>
      <vt:lpstr>PowerPoint Presentation</vt:lpstr>
      <vt:lpstr>Delegation Event Model </vt:lpstr>
      <vt:lpstr>Interaction between UI and Model</vt:lpstr>
      <vt:lpstr>PowerPoint Presentation</vt:lpstr>
      <vt:lpstr>PowerPoint Presentation</vt:lpstr>
      <vt:lpstr>PowerPoint Presentation</vt:lpstr>
      <vt:lpstr>Key Learning's</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koti hemant</cp:lastModifiedBy>
  <cp:revision>60</cp:revision>
  <dcterms:created xsi:type="dcterms:W3CDTF">2015-01-23T02:24:58Z</dcterms:created>
  <dcterms:modified xsi:type="dcterms:W3CDTF">2015-01-27T15:39:10Z</dcterms:modified>
</cp:coreProperties>
</file>