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7" r:id="rId2"/>
    <p:sldId id="258" r:id="rId3"/>
    <p:sldId id="272" r:id="rId4"/>
    <p:sldId id="260" r:id="rId5"/>
    <p:sldId id="261" r:id="rId6"/>
    <p:sldId id="263" r:id="rId7"/>
    <p:sldId id="266" r:id="rId8"/>
    <p:sldId id="267" r:id="rId9"/>
    <p:sldId id="273" r:id="rId10"/>
    <p:sldId id="264" r:id="rId11"/>
    <p:sldId id="271" r:id="rId12"/>
    <p:sldId id="268" r:id="rId13"/>
    <p:sldId id="27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mGP6wFCFErifI24duDPCsa8ch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Our first slide is the cover. It should include the project title, the team's name, and the team leader's name. Keep it professional and visually appealing.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List all technologies employed. If your project uses Google developer technologies like Gemini APIs or is built on the IDX platform, mention them prominently to earn additional 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89187FC3-63E3-2C20-D01F-A90A50BA90CF}"/>
            </a:ext>
          </a:extLst>
        </p:cNvPr>
        <p:cNvGrpSpPr/>
        <p:nvPr/>
      </p:nvGrpSpPr>
      <p:grpSpPr>
        <a:xfrm>
          <a:off x="0" y="0"/>
          <a:ext cx="0" cy="0"/>
          <a:chOff x="0" y="0"/>
          <a:chExt cx="0" cy="0"/>
        </a:xfrm>
      </p:grpSpPr>
      <p:sp>
        <p:nvSpPr>
          <p:cNvPr id="141" name="Google Shape;141;p12:notes">
            <a:extLst>
              <a:ext uri="{FF2B5EF4-FFF2-40B4-BE49-F238E27FC236}">
                <a16:creationId xmlns:a16="http://schemas.microsoft.com/office/drawing/2014/main" id="{82D8611C-7278-B9B3-1313-219D562CAA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a:extLst>
              <a:ext uri="{FF2B5EF4-FFF2-40B4-BE49-F238E27FC236}">
                <a16:creationId xmlns:a16="http://schemas.microsoft.com/office/drawing/2014/main" id="{55086F27-DF19-15E2-5CAE-B3F84A48C6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Finally, use the last slide to detail any future development plans. This showcases the scalability and long-term vision of your project.</a:t>
            </a:r>
            <a:endParaRPr/>
          </a:p>
        </p:txBody>
      </p:sp>
    </p:spTree>
    <p:extLst>
      <p:ext uri="{BB962C8B-B14F-4D97-AF65-F5344CB8AC3E}">
        <p14:creationId xmlns:p14="http://schemas.microsoft.com/office/powerpoint/2010/main" val="242421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And that’s it! With these slides, your presentation will be clear, concise, and impactful. Remember, creativity and clarity are your best friends in delivering a winning pitch!</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Next, we'll present the problem statement. Clearly articulate the issue we aim to solve. Keep it concise yet impactful to grab attention.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F1FFE1F-678D-7543-1BAA-99BA7347373A}"/>
            </a:ext>
          </a:extLst>
        </p:cNvPr>
        <p:cNvGrpSpPr/>
        <p:nvPr/>
      </p:nvGrpSpPr>
      <p:grpSpPr>
        <a:xfrm>
          <a:off x="0" y="0"/>
          <a:ext cx="0" cy="0"/>
          <a:chOff x="0" y="0"/>
          <a:chExt cx="0" cy="0"/>
        </a:xfrm>
      </p:grpSpPr>
      <p:sp>
        <p:nvSpPr>
          <p:cNvPr id="75" name="Google Shape;75;p4:notes">
            <a:extLst>
              <a:ext uri="{FF2B5EF4-FFF2-40B4-BE49-F238E27FC236}">
                <a16:creationId xmlns:a16="http://schemas.microsoft.com/office/drawing/2014/main" id="{0A59F940-58D1-DF3F-3D95-22F45CDE35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a:extLst>
              <a:ext uri="{FF2B5EF4-FFF2-40B4-BE49-F238E27FC236}">
                <a16:creationId xmlns:a16="http://schemas.microsoft.com/office/drawing/2014/main" id="{27418C34-38B1-042E-0756-23CCD452CCA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 this slide, describe the solution briefly. Highlight what makes it unique compared to existing ideas, how it solves the problem, and the unique selling points or benefits of the proposed solution.</a:t>
            </a:r>
            <a:endParaRPr/>
          </a:p>
        </p:txBody>
      </p:sp>
    </p:spTree>
    <p:extLst>
      <p:ext uri="{BB962C8B-B14F-4D97-AF65-F5344CB8AC3E}">
        <p14:creationId xmlns:p14="http://schemas.microsoft.com/office/powerpoint/2010/main" val="128746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Here, list the features offered by the solution. Use bullet points for clarity and focus on the most impactful functionalities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Visuals are key. Add a process flow or use-case diagram to explain how the solution works. Ensure it's simple and easy to understand.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Include an architecture diagram to showcase the technical structure of the solution. Clearly label components and their interactions.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Add snapshots of the Minimum Viable Product (MVP). Keep the demo video within 3 minutes</a:t>
            </a:r>
            <a:endParaRPr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Finally, use the last slide to detail any future development plans. This showcases the scalability and long-term vision of your project.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3634445-2814-5A48-DB77-1BF73D4C63FD}"/>
            </a:ext>
          </a:extLst>
        </p:cNvPr>
        <p:cNvGrpSpPr/>
        <p:nvPr/>
      </p:nvGrpSpPr>
      <p:grpSpPr>
        <a:xfrm>
          <a:off x="0" y="0"/>
          <a:ext cx="0" cy="0"/>
          <a:chOff x="0" y="0"/>
          <a:chExt cx="0" cy="0"/>
        </a:xfrm>
      </p:grpSpPr>
      <p:sp>
        <p:nvSpPr>
          <p:cNvPr id="75" name="Google Shape;75;p4:notes">
            <a:extLst>
              <a:ext uri="{FF2B5EF4-FFF2-40B4-BE49-F238E27FC236}">
                <a16:creationId xmlns:a16="http://schemas.microsoft.com/office/drawing/2014/main" id="{9BEB0957-E7D0-0823-A015-4E348264E9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a:extLst>
              <a:ext uri="{FF2B5EF4-FFF2-40B4-BE49-F238E27FC236}">
                <a16:creationId xmlns:a16="http://schemas.microsoft.com/office/drawing/2014/main" id="{D3D8190B-1668-0240-E31E-5F2A92D864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 this slide, describe the solution briefly. Highlight what makes it unique compared to existing ideas, how it solves the problem, and the unique selling points or benefits of the proposed solution.</a:t>
            </a:r>
            <a:endParaRPr/>
          </a:p>
        </p:txBody>
      </p:sp>
    </p:spTree>
    <p:extLst>
      <p:ext uri="{BB962C8B-B14F-4D97-AF65-F5344CB8AC3E}">
        <p14:creationId xmlns:p14="http://schemas.microsoft.com/office/powerpoint/2010/main" val="204289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2"/>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github.com/HemantRambhauDhavale/-IoT-Based-Wireless-Charging-Station-for-Electric-Vehicle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dirty="0"/>
              <a:t> 	 	 	</a:t>
            </a:r>
            <a:endParaRPr dirty="0"/>
          </a:p>
        </p:txBody>
      </p:sp>
      <p:sp>
        <p:nvSpPr>
          <p:cNvPr id="62" name="Google Shape;6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63" name="Google Shape;63;p2"/>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4" name="Google Shape;64;p2"/>
          <p:cNvSpPr txBox="1"/>
          <p:nvPr/>
        </p:nvSpPr>
        <p:spPr>
          <a:xfrm>
            <a:off x="146600" y="2895500"/>
            <a:ext cx="8760000" cy="200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dirty="0">
                <a:solidFill>
                  <a:srgbClr val="000000"/>
                </a:solidFill>
                <a:latin typeface="Arial"/>
                <a:ea typeface="Arial"/>
                <a:cs typeface="Arial"/>
                <a:sym typeface="Arial"/>
              </a:rPr>
              <a:t>Team Details</a:t>
            </a:r>
            <a:endParaRPr sz="18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rgbClr val="000000"/>
              </a:buClr>
              <a:buSzPts val="1800"/>
              <a:buFont typeface="Arial"/>
              <a:buAutoNum type="alphaLcPeriod"/>
            </a:pPr>
            <a:r>
              <a:rPr lang="en-GB" sz="1800" b="1" i="0" u="none" strike="noStrike" cap="none" dirty="0">
                <a:solidFill>
                  <a:srgbClr val="000000"/>
                </a:solidFill>
                <a:latin typeface="Arial"/>
                <a:ea typeface="Arial"/>
                <a:cs typeface="Arial"/>
                <a:sym typeface="Arial"/>
              </a:rPr>
              <a:t>Team name:</a:t>
            </a:r>
            <a:r>
              <a:rPr lang="en-GB" sz="1800" b="1" dirty="0"/>
              <a:t> </a:t>
            </a:r>
            <a:r>
              <a:rPr lang="en-GB" sz="1800" dirty="0"/>
              <a:t>Nexus Innovators</a:t>
            </a:r>
            <a:endParaRPr sz="1800"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rgbClr val="000000"/>
              </a:buClr>
              <a:buSzPts val="1800"/>
              <a:buFont typeface="Arial"/>
              <a:buAutoNum type="alphaLcPeriod"/>
            </a:pPr>
            <a:r>
              <a:rPr lang="en-GB" sz="1800" b="1" i="0" u="none" strike="noStrike" cap="none" dirty="0">
                <a:solidFill>
                  <a:srgbClr val="000000"/>
                </a:solidFill>
                <a:latin typeface="Arial"/>
                <a:ea typeface="Arial"/>
                <a:cs typeface="Arial"/>
                <a:sym typeface="Arial"/>
              </a:rPr>
              <a:t>Team leader name: </a:t>
            </a:r>
            <a:r>
              <a:rPr lang="en-GB" sz="1800" i="0" u="none" strike="noStrike" cap="none" dirty="0">
                <a:solidFill>
                  <a:srgbClr val="000000"/>
                </a:solidFill>
                <a:latin typeface="Arial"/>
                <a:ea typeface="Arial"/>
                <a:cs typeface="Arial"/>
                <a:sym typeface="Arial"/>
              </a:rPr>
              <a:t>Hemant </a:t>
            </a:r>
            <a:r>
              <a:rPr lang="en-GB" sz="1800" i="0" u="none" strike="noStrike" cap="none" dirty="0" err="1">
                <a:solidFill>
                  <a:srgbClr val="000000"/>
                </a:solidFill>
                <a:latin typeface="Arial"/>
                <a:ea typeface="Arial"/>
                <a:cs typeface="Arial"/>
                <a:sym typeface="Arial"/>
              </a:rPr>
              <a:t>Rambhau</a:t>
            </a:r>
            <a:r>
              <a:rPr lang="en-GB" sz="1800" i="0" u="none" strike="noStrike" cap="none" dirty="0">
                <a:solidFill>
                  <a:srgbClr val="000000"/>
                </a:solidFill>
                <a:latin typeface="Arial"/>
                <a:ea typeface="Arial"/>
                <a:cs typeface="Arial"/>
                <a:sym typeface="Arial"/>
              </a:rPr>
              <a:t> Dhavale</a:t>
            </a:r>
            <a:endParaRPr sz="1800" i="0" u="none" strike="noStrike" cap="none" dirty="0">
              <a:solidFill>
                <a:srgbClr val="000000"/>
              </a:solidFill>
              <a:latin typeface="Arial"/>
              <a:ea typeface="Arial"/>
              <a:cs typeface="Arial"/>
              <a:sym typeface="Arial"/>
            </a:endParaRPr>
          </a:p>
          <a:p>
            <a:pPr marL="914400" marR="0" lvl="1" indent="-342900" algn="l" rtl="0">
              <a:lnSpc>
                <a:spcPct val="100000"/>
              </a:lnSpc>
              <a:spcBef>
                <a:spcPts val="0"/>
              </a:spcBef>
              <a:spcAft>
                <a:spcPts val="0"/>
              </a:spcAft>
              <a:buClr>
                <a:srgbClr val="000000"/>
              </a:buClr>
              <a:buSzPts val="1800"/>
              <a:buFont typeface="Arial"/>
              <a:buAutoNum type="alphaLcPeriod"/>
            </a:pPr>
            <a:r>
              <a:rPr lang="en-GB" sz="1800" b="1" i="0" u="none" strike="noStrike" cap="none" dirty="0">
                <a:solidFill>
                  <a:srgbClr val="000000"/>
                </a:solidFill>
                <a:latin typeface="Arial"/>
                <a:ea typeface="Arial"/>
                <a:cs typeface="Arial"/>
                <a:sym typeface="Arial"/>
              </a:rPr>
              <a:t>Problem Statement: </a:t>
            </a:r>
            <a:r>
              <a:rPr lang="en-US" sz="1800" i="0" u="none" strike="noStrike" cap="none" dirty="0">
                <a:solidFill>
                  <a:srgbClr val="000000"/>
                </a:solidFill>
                <a:latin typeface="Arial"/>
                <a:ea typeface="Arial"/>
                <a:cs typeface="Arial"/>
                <a:sym typeface="Arial"/>
              </a:rPr>
              <a:t>"Challenges in Electric Vehicle (EV) Charging Infrastructure: Inconvenience, Limited Range, and Insufficient Charging Stations"</a:t>
            </a:r>
            <a:endParaRPr sz="18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19" name="Google Shape;119;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20" name="Google Shape;120;p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21" name="Google Shape;121;p9"/>
          <p:cNvSpPr txBox="1"/>
          <p:nvPr/>
        </p:nvSpPr>
        <p:spPr>
          <a:xfrm>
            <a:off x="158825" y="514725"/>
            <a:ext cx="8784300" cy="79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Technologies Used in Our Solution</a:t>
            </a:r>
          </a:p>
          <a:p>
            <a:pPr marL="0" marR="0" lvl="0" indent="0" algn="l" rtl="0">
              <a:lnSpc>
                <a:spcPct val="100000"/>
              </a:lnSpc>
              <a:spcBef>
                <a:spcPts val="0"/>
              </a:spcBef>
              <a:spcAft>
                <a:spcPts val="0"/>
              </a:spcAft>
              <a:buClr>
                <a:srgbClr val="000000"/>
              </a:buClr>
              <a:buSzPts val="1800"/>
              <a:buFont typeface="Arial"/>
              <a:buNone/>
            </a:pPr>
            <a:endParaRPr lang="en-IN"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 Hardware Components:</a:t>
            </a:r>
          </a:p>
          <a:p>
            <a:pPr marL="0" marR="0" lvl="0" indent="0" algn="l" rtl="0">
              <a:lnSpc>
                <a:spcPct val="100000"/>
              </a:lnSpc>
              <a:spcBef>
                <a:spcPts val="0"/>
              </a:spcBef>
              <a:spcAft>
                <a:spcPts val="0"/>
              </a:spcAft>
              <a:buClr>
                <a:srgbClr val="000000"/>
              </a:buClr>
              <a:buSzPts val="1800"/>
              <a:buFont typeface="Arial"/>
              <a:buNone/>
            </a:pPr>
            <a:endParaRPr lang="en-IN"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Arduino UNO </a:t>
            </a:r>
            <a:r>
              <a:rPr lang="en-IN" b="0" i="0" u="none" strike="noStrike" cap="none" dirty="0">
                <a:solidFill>
                  <a:srgbClr val="000000"/>
                </a:solidFill>
                <a:latin typeface="Arial"/>
                <a:ea typeface="Arial"/>
                <a:cs typeface="Arial"/>
                <a:sym typeface="Arial"/>
              </a:rPr>
              <a:t>– Controls the system operations</a:t>
            </a: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ESP8266 Wi-Fi Module </a:t>
            </a:r>
            <a:r>
              <a:rPr lang="en-IN" b="0" i="0" u="none" strike="noStrike" cap="none" dirty="0">
                <a:solidFill>
                  <a:srgbClr val="000000"/>
                </a:solidFill>
                <a:latin typeface="Arial"/>
                <a:ea typeface="Arial"/>
                <a:cs typeface="Arial"/>
                <a:sym typeface="Arial"/>
              </a:rPr>
              <a:t>– Enables cloud communication</a:t>
            </a: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IR Sensor </a:t>
            </a:r>
            <a:r>
              <a:rPr lang="en-IN" b="0" i="0" u="none" strike="noStrike" cap="none" dirty="0">
                <a:solidFill>
                  <a:srgbClr val="000000"/>
                </a:solidFill>
                <a:latin typeface="Arial"/>
                <a:ea typeface="Arial"/>
                <a:cs typeface="Arial"/>
                <a:sym typeface="Arial"/>
              </a:rPr>
              <a:t>– Detects vehicle presence</a:t>
            </a: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Relay Module </a:t>
            </a:r>
            <a:r>
              <a:rPr lang="en-IN" b="0" i="0" u="none" strike="noStrike" cap="none" dirty="0">
                <a:solidFill>
                  <a:srgbClr val="000000"/>
                </a:solidFill>
                <a:latin typeface="Arial"/>
                <a:ea typeface="Arial"/>
                <a:cs typeface="Arial"/>
                <a:sym typeface="Arial"/>
              </a:rPr>
              <a:t>– Controls power transmission</a:t>
            </a:r>
          </a:p>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Transmitting and Receiving Coils</a:t>
            </a:r>
            <a:r>
              <a:rPr lang="en-US" b="0" i="0" u="none" strike="noStrike" cap="none" dirty="0">
                <a:solidFill>
                  <a:srgbClr val="000000"/>
                </a:solidFill>
                <a:latin typeface="Arial"/>
                <a:ea typeface="Arial"/>
                <a:cs typeface="Arial"/>
                <a:sym typeface="Arial"/>
              </a:rPr>
              <a:t>: These coils enable wireless power transfer via electromagnetic induction.</a:t>
            </a:r>
            <a:endParaRPr lang="en-IN"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Pulse Generator &amp; Coils </a:t>
            </a:r>
            <a:r>
              <a:rPr lang="en-IN" b="0" i="0" u="none" strike="noStrike" cap="none" dirty="0">
                <a:solidFill>
                  <a:srgbClr val="000000"/>
                </a:solidFill>
                <a:latin typeface="Arial"/>
                <a:ea typeface="Arial"/>
                <a:cs typeface="Arial"/>
                <a:sym typeface="Arial"/>
              </a:rPr>
              <a:t>– Enables wireless charging</a:t>
            </a: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7805 Voltage Regulator </a:t>
            </a:r>
            <a:r>
              <a:rPr lang="en-IN" b="0" i="0" u="none" strike="noStrike" cap="none" dirty="0">
                <a:solidFill>
                  <a:srgbClr val="000000"/>
                </a:solidFill>
                <a:latin typeface="Arial"/>
                <a:ea typeface="Arial"/>
                <a:cs typeface="Arial"/>
                <a:sym typeface="Arial"/>
              </a:rPr>
              <a:t>– Regulates power for EV battery</a:t>
            </a: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LCD Display </a:t>
            </a:r>
            <a:r>
              <a:rPr lang="en-IN" b="0" i="0" u="none" strike="noStrike" cap="none" dirty="0">
                <a:solidFill>
                  <a:srgbClr val="000000"/>
                </a:solidFill>
                <a:latin typeface="Arial"/>
                <a:ea typeface="Arial"/>
                <a:cs typeface="Arial"/>
                <a:sym typeface="Arial"/>
              </a:rPr>
              <a:t>– Shows charging &amp; billing status</a:t>
            </a:r>
          </a:p>
          <a:p>
            <a:pPr marL="0" marR="0" lvl="0" indent="0" algn="l" rtl="0">
              <a:lnSpc>
                <a:spcPct val="100000"/>
              </a:lnSpc>
              <a:spcBef>
                <a:spcPts val="0"/>
              </a:spcBef>
              <a:spcAft>
                <a:spcPts val="0"/>
              </a:spcAft>
              <a:buClr>
                <a:srgbClr val="000000"/>
              </a:buClr>
              <a:buSzPts val="1800"/>
              <a:buFont typeface="Arial"/>
              <a:buNone/>
            </a:pPr>
            <a:endParaRPr lang="en-IN"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 Software &amp; Cloud Technologies:</a:t>
            </a:r>
          </a:p>
          <a:p>
            <a:pPr marL="0" marR="0" lvl="0" indent="0" algn="l" rtl="0">
              <a:lnSpc>
                <a:spcPct val="100000"/>
              </a:lnSpc>
              <a:spcBef>
                <a:spcPts val="0"/>
              </a:spcBef>
              <a:spcAft>
                <a:spcPts val="0"/>
              </a:spcAft>
              <a:buClr>
                <a:srgbClr val="000000"/>
              </a:buClr>
              <a:buSzPts val="1800"/>
              <a:buFont typeface="Arial"/>
              <a:buNone/>
            </a:pPr>
            <a:endParaRPr lang="en-IN"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a:solidFill>
                  <a:srgbClr val="000000"/>
                </a:solidFill>
                <a:latin typeface="Arial"/>
                <a:ea typeface="Arial"/>
                <a:cs typeface="Arial"/>
                <a:sym typeface="Arial"/>
              </a:rPr>
              <a:t>Arduino IDE </a:t>
            </a:r>
            <a:r>
              <a:rPr lang="en-IN" b="0" i="0" u="none" strike="noStrike" cap="none" dirty="0">
                <a:solidFill>
                  <a:srgbClr val="000000"/>
                </a:solidFill>
                <a:latin typeface="Arial"/>
                <a:ea typeface="Arial"/>
                <a:cs typeface="Arial"/>
                <a:sym typeface="Arial"/>
              </a:rPr>
              <a:t>– Code development for Arduino</a:t>
            </a:r>
          </a:p>
          <a:p>
            <a:pPr marL="0" marR="0" lvl="0" indent="0" algn="l" rtl="0">
              <a:lnSpc>
                <a:spcPct val="100000"/>
              </a:lnSpc>
              <a:spcBef>
                <a:spcPts val="0"/>
              </a:spcBef>
              <a:spcAft>
                <a:spcPts val="0"/>
              </a:spcAft>
              <a:buClr>
                <a:srgbClr val="000000"/>
              </a:buClr>
              <a:buSzPts val="1800"/>
              <a:buFont typeface="Arial"/>
              <a:buNone/>
            </a:pPr>
            <a:r>
              <a:rPr lang="en-IN" b="1" i="0" u="none" strike="noStrike" cap="none" dirty="0" err="1">
                <a:solidFill>
                  <a:srgbClr val="000000"/>
                </a:solidFill>
                <a:latin typeface="Arial"/>
                <a:ea typeface="Arial"/>
                <a:cs typeface="Arial"/>
                <a:sym typeface="Arial"/>
              </a:rPr>
              <a:t>ThingSpeak</a:t>
            </a:r>
            <a:r>
              <a:rPr lang="en-IN" b="1" i="0" u="none" strike="noStrike" cap="none" dirty="0">
                <a:solidFill>
                  <a:srgbClr val="000000"/>
                </a:solidFill>
                <a:latin typeface="Arial"/>
                <a:ea typeface="Arial"/>
                <a:cs typeface="Arial"/>
                <a:sym typeface="Arial"/>
              </a:rPr>
              <a:t> Cloud </a:t>
            </a:r>
            <a:r>
              <a:rPr lang="en-IN" b="0" i="0" u="none" strike="noStrike" cap="none" dirty="0">
                <a:solidFill>
                  <a:srgbClr val="000000"/>
                </a:solidFill>
                <a:latin typeface="Arial"/>
                <a:ea typeface="Arial"/>
                <a:cs typeface="Arial"/>
                <a:sym typeface="Arial"/>
              </a:rPr>
              <a:t>– IoT data storage &amp; real-time monitoring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29F4A75-E307-22DA-2DD4-65937FAB029F}"/>
            </a:ext>
          </a:extLst>
        </p:cNvPr>
        <p:cNvGrpSpPr/>
        <p:nvPr/>
      </p:nvGrpSpPr>
      <p:grpSpPr>
        <a:xfrm>
          <a:off x="0" y="0"/>
          <a:ext cx="0" cy="0"/>
          <a:chOff x="0" y="0"/>
          <a:chExt cx="0" cy="0"/>
        </a:xfrm>
      </p:grpSpPr>
      <p:sp>
        <p:nvSpPr>
          <p:cNvPr id="144" name="Google Shape;144;p12">
            <a:extLst>
              <a:ext uri="{FF2B5EF4-FFF2-40B4-BE49-F238E27FC236}">
                <a16:creationId xmlns:a16="http://schemas.microsoft.com/office/drawing/2014/main" id="{17CD3B43-7338-9294-F78B-836EDA3EC452}"/>
              </a:ext>
            </a:extLst>
          </p:cNvPr>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45" name="Google Shape;145;p12">
            <a:extLst>
              <a:ext uri="{FF2B5EF4-FFF2-40B4-BE49-F238E27FC236}">
                <a16:creationId xmlns:a16="http://schemas.microsoft.com/office/drawing/2014/main" id="{A6DB5547-AC8F-3A5F-15E1-A853F73DAE7E}"/>
              </a:ext>
            </a:extLst>
          </p:cNvPr>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46" name="Google Shape;146;p12">
            <a:extLst>
              <a:ext uri="{FF2B5EF4-FFF2-40B4-BE49-F238E27FC236}">
                <a16:creationId xmlns:a16="http://schemas.microsoft.com/office/drawing/2014/main" id="{EB17E109-5A5C-42FD-0C3D-E65C6673A604}"/>
              </a:ext>
            </a:extLst>
          </p:cNvPr>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7" name="Google Shape;147;p12">
            <a:extLst>
              <a:ext uri="{FF2B5EF4-FFF2-40B4-BE49-F238E27FC236}">
                <a16:creationId xmlns:a16="http://schemas.microsoft.com/office/drawing/2014/main" id="{5C41484E-5D27-99DE-6254-43690D8F138A}"/>
              </a:ext>
            </a:extLst>
          </p:cNvPr>
          <p:cNvSpPr txBox="1"/>
          <p:nvPr/>
        </p:nvSpPr>
        <p:spPr>
          <a:xfrm>
            <a:off x="109950" y="453762"/>
            <a:ext cx="8894100" cy="10244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Future Developments:</a:t>
            </a:r>
          </a:p>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1️⃣ Mobile App with Smart Features 📱</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Real-time charging slot booking &amp; availability updates</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Seamless digital payments (UPI, Credit/Debit Cards, Wallets)</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Live tracking of charging progress &amp; energy consumption</a:t>
            </a:r>
          </a:p>
          <a:p>
            <a:pPr marL="0" marR="0" lvl="0" indent="0" algn="l" rtl="0">
              <a:lnSpc>
                <a:spcPct val="100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2️⃣ AI-Powered Predictive Maintenance 🧠</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IoT sensors to detect faults before they occur</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Automated alerts to minimize downtime &amp; reduce repair costs</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Machine learning algorithms to optimize power usage &amp; efficiency</a:t>
            </a:r>
          </a:p>
          <a:p>
            <a:pPr marL="0" marR="0" lvl="0" indent="0" algn="l" rtl="0">
              <a:lnSpc>
                <a:spcPct val="100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3️⃣ Fast-Charging &amp; Multi-Vehicle Support ⚡</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High-frequency resonant circuits for rapid wireless charging</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Scalable system for charging multiple EVs simultaneously</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Dynamic load balancing for efficient power distribution</a:t>
            </a:r>
          </a:p>
          <a:p>
            <a:pPr marL="0" marR="0" lvl="0" indent="0" algn="l" rtl="0">
              <a:lnSpc>
                <a:spcPct val="100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4️⃣ Renewable Energy &amp; Smart Grid Integration 🌞🔋</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Hybrid model using solar &amp; wind power for sustainable charging</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Smart grid technology to optimize energy usage during peak hours</a:t>
            </a:r>
          </a:p>
          <a:p>
            <a:pPr marL="0" marR="0" lvl="0" indent="0" algn="l"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Battery storage systems to ensure uninterrupted power supply</a:t>
            </a:r>
          </a:p>
        </p:txBody>
      </p:sp>
    </p:spTree>
    <p:extLst>
      <p:ext uri="{BB962C8B-B14F-4D97-AF65-F5344CB8AC3E}">
        <p14:creationId xmlns:p14="http://schemas.microsoft.com/office/powerpoint/2010/main" val="83963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54" name="Google Shape;154;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55" name="Google Shape;155;p1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56" name="Google Shape;156;p13"/>
          <p:cNvSpPr txBox="1"/>
          <p:nvPr/>
        </p:nvSpPr>
        <p:spPr>
          <a:xfrm>
            <a:off x="146600" y="843000"/>
            <a:ext cx="8833200" cy="63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i="0" u="none" strike="noStrike" cap="none" dirty="0">
                <a:solidFill>
                  <a:srgbClr val="000000"/>
                </a:solidFill>
                <a:latin typeface="Arial"/>
                <a:ea typeface="Arial"/>
                <a:cs typeface="Arial"/>
                <a:sym typeface="Arial"/>
              </a:rPr>
              <a:t>Provide links to your:</a:t>
            </a:r>
            <a:endParaRPr sz="18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114300" marR="0" lvl="0" algn="l" rtl="0">
              <a:lnSpc>
                <a:spcPct val="100000"/>
              </a:lnSpc>
              <a:spcBef>
                <a:spcPts val="0"/>
              </a:spcBef>
              <a:spcAft>
                <a:spcPts val="0"/>
              </a:spcAft>
              <a:buClr>
                <a:srgbClr val="000000"/>
              </a:buClr>
              <a:buSzPts val="1800"/>
            </a:pPr>
            <a:r>
              <a:rPr lang="en-GB" sz="1800" b="1" i="0" u="none" strike="noStrike" cap="none" dirty="0">
                <a:solidFill>
                  <a:srgbClr val="000000"/>
                </a:solidFill>
                <a:latin typeface="Arial"/>
                <a:ea typeface="Arial"/>
                <a:cs typeface="Arial"/>
                <a:sym typeface="Arial"/>
              </a:rPr>
              <a:t>GitHub Public Repository</a:t>
            </a:r>
            <a:r>
              <a:rPr lang="en-GB" sz="1800" b="1" dirty="0"/>
              <a:t> : </a:t>
            </a:r>
            <a:r>
              <a:rPr lang="en-GB" sz="1800" dirty="0">
                <a:hlinkClick r:id="rId4"/>
              </a:rPr>
              <a:t>https://github.com/HemantRambhauDhavale/-IoT-Based-Wireless-Charging-Station-for-Electric-Vehicles-</a:t>
            </a:r>
            <a:endParaRPr lang="en-GB" sz="1800" dirty="0"/>
          </a:p>
          <a:p>
            <a:pPr marL="114300" marR="0" lvl="0" algn="l" rtl="0">
              <a:lnSpc>
                <a:spcPct val="100000"/>
              </a:lnSpc>
              <a:spcBef>
                <a:spcPts val="0"/>
              </a:spcBef>
              <a:spcAft>
                <a:spcPts val="0"/>
              </a:spcAft>
              <a:buClr>
                <a:srgbClr val="000000"/>
              </a:buClr>
              <a:buSzPts val="1800"/>
            </a:pPr>
            <a:endParaRPr sz="1800" b="1" i="0" u="none" strike="noStrike" cap="none" dirty="0">
              <a:solidFill>
                <a:srgbClr val="000000"/>
              </a:solidFill>
              <a:latin typeface="Arial"/>
              <a:ea typeface="Arial"/>
              <a:cs typeface="Arial"/>
              <a:sym typeface="Arial"/>
            </a:endParaRPr>
          </a:p>
        </p:txBody>
      </p:sp>
      <p:sp>
        <p:nvSpPr>
          <p:cNvPr id="157" name="Google Shape;157;p13"/>
          <p:cNvSpPr txBox="1"/>
          <p:nvPr/>
        </p:nvSpPr>
        <p:spPr>
          <a:xfrm>
            <a:off x="311692" y="2794843"/>
            <a:ext cx="552704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72" name="Google Shape;172;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73" name="Google Shape;173;p15"/>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70" name="Google Shape;70;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71" name="Google Shape;71;p3"/>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2" name="Google Shape;72;p3"/>
          <p:cNvSpPr txBox="1"/>
          <p:nvPr/>
        </p:nvSpPr>
        <p:spPr>
          <a:xfrm>
            <a:off x="0" y="806350"/>
            <a:ext cx="8943000" cy="56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Problem Addressed:</a:t>
            </a: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Traditional EV charging is slow and inconvenient</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Limited charging stations cause range anxiety</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Plug-in charging wears out cables and requires maintenance</a:t>
            </a:r>
          </a:p>
          <a:p>
            <a:pPr marL="0" marR="0" lvl="0" indent="0" algn="l" rtl="0">
              <a:lnSpc>
                <a:spcPct val="100000"/>
              </a:lnSpc>
              <a:spcBef>
                <a:spcPts val="0"/>
              </a:spcBef>
              <a:spcAft>
                <a:spcPts val="0"/>
              </a:spcAft>
              <a:buClr>
                <a:srgbClr val="000000"/>
              </a:buClr>
              <a:buSzPts val="1800"/>
              <a:buFont typeface="Arial"/>
              <a:buNone/>
            </a:pPr>
            <a:endParaRPr lang="en-US" sz="1800" dirty="0"/>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Our Solution:</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Wireless charging eliminates the need for physical plugs</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IoT Integration ESP8266 Wi-Fi module sends data to the cloud it allows real-time monitoring and automated Billing</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Efficient energy transfer reduces charging time</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 Scalable and sustainable, reducing reliance on wired stations</a:t>
            </a: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lang="en-US" sz="1800"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E94CEBD6-45C1-FAD1-C7F1-69D38AD9A1CA}"/>
            </a:ext>
          </a:extLst>
        </p:cNvPr>
        <p:cNvGrpSpPr/>
        <p:nvPr/>
      </p:nvGrpSpPr>
      <p:grpSpPr>
        <a:xfrm>
          <a:off x="0" y="0"/>
          <a:ext cx="0" cy="0"/>
          <a:chOff x="0" y="0"/>
          <a:chExt cx="0" cy="0"/>
        </a:xfrm>
      </p:grpSpPr>
      <p:pic>
        <p:nvPicPr>
          <p:cNvPr id="78" name="Google Shape;78;p4">
            <a:extLst>
              <a:ext uri="{FF2B5EF4-FFF2-40B4-BE49-F238E27FC236}">
                <a16:creationId xmlns:a16="http://schemas.microsoft.com/office/drawing/2014/main" id="{C53F6A38-531D-16F9-AF51-F05FDC887F21}"/>
              </a:ext>
            </a:extLst>
          </p:cNvPr>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9" name="Google Shape;79;p4">
            <a:extLst>
              <a:ext uri="{FF2B5EF4-FFF2-40B4-BE49-F238E27FC236}">
                <a16:creationId xmlns:a16="http://schemas.microsoft.com/office/drawing/2014/main" id="{AEBDD46A-908C-04AE-41E4-D3C2B4C0FB46}"/>
              </a:ext>
            </a:extLst>
          </p:cNvPr>
          <p:cNvSpPr txBox="1"/>
          <p:nvPr/>
        </p:nvSpPr>
        <p:spPr>
          <a:xfrm>
            <a:off x="183250" y="818550"/>
            <a:ext cx="8784300" cy="501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a:t>
            </a:r>
            <a:r>
              <a:rPr lang="en-US" b="1" i="0" u="none" strike="noStrike" cap="none" dirty="0">
                <a:solidFill>
                  <a:srgbClr val="000000"/>
                </a:solidFill>
                <a:latin typeface="Arial"/>
                <a:ea typeface="Arial"/>
                <a:cs typeface="Arial"/>
                <a:sym typeface="Arial"/>
              </a:rPr>
              <a:t>Opportunities &amp; Uniqueness of Our Solution</a:t>
            </a:r>
          </a:p>
          <a:p>
            <a:pPr marL="0" marR="0" lvl="0" indent="0" algn="l" rtl="0">
              <a:lnSpc>
                <a:spcPct val="115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a) How is it Different from Existing Ideas?</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No need for physical plugs – Unlike traditional charging stations, our system uses wireless power transfer</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IoT-enabled monitoring – Users can track and control charging remotely</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Efficient &amp; Automated – No manual intervention required</a:t>
            </a:r>
          </a:p>
          <a:p>
            <a:pPr marL="0" marR="0" lvl="0" indent="0" algn="l" rtl="0">
              <a:lnSpc>
                <a:spcPct val="115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b) How Does It Solve the Problem?</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Eliminates charging cables, reducing maintenance costs</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Enables charging on the go, minimizing range anxiety</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Reduces dependence on charging stations by integrating charging pads in parking areas</a:t>
            </a:r>
          </a:p>
          <a:p>
            <a:pPr marL="0" marR="0" lvl="0" indent="0" algn="l" rtl="0">
              <a:lnSpc>
                <a:spcPct val="115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US" b="1" i="0" u="none" strike="noStrike" cap="none" dirty="0">
                <a:solidFill>
                  <a:srgbClr val="000000"/>
                </a:solidFill>
                <a:latin typeface="Arial"/>
                <a:ea typeface="Arial"/>
                <a:cs typeface="Arial"/>
                <a:sym typeface="Arial"/>
              </a:rPr>
              <a:t>c) Unique Selling Proposition (USP)</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Seamless Wireless Charging – No need to stop and plug in</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Smart IoT Integration – Real-time monitoring and automation</a:t>
            </a:r>
          </a:p>
          <a:p>
            <a:pPr marL="0" marR="0" lvl="0" indent="0" algn="l" rtl="0">
              <a:lnSpc>
                <a:spcPct val="115000"/>
              </a:lnSpc>
              <a:spcBef>
                <a:spcPts val="0"/>
              </a:spcBef>
              <a:spcAft>
                <a:spcPts val="0"/>
              </a:spcAft>
              <a:buClr>
                <a:srgbClr val="000000"/>
              </a:buClr>
              <a:buSzPts val="1800"/>
              <a:buFont typeface="Arial"/>
              <a:buNone/>
            </a:pPr>
            <a:r>
              <a:rPr lang="en-US" b="0" i="0" u="none" strike="noStrike" cap="none" dirty="0">
                <a:solidFill>
                  <a:srgbClr val="000000"/>
                </a:solidFill>
                <a:latin typeface="Arial"/>
                <a:ea typeface="Arial"/>
                <a:cs typeface="Arial"/>
                <a:sym typeface="Arial"/>
              </a:rPr>
              <a:t>💡 Scalable &amp; Future-Ready – Can be implemented in roads, parking lots, and highways</a:t>
            </a:r>
          </a:p>
          <a:p>
            <a:pPr marL="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9011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5"/>
          <p:cNvPicPr preferRelativeResize="0"/>
          <p:nvPr/>
        </p:nvPicPr>
        <p:blipFill rotWithShape="1">
          <a:blip r:embed="rId3">
            <a:alphaModFix/>
          </a:blip>
          <a:srcRect/>
          <a:stretch/>
        </p:blipFill>
        <p:spPr>
          <a:xfrm>
            <a:off x="-27125" y="0"/>
            <a:ext cx="9144000" cy="5143500"/>
          </a:xfrm>
          <a:prstGeom prst="rect">
            <a:avLst/>
          </a:prstGeom>
          <a:noFill/>
          <a:ln>
            <a:noFill/>
          </a:ln>
        </p:spPr>
      </p:pic>
      <p:sp>
        <p:nvSpPr>
          <p:cNvPr id="85" name="Google Shape;85;p5"/>
          <p:cNvSpPr txBox="1"/>
          <p:nvPr/>
        </p:nvSpPr>
        <p:spPr>
          <a:xfrm>
            <a:off x="195475" y="543140"/>
            <a:ext cx="8698800" cy="86198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lang="en-US" sz="17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Key Features of Our Solution</a:t>
            </a:r>
          </a:p>
          <a:p>
            <a:pPr marL="0" marR="0" lvl="0" indent="0" algn="l" rtl="0">
              <a:lnSpc>
                <a:spcPct val="100000"/>
              </a:lnSpc>
              <a:spcBef>
                <a:spcPts val="0"/>
              </a:spcBef>
              <a:spcAft>
                <a:spcPts val="0"/>
              </a:spcAft>
              <a:buClr>
                <a:srgbClr val="000000"/>
              </a:buClr>
              <a:buSzPts val="1800"/>
              <a:buFont typeface="Arial"/>
              <a:buNone/>
            </a:pPr>
            <a:endParaRPr lang="en-US" sz="17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1. Wireless Charging Technology – </a:t>
            </a:r>
            <a:r>
              <a:rPr lang="en-US" sz="1700" i="0" u="none" strike="noStrike" cap="none" dirty="0">
                <a:solidFill>
                  <a:srgbClr val="000000"/>
                </a:solidFill>
                <a:latin typeface="Arial"/>
                <a:ea typeface="Arial"/>
                <a:cs typeface="Arial"/>
                <a:sym typeface="Arial"/>
              </a:rPr>
              <a:t>No need for cables; simply park and charge</a:t>
            </a: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2. IoT-Based Monitoring – </a:t>
            </a:r>
            <a:r>
              <a:rPr lang="en-US" sz="1700" i="0" u="none" strike="noStrike" cap="none" dirty="0">
                <a:solidFill>
                  <a:srgbClr val="000000"/>
                </a:solidFill>
                <a:latin typeface="Arial"/>
                <a:ea typeface="Arial"/>
                <a:cs typeface="Arial"/>
                <a:sym typeface="Arial"/>
              </a:rPr>
              <a:t>Real-time tracking of charging status and power consumption</a:t>
            </a: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3. Smart Automation – </a:t>
            </a:r>
            <a:r>
              <a:rPr lang="en-US" sz="1700" i="0" u="none" strike="noStrike" cap="none" dirty="0">
                <a:solidFill>
                  <a:srgbClr val="000000"/>
                </a:solidFill>
                <a:latin typeface="Arial"/>
                <a:ea typeface="Arial"/>
                <a:cs typeface="Arial"/>
                <a:sym typeface="Arial"/>
              </a:rPr>
              <a:t>Charging starts and stops automatically based on vehicle needs</a:t>
            </a: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4. Energy-Efficient Power Transfer – </a:t>
            </a:r>
            <a:r>
              <a:rPr lang="en-US" sz="1700" i="0" u="none" strike="noStrike" cap="none" dirty="0">
                <a:solidFill>
                  <a:srgbClr val="000000"/>
                </a:solidFill>
                <a:latin typeface="Arial"/>
                <a:ea typeface="Arial"/>
                <a:cs typeface="Arial"/>
                <a:sym typeface="Arial"/>
              </a:rPr>
              <a:t>Optimized power usage for maximum efficiency</a:t>
            </a: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5. Scalability &amp; Adaptability – </a:t>
            </a:r>
            <a:r>
              <a:rPr lang="en-US" sz="1700" i="0" u="none" strike="noStrike" cap="none" dirty="0">
                <a:solidFill>
                  <a:srgbClr val="000000"/>
                </a:solidFill>
                <a:latin typeface="Arial"/>
                <a:ea typeface="Arial"/>
                <a:cs typeface="Arial"/>
                <a:sym typeface="Arial"/>
              </a:rPr>
              <a:t>Can be integrated into roads, parking lots, and highways</a:t>
            </a: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6. User-Friendly Mobile App – </a:t>
            </a:r>
            <a:r>
              <a:rPr lang="en-US" sz="1700" i="0" u="none" strike="noStrike" cap="none" dirty="0">
                <a:solidFill>
                  <a:srgbClr val="000000"/>
                </a:solidFill>
                <a:latin typeface="Arial"/>
                <a:ea typeface="Arial"/>
                <a:cs typeface="Arial"/>
                <a:sym typeface="Arial"/>
              </a:rPr>
              <a:t>Enables remote control and monitoring of charging sessions</a:t>
            </a:r>
          </a:p>
          <a:p>
            <a:pPr marL="0" marR="0" lvl="0" indent="0" algn="l" rtl="0">
              <a:lnSpc>
                <a:spcPct val="100000"/>
              </a:lnSpc>
              <a:spcBef>
                <a:spcPts val="0"/>
              </a:spcBef>
              <a:spcAft>
                <a:spcPts val="0"/>
              </a:spcAft>
              <a:buClr>
                <a:srgbClr val="000000"/>
              </a:buClr>
              <a:buSzPts val="1800"/>
              <a:buFont typeface="Arial"/>
              <a:buNone/>
            </a:pPr>
            <a:r>
              <a:rPr lang="en-US" sz="1700" b="1" i="0" u="none" strike="noStrike" cap="none" dirty="0">
                <a:solidFill>
                  <a:srgbClr val="000000"/>
                </a:solidFill>
                <a:latin typeface="Arial"/>
                <a:ea typeface="Arial"/>
                <a:cs typeface="Arial"/>
                <a:sym typeface="Arial"/>
              </a:rPr>
              <a:t>📌 7. Eco-Friendly &amp; Sustainable – </a:t>
            </a:r>
            <a:r>
              <a:rPr lang="en-US" sz="1700" i="0" u="none" strike="noStrike" cap="none" dirty="0">
                <a:solidFill>
                  <a:srgbClr val="000000"/>
                </a:solidFill>
                <a:latin typeface="Arial"/>
                <a:ea typeface="Arial"/>
                <a:cs typeface="Arial"/>
                <a:sym typeface="Arial"/>
              </a:rPr>
              <a:t>Reduces dependence on wired infrastructure and supports green energy sources</a:t>
            </a:r>
            <a:endParaRPr sz="170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92" name="Google Shape;92;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93" name="Google Shape;93;p6"/>
          <p:cNvPicPr preferRelativeResize="0"/>
          <p:nvPr/>
        </p:nvPicPr>
        <p:blipFill rotWithShape="1">
          <a:blip r:embed="rId3">
            <a:alphaModFix/>
          </a:blip>
          <a:srcRect/>
          <a:stretch/>
        </p:blipFill>
        <p:spPr>
          <a:xfrm>
            <a:off x="0" y="-14831"/>
            <a:ext cx="9144000" cy="5143500"/>
          </a:xfrm>
          <a:prstGeom prst="rect">
            <a:avLst/>
          </a:prstGeom>
          <a:noFill/>
          <a:ln>
            <a:noFill/>
          </a:ln>
        </p:spPr>
      </p:pic>
      <p:sp>
        <p:nvSpPr>
          <p:cNvPr id="94" name="Google Shape;94;p6"/>
          <p:cNvSpPr txBox="1"/>
          <p:nvPr/>
        </p:nvSpPr>
        <p:spPr>
          <a:xfrm>
            <a:off x="2519289" y="108372"/>
            <a:ext cx="4909325" cy="51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dirty="0">
                <a:solidFill>
                  <a:srgbClr val="000000"/>
                </a:solidFill>
                <a:latin typeface="Arial"/>
                <a:ea typeface="Arial"/>
                <a:cs typeface="Arial"/>
                <a:sym typeface="Arial"/>
              </a:rPr>
              <a:t>Use-case diagram</a:t>
            </a: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E60A0364-C143-E5E8-82B8-F5341493C885}"/>
              </a:ext>
            </a:extLst>
          </p:cNvPr>
          <p:cNvPicPr>
            <a:picLocks noChangeAspect="1"/>
          </p:cNvPicPr>
          <p:nvPr/>
        </p:nvPicPr>
        <p:blipFill>
          <a:blip r:embed="rId4"/>
          <a:stretch>
            <a:fillRect/>
          </a:stretch>
        </p:blipFill>
        <p:spPr>
          <a:xfrm>
            <a:off x="1273324" y="478943"/>
            <a:ext cx="5909197" cy="47103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10" name="Google Shape;110;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11" name="Google Shape;111;p8"/>
          <p:cNvPicPr preferRelativeResize="0"/>
          <p:nvPr/>
        </p:nvPicPr>
        <p:blipFill rotWithShape="1">
          <a:blip r:embed="rId3">
            <a:alphaModFix/>
          </a:blip>
          <a:srcRect/>
          <a:stretch/>
        </p:blipFill>
        <p:spPr>
          <a:xfrm>
            <a:off x="0" y="10339"/>
            <a:ext cx="9144000" cy="5143500"/>
          </a:xfrm>
          <a:prstGeom prst="rect">
            <a:avLst/>
          </a:prstGeom>
          <a:noFill/>
          <a:ln>
            <a:noFill/>
          </a:ln>
        </p:spPr>
      </p:pic>
      <p:sp>
        <p:nvSpPr>
          <p:cNvPr id="112" name="Google Shape;112;p8"/>
          <p:cNvSpPr txBox="1"/>
          <p:nvPr/>
        </p:nvSpPr>
        <p:spPr>
          <a:xfrm>
            <a:off x="2738519" y="76777"/>
            <a:ext cx="6026550" cy="1335596"/>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13" name="Google Shape;113;p8"/>
          <p:cNvSpPr txBox="1"/>
          <p:nvPr/>
        </p:nvSpPr>
        <p:spPr>
          <a:xfrm>
            <a:off x="171050" y="1381760"/>
            <a:ext cx="6026550" cy="369291"/>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1800"/>
            </a:pPr>
            <a:endParaRPr sz="18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5ADA3D25-17D5-74AE-D0A8-9D41008E07C6}"/>
              </a:ext>
            </a:extLst>
          </p:cNvPr>
          <p:cNvPicPr>
            <a:picLocks noChangeAspect="1"/>
          </p:cNvPicPr>
          <p:nvPr/>
        </p:nvPicPr>
        <p:blipFill>
          <a:blip r:embed="rId4"/>
          <a:stretch>
            <a:fillRect/>
          </a:stretch>
        </p:blipFill>
        <p:spPr>
          <a:xfrm>
            <a:off x="1664552" y="398762"/>
            <a:ext cx="5864535" cy="47550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36" name="Google Shape;136;p1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37" name="Google Shape;137;p11"/>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8" name="Google Shape;138;p11"/>
          <p:cNvSpPr txBox="1"/>
          <p:nvPr/>
        </p:nvSpPr>
        <p:spPr>
          <a:xfrm>
            <a:off x="2612571" y="68753"/>
            <a:ext cx="6320979" cy="38500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i="0" u="none" strike="noStrike" cap="none" dirty="0">
                <a:solidFill>
                  <a:srgbClr val="000000"/>
                </a:solidFill>
                <a:latin typeface="Arial"/>
                <a:ea typeface="Arial"/>
                <a:cs typeface="Arial"/>
                <a:sym typeface="Arial"/>
              </a:rPr>
              <a:t>Snapshots of the Minimum Viable Product(MVP)</a:t>
            </a:r>
          </a:p>
          <a:p>
            <a:pPr marL="0" marR="0" lvl="0" indent="0" algn="l" rtl="0">
              <a:lnSpc>
                <a:spcPct val="100000"/>
              </a:lnSpc>
              <a:spcBef>
                <a:spcPts val="0"/>
              </a:spcBef>
              <a:spcAft>
                <a:spcPts val="0"/>
              </a:spcAft>
              <a:buClr>
                <a:srgbClr val="000000"/>
              </a:buClr>
              <a:buSzPts val="1800"/>
              <a:buFont typeface="Arial"/>
              <a:buNone/>
            </a:pPr>
            <a:endParaRPr lang="en-GB" sz="180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B004B618-F218-D251-846D-C33EEEE953AB}"/>
              </a:ext>
            </a:extLst>
          </p:cNvPr>
          <p:cNvPicPr>
            <a:picLocks noChangeAspect="1"/>
          </p:cNvPicPr>
          <p:nvPr/>
        </p:nvPicPr>
        <p:blipFill>
          <a:blip r:embed="rId4"/>
          <a:stretch>
            <a:fillRect/>
          </a:stretch>
        </p:blipFill>
        <p:spPr>
          <a:xfrm>
            <a:off x="1655790" y="453762"/>
            <a:ext cx="6003170" cy="46897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endParaRPr/>
          </a:p>
        </p:txBody>
      </p:sp>
      <p:sp>
        <p:nvSpPr>
          <p:cNvPr id="145" name="Google Shape;145;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a:p>
        </p:txBody>
      </p:sp>
      <p:pic>
        <p:nvPicPr>
          <p:cNvPr id="146" name="Google Shape;146;p12"/>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47" name="Google Shape;147;p12"/>
          <p:cNvSpPr txBox="1"/>
          <p:nvPr/>
        </p:nvSpPr>
        <p:spPr>
          <a:xfrm>
            <a:off x="109950" y="781900"/>
            <a:ext cx="8894100" cy="69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659AF769-E13A-4136-B0C1-34B6CFEC0FC5}"/>
              </a:ext>
            </a:extLst>
          </p:cNvPr>
          <p:cNvPicPr>
            <a:picLocks noChangeAspect="1"/>
          </p:cNvPicPr>
          <p:nvPr/>
        </p:nvPicPr>
        <p:blipFill>
          <a:blip r:embed="rId4"/>
          <a:stretch>
            <a:fillRect/>
          </a:stretch>
        </p:blipFill>
        <p:spPr>
          <a:xfrm>
            <a:off x="398761" y="744574"/>
            <a:ext cx="8071472" cy="38343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88440F4-557D-0C09-7893-ABA6C7C259A5}"/>
            </a:ext>
          </a:extLst>
        </p:cNvPr>
        <p:cNvGrpSpPr/>
        <p:nvPr/>
      </p:nvGrpSpPr>
      <p:grpSpPr>
        <a:xfrm>
          <a:off x="0" y="0"/>
          <a:ext cx="0" cy="0"/>
          <a:chOff x="0" y="0"/>
          <a:chExt cx="0" cy="0"/>
        </a:xfrm>
      </p:grpSpPr>
      <p:pic>
        <p:nvPicPr>
          <p:cNvPr id="78" name="Google Shape;78;p4">
            <a:extLst>
              <a:ext uri="{FF2B5EF4-FFF2-40B4-BE49-F238E27FC236}">
                <a16:creationId xmlns:a16="http://schemas.microsoft.com/office/drawing/2014/main" id="{D8639BC5-90B8-E627-ABCD-C2A91D97F25C}"/>
              </a:ext>
            </a:extLst>
          </p:cNvPr>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9" name="Google Shape;79;p4">
            <a:extLst>
              <a:ext uri="{FF2B5EF4-FFF2-40B4-BE49-F238E27FC236}">
                <a16:creationId xmlns:a16="http://schemas.microsoft.com/office/drawing/2014/main" id="{DC2229E6-352E-54FB-6ED5-9940F9F275BF}"/>
              </a:ext>
            </a:extLst>
          </p:cNvPr>
          <p:cNvSpPr txBox="1"/>
          <p:nvPr/>
        </p:nvSpPr>
        <p:spPr>
          <a:xfrm>
            <a:off x="183250" y="818550"/>
            <a:ext cx="8784300" cy="501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lang="en-US" b="0" i="0" u="none" strike="noStrike" cap="none" dirty="0">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endParaRPr lang="en-US" sz="1800" b="0" i="0" u="none" strike="noStrike" cap="none"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2F8D559B-2597-FAA5-C0F9-73DECD808D1F}"/>
              </a:ext>
            </a:extLst>
          </p:cNvPr>
          <p:cNvPicPr>
            <a:picLocks noChangeAspect="1"/>
          </p:cNvPicPr>
          <p:nvPr/>
        </p:nvPicPr>
        <p:blipFill>
          <a:blip r:embed="rId4"/>
          <a:stretch>
            <a:fillRect/>
          </a:stretch>
        </p:blipFill>
        <p:spPr>
          <a:xfrm>
            <a:off x="0" y="481262"/>
            <a:ext cx="9144000" cy="4528887"/>
          </a:xfrm>
          <a:prstGeom prst="rect">
            <a:avLst/>
          </a:prstGeom>
        </p:spPr>
      </p:pic>
    </p:spTree>
    <p:extLst>
      <p:ext uri="{BB962C8B-B14F-4D97-AF65-F5344CB8AC3E}">
        <p14:creationId xmlns:p14="http://schemas.microsoft.com/office/powerpoint/2010/main" val="23232284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971</Words>
  <Application>Microsoft Office PowerPoint</Application>
  <PresentationFormat>On-screen Show (16:9)</PresentationFormat>
  <Paragraphs>98</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Hemant Dhavale</cp:lastModifiedBy>
  <cp:revision>4</cp:revision>
  <dcterms:modified xsi:type="dcterms:W3CDTF">2025-03-19T18:16:31Z</dcterms:modified>
</cp:coreProperties>
</file>