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inder Singh"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true"/>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true" noChangeAspect="true"/>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true"/>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true"/>
          </p:cNvSpPr>
          <p:nvPr>
            <p:ph type="dt" sz="half" idx="10"/>
          </p:nvPr>
        </p:nvSpPr>
        <p:spPr/>
        <p:txBody>
          <a:bodyPr/>
          <a:lstStyle/>
          <a:p>
            <a:fld id="{9E518E57-B774-4F4C-A69F-D3DD3F97776A}" type="datetimeFigureOut">
              <a:rPr lang="en-IN" smtClean="0"/>
            </a:fld>
            <a:endParaRPr lang="en-IN"/>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true"/>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true"/>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true"/>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 name="Text Placeholder 3"/>
          <p:cNvSpPr>
            <a:spLocks noGrp="true"/>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
        <p:nvSpPr>
          <p:cNvPr id="12" name="TextBox 11"/>
          <p:cNvSpPr txBox="true"/>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endParaRPr lang="en-US" sz="12200" b="0" i="0" dirty="0">
              <a:solidFill>
                <a:schemeClr val="accent1">
                  <a:lumMod val="60000"/>
                  <a:lumOff val="40000"/>
                </a:schemeClr>
              </a:solidFill>
              <a:latin typeface="Arial"/>
              <a:ea typeface="+mj-ea"/>
              <a:cs typeface="+mj-cs"/>
            </a:endParaRPr>
          </a:p>
        </p:txBody>
      </p:sp>
      <p:sp>
        <p:nvSpPr>
          <p:cNvPr id="11" name="TextBox 10"/>
          <p:cNvSpPr txBox="true"/>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endParaRPr lang="en-US" sz="12200" b="0" i="0" dirty="0">
              <a:solidFill>
                <a:schemeClr val="accent1">
                  <a:lumMod val="60000"/>
                  <a:lumOff val="40000"/>
                </a:schemeClr>
              </a:solidFill>
              <a:latin typeface="Arial"/>
              <a:ea typeface="+mj-ea"/>
              <a:cs typeface="+mj-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true"/>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true"/>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true"/>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true"/>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true"/>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true"/>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true"/>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true"/>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4"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true"/>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true" noChangeAspect="true"/>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true"/>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true"/>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true" noChangeAspect="true"/>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true"/>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true"/>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true" noChangeAspect="true"/>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true"/>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4"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Vertical Text Placeholder 2"/>
          <p:cNvSpPr>
            <a:spLocks noGrp="true"/>
          </p:cNvSpPr>
          <p:nvPr>
            <p:ph type="body" orient="vert" idx="1"/>
          </p:nvPr>
        </p:nvSpPr>
        <p:spPr/>
        <p:txBody>
          <a:bodyPr vert="eaVert" anchor="t" anchorCtr="false"/>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304212" y="430213"/>
            <a:ext cx="1752601" cy="5826125"/>
          </a:xfrm>
        </p:spPr>
        <p:txBody>
          <a:bodyPr vert="eaVert" anchor="b" anchorCtr="false"/>
          <a:lstStyle/>
          <a:p>
            <a:r>
              <a:rPr lang="en-US"/>
              <a:t>Click to edit Master title style</a:t>
            </a:r>
            <a:endParaRPr lang="en-US" dirty="0"/>
          </a:p>
        </p:txBody>
      </p:sp>
      <p:sp>
        <p:nvSpPr>
          <p:cNvPr id="3" name="Vertical Text Placeholder 2"/>
          <p:cNvSpPr>
            <a:spLocks noGrp="true"/>
          </p:cNvSpPr>
          <p:nvPr>
            <p:ph type="body" orient="vert" idx="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Content Placeholder 2"/>
          <p:cNvSpPr>
            <a:spLocks noGrp="true"/>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true"/>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Content Placeholder 2"/>
          <p:cNvSpPr>
            <a:spLocks noGrp="true"/>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true"/>
          </p:cNvSpPr>
          <p:nvPr>
            <p:ph type="dt" sz="half" idx="10"/>
          </p:nvPr>
        </p:nvSpPr>
        <p:spPr/>
        <p:txBody>
          <a:bodyPr/>
          <a:lstStyle/>
          <a:p>
            <a:fld id="{9E518E57-B774-4F4C-A69F-D3DD3F97776A}" type="datetimeFigureOut">
              <a:rPr lang="en-IN" smtClean="0"/>
            </a:fld>
            <a:endParaRPr lang="en-IN"/>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true"/>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true"/>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true"/>
          </p:cNvSpPr>
          <p:nvPr>
            <p:ph type="dt" sz="half" idx="10"/>
          </p:nvPr>
        </p:nvSpPr>
        <p:spPr/>
        <p:txBody>
          <a:bodyPr/>
          <a:lstStyle/>
          <a:p>
            <a:fld id="{9E518E57-B774-4F4C-A69F-D3DD3F97776A}" type="datetimeFigureOut">
              <a:rPr lang="en-IN" smtClean="0"/>
            </a:fld>
            <a:endParaRPr lang="en-IN"/>
          </a:p>
        </p:txBody>
      </p:sp>
      <p:sp>
        <p:nvSpPr>
          <p:cNvPr id="8" name="Footer Placeholder 7"/>
          <p:cNvSpPr>
            <a:spLocks noGrp="true"/>
          </p:cNvSpPr>
          <p:nvPr>
            <p:ph type="ftr" sz="quarter" idx="11"/>
          </p:nvPr>
        </p:nvSpPr>
        <p:spPr/>
        <p:txBody>
          <a:bodyPr/>
          <a:lstStyle/>
          <a:p>
            <a:endParaRPr lang="en-IN"/>
          </a:p>
        </p:txBody>
      </p:sp>
      <p:sp>
        <p:nvSpPr>
          <p:cNvPr id="9" name="Slide Number Placeholder 8"/>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7" name="Date Placeholder 2"/>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3"/>
          <p:cNvSpPr>
            <a:spLocks noGrp="true"/>
          </p:cNvSpPr>
          <p:nvPr>
            <p:ph type="ftr" sz="quarter" idx="11"/>
          </p:nvPr>
        </p:nvSpPr>
        <p:spPr/>
        <p:txBody>
          <a:bodyPr/>
          <a:lstStyle/>
          <a:p>
            <a:endParaRPr lang="en-IN"/>
          </a:p>
        </p:txBody>
      </p:sp>
      <p:sp>
        <p:nvSpPr>
          <p:cNvPr id="6" name="Slide Number Placeholder 4"/>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2"/>
          <p:cNvSpPr>
            <a:spLocks noGrp="true"/>
          </p:cNvSpPr>
          <p:nvPr>
            <p:ph type="ftr" sz="quarter" idx="11"/>
          </p:nvPr>
        </p:nvSpPr>
        <p:spPr/>
        <p:txBody>
          <a:bodyPr/>
          <a:lstStyle/>
          <a:p>
            <a:endParaRPr lang="en-IN"/>
          </a:p>
        </p:txBody>
      </p:sp>
      <p:sp>
        <p:nvSpPr>
          <p:cNvPr id="6" name="Slide Number Placeholder 3"/>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true"/>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true"/>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7" name="Date Placeholder 4"/>
          <p:cNvSpPr>
            <a:spLocks noGrp="true"/>
          </p:cNvSpPr>
          <p:nvPr>
            <p:ph type="dt" sz="half" idx="10"/>
          </p:nvPr>
        </p:nvSpPr>
        <p:spPr/>
        <p:txBody>
          <a:bodyPr/>
          <a:lstStyle/>
          <a:p>
            <a:fld id="{9E518E57-B774-4F4C-A69F-D3DD3F97776A}" type="datetimeFigureOut">
              <a:rPr lang="en-IN" smtClean="0"/>
            </a:fld>
            <a:endParaRPr lang="en-IN"/>
          </a:p>
        </p:txBody>
      </p:sp>
      <p:sp>
        <p:nvSpPr>
          <p:cNvPr id="5" name="Footer Placeholder 5"/>
          <p:cNvSpPr>
            <a:spLocks noGrp="true"/>
          </p:cNvSpPr>
          <p:nvPr>
            <p:ph type="ftr" sz="quarter" idx="11"/>
          </p:nvPr>
        </p:nvSpPr>
        <p:spPr/>
        <p:txBody>
          <a:bodyPr/>
          <a:lstStyle/>
          <a:p>
            <a:endParaRPr lang="en-IN"/>
          </a:p>
        </p:txBody>
      </p:sp>
      <p:sp>
        <p:nvSpPr>
          <p:cNvPr id="6" name="Slide Number Placeholder 6"/>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true" noChangeAspect="true"/>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true"/>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true"/>
          </p:cNvSpPr>
          <p:nvPr>
            <p:ph type="dt" sz="half" idx="10"/>
          </p:nvPr>
        </p:nvSpPr>
        <p:spPr/>
        <p:txBody>
          <a:bodyPr/>
          <a:lstStyle/>
          <a:p>
            <a:fld id="{9E518E57-B774-4F4C-A69F-D3DD3F97776A}" type="datetimeFigureOut">
              <a:rPr lang="en-IN" smtClean="0"/>
            </a:fld>
            <a:endParaRPr lang="en-IN"/>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fld id="{4A765010-C77A-464B-822E-B2C13E304F2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true"/>
          </p:cNvPicPr>
          <p:nvPr/>
        </p:nvPicPr>
        <p:blipFill rotWithShape="true">
          <a:blip r:embed="rId18">
            <a:extLst>
              <a:ext uri="{28A0092B-C50C-407E-A947-70E740481C1C}">
                <a14:useLocalDpi xmlns:a14="http://schemas.microsoft.com/office/drawing/2010/main" val="false"/>
              </a:ext>
            </a:extLst>
          </a:blip>
          <a:srcRect l="3644"/>
          <a:stretch>
            <a:fillRect/>
          </a:stretch>
        </p:blipFill>
        <p:spPr>
          <a:xfrm>
            <a:off x="0" y="2669685"/>
            <a:ext cx="4035669" cy="4188315"/>
          </a:xfrm>
          <a:prstGeom prst="rect">
            <a:avLst/>
          </a:prstGeom>
        </p:spPr>
      </p:pic>
      <p:pic>
        <p:nvPicPr>
          <p:cNvPr id="7" name="Picture 6"/>
          <p:cNvPicPr>
            <a:picLocks noChangeAspect="true"/>
          </p:cNvPicPr>
          <p:nvPr/>
        </p:nvPicPr>
        <p:blipFill rotWithShape="true">
          <a:blip r:embed="rId19">
            <a:extLst>
              <a:ext uri="{28A0092B-C50C-407E-A947-70E740481C1C}">
                <a14:useLocalDpi xmlns:a14="http://schemas.microsoft.com/office/drawing/2010/main" val="false"/>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true">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true"/>
          </p:cNvPicPr>
          <p:nvPr/>
        </p:nvPicPr>
        <p:blipFill rotWithShape="true">
          <a:blip r:embed="rId20">
            <a:extLst>
              <a:ext uri="{28A0092B-C50C-407E-A947-70E740481C1C}">
                <a14:useLocalDpi xmlns:a14="http://schemas.microsoft.com/office/drawing/2010/main" val="false"/>
              </a:ext>
            </a:extLst>
          </a:blip>
          <a:srcRect t="28813"/>
          <a:stretch>
            <a:fillRect/>
          </a:stretch>
        </p:blipFill>
        <p:spPr>
          <a:xfrm>
            <a:off x="7999412" y="0"/>
            <a:ext cx="1603387" cy="1141407"/>
          </a:xfrm>
          <a:prstGeom prst="rect">
            <a:avLst/>
          </a:prstGeom>
        </p:spPr>
      </p:pic>
      <p:pic>
        <p:nvPicPr>
          <p:cNvPr id="10" name="Picture 9"/>
          <p:cNvPicPr>
            <a:picLocks noChangeAspect="true"/>
          </p:cNvPicPr>
          <p:nvPr/>
        </p:nvPicPr>
        <p:blipFill rotWithShape="true">
          <a:blip r:embed="rId21">
            <a:extLst>
              <a:ext uri="{28A0092B-C50C-407E-A947-70E740481C1C}">
                <a14:useLocalDpi xmlns:a14="http://schemas.microsoft.com/office/drawing/2010/main" val="false"/>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true"/>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true"/>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18E57-B774-4F4C-A69F-D3DD3F97776A}" type="datetimeFigureOut">
              <a:rPr lang="en-IN" smtClean="0"/>
            </a:fld>
            <a:endParaRPr lang="en-IN"/>
          </a:p>
        </p:txBody>
      </p:sp>
      <p:sp>
        <p:nvSpPr>
          <p:cNvPr id="5" name="Footer Placeholder 4"/>
          <p:cNvSpPr>
            <a:spLocks noGrp="true"/>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true"/>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765010-C77A-464B-822E-B2C13E304F2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nvestopedia.com/articles/investing/052014/how-googles-selfdriving-car-will-change-everything.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earchenterpriseai.techtarget.com/definition/machine-learning-ML" TargetMode="External"/><Relationship Id="rId1" Type="http://schemas.openxmlformats.org/officeDocument/2006/relationships/hyperlink" Target="https://searchenterpriseai.techtarget.com/definition/neural-netwo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ctrTitle"/>
          </p:nvPr>
        </p:nvSpPr>
        <p:spPr>
          <a:xfrm>
            <a:off x="997639" y="2399070"/>
            <a:ext cx="8825658" cy="2947219"/>
          </a:xfrm>
        </p:spPr>
        <p:txBody>
          <a:bodyPr/>
          <a:lstStyle/>
          <a:p>
            <a:r>
              <a:rPr lang="en-IN" sz="6000" dirty="0"/>
              <a:t>Name-Hemant Sachdeva</a:t>
            </a:r>
            <a:br>
              <a:rPr lang="en-IN" sz="6000" dirty="0"/>
            </a:br>
            <a:r>
              <a:rPr lang="en-IN" sz="6000" dirty="0"/>
              <a:t>University Rollno-1900670</a:t>
            </a:r>
            <a:br>
              <a:rPr lang="en-IN" sz="6000" dirty="0"/>
            </a:br>
            <a:r>
              <a:rPr lang="en-IN" sz="6000" dirty="0"/>
              <a:t>course-</a:t>
            </a:r>
            <a:r>
              <a:rPr lang="en-IN" sz="6000" dirty="0" err="1"/>
              <a:t>B.tech</a:t>
            </a:r>
            <a:r>
              <a:rPr lang="en-IN" sz="6000" dirty="0"/>
              <a:t> CSE</a:t>
            </a:r>
            <a:endParaRPr lang="en-IN" sz="6000" dirty="0"/>
          </a:p>
        </p:txBody>
      </p:sp>
      <p:sp>
        <p:nvSpPr>
          <p:cNvPr id="3" name="Subtitle 2"/>
          <p:cNvSpPr>
            <a:spLocks noGrp="true"/>
          </p:cNvSpPr>
          <p:nvPr>
            <p:ph type="subTitle" idx="1"/>
          </p:nvPr>
        </p:nvSpPr>
        <p:spPr>
          <a:xfrm>
            <a:off x="1105794" y="5603290"/>
            <a:ext cx="8825658" cy="861420"/>
          </a:xfrm>
        </p:spPr>
        <p:txBody>
          <a:bodyPr/>
          <a:lstStyle/>
          <a:p>
            <a:endParaRPr lang="en-IN"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645795" y="452755"/>
            <a:ext cx="1120140" cy="76200"/>
          </a:xfrm>
        </p:spPr>
        <p:txBody>
          <a:bodyPr/>
          <a:lstStyle/>
          <a:p>
            <a:r>
              <a:rPr lang="" altLang="en-IN"/>
              <a:t>.</a:t>
            </a:r>
            <a:endParaRPr lang="" altLang="en-IN"/>
          </a:p>
        </p:txBody>
      </p:sp>
      <p:sp>
        <p:nvSpPr>
          <p:cNvPr id="3" name="Content Placeholder 2"/>
          <p:cNvSpPr>
            <a:spLocks noGrp="true"/>
          </p:cNvSpPr>
          <p:nvPr>
            <p:ph idx="1"/>
          </p:nvPr>
        </p:nvSpPr>
        <p:spPr>
          <a:xfrm>
            <a:off x="1250796" y="1246673"/>
            <a:ext cx="8946541" cy="4195481"/>
          </a:xfrm>
        </p:spPr>
        <p:txBody>
          <a:bodyPr>
            <a:normAutofit/>
          </a:bodyPr>
          <a:lstStyle/>
          <a:p>
            <a:pPr marL="0" indent="0" algn="ctr">
              <a:buNone/>
            </a:pPr>
            <a:r>
              <a:rPr lang="en-US" sz="12500" dirty="0"/>
              <a:t>THANK YOU</a:t>
            </a:r>
            <a:endParaRPr lang="en-IN" sz="12500" dirty="0"/>
          </a:p>
          <a:p>
            <a:pPr marL="0" indent="0" algn="ctr">
              <a:buNone/>
            </a:pPr>
            <a:r>
              <a:rPr lang="en-US" sz="12500" dirty="0">
                <a:sym typeface="Wingdings" panose="05000000000000000000" pitchFamily="2" charset="2"/>
              </a:rPr>
              <a:t></a:t>
            </a:r>
            <a:endParaRPr lang="en-US" sz="125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393638" y="1352653"/>
            <a:ext cx="9404723" cy="1400530"/>
          </a:xfrm>
        </p:spPr>
        <p:txBody>
          <a:bodyPr/>
          <a:lstStyle/>
          <a:p>
            <a:r>
              <a:rPr lang="en-IN" sz="5400" dirty="0"/>
              <a:t>Creating Presentation using formatting and bullets and numbering</a:t>
            </a:r>
            <a:endParaRPr lang="en-IN" sz="5400" dirty="0"/>
          </a:p>
        </p:txBody>
      </p:sp>
      <p:sp>
        <p:nvSpPr>
          <p:cNvPr id="3" name="Content Placeholder 2"/>
          <p:cNvSpPr>
            <a:spLocks noGrp="true"/>
          </p:cNvSpPr>
          <p:nvPr>
            <p:ph idx="1"/>
          </p:nvPr>
        </p:nvSpPr>
        <p:spPr>
          <a:xfrm>
            <a:off x="1103312" y="3903406"/>
            <a:ext cx="8946541" cy="2344993"/>
          </a:xfrm>
        </p:spPr>
        <p:txBody>
          <a:bodyPr/>
          <a:lstStyle/>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754265" y="442452"/>
            <a:ext cx="9404723" cy="1986116"/>
          </a:xfrm>
        </p:spPr>
        <p:txBody>
          <a:bodyPr/>
          <a:lstStyle/>
          <a:p>
            <a:r>
              <a:rPr lang="en-IN" sz="7200" dirty="0"/>
              <a:t>WHAT IS </a:t>
            </a:r>
            <a:br>
              <a:rPr lang="en-IN" sz="6600" dirty="0"/>
            </a:br>
            <a:r>
              <a:rPr lang="en-IN" sz="9600" b="1" dirty="0"/>
              <a:t>A.I?</a:t>
            </a:r>
            <a:endParaRPr lang="en-IN" sz="9600" b="1" dirty="0"/>
          </a:p>
        </p:txBody>
      </p:sp>
      <p:sp>
        <p:nvSpPr>
          <p:cNvPr id="3" name="Content Placeholder 2"/>
          <p:cNvSpPr>
            <a:spLocks noGrp="true"/>
          </p:cNvSpPr>
          <p:nvPr>
            <p:ph idx="1"/>
          </p:nvPr>
        </p:nvSpPr>
        <p:spPr>
          <a:xfrm>
            <a:off x="754266" y="3510116"/>
            <a:ext cx="9295588" cy="2738283"/>
          </a:xfrm>
        </p:spPr>
        <p:txBody>
          <a:bodyPr>
            <a:normAutofit/>
          </a:bodyPr>
          <a:lstStyle/>
          <a:p>
            <a:pPr marL="457200" indent="-457200">
              <a:buFont typeface="+mj-lt"/>
              <a:buAutoNum type="arabicPeriod"/>
            </a:pPr>
            <a:r>
              <a:rPr lang="en-IN" sz="2400" dirty="0"/>
              <a:t>The study of computer systems that attempt to model and apply the intelligence of the humans mind</a:t>
            </a:r>
            <a:endParaRPr lang="en-IN" sz="2400" dirty="0"/>
          </a:p>
          <a:p>
            <a:pPr marL="457200" indent="-457200">
              <a:buFont typeface="+mj-lt"/>
              <a:buAutoNum type="arabicPeriod"/>
            </a:pPr>
            <a:r>
              <a:rPr lang="en-IN" sz="2400" dirty="0"/>
              <a:t>A branch of computer science dealing with the simulation of intelligence behaviour in computers.</a:t>
            </a:r>
            <a:endParaRPr lang="en-IN" sz="2400" dirty="0"/>
          </a:p>
          <a:p>
            <a:pPr marL="457200" indent="-457200">
              <a:buFont typeface="+mj-lt"/>
              <a:buAutoNum type="arabicPeriod"/>
            </a:pPr>
            <a:r>
              <a:rPr lang="en-IN" sz="2400" dirty="0"/>
              <a:t>The capability of a machine to imitate intelligent human behaviour.</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IN" sz="6000" dirty="0"/>
              <a:t>Introduction </a:t>
            </a:r>
            <a:endParaRPr lang="en-IN" sz="6000" dirty="0"/>
          </a:p>
        </p:txBody>
      </p:sp>
      <p:sp>
        <p:nvSpPr>
          <p:cNvPr id="3" name="Content Placeholder 2"/>
          <p:cNvSpPr>
            <a:spLocks noGrp="true"/>
          </p:cNvSpPr>
          <p:nvPr>
            <p:ph idx="1"/>
          </p:nvPr>
        </p:nvSpPr>
        <p:spPr/>
        <p:txBody>
          <a:bodyPr/>
          <a:lstStyle/>
          <a:p>
            <a:pPr>
              <a:buFont typeface="Wingdings" panose="05000000000000000000" pitchFamily="2" charset="2"/>
              <a:buChar char="q"/>
            </a:pPr>
            <a:r>
              <a:rPr lang="en-US" dirty="0"/>
              <a:t>Intelligence :”The capacity to learn and solve  problems”</a:t>
            </a:r>
            <a:endParaRPr lang="en-US" dirty="0"/>
          </a:p>
          <a:p>
            <a:pPr>
              <a:buFont typeface="Wingdings" panose="05000000000000000000" pitchFamily="2" charset="2"/>
              <a:buChar char="q"/>
            </a:pPr>
            <a:r>
              <a:rPr lang="en-US" dirty="0" err="1"/>
              <a:t>Artificaial</a:t>
            </a:r>
            <a:r>
              <a:rPr lang="en-US" dirty="0"/>
              <a:t>  Intelligence : Artificial  Intelligence (AI) is the Simulation of humans</a:t>
            </a:r>
            <a:r>
              <a:rPr lang="en-IN" dirty="0"/>
              <a:t> intelligence by machines.</a:t>
            </a:r>
            <a:endParaRPr lang="en-IN" dirty="0"/>
          </a:p>
          <a:p>
            <a:pPr marL="457200" indent="-457200">
              <a:buFont typeface="+mj-lt"/>
              <a:buAutoNum type="arabicPeriod"/>
            </a:pPr>
            <a:r>
              <a:rPr lang="en-US" dirty="0"/>
              <a:t>T</a:t>
            </a:r>
            <a:r>
              <a:rPr lang="en-IN" dirty="0"/>
              <a:t>he ability to solve problems.</a:t>
            </a:r>
            <a:endParaRPr lang="en-IN" dirty="0"/>
          </a:p>
          <a:p>
            <a:pPr marL="457200" indent="-457200">
              <a:buFont typeface="+mj-lt"/>
              <a:buAutoNum type="arabicPeriod"/>
            </a:pPr>
            <a:r>
              <a:rPr lang="en-US" dirty="0"/>
              <a:t>T</a:t>
            </a:r>
            <a:r>
              <a:rPr lang="en-IN" dirty="0"/>
              <a:t>he ability to act rationally.</a:t>
            </a:r>
            <a:endParaRPr lang="en-IN" dirty="0"/>
          </a:p>
          <a:p>
            <a:pPr marL="457200" indent="-457200">
              <a:buFont typeface="+mj-lt"/>
              <a:buAutoNum type="arabicPeriod"/>
            </a:pPr>
            <a:r>
              <a:rPr lang="en-US" dirty="0"/>
              <a:t>T</a:t>
            </a:r>
            <a:r>
              <a:rPr lang="en-IN" dirty="0"/>
              <a:t>he ability to act like humans.</a:t>
            </a:r>
            <a:endParaRPr lang="en-IN" dirty="0"/>
          </a:p>
          <a:p>
            <a:pPr>
              <a:buFont typeface="Wingdings" panose="05000000000000000000" pitchFamily="2" charset="2"/>
              <a:buChar char="q"/>
            </a:pPr>
            <a:r>
              <a:rPr lang="en-US" dirty="0"/>
              <a:t>T</a:t>
            </a:r>
            <a:r>
              <a:rPr lang="en-IN" dirty="0"/>
              <a:t>he central principles of AI include:</a:t>
            </a:r>
            <a:endParaRPr lang="en-IN" dirty="0"/>
          </a:p>
          <a:p>
            <a:pPr marL="457200" indent="-457200">
              <a:buFont typeface="+mj-lt"/>
              <a:buAutoNum type="arabicPeriod"/>
            </a:pPr>
            <a:r>
              <a:rPr lang="en-US" dirty="0"/>
              <a:t>R</a:t>
            </a:r>
            <a:r>
              <a:rPr lang="en-IN" dirty="0" err="1"/>
              <a:t>easoning</a:t>
            </a:r>
            <a:r>
              <a:rPr lang="en-IN" dirty="0"/>
              <a:t> ,knowledge ,</a:t>
            </a:r>
            <a:r>
              <a:rPr lang="en-IN" dirty="0" err="1"/>
              <a:t>planning,learning</a:t>
            </a:r>
            <a:r>
              <a:rPr lang="en-IN" dirty="0"/>
              <a:t> and communication.</a:t>
            </a:r>
            <a:endParaRPr lang="en-IN" dirty="0"/>
          </a:p>
          <a:p>
            <a:pPr marL="457200" indent="-457200">
              <a:buFont typeface="+mj-lt"/>
              <a:buAutoNum type="arabicPeriod"/>
            </a:pPr>
            <a:r>
              <a:rPr lang="en-US" dirty="0"/>
              <a:t>P</a:t>
            </a:r>
            <a:r>
              <a:rPr lang="en-IN" dirty="0" err="1"/>
              <a:t>erception</a:t>
            </a:r>
            <a:r>
              <a:rPr lang="en-IN" dirty="0"/>
              <a:t> and the ability to move and manipulate objects</a:t>
            </a:r>
            <a:endParaRPr lang="en-IN"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585578" y="108588"/>
            <a:ext cx="9755866" cy="1887361"/>
          </a:xfrm>
        </p:spPr>
        <p:txBody>
          <a:bodyPr/>
          <a:lstStyle/>
          <a:p>
            <a:r>
              <a:rPr lang="en-IN" sz="4800" dirty="0"/>
              <a:t>Understanding Artificial Intelligence</a:t>
            </a:r>
            <a:br>
              <a:rPr lang="en-IN" dirty="0"/>
            </a:br>
            <a:endParaRPr lang="en-IN" dirty="0"/>
          </a:p>
        </p:txBody>
      </p:sp>
      <p:sp>
        <p:nvSpPr>
          <p:cNvPr id="3" name="Content Placeholder 2"/>
          <p:cNvSpPr>
            <a:spLocks noGrp="true"/>
          </p:cNvSpPr>
          <p:nvPr>
            <p:ph idx="1"/>
          </p:nvPr>
        </p:nvSpPr>
        <p:spPr>
          <a:xfrm>
            <a:off x="990241" y="1887361"/>
            <a:ext cx="8946541" cy="4586747"/>
          </a:xfrm>
        </p:spPr>
        <p:txBody>
          <a:bodyPr>
            <a:normAutofit lnSpcReduction="10000"/>
          </a:bodyPr>
          <a:lstStyle/>
          <a:p>
            <a:pPr>
              <a:buFont typeface="Wingdings" panose="05000000000000000000" pitchFamily="2" charset="2"/>
              <a:buChar char="Ø"/>
            </a:pPr>
            <a:r>
              <a:rPr lang="en-US" dirty="0"/>
              <a:t>When most people hear the term artificial intelligence, the first thing they usually think of is robots. That's because big-budget films and novels weave stories about human-like machines that wreak havoc on Earth. But nothing could be further from the truth</a:t>
            </a:r>
            <a:endParaRPr lang="en-US" dirty="0"/>
          </a:p>
          <a:p>
            <a:pPr>
              <a:buFont typeface="Wingdings" panose="05000000000000000000" pitchFamily="2" charset="2"/>
              <a:buChar char="Ø"/>
            </a:pPr>
            <a:r>
              <a:rPr lang="en-US" dirty="0"/>
              <a:t>Artificial intelligence is based on the principle that human intelligence can be defined in a way that a machine can easily mimic it and execute tasks, from the most simple to those that are even more complex. The goals of artificial intelligence include learning, reasoning, and perception.</a:t>
            </a:r>
            <a:endParaRPr lang="en-US" dirty="0"/>
          </a:p>
          <a:p>
            <a:pPr>
              <a:buFont typeface="Wingdings" panose="05000000000000000000" pitchFamily="2" charset="2"/>
              <a:buChar char="Ø"/>
            </a:pPr>
            <a:r>
              <a:rPr lang="en-US" dirty="0"/>
              <a:t>As technology advances, previous benchmarks that defined artificial intelligence become outdated. For example, machines that calculate basic functions or recognize text through optimal character recognition are no longer considered to embody artificial intelligence, since this function is now taken for granted as an inherent computer function.</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IN" sz="4800" dirty="0"/>
              <a:t>Applications Of Artificial Intelligence</a:t>
            </a:r>
            <a:br>
              <a:rPr lang="en-IN" dirty="0"/>
            </a:br>
            <a:endParaRPr lang="en-IN" dirty="0"/>
          </a:p>
        </p:txBody>
      </p:sp>
      <p:sp>
        <p:nvSpPr>
          <p:cNvPr id="3" name="Content Placeholder 2"/>
          <p:cNvSpPr>
            <a:spLocks noGrp="true"/>
          </p:cNvSpPr>
          <p:nvPr>
            <p:ph idx="1"/>
          </p:nvPr>
        </p:nvSpPr>
        <p:spPr>
          <a:xfrm>
            <a:off x="1104293" y="2487563"/>
            <a:ext cx="8946541" cy="4537586"/>
          </a:xfrm>
        </p:spPr>
        <p:txBody>
          <a:bodyPr/>
          <a:lstStyle/>
          <a:p>
            <a:pPr>
              <a:buFont typeface="Wingdings" panose="05000000000000000000" pitchFamily="2" charset="2"/>
              <a:buChar char="Ø"/>
            </a:pPr>
            <a:r>
              <a:rPr lang="en-US" dirty="0"/>
              <a:t>The applications for artificial intelligence are endless. The technology can be applied to many different sectors and industries. AI is being tested and used in the healthcare industry for dosing drugs and different treatment in patients, and for surgical procedures in the operating room.</a:t>
            </a:r>
            <a:endParaRPr lang="en-US" dirty="0"/>
          </a:p>
          <a:p>
            <a:pPr>
              <a:buFont typeface="Wingdings" panose="05000000000000000000" pitchFamily="2" charset="2"/>
              <a:buChar char="Ø"/>
            </a:pPr>
            <a:r>
              <a:rPr lang="en-US" dirty="0"/>
              <a:t>Other examples of machines with artificial intelligence include computers that play chess and </a:t>
            </a:r>
            <a:r>
              <a:rPr lang="en-US" u="sng" dirty="0">
                <a:solidFill>
                  <a:srgbClr val="00B0F0"/>
                </a:solidFill>
                <a:hlinkClick r:id="rId1"/>
              </a:rPr>
              <a:t>self-driving cars</a:t>
            </a:r>
            <a:r>
              <a:rPr lang="en-US" dirty="0">
                <a:solidFill>
                  <a:srgbClr val="00B0F0"/>
                </a:solidFill>
              </a:rPr>
              <a:t>. </a:t>
            </a:r>
            <a:r>
              <a:rPr lang="en-US" dirty="0"/>
              <a:t>Each of these machines must weigh the consequences of any action they take, as each action will impact the end result. In chess, the end result is winning the game. For self-driving cars, the computer system must account for all external data and compute it to act in a way that prevents a collision.</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646111" y="364228"/>
            <a:ext cx="9404723" cy="1400530"/>
          </a:xfrm>
        </p:spPr>
        <p:txBody>
          <a:bodyPr/>
          <a:lstStyle/>
          <a:p>
            <a:r>
              <a:rPr lang="en-IN" sz="6000" dirty="0"/>
              <a:t>Key </a:t>
            </a:r>
            <a:r>
              <a:rPr lang="en-IN" sz="8000" dirty="0"/>
              <a:t>Takeaways </a:t>
            </a:r>
            <a:r>
              <a:rPr lang="en-IN" sz="8000" dirty="0">
                <a:sym typeface="Wingdings" panose="05000000000000000000" pitchFamily="2" charset="2"/>
              </a:rPr>
              <a:t></a:t>
            </a:r>
            <a:br>
              <a:rPr lang="en-IN" cap="all" dirty="0"/>
            </a:br>
            <a:br>
              <a:rPr lang="en-IN" dirty="0"/>
            </a:br>
            <a:endParaRPr lang="en-IN" dirty="0"/>
          </a:p>
        </p:txBody>
      </p:sp>
      <p:sp>
        <p:nvSpPr>
          <p:cNvPr id="3" name="Content Placeholder 2"/>
          <p:cNvSpPr>
            <a:spLocks noGrp="true"/>
          </p:cNvSpPr>
          <p:nvPr>
            <p:ph idx="1"/>
          </p:nvPr>
        </p:nvSpPr>
        <p:spPr>
          <a:xfrm>
            <a:off x="1104293" y="2300749"/>
            <a:ext cx="8946541" cy="4557251"/>
          </a:xfrm>
        </p:spPr>
        <p:txBody>
          <a:bodyPr>
            <a:normAutofit/>
          </a:bodyPr>
          <a:lstStyle/>
          <a:p>
            <a:pPr marL="457200" indent="-457200">
              <a:buFont typeface="+mj-lt"/>
              <a:buAutoNum type="arabicPeriod"/>
            </a:pPr>
            <a:r>
              <a:rPr lang="en-US" sz="2400" dirty="0"/>
              <a:t>Artificial intelligence refers to the simulation of human intelligence in machines.</a:t>
            </a:r>
            <a:endParaRPr lang="en-US" sz="2400" dirty="0"/>
          </a:p>
          <a:p>
            <a:pPr marL="457200" indent="-457200">
              <a:buFont typeface="+mj-lt"/>
              <a:buAutoNum type="arabicPeriod"/>
            </a:pPr>
            <a:r>
              <a:rPr lang="en-US" sz="2400" dirty="0"/>
              <a:t>The goals of artificial intelligence include learning, reasoning, and perception.</a:t>
            </a:r>
            <a:endParaRPr lang="en-US" sz="2400" dirty="0"/>
          </a:p>
          <a:p>
            <a:pPr marL="457200" indent="-457200">
              <a:buFont typeface="+mj-lt"/>
              <a:buAutoNum type="arabicPeriod"/>
            </a:pPr>
            <a:r>
              <a:rPr lang="en-US" sz="2400" dirty="0"/>
              <a:t>AI is being used across different industries including finance and healthcare.</a:t>
            </a:r>
            <a:endParaRPr lang="en-US" sz="2400" dirty="0"/>
          </a:p>
          <a:p>
            <a:pPr marL="457200" indent="-457200">
              <a:buFont typeface="+mj-lt"/>
              <a:buAutoNum type="arabicPeriod"/>
            </a:pPr>
            <a:r>
              <a:rPr lang="en-US" sz="2400" dirty="0"/>
              <a:t>Weak AI tends to be simple and single-task oriented, while strong AI carries on tasks that are more complex and human-like.</a:t>
            </a:r>
            <a:br>
              <a:rPr lang="en-US" sz="2400" dirty="0"/>
            </a:b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z="4000" b="1" dirty="0"/>
              <a:t>Advantages And Disadvantages Of Artificial Intelligence</a:t>
            </a:r>
            <a:br>
              <a:rPr lang="en-US" b="1" dirty="0"/>
            </a:br>
            <a:endParaRPr lang="en-IN" dirty="0"/>
          </a:p>
        </p:txBody>
      </p:sp>
      <p:sp>
        <p:nvSpPr>
          <p:cNvPr id="3" name="Content Placeholder 2"/>
          <p:cNvSpPr>
            <a:spLocks noGrp="true"/>
          </p:cNvSpPr>
          <p:nvPr>
            <p:ph idx="1"/>
          </p:nvPr>
        </p:nvSpPr>
        <p:spPr/>
        <p:txBody>
          <a:bodyPr>
            <a:normAutofit/>
          </a:bodyPr>
          <a:lstStyle/>
          <a:p>
            <a:pPr marL="457200" indent="-457200">
              <a:buFont typeface="+mj-lt"/>
              <a:buAutoNum type="arabicParenR"/>
            </a:pPr>
            <a:r>
              <a:rPr lang="en-US" sz="2400" u="sng" dirty="0">
                <a:solidFill>
                  <a:srgbClr val="00B0F0"/>
                </a:solidFill>
                <a:hlinkClick r:id="rId1"/>
              </a:rPr>
              <a:t>Artificial neural networks</a:t>
            </a:r>
            <a:r>
              <a:rPr lang="en-US" sz="2400" dirty="0"/>
              <a:t> and deep learning artificial intelligence technologies are quickly evolving, primarily because AI processes large amounts of data much faster and makes predictions more accurately than humanly possible.</a:t>
            </a:r>
            <a:endParaRPr lang="en-US" sz="2400" dirty="0"/>
          </a:p>
          <a:p>
            <a:pPr marL="457200" indent="-457200">
              <a:buFont typeface="+mj-lt"/>
              <a:buAutoNum type="arabicParenR"/>
            </a:pPr>
            <a:r>
              <a:rPr lang="en-US" sz="2400" dirty="0"/>
              <a:t>While the huge volume of data being created on a daily basis would bury a human researcher, AI applications that use </a:t>
            </a:r>
            <a:r>
              <a:rPr lang="en-US" sz="2400" u="sng" dirty="0">
                <a:solidFill>
                  <a:srgbClr val="00B0F0"/>
                </a:solidFill>
                <a:hlinkClick r:id="rId2"/>
              </a:rPr>
              <a:t>machine learning</a:t>
            </a:r>
            <a:r>
              <a:rPr lang="en-US" sz="2400" dirty="0">
                <a:solidFill>
                  <a:srgbClr val="00B0F0"/>
                </a:solidFill>
              </a:rPr>
              <a:t> </a:t>
            </a:r>
            <a:r>
              <a:rPr lang="en-US" sz="2400" dirty="0"/>
              <a:t>can take that data and quickly turn it into actionable information. As of this writing, the primary disadvantage of using AI is that it is expensive to process the large amounts of data that AI programming requires.</a:t>
            </a:r>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567453" y="197080"/>
            <a:ext cx="9404723" cy="1400530"/>
          </a:xfrm>
        </p:spPr>
        <p:txBody>
          <a:bodyPr/>
          <a:lstStyle/>
          <a:p>
            <a:r>
              <a:rPr lang="en-IN" sz="5400" dirty="0"/>
              <a:t>Examples of AI technology</a:t>
            </a:r>
            <a:br>
              <a:rPr lang="en-IN" b="1" dirty="0"/>
            </a:br>
            <a:endParaRPr lang="en-IN" dirty="0"/>
          </a:p>
        </p:txBody>
      </p:sp>
      <p:sp>
        <p:nvSpPr>
          <p:cNvPr id="3" name="Content Placeholder 2"/>
          <p:cNvSpPr>
            <a:spLocks noGrp="true"/>
          </p:cNvSpPr>
          <p:nvPr>
            <p:ph idx="1"/>
          </p:nvPr>
        </p:nvSpPr>
        <p:spPr>
          <a:xfrm>
            <a:off x="1025635" y="1639549"/>
            <a:ext cx="8946541" cy="4195481"/>
          </a:xfrm>
        </p:spPr>
        <p:txBody>
          <a:bodyPr>
            <a:noAutofit/>
          </a:bodyPr>
          <a:lstStyle/>
          <a:p>
            <a:pPr marL="457200" indent="-457200">
              <a:buFont typeface="+mj-lt"/>
              <a:buAutoNum type="alphaUcPeriod"/>
            </a:pPr>
            <a:r>
              <a:rPr lang="en-US" b="1" dirty="0"/>
              <a:t>Natural language processing.</a:t>
            </a:r>
            <a:r>
              <a:rPr lang="en-US" dirty="0"/>
              <a:t> This is the processing of human language by a computer program. One of the older and  best-known examples of NLP is spam detection, which looks at the subject line and text of an email and decides if it's junk. Current approaches to NLP are based on machine learning. NLP tasks include text translation, sentiment analysis and speech recognition.</a:t>
            </a:r>
            <a:endParaRPr lang="en-US" dirty="0"/>
          </a:p>
          <a:p>
            <a:pPr marL="457200" indent="-457200">
              <a:buFont typeface="+mj-lt"/>
              <a:buAutoNum type="alphaUcPeriod"/>
            </a:pPr>
            <a:r>
              <a:rPr lang="en-US" b="1" dirty="0"/>
              <a:t>Robotics.</a:t>
            </a:r>
            <a:r>
              <a:rPr lang="en-US" dirty="0"/>
              <a:t> This field of engineering focuses on the design and manufacturing of robots. Robots are often used to perform tasks that are difficult for humans to perform or perform consistently. For example, robots are used in assembly lines for car production or by NASA to move large objects in space. Researchers </a:t>
            </a:r>
            <a:r>
              <a:rPr lang="en-US" sz="2400" dirty="0"/>
              <a:t>are also using machine learning to build robots that can interact in social settings.</a:t>
            </a:r>
            <a:br>
              <a:rPr lang="en-US" sz="2400" dirty="0"/>
            </a:br>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true">
          <a:gsLst>
            <a:gs pos="0">
              <a:schemeClr val="phClr">
                <a:tint val="64000"/>
                <a:lumMod val="118000"/>
              </a:schemeClr>
            </a:gs>
            <a:gs pos="100000">
              <a:schemeClr val="phClr">
                <a:tint val="92000"/>
                <a:alpha val="100000"/>
                <a:lumMod val="110000"/>
              </a:schemeClr>
            </a:gs>
          </a:gsLst>
          <a:lin ang="5400000" scaled="false"/>
        </a:gradFill>
        <a:gradFill rotWithShape="true">
          <a:gsLst>
            <a:gs pos="0">
              <a:schemeClr val="phClr">
                <a:tint val="98000"/>
                <a:lumMod val="114000"/>
              </a:schemeClr>
            </a:gs>
            <a:gs pos="100000">
              <a:schemeClr val="phClr">
                <a:shade val="90000"/>
                <a:lumMod val="84000"/>
              </a:schemeClr>
            </a:gs>
          </a:gsLst>
          <a:lin ang="5400000" scaled="false"/>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true">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true">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4327</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DejaVu Math TeX Gyre</vt:lpstr>
      <vt:lpstr>Arial</vt:lpstr>
      <vt:lpstr>Century Gothic</vt:lpstr>
      <vt:lpstr>微软雅黑</vt:lpstr>
      <vt:lpstr>Hack</vt:lpstr>
      <vt:lpstr>Arial Unicode MS</vt:lpstr>
      <vt:lpstr>Calibri</vt:lpstr>
      <vt:lpstr>Ion</vt:lpstr>
      <vt:lpstr>Name-Hemant Sachdeva University Rollno-1900670 course-B.tech CSE</vt:lpstr>
      <vt:lpstr>Creating Presentation using formatting and bullets and numbering</vt:lpstr>
      <vt:lpstr>WHAT IS  A.I?</vt:lpstr>
      <vt:lpstr>Introduction </vt:lpstr>
      <vt:lpstr>Understanding Artificial Intelligence </vt:lpstr>
      <vt:lpstr>Applications Of Artificial Intelligence </vt:lpstr>
      <vt:lpstr>Key Takeaways   </vt:lpstr>
      <vt:lpstr>Advantages And Disadvantages Of Artificial Intelligence </vt:lpstr>
      <vt:lpstr>Examples of AI technology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Name-Amrinder Singh University Rollno-1900618 course-B.tech CSE</dc:title>
  <dc:creator>Amrinder Singh</dc:creator>
  <cp:lastModifiedBy>hemant</cp:lastModifiedBy>
  <cp:revision>12</cp:revision>
  <dcterms:created xsi:type="dcterms:W3CDTF">2020-12-31T07:26:17Z</dcterms:created>
  <dcterms:modified xsi:type="dcterms:W3CDTF">2020-12-31T07:26:17Z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