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83" r:id="rId7"/>
    <p:sldId id="259" r:id="rId8"/>
    <p:sldId id="261" r:id="rId9"/>
    <p:sldId id="260" r:id="rId10"/>
    <p:sldId id="262" r:id="rId11"/>
    <p:sldId id="263" r:id="rId12"/>
    <p:sldId id="264" r:id="rId13"/>
    <p:sldId id="267" r:id="rId14"/>
    <p:sldId id="269" r:id="rId15"/>
    <p:sldId id="266" r:id="rId16"/>
    <p:sldId id="271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E5E89-4077-4140-9DF3-E844C49E0498}" v="3" dt="2019-05-16T03:28:2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sawant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mantvsawant" TargetMode="External"/><Relationship Id="rId2" Type="http://schemas.openxmlformats.org/officeDocument/2006/relationships/hyperlink" Target="https://github.com/HemantSawant/Presen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mantvsawant" TargetMode="External"/><Relationship Id="rId2" Type="http://schemas.openxmlformats.org/officeDocument/2006/relationships/hyperlink" Target="mailto:Hsawan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mantSawant/Presenta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502" y="765516"/>
            <a:ext cx="9147161" cy="2997773"/>
          </a:xfrm>
        </p:spPr>
        <p:txBody>
          <a:bodyPr/>
          <a:lstStyle/>
          <a:p>
            <a:r>
              <a:rPr lang="en-US" dirty="0"/>
              <a:t>GDPR,CCPA,... Privacy Data Protection Regulations - </a:t>
            </a:r>
            <a:br>
              <a:rPr lang="en-US" dirty="0"/>
            </a:br>
            <a:r>
              <a:rPr lang="en-US" dirty="0"/>
              <a:t>A Technologist’s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501" y="3576381"/>
            <a:ext cx="7766936" cy="2807803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sz="2000" b="1" dirty="0"/>
              <a:t>Central Ohio InfoSec Conference, May 2019, Columbus Ohio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/>
              <a:t>by</a:t>
            </a:r>
            <a:endParaRPr lang="en-US" sz="2000" b="1" dirty="0"/>
          </a:p>
          <a:p>
            <a:pPr algn="ctr"/>
            <a:r>
              <a:rPr lang="en-US" sz="2000" b="1" dirty="0"/>
              <a:t>Hemant Sawant</a:t>
            </a:r>
          </a:p>
          <a:p>
            <a:pPr algn="ctr"/>
            <a:r>
              <a:rPr lang="en-US" sz="2000" b="1" dirty="0">
                <a:hlinkClick r:id="rId2"/>
              </a:rPr>
              <a:t>hsawant@gmail.com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EB8-7E81-47D5-9236-7C76B5F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What – GDPR details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913A-0AAE-47ED-A55B-CCA5C1D6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552"/>
            <a:ext cx="9056742" cy="4268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Consumer Privacy Rights</a:t>
            </a:r>
          </a:p>
          <a:p>
            <a:pPr lvl="1"/>
            <a:r>
              <a:rPr lang="en-US"/>
              <a:t>Right to reuest (all data stored by a company about me) - 30 day turn-around</a:t>
            </a:r>
          </a:p>
          <a:p>
            <a:pPr lvl="1"/>
            <a:r>
              <a:rPr lang="en-US"/>
              <a:t>Right to rectification (corretion) and erasure (of data a company has about me)</a:t>
            </a:r>
            <a:endParaRPr lang="en-US" dirty="0"/>
          </a:p>
          <a:p>
            <a:pPr lvl="1"/>
            <a:r>
              <a:rPr lang="en-US"/>
              <a:t>Right to restriction of processing, or, object to processing of personal data</a:t>
            </a:r>
            <a:endParaRPr lang="en-US" dirty="0"/>
          </a:p>
          <a:p>
            <a:pPr lvl="1"/>
            <a:r>
              <a:rPr lang="en-US"/>
              <a:t>Right to data portability</a:t>
            </a:r>
            <a:endParaRPr lang="en-US" dirty="0"/>
          </a:p>
          <a:p>
            <a:r>
              <a:rPr lang="en-US"/>
              <a:t>Max fines – 4% of global sales, 50,000 euros for smaller companies</a:t>
            </a:r>
            <a:endParaRPr lang="en-US" dirty="0"/>
          </a:p>
          <a:p>
            <a:r>
              <a:rPr lang="en-US"/>
              <a:t>Data Protection Officer – new C-level officer with accountability</a:t>
            </a:r>
            <a:endParaRPr lang="en-US" dirty="0"/>
          </a:p>
          <a:p>
            <a:r>
              <a:rPr lang="en-US"/>
              <a:t>Breach reporting – 72 hours to report to regulators and local law enforcement</a:t>
            </a:r>
            <a:endParaRPr lang="en-US" dirty="0"/>
          </a:p>
          <a:p>
            <a:r>
              <a:rPr lang="en-US"/>
              <a:t>First fines issued by France to Google – 50 million euros for lack of proper user consent in android services opt-in and onboarding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067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87A9-8E6C-4712-B260-5970DDA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What – CCPA details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4354-9302-4EA2-BE02-04DDF0EC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552"/>
            <a:ext cx="8596668" cy="4110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Provides California consumers with privacy rights</a:t>
            </a:r>
          </a:p>
          <a:p>
            <a:pPr lvl="1"/>
            <a:r>
              <a:rPr lang="en-US"/>
              <a:t>Right to know which personal information (PI) is collected</a:t>
            </a:r>
          </a:p>
          <a:p>
            <a:pPr lvl="1"/>
            <a:r>
              <a:rPr lang="en-US"/>
              <a:t>Whether PI is sold or disclosed and to whom</a:t>
            </a:r>
          </a:p>
          <a:p>
            <a:pPr lvl="1"/>
            <a:r>
              <a:rPr lang="en-US"/>
              <a:t>Say no to sale of PI</a:t>
            </a:r>
          </a:p>
          <a:p>
            <a:pPr lvl="1"/>
            <a:r>
              <a:rPr lang="en-US"/>
              <a:t>Access to their PI collected</a:t>
            </a:r>
          </a:p>
          <a:p>
            <a:pPr lvl="1"/>
            <a:r>
              <a:rPr lang="en-US"/>
              <a:t>Same price and access even if / after the above rights are exercised</a:t>
            </a:r>
          </a:p>
          <a:p>
            <a:r>
              <a:rPr lang="en-US"/>
              <a:t>Applies to any company doing business in, or with employees in CA if</a:t>
            </a:r>
          </a:p>
          <a:p>
            <a:pPr lvl="1"/>
            <a:r>
              <a:rPr lang="en-US"/>
              <a:t>25 million in annual revenue, OR</a:t>
            </a:r>
          </a:p>
          <a:p>
            <a:pPr lvl="1"/>
            <a:r>
              <a:rPr lang="en-US"/>
              <a:t>Buy/receive/sell/share PI of 50,000 or more consumers/households/devices, OR</a:t>
            </a:r>
          </a:p>
          <a:p>
            <a:pPr lvl="1"/>
            <a:r>
              <a:rPr lang="en-US"/>
              <a:t>Derive 50% or more of their revenue from selling PI of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010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9140-4FDE-469E-9218-70C9D03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What – GDPR vs CCPA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8019-6A24-4D34-ABD2-BF2065C5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46" y="1815533"/>
            <a:ext cx="9689346" cy="488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                                   </a:t>
            </a:r>
            <a:r>
              <a:rPr lang="en-US" b="1" i="1" u="sng"/>
              <a:t>GDPR</a:t>
            </a:r>
            <a:r>
              <a:rPr lang="en-US" dirty="0"/>
              <a:t>                                                </a:t>
            </a:r>
            <a:r>
              <a:rPr lang="en-US" b="1" i="1" u="sng"/>
              <a:t>CCPA</a:t>
            </a:r>
          </a:p>
          <a:p>
            <a:pPr marL="0" indent="0">
              <a:buNone/>
            </a:pPr>
            <a:r>
              <a:rPr lang="en-US" b="1" i="1"/>
              <a:t>Enforced by</a:t>
            </a:r>
            <a:r>
              <a:rPr lang="en-US"/>
              <a:t>             EU countries regulators               CA Attorney General</a:t>
            </a:r>
          </a:p>
          <a:p>
            <a:pPr marL="0" indent="0">
              <a:buNone/>
            </a:pPr>
            <a:r>
              <a:rPr lang="en-US" b="1" i="1"/>
              <a:t>Enforced Since</a:t>
            </a:r>
            <a:r>
              <a:rPr lang="en-US"/>
              <a:t>         May 2018                                       January 2020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/>
              <a:t>Fines</a:t>
            </a:r>
            <a:r>
              <a:rPr lang="en-US"/>
              <a:t>                       Very big for big companies          Smaller, higher for intentional</a:t>
            </a:r>
          </a:p>
          <a:p>
            <a:pPr marL="0" indent="0">
              <a:buNone/>
            </a:pPr>
            <a:r>
              <a:rPr lang="en-US" b="1" i="1" dirty="0"/>
              <a:t>Applies To</a:t>
            </a:r>
            <a:r>
              <a:rPr lang="en-US"/>
              <a:t>            Companies with EU residents        Do biz or employees in </a:t>
            </a:r>
            <a:r>
              <a:rPr lang="en-US" dirty="0"/>
              <a:t>CA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Breach Reporting     </a:t>
            </a:r>
            <a:r>
              <a:rPr lang="en-US"/>
              <a:t>72 hour window                           Not specified</a:t>
            </a:r>
            <a:endParaRPr lang="en-US" dirty="0"/>
          </a:p>
          <a:p>
            <a:pPr marL="0" indent="0">
              <a:buNone/>
            </a:pPr>
            <a:r>
              <a:rPr lang="en-US" b="1" i="1"/>
              <a:t>Customer Request    </a:t>
            </a:r>
            <a:r>
              <a:rPr lang="en-US"/>
              <a:t>30 day turn-around                     30 day turn-around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Peculiar Coverage</a:t>
            </a:r>
            <a:r>
              <a:rPr lang="en-US">
                <a:ea typeface="+mn-lt"/>
                <a:cs typeface="+mn-lt"/>
              </a:rPr>
              <a:t>    IP address as PI                       Any ID for consumer/household</a:t>
            </a:r>
          </a:p>
          <a:p>
            <a:pPr marL="0" indent="0">
              <a:buNone/>
            </a:pPr>
            <a:r>
              <a:rPr lang="en-US"/>
              <a:t>                                  DPO – new C-level officer          Link for "Do Not Sell My Info"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37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9140-4FDE-469E-9218-70C9D03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What – GDPR vs CCPA vs other states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8019-6A24-4D34-ABD2-BF2065C5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929"/>
            <a:ext cx="8596668" cy="4844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31 states have some type of privacy data protection legislation under way</a:t>
            </a:r>
          </a:p>
          <a:p>
            <a:r>
              <a:rPr lang="en-US"/>
              <a:t>Ohio Data Protection Act – ODPA – a different take by affirmative defence</a:t>
            </a:r>
          </a:p>
          <a:p>
            <a:pPr lvl="1"/>
            <a:r>
              <a:rPr lang="en-US"/>
              <a:t>Tries to promote data protection practices by companies. Those who bring up their cyber security practices to industry standard framework will be protected against tort claims from data breach lawsuits.</a:t>
            </a:r>
          </a:p>
          <a:p>
            <a:r>
              <a:rPr lang="en-US"/>
              <a:t>Texas – very similar to CCPA, 2 bills, yet to pass and become law</a:t>
            </a:r>
          </a:p>
          <a:p>
            <a:r>
              <a:rPr lang="en-US"/>
              <a:t>Vermont – specifically targets Data Brokers, makes them register annually, data security and fraudulent collection prevention, free credit freezes</a:t>
            </a:r>
            <a:endParaRPr lang="en-US" dirty="0"/>
          </a:p>
          <a:p>
            <a:r>
              <a:rPr lang="en-US"/>
              <a:t>Colorado – lightweight compared to GDPR and CCPA, 30 day window for breach notification</a:t>
            </a:r>
            <a:endParaRPr lang="en-US" dirty="0"/>
          </a:p>
          <a:p>
            <a:r>
              <a:rPr lang="en-US"/>
              <a:t>Massachusettes – lightweight, enryption and employee training, notify consumers about data breach </a:t>
            </a:r>
            <a:endParaRPr lang="en-US" dirty="0"/>
          </a:p>
          <a:p>
            <a:r>
              <a:rPr lang="en-US"/>
              <a:t>Illinois – decade old Biometric Info Protection Act (BIPA) enforcement and interpretation under challenge/review in IL Supreme Court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352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/>
              <a:t>Who</a:t>
            </a:r>
          </a:p>
          <a:p>
            <a:r>
              <a:rPr lang="en-US" u="sng" dirty="0"/>
              <a:t>Why</a:t>
            </a:r>
          </a:p>
          <a:p>
            <a:r>
              <a:rPr lang="en-US" u="sng" dirty="0"/>
              <a:t>What</a:t>
            </a:r>
          </a:p>
          <a:p>
            <a:r>
              <a:rPr lang="en-US" b="1" dirty="0"/>
              <a:t>When / Where </a:t>
            </a:r>
          </a:p>
          <a:p>
            <a:r>
              <a:rPr lang="en-US" dirty="0"/>
              <a:t>How – opportunity</a:t>
            </a:r>
          </a:p>
          <a:p>
            <a:r>
              <a:rPr lang="en-US" dirty="0"/>
              <a:t>How - strategies</a:t>
            </a:r>
          </a:p>
          <a:p>
            <a:r>
              <a:rPr lang="en-US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3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542-5D23-4646-930E-EED9592A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G-C-Privacy Data Protection: When </a:t>
            </a:r>
            <a:r>
              <a:rPr lang="en-US" dirty="0"/>
              <a:t>- time lines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6653-6C1B-40BA-B336-DE061283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552"/>
            <a:ext cx="8596668" cy="4599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GDPR – EU</a:t>
            </a:r>
          </a:p>
          <a:p>
            <a:pPr lvl="1"/>
            <a:r>
              <a:rPr lang="en-US"/>
              <a:t>In effect since May 2018, only Google fined so far, no small companies fined yet</a:t>
            </a:r>
            <a:endParaRPr lang="en-US" dirty="0"/>
          </a:p>
          <a:p>
            <a:pPr lvl="1"/>
            <a:r>
              <a:rPr lang="en-US"/>
              <a:t>72 hour window for breach notification</a:t>
            </a:r>
            <a:endParaRPr lang="en-US" dirty="0"/>
          </a:p>
          <a:p>
            <a:pPr lvl="1"/>
            <a:r>
              <a:rPr lang="en-US"/>
              <a:t>30 day turn around for customer requests</a:t>
            </a:r>
            <a:endParaRPr lang="en-US" dirty="0"/>
          </a:p>
          <a:p>
            <a:r>
              <a:rPr lang="en-US"/>
              <a:t>CCPA – California</a:t>
            </a:r>
            <a:endParaRPr lang="en-US" dirty="0"/>
          </a:p>
          <a:p>
            <a:pPr lvl="1"/>
            <a:r>
              <a:rPr lang="en-US"/>
              <a:t>In effect from January 2020, AG is expected to act quickly and make examples</a:t>
            </a:r>
            <a:endParaRPr lang="en-US" dirty="0"/>
          </a:p>
          <a:p>
            <a:pPr lvl="1"/>
            <a:r>
              <a:rPr lang="en-US"/>
              <a:t>30 day compliance window, fine comes after that</a:t>
            </a:r>
            <a:endParaRPr lang="en-US" dirty="0"/>
          </a:p>
          <a:p>
            <a:pPr lvl="1"/>
            <a:r>
              <a:rPr lang="en-US"/>
              <a:t>30 day turn around for customer requests</a:t>
            </a:r>
            <a:endParaRPr lang="en-US" dirty="0"/>
          </a:p>
          <a:p>
            <a:r>
              <a:rPr lang="en-US"/>
              <a:t>Vermont – targetting Data Brokers</a:t>
            </a:r>
            <a:endParaRPr lang="en-US" dirty="0"/>
          </a:p>
          <a:p>
            <a:pPr lvl="1"/>
            <a:r>
              <a:rPr lang="en-US"/>
              <a:t>In effect from January 2019</a:t>
            </a:r>
            <a:endParaRPr lang="en-US" dirty="0"/>
          </a:p>
          <a:p>
            <a:pPr lvl="1"/>
            <a:r>
              <a:rPr lang="en-US"/>
              <a:t>Has the promise to do the most good for all – EFF approves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2723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Who (am I)</a:t>
            </a:r>
          </a:p>
          <a:p>
            <a:r>
              <a:rPr lang="en-US" u="sng" dirty="0"/>
              <a:t>Why</a:t>
            </a:r>
          </a:p>
          <a:p>
            <a:r>
              <a:rPr lang="en-US" u="sng" dirty="0"/>
              <a:t>What</a:t>
            </a:r>
          </a:p>
          <a:p>
            <a:r>
              <a:rPr lang="en-US" u="sng" dirty="0"/>
              <a:t>When / Where</a:t>
            </a:r>
            <a:r>
              <a:rPr lang="en-US" dirty="0"/>
              <a:t> </a:t>
            </a:r>
          </a:p>
          <a:p>
            <a:r>
              <a:rPr lang="en-US" b="1" dirty="0"/>
              <a:t>How – opportunity</a:t>
            </a:r>
          </a:p>
          <a:p>
            <a:r>
              <a:rPr lang="en-US" dirty="0"/>
              <a:t>How - strategies</a:t>
            </a:r>
          </a:p>
          <a:p>
            <a:r>
              <a:rPr lang="en-US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90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542-5D23-4646-930E-EED9592A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How – the </a:t>
            </a:r>
            <a:r>
              <a:rPr lang="en-US"/>
              <a:t>opportunity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6653-6C1B-40BA-B336-DE061283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5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Like any other regulation, there is need for IT systems</a:t>
            </a:r>
          </a:p>
          <a:p>
            <a:r>
              <a:rPr lang="en-US" dirty="0"/>
              <a:t>For GDPR alone:</a:t>
            </a:r>
          </a:p>
          <a:p>
            <a:pPr lvl="1"/>
            <a:r>
              <a:rPr lang="en-US" dirty="0"/>
              <a:t>To track collected data, protect it, and erase it for sure, we will need sophisticated tools</a:t>
            </a:r>
          </a:p>
          <a:p>
            <a:pPr lvl="1"/>
            <a:r>
              <a:rPr lang="en-US" dirty="0"/>
              <a:t>To track requests, complaints, we will need new work flow software</a:t>
            </a:r>
          </a:p>
          <a:p>
            <a:pPr lvl="1"/>
            <a:r>
              <a:rPr lang="en-US" dirty="0"/>
              <a:t>Incident response has new requirements</a:t>
            </a:r>
          </a:p>
          <a:p>
            <a:pPr lvl="1"/>
            <a:endParaRPr lang="en-US" dirty="0"/>
          </a:p>
          <a:p>
            <a:r>
              <a:rPr lang="en-US" dirty="0"/>
              <a:t>For CCPA, let's add:</a:t>
            </a:r>
          </a:p>
          <a:p>
            <a:pPr lvl="1"/>
            <a:r>
              <a:rPr lang="en-US" dirty="0"/>
              <a:t>HR systems has new requirements</a:t>
            </a:r>
          </a:p>
          <a:p>
            <a:pPr lvl="1"/>
            <a:r>
              <a:rPr lang="en-US"/>
              <a:t>The state of CA has an economy ranked #5 in the world, ahead of UK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Any new IT systems/apps will need to be protected with GRC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3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542-5D23-4646-930E-EED9592A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50837"/>
          </a:xfrm>
        </p:spPr>
        <p:txBody>
          <a:bodyPr>
            <a:normAutofit fontScale="90000"/>
          </a:bodyPr>
          <a:lstStyle/>
          <a:p>
            <a:r>
              <a:rPr lang="en-US" dirty="0"/>
              <a:t>G-C-Privacy Data Protection: How – the </a:t>
            </a:r>
            <a:r>
              <a:rPr lang="en-US"/>
              <a:t>opportunity – projected GDPR Opportunity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6653-6C1B-40BA-B336-DE061283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7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Very Conservative assumptions</a:t>
            </a:r>
          </a:p>
          <a:p>
            <a:pPr lvl="1"/>
            <a:r>
              <a:rPr lang="en-US" dirty="0"/>
              <a:t>10,000 companies that are the potential targets – real number is much higher</a:t>
            </a:r>
          </a:p>
          <a:p>
            <a:pPr lvl="1"/>
            <a:r>
              <a:rPr lang="en-US" dirty="0"/>
              <a:t>Fines - Max: 4% of global sales / Min: 50,000 euros – per infraction</a:t>
            </a:r>
          </a:p>
          <a:p>
            <a:pPr lvl="1"/>
            <a:r>
              <a:rPr lang="en-US" dirty="0"/>
              <a:t>Average Exposure – 100,000 euros / year / company</a:t>
            </a:r>
          </a:p>
          <a:p>
            <a:r>
              <a:rPr lang="en-US" dirty="0"/>
              <a:t>Assume willingness to spend half of the </a:t>
            </a:r>
            <a:r>
              <a:rPr lang="en-US"/>
              <a:t>potential</a:t>
            </a:r>
            <a:r>
              <a:rPr lang="en-US" dirty="0"/>
              <a:t> exposure</a:t>
            </a:r>
          </a:p>
          <a:p>
            <a:r>
              <a:rPr lang="en-US" dirty="0"/>
              <a:t>Total Market Size comes to 10,000 x (100,000 / 2) = 500,000,000 euros</a:t>
            </a:r>
          </a:p>
          <a:p>
            <a:r>
              <a:rPr lang="en-US" dirty="0"/>
              <a:t>Of course the above will be split among – legal support, GRC / InfoSec, App Dev or Buys from Vendors</a:t>
            </a:r>
          </a:p>
          <a:p>
            <a:r>
              <a:rPr lang="en-US"/>
              <a:t>Neary a Y2K size opportunity, and just like Y2K it could grow bigger</a:t>
            </a:r>
          </a:p>
        </p:txBody>
      </p:sp>
    </p:spTree>
    <p:extLst>
      <p:ext uri="{BB962C8B-B14F-4D97-AF65-F5344CB8AC3E}">
        <p14:creationId xmlns:p14="http://schemas.microsoft.com/office/powerpoint/2010/main" val="42903139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/>
              <a:t>Who</a:t>
            </a:r>
          </a:p>
          <a:p>
            <a:r>
              <a:rPr lang="en-US" u="sng" dirty="0"/>
              <a:t>Why</a:t>
            </a:r>
          </a:p>
          <a:p>
            <a:r>
              <a:rPr lang="en-US" u="sng" dirty="0"/>
              <a:t>What</a:t>
            </a:r>
          </a:p>
          <a:p>
            <a:r>
              <a:rPr lang="en-US" u="sng" dirty="0"/>
              <a:t>When / Where</a:t>
            </a:r>
            <a:r>
              <a:rPr lang="en-US" dirty="0"/>
              <a:t> </a:t>
            </a:r>
          </a:p>
          <a:p>
            <a:r>
              <a:rPr lang="en-US" u="sng" dirty="0"/>
              <a:t>How – opportunity</a:t>
            </a:r>
          </a:p>
          <a:p>
            <a:r>
              <a:rPr lang="en-US" b="1" dirty="0"/>
              <a:t>How - strategies</a:t>
            </a:r>
          </a:p>
          <a:p>
            <a:r>
              <a:rPr lang="en-US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3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Who (am I)</a:t>
            </a:r>
          </a:p>
          <a:p>
            <a:r>
              <a:rPr lang="en-US"/>
              <a:t>Who (this is applicable to)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When / Where </a:t>
            </a:r>
          </a:p>
          <a:p>
            <a:r>
              <a:rPr lang="en-US" dirty="0"/>
              <a:t>How – opportunity</a:t>
            </a:r>
          </a:p>
          <a:p>
            <a:r>
              <a:rPr lang="en-US" dirty="0"/>
              <a:t>How - strategies</a:t>
            </a:r>
          </a:p>
          <a:p>
            <a:r>
              <a:rPr lang="en-US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64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542-5D23-4646-930E-EED9592A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How – the </a:t>
            </a:r>
            <a:r>
              <a:rPr lang="en-US"/>
              <a:t>strategies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6653-6C1B-40BA-B336-DE061283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7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Low hanging fruit – your state level regulations</a:t>
            </a:r>
          </a:p>
          <a:p>
            <a:r>
              <a:rPr lang="en-US"/>
              <a:t>Lowest Common denominator for all national and international laws</a:t>
            </a:r>
          </a:p>
          <a:p>
            <a:r>
              <a:rPr lang="en-US"/>
              <a:t>Train the leadership – make them "get it" about the exposure</a:t>
            </a:r>
            <a:endParaRPr lang="en-US" dirty="0"/>
          </a:p>
          <a:p>
            <a:r>
              <a:rPr lang="en-US" dirty="0"/>
              <a:t>Make the communications team aware</a:t>
            </a:r>
          </a:p>
          <a:p>
            <a:r>
              <a:rPr lang="en-US" dirty="0"/>
              <a:t>Get the InfoSec and GRC teams start on the 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/>
              <a:t>Who</a:t>
            </a:r>
          </a:p>
          <a:p>
            <a:r>
              <a:rPr lang="en-US" u="sng" dirty="0"/>
              <a:t>Why</a:t>
            </a:r>
          </a:p>
          <a:p>
            <a:r>
              <a:rPr lang="en-US" u="sng" dirty="0"/>
              <a:t>What</a:t>
            </a:r>
          </a:p>
          <a:p>
            <a:r>
              <a:rPr lang="en-US" u="sng" dirty="0"/>
              <a:t>When / Where</a:t>
            </a:r>
            <a:r>
              <a:rPr lang="en-US" dirty="0"/>
              <a:t> </a:t>
            </a:r>
          </a:p>
          <a:p>
            <a:r>
              <a:rPr lang="en-US" u="sng" dirty="0"/>
              <a:t>How – opportunity</a:t>
            </a:r>
          </a:p>
          <a:p>
            <a:r>
              <a:rPr lang="en-US" u="sng" dirty="0"/>
              <a:t>How - strategies</a:t>
            </a:r>
          </a:p>
          <a:p>
            <a:r>
              <a:rPr lang="en-US" b="1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3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542-5D23-4646-930E-EED9592A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G-C-Privacy Data Protection: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6653-6C1B-40BA-B336-DE061283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7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GDPR, CCPA, </a:t>
            </a:r>
            <a:r>
              <a:rPr lang="en-US"/>
              <a:t>International</a:t>
            </a:r>
            <a:r>
              <a:rPr lang="en-US" dirty="0"/>
              <a:t>, State-level – know your total exposure</a:t>
            </a:r>
          </a:p>
          <a:p>
            <a:r>
              <a:rPr lang="en-US" dirty="0"/>
              <a:t>Know your start dates for exposure – feeds into planning for the </a:t>
            </a:r>
            <a:r>
              <a:rPr lang="en-US"/>
              <a:t>Program</a:t>
            </a:r>
            <a:endParaRPr lang="en-US" dirty="0"/>
          </a:p>
          <a:p>
            <a:r>
              <a:rPr lang="en-US" dirty="0"/>
              <a:t>Better still, find the Lowest Common Denominator that's most effective</a:t>
            </a:r>
          </a:p>
          <a:p>
            <a:r>
              <a:rPr lang="en-US" dirty="0"/>
              <a:t>Lawyers can and do help, but find the right ones, start with your in-house </a:t>
            </a:r>
            <a:r>
              <a:rPr lang="en-US"/>
              <a:t>counsel getting up to speed on these laws and regulations</a:t>
            </a:r>
          </a:p>
          <a:p>
            <a:r>
              <a:rPr lang="en-US" dirty="0"/>
              <a:t>Impacted Areas</a:t>
            </a:r>
          </a:p>
          <a:p>
            <a:pPr lvl="1"/>
            <a:r>
              <a:rPr lang="en-US" dirty="0"/>
              <a:t>App Dev</a:t>
            </a:r>
          </a:p>
          <a:p>
            <a:pPr lvl="1"/>
            <a:r>
              <a:rPr lang="en-US" dirty="0"/>
              <a:t>Data Architecture</a:t>
            </a:r>
          </a:p>
          <a:p>
            <a:pPr lvl="1"/>
            <a:r>
              <a:rPr lang="en-US" dirty="0"/>
              <a:t>InfoSec / GRC</a:t>
            </a:r>
          </a:p>
          <a:p>
            <a:pPr lvl="1"/>
            <a:r>
              <a:rPr lang="en-US" dirty="0"/>
              <a:t>Incident Response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0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542-5D23-4646-930E-EED9592A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G-C-Privacy Data Protection: Takeaways – a different take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6653-6C1B-40BA-B336-DE061283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7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Identify the real business impact and usage for your company, asking</a:t>
            </a:r>
          </a:p>
          <a:p>
            <a:pPr lvl="1"/>
            <a:r>
              <a:rPr lang="en-US"/>
              <a:t>Why do we really need consumer privacy data ?</a:t>
            </a:r>
            <a:endParaRPr lang="en-US" dirty="0"/>
          </a:p>
          <a:p>
            <a:pPr lvl="1"/>
            <a:r>
              <a:rPr lang="en-US"/>
              <a:t>What do we actually use PI for ?</a:t>
            </a:r>
            <a:endParaRPr lang="en-US" dirty="0"/>
          </a:p>
          <a:p>
            <a:pPr lvl="1"/>
            <a:r>
              <a:rPr lang="en-US"/>
              <a:t>Can we make PI protection a business advantage ?</a:t>
            </a:r>
            <a:endParaRPr lang="en-US" dirty="0"/>
          </a:p>
          <a:p>
            <a:pPr lvl="1"/>
            <a:r>
              <a:rPr lang="en-US"/>
              <a:t>Can we make privacy a differentiating feature of our products/services ?</a:t>
            </a:r>
            <a:endParaRPr lang="en-US" dirty="0"/>
          </a:p>
          <a:p>
            <a:r>
              <a:rPr lang="en-US"/>
              <a:t>Consumer Privacy as a business advantage </a:t>
            </a:r>
          </a:p>
          <a:p>
            <a:pPr lvl="1"/>
            <a:r>
              <a:rPr lang="en-US"/>
              <a:t>Tech giants are already taking steps in this direction – FANGAM</a:t>
            </a:r>
          </a:p>
          <a:p>
            <a:pPr lvl="1"/>
            <a:r>
              <a:rPr lang="en-US"/>
              <a:t>Many consumers are ready to "pay premium for privacy" – e.g. paid webmail instead of gmail/hotmail, consumer and family VPN solutions</a:t>
            </a:r>
            <a:endParaRPr lang="en-US" dirty="0"/>
          </a:p>
          <a:p>
            <a:pPr lvl="1"/>
            <a:r>
              <a:rPr lang="en-US"/>
              <a:t>Balance convenience and security – transparancy to customers always welcome</a:t>
            </a:r>
          </a:p>
          <a:p>
            <a:r>
              <a:rPr lang="en-US"/>
              <a:t>At a Bare Minimum – guarantee no sale/release of PI 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603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G-C-Privacy Data Protection: Wrap-up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/>
              <a:t>Who</a:t>
            </a:r>
          </a:p>
          <a:p>
            <a:r>
              <a:rPr lang="en-US" u="sng" dirty="0"/>
              <a:t>Why</a:t>
            </a:r>
          </a:p>
          <a:p>
            <a:r>
              <a:rPr lang="en-US" u="sng" dirty="0"/>
              <a:t>What</a:t>
            </a:r>
          </a:p>
          <a:p>
            <a:r>
              <a:rPr lang="en-US" u="sng" dirty="0"/>
              <a:t>When / Where</a:t>
            </a:r>
            <a:r>
              <a:rPr lang="en-US" dirty="0"/>
              <a:t> </a:t>
            </a:r>
          </a:p>
          <a:p>
            <a:r>
              <a:rPr lang="en-US" u="sng" dirty="0"/>
              <a:t>How – opportunity</a:t>
            </a:r>
          </a:p>
          <a:p>
            <a:r>
              <a:rPr lang="en-US" u="sng" dirty="0"/>
              <a:t>How - strategies</a:t>
            </a:r>
          </a:p>
          <a:p>
            <a:r>
              <a:rPr lang="en-US" u="sng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20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333630"/>
          </a:xfrm>
        </p:spPr>
        <p:txBody>
          <a:bodyPr>
            <a:normAutofit/>
          </a:bodyPr>
          <a:lstStyle/>
          <a:p>
            <a:r>
              <a:rPr lang="en-US"/>
              <a:t>Thank you !</a:t>
            </a:r>
            <a:br>
              <a:rPr lang="en-US" dirty="0"/>
            </a:br>
            <a:br>
              <a:rPr lang="en-US" dirty="0"/>
            </a:br>
            <a:r>
              <a:rPr lang="en-US"/>
              <a:t>Questions?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72777"/>
            <a:ext cx="8596668" cy="1968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Slides on Github -- </a:t>
            </a:r>
            <a:r>
              <a:rPr lang="en-US" dirty="0">
                <a:hlinkClick r:id="rId2"/>
              </a:rPr>
              <a:t>https://github.com/HemantSawant/Presentations</a:t>
            </a:r>
            <a:endParaRPr lang="en-US"/>
          </a:p>
          <a:p>
            <a:r>
              <a:rPr lang="en-US" dirty="0">
                <a:hlinkClick r:id="rId3"/>
              </a:rPr>
              <a:t>https://www.linkedin.com/in/hemantvsawant</a:t>
            </a:r>
            <a:endParaRPr lang="en-US"/>
          </a:p>
          <a:p>
            <a:r>
              <a:rPr lang="en-US"/>
              <a:t>@hsawant on Twitter (not regular, use DM)</a:t>
            </a:r>
            <a:endParaRPr lang="en-US" dirty="0"/>
          </a:p>
          <a:p>
            <a:r>
              <a:rPr lang="en-US"/>
              <a:t>hsawant@gmail.com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2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671B-B203-48F2-B08C-33A3AF1C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</a:t>
            </a:r>
            <a:r>
              <a:rPr lang="en-US" dirty="0" err="1"/>
              <a:t>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285A-AF3C-4FE5-BB99-83AC1A27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1683"/>
            <a:ext cx="8596668" cy="5476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Disclaimer: I am NOT a lawyer</a:t>
            </a:r>
          </a:p>
          <a:p>
            <a:r>
              <a:rPr lang="en-US" dirty="0"/>
              <a:t>Technical Manager with couple decades with Fortune 100 companies in Financial Services</a:t>
            </a:r>
            <a:endParaRPr lang="en-US"/>
          </a:p>
          <a:p>
            <a:r>
              <a:rPr lang="en-US"/>
              <a:t>Extensive experience with making software compliant for InfoSec, cyber security, PCI, FFIEC, ...</a:t>
            </a:r>
          </a:p>
          <a:p>
            <a:r>
              <a:rPr lang="en-US"/>
              <a:t>Strong interest in and practitioner of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Cyber security, Data Protection, Consumer Privacy</a:t>
            </a:r>
          </a:p>
          <a:p>
            <a:pPr lvl="1"/>
            <a:r>
              <a:rPr lang="en-US" dirty="0"/>
              <a:t>Application Architecture, Data Architecture, Management, </a:t>
            </a:r>
          </a:p>
          <a:p>
            <a:pPr lvl="1"/>
            <a:r>
              <a:rPr lang="en-US"/>
              <a:t>Cryptography – custom development of 3-layer security for E-bills</a:t>
            </a:r>
          </a:p>
          <a:p>
            <a:r>
              <a:rPr lang="en-US" dirty="0"/>
              <a:t>Contact</a:t>
            </a:r>
          </a:p>
          <a:p>
            <a:pPr lvl="1"/>
            <a:r>
              <a:rPr lang="en-US" dirty="0">
                <a:hlinkClick r:id="rId2"/>
              </a:rPr>
              <a:t>hsawant@gmail.com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https://www.linkedin.com/in/hemantvsawant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err="1"/>
              <a:t>hsawant</a:t>
            </a:r>
            <a:r>
              <a:rPr lang="en-US"/>
              <a:t> (not regular on Twitter, so prefer DMs)</a:t>
            </a:r>
          </a:p>
          <a:p>
            <a:r>
              <a:rPr lang="en-US"/>
              <a:t>This deck on github: </a:t>
            </a:r>
            <a:r>
              <a:rPr lang="en-US" dirty="0">
                <a:hlinkClick r:id="rId4"/>
              </a:rPr>
              <a:t>https://github.com/HemantSawant/Presentations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1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671B-B203-48F2-B08C-33A3AF1C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G-C-Privacy Data Protection: </a:t>
            </a:r>
            <a:r>
              <a:rPr lang="en-US"/>
              <a:t>who this is applicable to...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285A-AF3C-4FE5-BB99-83AC1A27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550"/>
            <a:ext cx="8826705" cy="4685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Any company that collects and stores customer information</a:t>
            </a:r>
          </a:p>
          <a:p>
            <a:pPr lvl="1"/>
            <a:r>
              <a:rPr lang="en-US" dirty="0"/>
              <a:t>GDPR – European Union resident, visitors included</a:t>
            </a:r>
          </a:p>
          <a:p>
            <a:pPr lvl="1"/>
            <a:r>
              <a:rPr lang="en-US" dirty="0"/>
              <a:t>CCPA - California Resident, includes employees</a:t>
            </a:r>
          </a:p>
          <a:p>
            <a:r>
              <a:rPr lang="en-US"/>
              <a:t>Common (potentially misconstrued) exclusion – surprise!!! </a:t>
            </a:r>
            <a:endParaRPr lang="en-US" dirty="0"/>
          </a:p>
          <a:p>
            <a:pPr lvl="1"/>
            <a:r>
              <a:rPr lang="en-US"/>
              <a:t>B2B companies </a:t>
            </a:r>
            <a:endParaRPr lang="en-US" dirty="0"/>
          </a:p>
          <a:p>
            <a:pPr lvl="1"/>
            <a:r>
              <a:rPr lang="en-US" dirty="0"/>
              <a:t>Industrial manufacturers</a:t>
            </a:r>
          </a:p>
          <a:p>
            <a:pPr lvl="1"/>
            <a:r>
              <a:rPr lang="en-US"/>
              <a:t>Service Providers – think again about who your customers are (people)</a:t>
            </a:r>
            <a:endParaRPr lang="en-US" dirty="0"/>
          </a:p>
          <a:p>
            <a:r>
              <a:rPr lang="en-US" dirty="0"/>
              <a:t>Private Customer Information – even more surprises, for example: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MAC Address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/>
              <a:t>Anything that can be used to directly or indirectly identify a person or household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00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/>
              <a:t>Who</a:t>
            </a:r>
          </a:p>
          <a:p>
            <a:r>
              <a:rPr lang="en-US" b="1" dirty="0"/>
              <a:t>Why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When / Where </a:t>
            </a:r>
          </a:p>
          <a:p>
            <a:r>
              <a:rPr lang="en-US" dirty="0"/>
              <a:t>How – opportunity</a:t>
            </a:r>
          </a:p>
          <a:p>
            <a:r>
              <a:rPr lang="en-US" dirty="0"/>
              <a:t>How - strategies</a:t>
            </a:r>
          </a:p>
          <a:p>
            <a:r>
              <a:rPr lang="en-US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FAEB-1683-4A40-A5D0-7A05D970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CC88-5621-4F30-80F9-D5829F9F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514"/>
            <a:ext cx="8596668" cy="4340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2018 was the year of privacy (some claim, the demise of it...)</a:t>
            </a:r>
          </a:p>
          <a:p>
            <a:pPr lvl="1"/>
            <a:r>
              <a:rPr lang="en-US" dirty="0"/>
              <a:t>Big Privacy Data Breaches</a:t>
            </a:r>
          </a:p>
          <a:p>
            <a:pPr lvl="2"/>
            <a:r>
              <a:rPr lang="en-US"/>
              <a:t>US – Mariott among many biz, Facebook every other week</a:t>
            </a:r>
            <a:endParaRPr lang="en-US" dirty="0"/>
          </a:p>
          <a:p>
            <a:pPr lvl="2"/>
            <a:r>
              <a:rPr lang="en-US" dirty="0"/>
              <a:t>International – India – Aadhaar ID cards including biometrics </a:t>
            </a:r>
          </a:p>
          <a:p>
            <a:r>
              <a:rPr lang="en-US" dirty="0"/>
              <a:t>Led to these kind of quotes</a:t>
            </a:r>
          </a:p>
          <a:p>
            <a:pPr lvl="1"/>
            <a:r>
              <a:rPr lang="en-US" dirty="0"/>
              <a:t>Trust is dead (but trust is the only real foundation for action)</a:t>
            </a:r>
          </a:p>
          <a:p>
            <a:pPr lvl="1"/>
            <a:r>
              <a:rPr lang="en-US"/>
              <a:t>Surveillance Capitalism (term coined by a Harvard researcher Shoshana Zuboff)</a:t>
            </a:r>
            <a:endParaRPr lang="en-US" dirty="0"/>
          </a:p>
          <a:p>
            <a:pPr lvl="1"/>
            <a:r>
              <a:rPr lang="en-US"/>
              <a:t>If they really want and try they can get to your private data, whoever you are.</a:t>
            </a:r>
            <a:endParaRPr lang="en-US" dirty="0"/>
          </a:p>
          <a:p>
            <a:r>
              <a:rPr lang="en-US" dirty="0"/>
              <a:t>Examples from consumer space</a:t>
            </a:r>
          </a:p>
          <a:p>
            <a:r>
              <a:rPr lang="en-US" dirty="0"/>
              <a:t>Examples from corporate 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084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FAEB-1683-4A40-A5D0-7A05D970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CC88-5621-4F30-80F9-D5829F9F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 is the most business innovation friendly in the world – that does not mean we need to remain "The Wild West"</a:t>
            </a:r>
          </a:p>
          <a:p>
            <a:r>
              <a:rPr lang="en-US" dirty="0"/>
              <a:t>Europe is known to take the hard choices in regulation first in the world</a:t>
            </a:r>
          </a:p>
          <a:p>
            <a:r>
              <a:rPr lang="en-US" dirty="0"/>
              <a:t>US follows, with California leading the way</a:t>
            </a:r>
          </a:p>
          <a:p>
            <a:r>
              <a:rPr lang="en-US" dirty="0"/>
              <a:t>Jury is still out whether this kind of regulation is right and enough </a:t>
            </a:r>
          </a:p>
          <a:p>
            <a:r>
              <a:rPr lang="en-US" dirty="0"/>
              <a:t>Everyone agrees we do need some type of regulation</a:t>
            </a:r>
          </a:p>
          <a:p>
            <a:r>
              <a:rPr lang="en-US" dirty="0"/>
              <a:t>At least two CEOs from FANGAM (the tech giants) have concrete Proposals</a:t>
            </a:r>
          </a:p>
          <a:p>
            <a:r>
              <a:rPr lang="en-US" dirty="0"/>
              <a:t>Federal level regulation makes more sense and probably 5-10 years out</a:t>
            </a:r>
          </a:p>
        </p:txBody>
      </p:sp>
    </p:spTree>
    <p:extLst>
      <p:ext uri="{BB962C8B-B14F-4D97-AF65-F5344CB8AC3E}">
        <p14:creationId xmlns:p14="http://schemas.microsoft.com/office/powerpoint/2010/main" val="3806409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F0D-A937-4CF1-939E-D5EB7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AB74-74D7-4224-BB5C-6FA675B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/>
              <a:t>Who</a:t>
            </a:r>
          </a:p>
          <a:p>
            <a:r>
              <a:rPr lang="en-US" u="sng" dirty="0"/>
              <a:t>Why</a:t>
            </a:r>
          </a:p>
          <a:p>
            <a:r>
              <a:rPr lang="en-US" b="1" dirty="0"/>
              <a:t>What</a:t>
            </a:r>
          </a:p>
          <a:p>
            <a:r>
              <a:rPr lang="en-US" dirty="0"/>
              <a:t>When / Where </a:t>
            </a:r>
          </a:p>
          <a:p>
            <a:r>
              <a:rPr lang="en-US" dirty="0"/>
              <a:t>How – opportunity</a:t>
            </a:r>
          </a:p>
          <a:p>
            <a:r>
              <a:rPr lang="en-US" dirty="0"/>
              <a:t>How - strategies</a:t>
            </a:r>
          </a:p>
          <a:p>
            <a:r>
              <a:rPr lang="en-US" dirty="0"/>
              <a:t>Takeaways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3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5F6D-DE0E-4EC6-A40E-8211B558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G-C-Privacy Data Protection: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18A4-4157-46BB-90A3-90FECAA5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495"/>
            <a:ext cx="8596668" cy="4901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EU's General Data Protection Regulation (GDPR)</a:t>
            </a:r>
          </a:p>
          <a:p>
            <a:pPr lvl="1"/>
            <a:r>
              <a:rPr lang="en-US"/>
              <a:t>Right to request, correct, control processing, erasure of personal data</a:t>
            </a:r>
            <a:endParaRPr lang="en-US" dirty="0"/>
          </a:p>
          <a:p>
            <a:pPr lvl="1"/>
            <a:r>
              <a:rPr lang="en-US"/>
              <a:t>Report breach within 72 hours</a:t>
            </a:r>
            <a:endParaRPr lang="en-US" dirty="0"/>
          </a:p>
          <a:p>
            <a:pPr lvl="1"/>
            <a:r>
              <a:rPr lang="en-US"/>
              <a:t>Respond to customer request within 30 days</a:t>
            </a:r>
          </a:p>
          <a:p>
            <a:pPr lvl="1"/>
            <a:r>
              <a:rPr lang="en-US"/>
              <a:t>Max fine per infraction - 4% of annual global sales </a:t>
            </a:r>
            <a:endParaRPr lang="en-US" dirty="0"/>
          </a:p>
          <a:p>
            <a:r>
              <a:rPr lang="en-US"/>
              <a:t>California Consumer Privacy Act (CCPA)</a:t>
            </a:r>
          </a:p>
          <a:p>
            <a:pPr lvl="1"/>
            <a:r>
              <a:rPr lang="en-US"/>
              <a:t>Considered GDPR+ includes employees</a:t>
            </a:r>
          </a:p>
          <a:p>
            <a:pPr lvl="1"/>
            <a:r>
              <a:rPr lang="en-US"/>
              <a:t>Jan 2020 enforcement launch</a:t>
            </a:r>
            <a:endParaRPr lang="en-US" dirty="0"/>
          </a:p>
          <a:p>
            <a:pPr lvl="1"/>
            <a:r>
              <a:rPr lang="en-US"/>
              <a:t>Any company with customers or employees in California </a:t>
            </a:r>
            <a:endParaRPr lang="en-US" dirty="0"/>
          </a:p>
          <a:p>
            <a:r>
              <a:rPr lang="en-US"/>
              <a:t>Other states in the US – 30+ under way, Ohio has a different take</a:t>
            </a:r>
          </a:p>
          <a:p>
            <a:r>
              <a:rPr lang="en-US"/>
              <a:t>Other countries in the world – Argentina, Canada, Iceland, Israel, Malaysia, New Zealand, Switzerland, Uruguay,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GDPR,CCPA,... Privacy Data Protection Regulations -  A Technologist’s Perspective</vt:lpstr>
      <vt:lpstr>G-C-Privacy Data Protection: Agenda</vt:lpstr>
      <vt:lpstr>G-C-Privacy Data Protection: whoamI</vt:lpstr>
      <vt:lpstr>G-C-Privacy Data Protection: who this is applicable to...</vt:lpstr>
      <vt:lpstr>G-C-Privacy Data Protection: Agenda</vt:lpstr>
      <vt:lpstr>G-C-Privacy Data Protection: Why</vt:lpstr>
      <vt:lpstr>G-C-Privacy Data Protection: Why</vt:lpstr>
      <vt:lpstr>G-C-Privacy Data Protection: Agenda</vt:lpstr>
      <vt:lpstr>G-C-Privacy Data Protection: What</vt:lpstr>
      <vt:lpstr>G-C-Privacy Data Protection: What – GDPR details </vt:lpstr>
      <vt:lpstr>G-C-Privacy Data Protection: What – CCPA details </vt:lpstr>
      <vt:lpstr>G-C-Privacy Data Protection: What – GDPR vs CCPA </vt:lpstr>
      <vt:lpstr>G-C-Privacy Data Protection: What – GDPR vs CCPA vs other states </vt:lpstr>
      <vt:lpstr>G-C-Privacy Data Protection: Agenda</vt:lpstr>
      <vt:lpstr>G-C-Privacy Data Protection: When - time lines to remember</vt:lpstr>
      <vt:lpstr>G-C-Privacy Data Protection: Agenda</vt:lpstr>
      <vt:lpstr>G-C-Privacy Data Protection: How – the opportunity</vt:lpstr>
      <vt:lpstr>G-C-Privacy Data Protection: How – the opportunity – projected GDPR Opportunity</vt:lpstr>
      <vt:lpstr>G-C-Privacy Data Protection: Agenda</vt:lpstr>
      <vt:lpstr>G-C-Privacy Data Protection: How – the strategies </vt:lpstr>
      <vt:lpstr>G-C-Privacy Data Protection: Agenda</vt:lpstr>
      <vt:lpstr>G-C-Privacy Data Protection: Takeaways</vt:lpstr>
      <vt:lpstr>G-C-Privacy Data Protection: Takeaways – a different take</vt:lpstr>
      <vt:lpstr>G-C-Privacy Data Protection: Wrap-up</vt:lpstr>
      <vt:lpstr>Thank you !  Questions?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1531</cp:revision>
  <dcterms:created xsi:type="dcterms:W3CDTF">2014-09-12T02:18:09Z</dcterms:created>
  <dcterms:modified xsi:type="dcterms:W3CDTF">2019-05-16T05:25:46Z</dcterms:modified>
</cp:coreProperties>
</file>