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a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4.xml"/><Relationship Id="rId33" Type="http://schemas.openxmlformats.org/officeDocument/2006/relationships/font" Target="fonts/PTSans-regular.fntdata"/><Relationship Id="rId10" Type="http://schemas.openxmlformats.org/officeDocument/2006/relationships/slide" Target="slides/slide3.xml"/><Relationship Id="rId32" Type="http://schemas.openxmlformats.org/officeDocument/2006/relationships/font" Target="fonts/Lato-boldItalic.fntdata"/><Relationship Id="rId13" Type="http://schemas.openxmlformats.org/officeDocument/2006/relationships/slide" Target="slides/slide6.xml"/><Relationship Id="rId35" Type="http://schemas.openxmlformats.org/officeDocument/2006/relationships/font" Target="fonts/PTSans-italic.fntdata"/><Relationship Id="rId12" Type="http://schemas.openxmlformats.org/officeDocument/2006/relationships/slide" Target="slides/slide5.xml"/><Relationship Id="rId34" Type="http://schemas.openxmlformats.org/officeDocument/2006/relationships/font" Target="fonts/PT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ffe8b2b9b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ffe8b2b9b_5_6:notes"/>
          <p:cNvSpPr txBox="1"/>
          <p:nvPr>
            <p:ph idx="1" type="body"/>
          </p:nvPr>
        </p:nvSpPr>
        <p:spPr>
          <a:xfrm>
            <a:off x="685800" y="4343400"/>
            <a:ext cx="5486500" cy="4114875"/>
          </a:xfrm>
          <a:prstGeom prst="rect">
            <a:avLst/>
          </a:prstGeom>
        </p:spPr>
        <p:txBody>
          <a:bodyPr anchorCtr="0" anchor="t" bIns="69850" lIns="69850" spcFirstLastPara="1" rIns="69850" wrap="square" tIns="6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0efd00da9_0_32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10efd00da9_0_32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3" name="Google Shape;233;g310efd00da9_0_32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0efd00da9_0_39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10efd00da9_0_39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7" name="Google Shape;247;g310efd00da9_0_39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ffe8b2b9b_0_141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7ffe8b2b9b_0_141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0" name="Google Shape;260;g27ffe8b2b9b_0_141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ffe8b2b9b_2_5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7ffe8b2b9b_2_5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9" name="Google Shape;269;g27ffe8b2b9b_2_5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ffe8b2b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ffe8b2b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69850" lIns="69850" spcFirstLastPara="1" rIns="69850" wrap="square" tIns="6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ffe8b2b9b_2_1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7ffe8b2b9b_2_1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0" name="Google Shape;140;g27ffe8b2b9b_2_1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ffe8b2b9b_2_39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7ffe8b2b9b_2_39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6" name="Google Shape;156;g27ffe8b2b9b_2_39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0efd00da9_0_4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10efd00da9_0_4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7" name="Google Shape;177;g310efd00da9_0_4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fe8b2b9b_2_70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ffe8b2b9b_2_70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9" name="Google Shape;189;g27ffe8b2b9b_2_70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0efd00da9_0_11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10efd00da9_0_11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1" name="Google Shape;201;g310efd00da9_0_11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13c174a7d_7_14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113c174a7d_7_14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2" name="Google Shape;212;g3113c174a7d_7_14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0efd00da9_0_25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10efd00da9_0_25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4" name="Google Shape;224;g310efd00da9_0_25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5" name="Google Shape;5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9" name="Google Shape;5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3" name="Google Shape;6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7" name="Google Shape;67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1" name="Google Shape;71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5" name="Google Shape;75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9" name="Google Shape;79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3" name="Google Shape;83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7" name="Google Shape;87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1" name="Google Shape;91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7"/>
          <p:cNvCxnSpPr/>
          <p:nvPr/>
        </p:nvCxnSpPr>
        <p:spPr>
          <a:xfrm>
            <a:off x="425198" y="415650"/>
            <a:ext cx="18337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7"/>
          <p:cNvSpPr txBox="1"/>
          <p:nvPr>
            <p:ph type="title"/>
          </p:nvPr>
        </p:nvSpPr>
        <p:spPr>
          <a:xfrm>
            <a:off x="283103" y="712141"/>
            <a:ext cx="6244125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○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■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8497999" y="4688759"/>
            <a:ext cx="548625" cy="39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</a:defRPr>
            </a:lvl1pPr>
            <a:lvl2pPr lvl="1" rtl="0">
              <a:buNone/>
              <a:defRPr sz="1400">
                <a:solidFill>
                  <a:schemeClr val="lt1"/>
                </a:solidFill>
              </a:defRPr>
            </a:lvl2pPr>
            <a:lvl3pPr lvl="2" rtl="0">
              <a:buNone/>
              <a:defRPr sz="1400">
                <a:solidFill>
                  <a:schemeClr val="lt1"/>
                </a:solidFill>
              </a:defRPr>
            </a:lvl3pPr>
            <a:lvl4pPr lvl="3" rtl="0">
              <a:buNone/>
              <a:defRPr sz="1400">
                <a:solidFill>
                  <a:schemeClr val="lt1"/>
                </a:solidFill>
              </a:defRPr>
            </a:lvl4pPr>
            <a:lvl5pPr lvl="4" rtl="0">
              <a:buNone/>
              <a:defRPr sz="1400">
                <a:solidFill>
                  <a:schemeClr val="lt1"/>
                </a:solidFill>
              </a:defRPr>
            </a:lvl5pPr>
            <a:lvl6pPr lvl="5" rtl="0">
              <a:buNone/>
              <a:defRPr sz="1400">
                <a:solidFill>
                  <a:schemeClr val="lt1"/>
                </a:solidFill>
              </a:defRPr>
            </a:lvl6pPr>
            <a:lvl7pPr lvl="6" rtl="0">
              <a:buNone/>
              <a:defRPr sz="1400">
                <a:solidFill>
                  <a:schemeClr val="lt1"/>
                </a:solidFill>
              </a:defRPr>
            </a:lvl7pPr>
            <a:lvl8pPr lvl="7" rtl="0">
              <a:buNone/>
              <a:defRPr sz="1400">
                <a:solidFill>
                  <a:schemeClr val="lt1"/>
                </a:solidFill>
              </a:defRPr>
            </a:lvl8pPr>
            <a:lvl9pPr lvl="8" rtl="0">
              <a:buNone/>
              <a:defRPr sz="14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www.unb.ca/cic/datasets/url-2016.html" TargetMode="External"/><Relationship Id="rId5" Type="http://schemas.openxmlformats.org/officeDocument/2006/relationships/hyperlink" Target="https://doi.org/10.3390/sym15010180" TargetMode="External"/><Relationship Id="rId6" Type="http://schemas.openxmlformats.org/officeDocument/2006/relationships/hyperlink" Target="https://archive.ics.uci.edu/ml/datasets/Phishing+Websites" TargetMode="External"/><Relationship Id="rId7" Type="http://schemas.openxmlformats.org/officeDocument/2006/relationships/hyperlink" Target="https://arxiv.org/pdf/2009.11116" TargetMode="External"/><Relationship Id="rId8" Type="http://schemas.openxmlformats.org/officeDocument/2006/relationships/hyperlink" Target="https://github.com/shreyagopal/Phishing-Website-Detection-by-Machine-Learning-Techniqu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0cwXjLEop0tNwPBigpzbC4u4Tl02ZQiB/view" TargetMode="External"/><Relationship Id="rId5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0D3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904100" y="0"/>
            <a:ext cx="7159800" cy="10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3200"/>
              <a:t>BUILDING A PHISHING DETECTION WEBSITE</a:t>
            </a:r>
            <a:endParaRPr sz="3200"/>
          </a:p>
        </p:txBody>
      </p:sp>
      <p:cxnSp>
        <p:nvCxnSpPr>
          <p:cNvPr id="103" name="Google Shape;103;p28"/>
          <p:cNvCxnSpPr/>
          <p:nvPr/>
        </p:nvCxnSpPr>
        <p:spPr>
          <a:xfrm>
            <a:off x="989663" y="4400425"/>
            <a:ext cx="7153800" cy="27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8"/>
          <p:cNvSpPr txBox="1"/>
          <p:nvPr/>
        </p:nvSpPr>
        <p:spPr>
          <a:xfrm>
            <a:off x="3184175" y="1186338"/>
            <a:ext cx="2764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Presented by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Hemant Shankar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Enrollment: 20DSMA023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Sem: 9th (BSMS)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187" y="2617675"/>
            <a:ext cx="911428" cy="10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8"/>
          <p:cNvSpPr txBox="1"/>
          <p:nvPr/>
        </p:nvSpPr>
        <p:spPr>
          <a:xfrm>
            <a:off x="2194350" y="3607700"/>
            <a:ext cx="475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Department of Mathematics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National Institute of technology, Agartala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8"/>
          <p:cNvSpPr txBox="1"/>
          <p:nvPr/>
        </p:nvSpPr>
        <p:spPr>
          <a:xfrm>
            <a:off x="1567350" y="4204500"/>
            <a:ext cx="6009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the Supervision of</a:t>
            </a:r>
            <a:r>
              <a:rPr lang="en-GB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Dr. Supriyo Dutta (Assistant Professor)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28"/>
          <p:cNvCxnSpPr/>
          <p:nvPr/>
        </p:nvCxnSpPr>
        <p:spPr>
          <a:xfrm>
            <a:off x="903988" y="1108875"/>
            <a:ext cx="7159800" cy="21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/>
          <p:nvPr/>
        </p:nvSpPr>
        <p:spPr>
          <a:xfrm>
            <a:off x="523575" y="211150"/>
            <a:ext cx="8016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</a:pP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1" i="0" lang="en-GB" sz="2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Input Processing &amp; Output Generation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425" y="842350"/>
            <a:ext cx="6994299" cy="27445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</p:pic>
      <p:sp>
        <p:nvSpPr>
          <p:cNvPr id="239" name="Google Shape;239;p37"/>
          <p:cNvSpPr txBox="1"/>
          <p:nvPr/>
        </p:nvSpPr>
        <p:spPr>
          <a:xfrm>
            <a:off x="572475" y="671775"/>
            <a:ext cx="130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B42D"/>
                </a:solidFill>
              </a:rPr>
              <a:t>Step 01: </a:t>
            </a:r>
            <a:endParaRPr>
              <a:solidFill>
                <a:srgbClr val="F2B4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B42D"/>
                </a:solidFill>
              </a:rPr>
              <a:t>Taking input</a:t>
            </a:r>
            <a:endParaRPr>
              <a:solidFill>
                <a:srgbClr val="F2B42D"/>
              </a:solidFill>
            </a:endParaRPr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423" y="1287375"/>
            <a:ext cx="5629426" cy="160840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</p:pic>
      <p:sp>
        <p:nvSpPr>
          <p:cNvPr id="241" name="Google Shape;241;p37"/>
          <p:cNvSpPr txBox="1"/>
          <p:nvPr/>
        </p:nvSpPr>
        <p:spPr>
          <a:xfrm>
            <a:off x="572475" y="1564575"/>
            <a:ext cx="164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B42D"/>
                </a:solidFill>
              </a:rPr>
              <a:t>Step 02: </a:t>
            </a:r>
            <a:endParaRPr>
              <a:solidFill>
                <a:srgbClr val="F2B4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B42D"/>
                </a:solidFill>
              </a:rPr>
              <a:t>Making </a:t>
            </a:r>
            <a:endParaRPr>
              <a:solidFill>
                <a:srgbClr val="F2B4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B42D"/>
                </a:solidFill>
              </a:rPr>
              <a:t>Prediction</a:t>
            </a:r>
            <a:endParaRPr>
              <a:solidFill>
                <a:srgbClr val="F2B42D"/>
              </a:solidFill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1425" y="3066353"/>
            <a:ext cx="5629426" cy="184919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/>
        </p:nvSpPr>
        <p:spPr>
          <a:xfrm>
            <a:off x="572475" y="3501450"/>
            <a:ext cx="153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Step 03: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Output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Generation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9" name="Google Shape;2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206600" y="211150"/>
            <a:ext cx="8334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</a:pP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1" i="0" lang="en-GB" sz="2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Website Deployment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616400" y="1220250"/>
            <a:ext cx="782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2B42D"/>
                </a:solidFill>
              </a:rPr>
              <a:t>Step 01: </a:t>
            </a:r>
            <a:r>
              <a:rPr b="1" lang="en-GB" sz="1600">
                <a:solidFill>
                  <a:srgbClr val="F2B42D"/>
                </a:solidFill>
              </a:rPr>
              <a:t>Hosting Setup </a:t>
            </a:r>
            <a:endParaRPr b="1" sz="1600">
              <a:solidFill>
                <a:srgbClr val="F2B42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2B42D"/>
                </a:solidFill>
              </a:rPr>
              <a:t>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Configure server environment for website deployment.</a:t>
            </a:r>
            <a:endParaRPr b="1" sz="1600">
              <a:solidFill>
                <a:srgbClr val="F2B42D"/>
              </a:solidFill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649550" y="2385875"/>
            <a:ext cx="775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2B42D"/>
                </a:solidFill>
              </a:rPr>
              <a:t>Step 02: Deployment Process</a:t>
            </a:r>
            <a:endParaRPr b="1" sz="1600">
              <a:solidFill>
                <a:srgbClr val="F2B42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2B42D"/>
                </a:solidFill>
              </a:rPr>
              <a:t>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Upload and Configure website files on server</a:t>
            </a:r>
            <a:endParaRPr b="1" sz="1600">
              <a:solidFill>
                <a:srgbClr val="F2B42D"/>
              </a:solidFill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649550" y="3482400"/>
            <a:ext cx="775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2B42D"/>
                </a:solidFill>
              </a:rPr>
              <a:t>Step 03: Testing</a:t>
            </a:r>
            <a:endParaRPr b="1" sz="1600">
              <a:solidFill>
                <a:srgbClr val="F2B42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2B42D"/>
                </a:solidFill>
              </a:rPr>
              <a:t>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Verify website functionality in production environment</a:t>
            </a:r>
            <a:endParaRPr b="1" sz="1600">
              <a:solidFill>
                <a:srgbClr val="F2B42D"/>
              </a:solidFill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4321700" y="1938879"/>
            <a:ext cx="412200" cy="44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/>
          <p:nvPr/>
        </p:nvSpPr>
        <p:spPr>
          <a:xfrm>
            <a:off x="4321700" y="3062979"/>
            <a:ext cx="412200" cy="44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464850" y="488525"/>
            <a:ext cx="81888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</a:pPr>
            <a:r>
              <a:rPr b="1" lang="en-GB" sz="37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REFERENCES</a:t>
            </a:r>
            <a:endParaRPr b="0" i="0" sz="37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583350" y="1596850"/>
            <a:ext cx="8070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en-GB" sz="2300" u="sng">
                <a:solidFill>
                  <a:schemeClr val="hlink"/>
                </a:solidFill>
                <a:hlinkClick r:id="rId4"/>
              </a:rPr>
              <a:t>https://www.unb.ca/cic/datasets/url-2016.html</a:t>
            </a:r>
            <a:r>
              <a:rPr lang="en-GB" sz="2300">
                <a:solidFill>
                  <a:schemeClr val="lt1"/>
                </a:solidFill>
              </a:rPr>
              <a:t> (Data Source)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en-GB" sz="2300" u="sng">
                <a:solidFill>
                  <a:schemeClr val="hlink"/>
                </a:solidFill>
                <a:hlinkClick r:id="rId5"/>
              </a:rPr>
              <a:t>https://doi.org/10.3390/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en-GB" sz="2300" u="sng">
                <a:solidFill>
                  <a:schemeClr val="hlink"/>
                </a:solidFill>
                <a:hlinkClick r:id="rId6"/>
              </a:rPr>
              <a:t>https://archive.ics.uci.edu/ml/datasets/Phishing+Websites</a:t>
            </a: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en-GB" sz="2300" u="sng">
                <a:solidFill>
                  <a:schemeClr val="hlink"/>
                </a:solidFill>
                <a:hlinkClick r:id="rId7"/>
              </a:rPr>
              <a:t>https://arxiv.org/pdf/2009.11116</a:t>
            </a: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AutoNum type="arabicPeriod"/>
            </a:pPr>
            <a:r>
              <a:rPr lang="en-GB" sz="2300" u="sng">
                <a:solidFill>
                  <a:schemeClr val="hlink"/>
                </a:solidFill>
                <a:hlinkClick r:id="rId8"/>
              </a:rPr>
              <a:t>Script and Data References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1" name="Google Shape;2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523650" y="2082150"/>
            <a:ext cx="8130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</a:pPr>
            <a:r>
              <a:rPr b="1" lang="en-GB" sz="55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0" i="0" sz="55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0D3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9"/>
          <p:cNvCxnSpPr/>
          <p:nvPr/>
        </p:nvCxnSpPr>
        <p:spPr>
          <a:xfrm>
            <a:off x="4532300" y="1015775"/>
            <a:ext cx="19200" cy="3701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9"/>
          <p:cNvSpPr/>
          <p:nvPr/>
        </p:nvSpPr>
        <p:spPr>
          <a:xfrm>
            <a:off x="4410218" y="1415320"/>
            <a:ext cx="312600" cy="312600"/>
          </a:xfrm>
          <a:prstGeom prst="roundRect">
            <a:avLst>
              <a:gd fmla="val 20000" name="adj"/>
            </a:avLst>
          </a:prstGeom>
          <a:solidFill>
            <a:schemeClr val="accent4"/>
          </a:solidFill>
          <a:ln cap="flat" cmpd="sng" w="13800">
            <a:solidFill>
              <a:srgbClr val="F9C5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29"/>
          <p:cNvSpPr/>
          <p:nvPr/>
        </p:nvSpPr>
        <p:spPr>
          <a:xfrm>
            <a:off x="4410218" y="1982645"/>
            <a:ext cx="312600" cy="312600"/>
          </a:xfrm>
          <a:prstGeom prst="roundRect">
            <a:avLst>
              <a:gd fmla="val 20000" name="adj"/>
            </a:avLst>
          </a:prstGeom>
          <a:solidFill>
            <a:schemeClr val="accent4"/>
          </a:solidFill>
          <a:ln cap="flat" cmpd="sng" w="13800">
            <a:solidFill>
              <a:srgbClr val="F9C5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16" name="Google Shape;116;p29"/>
          <p:cNvSpPr/>
          <p:nvPr/>
        </p:nvSpPr>
        <p:spPr>
          <a:xfrm>
            <a:off x="4390968" y="2523008"/>
            <a:ext cx="312600" cy="312600"/>
          </a:xfrm>
          <a:prstGeom prst="roundRect">
            <a:avLst>
              <a:gd fmla="val 20000" name="adj"/>
            </a:avLst>
          </a:prstGeom>
          <a:solidFill>
            <a:schemeClr val="accent4"/>
          </a:solidFill>
          <a:ln cap="flat" cmpd="sng" w="13800">
            <a:solidFill>
              <a:srgbClr val="F9C5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117" name="Google Shape;117;p29"/>
          <p:cNvSpPr/>
          <p:nvPr/>
        </p:nvSpPr>
        <p:spPr>
          <a:xfrm>
            <a:off x="4415693" y="3149220"/>
            <a:ext cx="312600" cy="312600"/>
          </a:xfrm>
          <a:prstGeom prst="roundRect">
            <a:avLst>
              <a:gd fmla="val 20000" name="adj"/>
            </a:avLst>
          </a:prstGeom>
          <a:solidFill>
            <a:schemeClr val="accent4"/>
          </a:solidFill>
          <a:ln cap="flat" cmpd="sng" w="13800">
            <a:solidFill>
              <a:srgbClr val="F9C5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4415693" y="3787345"/>
            <a:ext cx="312600" cy="312600"/>
          </a:xfrm>
          <a:prstGeom prst="roundRect">
            <a:avLst>
              <a:gd fmla="val 20000" name="adj"/>
            </a:avLst>
          </a:prstGeom>
          <a:solidFill>
            <a:schemeClr val="accent4"/>
          </a:solidFill>
          <a:ln cap="flat" cmpd="sng" w="13800">
            <a:solidFill>
              <a:srgbClr val="F9C5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119" name="Google Shape;119;p29"/>
          <p:cNvSpPr/>
          <p:nvPr/>
        </p:nvSpPr>
        <p:spPr>
          <a:xfrm>
            <a:off x="4385493" y="4404870"/>
            <a:ext cx="312600" cy="312600"/>
          </a:xfrm>
          <a:prstGeom prst="roundRect">
            <a:avLst>
              <a:gd fmla="val 20000" name="adj"/>
            </a:avLst>
          </a:prstGeom>
          <a:solidFill>
            <a:schemeClr val="accent4"/>
          </a:solidFill>
          <a:ln cap="flat" cmpd="sng" w="13800">
            <a:solidFill>
              <a:srgbClr val="F9C5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  <p:sp>
        <p:nvSpPr>
          <p:cNvPr id="120" name="Google Shape;120;p29"/>
          <p:cNvSpPr txBox="1"/>
          <p:nvPr/>
        </p:nvSpPr>
        <p:spPr>
          <a:xfrm>
            <a:off x="23950" y="10115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F0000"/>
                </a:solidFill>
              </a:rPr>
              <a:t>WORKFLOW OF THE PROJECT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121" name="Google Shape;121;p29"/>
          <p:cNvSpPr/>
          <p:nvPr/>
        </p:nvSpPr>
        <p:spPr>
          <a:xfrm>
            <a:off x="4385593" y="847995"/>
            <a:ext cx="312600" cy="312600"/>
          </a:xfrm>
          <a:prstGeom prst="roundRect">
            <a:avLst>
              <a:gd fmla="val 20000" name="adj"/>
            </a:avLst>
          </a:prstGeom>
          <a:solidFill>
            <a:schemeClr val="accent4"/>
          </a:solidFill>
          <a:ln cap="flat" cmpd="sng" w="13800">
            <a:solidFill>
              <a:srgbClr val="F9C5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4385500" y="848247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3" name="Google Shape;123;p29"/>
          <p:cNvCxnSpPr>
            <a:stCxn id="122" idx="1"/>
          </p:cNvCxnSpPr>
          <p:nvPr/>
        </p:nvCxnSpPr>
        <p:spPr>
          <a:xfrm flipH="1">
            <a:off x="3983500" y="1004547"/>
            <a:ext cx="402000" cy="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9"/>
          <p:cNvCxnSpPr/>
          <p:nvPr/>
        </p:nvCxnSpPr>
        <p:spPr>
          <a:xfrm flipH="1">
            <a:off x="4728300" y="1539922"/>
            <a:ext cx="402000" cy="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9"/>
          <p:cNvCxnSpPr/>
          <p:nvPr/>
        </p:nvCxnSpPr>
        <p:spPr>
          <a:xfrm flipH="1">
            <a:off x="3983500" y="2158097"/>
            <a:ext cx="402000" cy="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9"/>
          <p:cNvCxnSpPr/>
          <p:nvPr/>
        </p:nvCxnSpPr>
        <p:spPr>
          <a:xfrm flipH="1">
            <a:off x="4728300" y="2678997"/>
            <a:ext cx="402000" cy="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9"/>
          <p:cNvCxnSpPr/>
          <p:nvPr/>
        </p:nvCxnSpPr>
        <p:spPr>
          <a:xfrm flipH="1">
            <a:off x="3983500" y="3311647"/>
            <a:ext cx="402000" cy="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9"/>
          <p:cNvCxnSpPr/>
          <p:nvPr/>
        </p:nvCxnSpPr>
        <p:spPr>
          <a:xfrm flipH="1">
            <a:off x="4728300" y="3943347"/>
            <a:ext cx="402000" cy="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9"/>
          <p:cNvCxnSpPr/>
          <p:nvPr/>
        </p:nvCxnSpPr>
        <p:spPr>
          <a:xfrm flipH="1">
            <a:off x="3983500" y="4560872"/>
            <a:ext cx="402000" cy="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9"/>
          <p:cNvSpPr txBox="1"/>
          <p:nvPr/>
        </p:nvSpPr>
        <p:spPr>
          <a:xfrm>
            <a:off x="698500" y="781650"/>
            <a:ext cx="32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Fetching</a:t>
            </a:r>
            <a:r>
              <a:rPr b="1" lang="en-GB">
                <a:solidFill>
                  <a:srgbClr val="FF0000"/>
                </a:solidFill>
              </a:rPr>
              <a:t> Data</a:t>
            </a:r>
            <a:r>
              <a:rPr lang="en-GB">
                <a:solidFill>
                  <a:schemeClr val="lt1"/>
                </a:solidFill>
              </a:rPr>
              <a:t>: Collecting </a:t>
            </a:r>
            <a:r>
              <a:rPr lang="en-GB">
                <a:solidFill>
                  <a:schemeClr val="lt1"/>
                </a:solidFill>
              </a:rPr>
              <a:t>Phishing</a:t>
            </a:r>
            <a:r>
              <a:rPr lang="en-GB">
                <a:solidFill>
                  <a:schemeClr val="lt1"/>
                </a:solidFill>
              </a:rPr>
              <a:t> and Legit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5135775" y="1247725"/>
            <a:ext cx="35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Feature Engineering</a:t>
            </a:r>
            <a:r>
              <a:rPr lang="en-GB">
                <a:solidFill>
                  <a:schemeClr val="lt1"/>
                </a:solidFill>
              </a:rPr>
              <a:t>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Clean and prepare data for training.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739475" y="1915750"/>
            <a:ext cx="3219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Data Analysis</a:t>
            </a:r>
            <a:r>
              <a:rPr lang="en-GB">
                <a:solidFill>
                  <a:schemeClr val="lt1"/>
                </a:solidFill>
              </a:rPr>
              <a:t>: Examine Data to identify trends and patterns</a:t>
            </a:r>
            <a:r>
              <a:rPr lang="en-GB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5155025" y="2456100"/>
            <a:ext cx="335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Model Training and Testing</a:t>
            </a:r>
            <a:r>
              <a:rPr lang="en-GB">
                <a:solidFill>
                  <a:schemeClr val="lt1"/>
                </a:solidFill>
              </a:rPr>
              <a:t>: Develop and evaluate model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882300" y="3082325"/>
            <a:ext cx="30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Building Website UI</a:t>
            </a:r>
            <a:r>
              <a:rPr lang="en-GB">
                <a:solidFill>
                  <a:schemeClr val="lt1"/>
                </a:solidFill>
              </a:rPr>
              <a:t>: Design User Interface for interaction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5155025" y="3586725"/>
            <a:ext cx="370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Input Processing and Output Generation</a:t>
            </a:r>
            <a:r>
              <a:rPr lang="en-GB">
                <a:solidFill>
                  <a:schemeClr val="lt1"/>
                </a:solidFill>
              </a:rPr>
              <a:t>: Handle user inputs and produce detection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734000" y="4334375"/>
            <a:ext cx="32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Deploying Website</a:t>
            </a:r>
            <a:r>
              <a:rPr lang="en-GB">
                <a:solidFill>
                  <a:schemeClr val="lt1"/>
                </a:solidFill>
              </a:rPr>
              <a:t>: Launching the website for public use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/>
          <p:nvPr/>
        </p:nvSpPr>
        <p:spPr>
          <a:xfrm>
            <a:off x="340650" y="359400"/>
            <a:ext cx="84099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419100" lvl="0" marL="457200" marR="0" rtl="0" algn="ctr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unito"/>
              <a:buAutoNum type="arabicPeriod"/>
            </a:pPr>
            <a:r>
              <a:rPr b="1" i="0" lang="en-GB" sz="30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Collection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755375" y="1207825"/>
            <a:ext cx="204600" cy="198600"/>
          </a:xfrm>
          <a:prstGeom prst="roundRect">
            <a:avLst>
              <a:gd fmla="val 50000" name="adj"/>
            </a:avLst>
          </a:prstGeom>
          <a:solidFill>
            <a:srgbClr val="00002E"/>
          </a:solidFill>
          <a:ln cap="flat" cmpd="sng" w="22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009725" y="1150800"/>
            <a:ext cx="35622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49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None/>
            </a:pPr>
            <a:r>
              <a:rPr b="1" i="0" lang="en-GB" sz="1500" u="none" cap="none" strike="noStrik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Gathered Phishing URLs</a:t>
            </a:r>
            <a:endParaRPr b="0" i="0" sz="15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1009725" y="1487375"/>
            <a:ext cx="4428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T Sans"/>
              <a:buNone/>
            </a:pPr>
            <a:r>
              <a:rPr lang="en-GB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Performed data </a:t>
            </a:r>
            <a:r>
              <a:rPr lang="en-GB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scraping</a:t>
            </a:r>
            <a:r>
              <a:rPr lang="en-GB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for two different </a:t>
            </a:r>
            <a:r>
              <a:rPr lang="en-GB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types</a:t>
            </a:r>
            <a:r>
              <a:rPr lang="en-GB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of URL data.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00" y="1823975"/>
            <a:ext cx="5149674" cy="77970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50" y="2748225"/>
            <a:ext cx="5222600" cy="22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8925" y="1822825"/>
            <a:ext cx="3161400" cy="31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/>
          <p:nvPr/>
        </p:nvSpPr>
        <p:spPr>
          <a:xfrm flipH="1">
            <a:off x="5788926" y="1188750"/>
            <a:ext cx="204600" cy="198600"/>
          </a:xfrm>
          <a:prstGeom prst="roundRect">
            <a:avLst>
              <a:gd fmla="val 66677" name="adj"/>
            </a:avLst>
          </a:prstGeom>
          <a:solidFill>
            <a:srgbClr val="00002E"/>
          </a:solidFill>
          <a:ln cap="flat" cmpd="sng" w="228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/>
        </p:nvSpPr>
        <p:spPr>
          <a:xfrm>
            <a:off x="6006500" y="1080300"/>
            <a:ext cx="316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9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</a:pPr>
            <a:r>
              <a:rPr b="1" lang="en-GB" sz="15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Gathered</a:t>
            </a:r>
            <a:r>
              <a:rPr b="1" lang="en-GB" sz="15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 Legitimate URLs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8" name="Google Shape;1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523575" y="262550"/>
            <a:ext cx="81057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</a:pP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 </a:t>
            </a:r>
            <a:r>
              <a:rPr b="1" i="0" lang="en-GB" sz="2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Feature Engineering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3215125" y="843600"/>
            <a:ext cx="2722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49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None/>
            </a:pPr>
            <a:r>
              <a:rPr b="1" i="0" lang="en-GB" sz="1600" u="none" cap="none" strike="noStrik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Extract Relevant Features</a:t>
            </a:r>
            <a:endParaRPr b="0" i="0" sz="16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31"/>
          <p:cNvCxnSpPr/>
          <p:nvPr/>
        </p:nvCxnSpPr>
        <p:spPr>
          <a:xfrm flipH="1">
            <a:off x="4575825" y="1101825"/>
            <a:ext cx="1200" cy="301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1"/>
          <p:cNvCxnSpPr/>
          <p:nvPr/>
        </p:nvCxnSpPr>
        <p:spPr>
          <a:xfrm>
            <a:off x="1682850" y="1403025"/>
            <a:ext cx="5778300" cy="10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1680775" y="1392400"/>
            <a:ext cx="2100" cy="150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1"/>
          <p:cNvCxnSpPr/>
          <p:nvPr/>
        </p:nvCxnSpPr>
        <p:spPr>
          <a:xfrm>
            <a:off x="4576425" y="1413825"/>
            <a:ext cx="0" cy="129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31"/>
          <p:cNvCxnSpPr/>
          <p:nvPr/>
        </p:nvCxnSpPr>
        <p:spPr>
          <a:xfrm>
            <a:off x="7461150" y="1403050"/>
            <a:ext cx="0" cy="129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31"/>
          <p:cNvSpPr txBox="1"/>
          <p:nvPr/>
        </p:nvSpPr>
        <p:spPr>
          <a:xfrm>
            <a:off x="148525" y="1478475"/>
            <a:ext cx="3066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4"/>
                </a:solidFill>
              </a:rPr>
              <a:t>Address Bar based Features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2909563" y="1478475"/>
            <a:ext cx="33249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4"/>
                </a:solidFill>
              </a:rPr>
              <a:t>Domain based Features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834325" y="1478475"/>
            <a:ext cx="33249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4"/>
                </a:solidFill>
              </a:rPr>
              <a:t>HTML &amp; Javascript based Features</a:t>
            </a:r>
            <a:endParaRPr sz="1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314225" y="1844325"/>
            <a:ext cx="29592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Domain of URL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IP Address in URL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"@" Symbol in URL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Length of URL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Depth of URL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Redirection "//" in URL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"http/https" in Domain name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Using URL Shortening Services “TinyURL”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Prefix or Suffix "-" in Domain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3395988" y="1844325"/>
            <a:ext cx="2840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DNS Record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Website Traffic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Age of Domain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End Period of Domain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5883900" y="1844325"/>
            <a:ext cx="2935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IFrame Redirection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Status Bar Customization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Disabling Right Click</a:t>
            </a:r>
            <a:endParaRPr sz="1300">
              <a:solidFill>
                <a:srgbClr val="F8F8F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0"/>
              </a:buClr>
              <a:buSzPts val="1300"/>
              <a:buChar char="●"/>
            </a:pPr>
            <a:r>
              <a:rPr lang="en-GB" sz="1300">
                <a:solidFill>
                  <a:srgbClr val="F8F8F0"/>
                </a:solidFill>
              </a:rPr>
              <a:t>Website Forwarding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3154975" y="3447650"/>
            <a:ext cx="60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A total of 17 new </a:t>
            </a:r>
            <a:r>
              <a:rPr b="1" lang="en-GB">
                <a:solidFill>
                  <a:schemeClr val="lt1"/>
                </a:solidFill>
              </a:rPr>
              <a:t>features are generated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523575" y="211150"/>
            <a:ext cx="8016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</a:pP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1" i="0" lang="en-GB" sz="2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Data Analysis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547" y="842350"/>
            <a:ext cx="3507976" cy="3277651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100" y="842350"/>
            <a:ext cx="3326878" cy="327765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826238" y="4168575"/>
            <a:ext cx="31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2B42D"/>
              </a:buClr>
              <a:buSzPts val="1400"/>
              <a:buAutoNum type="arabicPeriod"/>
            </a:pPr>
            <a:r>
              <a:rPr lang="en-GB">
                <a:solidFill>
                  <a:srgbClr val="F2B42D"/>
                </a:solidFill>
              </a:rPr>
              <a:t>Data Distribution Heatmap</a:t>
            </a:r>
            <a:endParaRPr>
              <a:solidFill>
                <a:srgbClr val="F2B42D"/>
              </a:solidFill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5091875" y="4199175"/>
            <a:ext cx="27870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B42D"/>
                </a:solidFill>
              </a:rPr>
              <a:t>2. Data Correlation Heatmap</a:t>
            </a:r>
            <a:endParaRPr>
              <a:solidFill>
                <a:srgbClr val="F2B42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523575" y="211150"/>
            <a:ext cx="8016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</a:pP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1" i="0" lang="en-GB" sz="2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GB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 Training &amp; Testing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411050" y="886650"/>
            <a:ext cx="822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There are five different classification algorithms are used for achieving best results, which are as follows: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90825" y="1484225"/>
            <a:ext cx="76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2B42D"/>
              </a:buClr>
              <a:buSzPts val="1400"/>
              <a:buAutoNum type="alphaLcPeriod"/>
            </a:pPr>
            <a:r>
              <a:rPr b="1" lang="en-GB">
                <a:solidFill>
                  <a:srgbClr val="F2B42D"/>
                </a:solidFill>
              </a:rPr>
              <a:t>K-Nearest Neighbour(KNN) </a:t>
            </a:r>
            <a:r>
              <a:rPr lang="en-GB">
                <a:solidFill>
                  <a:srgbClr val="F2B42D"/>
                </a:solidFill>
              </a:rPr>
              <a:t>: </a:t>
            </a:r>
            <a:r>
              <a:rPr lang="en-GB">
                <a:solidFill>
                  <a:schemeClr val="lt1"/>
                </a:solidFill>
              </a:rPr>
              <a:t>A simple, instance-based learning algorithm that classifies data points based on the majority label among their k nearest neighbors.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038" y="2216675"/>
            <a:ext cx="3543919" cy="5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0038" y="2741700"/>
            <a:ext cx="3543925" cy="23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680050" y="585375"/>
            <a:ext cx="3464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2B42D"/>
                </a:solidFill>
              </a:rPr>
              <a:t>b</a:t>
            </a:r>
            <a:r>
              <a:rPr lang="en-GB" sz="1500">
                <a:solidFill>
                  <a:srgbClr val="F2B42D"/>
                </a:solidFill>
              </a:rPr>
              <a:t>. </a:t>
            </a:r>
            <a:r>
              <a:rPr b="1" lang="en-GB" sz="1500">
                <a:solidFill>
                  <a:srgbClr val="F2B42D"/>
                </a:solidFill>
              </a:rPr>
              <a:t>Naive Bayesian Classifier</a:t>
            </a:r>
            <a:r>
              <a:rPr lang="en-GB" sz="1500">
                <a:solidFill>
                  <a:srgbClr val="F2B42D"/>
                </a:solidFill>
              </a:rPr>
              <a:t>: </a:t>
            </a:r>
            <a:endParaRPr sz="1500">
              <a:solidFill>
                <a:srgbClr val="F2B42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A probabilistic classifier based on Bayes' theorem, assuming strong (naive) independence between features.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313"/>
            <a:ext cx="2861800" cy="23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680200" y="3092550"/>
            <a:ext cx="3464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2B42D"/>
                </a:solidFill>
              </a:rPr>
              <a:t>c</a:t>
            </a:r>
            <a:r>
              <a:rPr lang="en-GB" sz="1500">
                <a:solidFill>
                  <a:srgbClr val="F2B42D"/>
                </a:solidFill>
              </a:rPr>
              <a:t>. </a:t>
            </a:r>
            <a:r>
              <a:rPr b="1" lang="en-GB" sz="1500">
                <a:solidFill>
                  <a:srgbClr val="F2B42D"/>
                </a:solidFill>
              </a:rPr>
              <a:t>Logistic Regression</a:t>
            </a:r>
            <a:r>
              <a:rPr lang="en-GB" sz="1500">
                <a:solidFill>
                  <a:srgbClr val="F2B42D"/>
                </a:solidFill>
              </a:rPr>
              <a:t>:</a:t>
            </a:r>
            <a:endParaRPr sz="1500">
              <a:solidFill>
                <a:srgbClr val="F2B42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A statistical model for binary classification that predicts probabilities using a logistic function to map input features.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47" y="2715824"/>
            <a:ext cx="2861700" cy="227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4" name="Google Shape;2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/>
        </p:nvSpPr>
        <p:spPr>
          <a:xfrm>
            <a:off x="228125" y="758775"/>
            <a:ext cx="4110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2B42D"/>
                </a:solidFill>
              </a:rPr>
              <a:t>d</a:t>
            </a:r>
            <a:r>
              <a:rPr lang="en-GB" sz="1500">
                <a:solidFill>
                  <a:srgbClr val="F2B42D"/>
                </a:solidFill>
              </a:rPr>
              <a:t>. </a:t>
            </a:r>
            <a:r>
              <a:rPr b="1" lang="en-GB" sz="1500">
                <a:solidFill>
                  <a:srgbClr val="F2B42D"/>
                </a:solidFill>
              </a:rPr>
              <a:t>Gradient Boosting Machines(GBM)</a:t>
            </a:r>
            <a:r>
              <a:rPr lang="en-GB" sz="1500">
                <a:solidFill>
                  <a:srgbClr val="F2B42D"/>
                </a:solidFill>
              </a:rPr>
              <a:t>: </a:t>
            </a:r>
            <a:endParaRPr sz="1500">
              <a:solidFill>
                <a:srgbClr val="F2B42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An ensemble technique that builds models sequentially, where each new model corrects the errors of the previous models using gradient descent.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228125" y="3124850"/>
            <a:ext cx="403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2B42D"/>
                </a:solidFill>
              </a:rPr>
              <a:t>e</a:t>
            </a:r>
            <a:r>
              <a:rPr lang="en-GB" sz="1500">
                <a:solidFill>
                  <a:srgbClr val="F2B42D"/>
                </a:solidFill>
              </a:rPr>
              <a:t>. Light Gradient Boosting Machine(LGBM):</a:t>
            </a:r>
            <a:endParaRPr sz="1500">
              <a:solidFill>
                <a:srgbClr val="F2B42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A fast, gradient-boosting framework optimized for efficiency and scalability, especially on large datasets, by using histogram-based learning and leaf-wise tree growth.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50" y="185683"/>
            <a:ext cx="2861700" cy="238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50" y="2790915"/>
            <a:ext cx="2861700" cy="89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50" y="3728199"/>
            <a:ext cx="2861700" cy="12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2E">
              <a:alpha val="7490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55950" y="1779775"/>
            <a:ext cx="24642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</a:pPr>
            <a:r>
              <a:rPr b="1"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b="1"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1" i="0" lang="en-GB" sz="24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Building Website UI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6" title="Recording 2024-11-02 132539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750" y="169900"/>
            <a:ext cx="5616976" cy="48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