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4"/>
  </p:sldMasterIdLst>
  <p:notesMasterIdLst>
    <p:notesMasterId r:id="rId33"/>
  </p:notesMasterIdLst>
  <p:handoutMasterIdLst>
    <p:handoutMasterId r:id="rId34"/>
  </p:handoutMasterIdLst>
  <p:sldIdLst>
    <p:sldId id="411" r:id="rId5"/>
    <p:sldId id="425" r:id="rId6"/>
    <p:sldId id="426" r:id="rId7"/>
    <p:sldId id="471" r:id="rId8"/>
    <p:sldId id="469" r:id="rId9"/>
    <p:sldId id="470" r:id="rId10"/>
    <p:sldId id="472" r:id="rId11"/>
    <p:sldId id="473" r:id="rId12"/>
    <p:sldId id="475" r:id="rId13"/>
    <p:sldId id="474" r:id="rId14"/>
    <p:sldId id="456" r:id="rId15"/>
    <p:sldId id="459" r:id="rId16"/>
    <p:sldId id="460" r:id="rId17"/>
    <p:sldId id="461" r:id="rId18"/>
    <p:sldId id="465" r:id="rId19"/>
    <p:sldId id="457" r:id="rId20"/>
    <p:sldId id="442" r:id="rId21"/>
    <p:sldId id="466" r:id="rId22"/>
    <p:sldId id="462" r:id="rId23"/>
    <p:sldId id="463" r:id="rId24"/>
    <p:sldId id="467" r:id="rId25"/>
    <p:sldId id="464" r:id="rId26"/>
    <p:sldId id="468" r:id="rId27"/>
    <p:sldId id="476" r:id="rId28"/>
    <p:sldId id="477" r:id="rId29"/>
    <p:sldId id="479" r:id="rId30"/>
    <p:sldId id="478" r:id="rId31"/>
    <p:sldId id="458" r:id="rId32"/>
  </p:sldIdLst>
  <p:sldSz cx="9144000" cy="6858000" type="screen4x3"/>
  <p:notesSz cx="6858000" cy="9144000"/>
  <p:defaultTextStyle>
    <a:defPPr>
      <a:defRPr lang="en-US"/>
    </a:defPPr>
    <a:lvl1pPr marL="0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2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3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3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5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6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27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88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Ives (c)" initials="AI(" lastIdx="2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D40"/>
    <a:srgbClr val="FFA41D"/>
    <a:srgbClr val="00B000"/>
    <a:srgbClr val="FF9933"/>
    <a:srgbClr val="FFB03B"/>
    <a:srgbClr val="FFCE85"/>
    <a:srgbClr val="FFE893"/>
    <a:srgbClr val="008E00"/>
    <a:srgbClr val="FFC4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4" autoAdjust="0"/>
    <p:restoredTop sz="89748" autoAdjust="0"/>
  </p:normalViewPr>
  <p:slideViewPr>
    <p:cSldViewPr snapToGrid="0">
      <p:cViewPr varScale="1">
        <p:scale>
          <a:sx n="71" d="100"/>
          <a:sy n="71" d="100"/>
        </p:scale>
        <p:origin x="1999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DDB22-3A7F-4897-85E3-A37131FEEC5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C57F4-640E-4753-BFBD-8EC1D919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52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2F10A-AA77-4191-8915-ADB2365B4AE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FBBD9-224E-4FD7-AA1C-22EDF24CA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40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2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3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3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05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6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7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8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  <a:r>
              <a:rPr lang="en-US" sz="10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Notes: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the objectives and the key points that will be covered in this session.</a:t>
            </a:r>
            <a:endParaRPr lang="en-US" sz="1000" b="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Agile Software Engineering Practices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2016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E57817C-C749-40AE-A5FD-F6A74744A7F9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Agile Technical Practices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67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these tags</a:t>
            </a:r>
          </a:p>
        </p:txBody>
      </p:sp>
    </p:spTree>
    <p:extLst>
      <p:ext uri="{BB962C8B-B14F-4D97-AF65-F5344CB8AC3E}">
        <p14:creationId xmlns:p14="http://schemas.microsoft.com/office/powerpoint/2010/main" val="4004511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these tags</a:t>
            </a:r>
          </a:p>
        </p:txBody>
      </p:sp>
    </p:spTree>
    <p:extLst>
      <p:ext uri="{BB962C8B-B14F-4D97-AF65-F5344CB8AC3E}">
        <p14:creationId xmlns:p14="http://schemas.microsoft.com/office/powerpoint/2010/main" val="1232790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these tags</a:t>
            </a:r>
          </a:p>
        </p:txBody>
      </p:sp>
    </p:spTree>
    <p:extLst>
      <p:ext uri="{BB962C8B-B14F-4D97-AF65-F5344CB8AC3E}">
        <p14:creationId xmlns:p14="http://schemas.microsoft.com/office/powerpoint/2010/main" val="1975148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these tags</a:t>
            </a:r>
          </a:p>
        </p:txBody>
      </p:sp>
    </p:spTree>
    <p:extLst>
      <p:ext uri="{BB962C8B-B14F-4D97-AF65-F5344CB8AC3E}">
        <p14:creationId xmlns:p14="http://schemas.microsoft.com/office/powerpoint/2010/main" val="1202540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these tags</a:t>
            </a:r>
          </a:p>
        </p:txBody>
      </p:sp>
    </p:spTree>
    <p:extLst>
      <p:ext uri="{BB962C8B-B14F-4D97-AF65-F5344CB8AC3E}">
        <p14:creationId xmlns:p14="http://schemas.microsoft.com/office/powerpoint/2010/main" val="1239895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minutes for mini quiz in game form (with points </a:t>
            </a:r>
            <a:r>
              <a:rPr lang="en-US" dirty="0">
                <a:sym typeface="Wingdings" panose="05000000000000000000" pitchFamily="2" charset="2"/>
              </a:rPr>
              <a:t>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71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minutes for mini quiz in game form (with points </a:t>
            </a:r>
            <a:r>
              <a:rPr lang="en-US" dirty="0">
                <a:sym typeface="Wingdings" panose="05000000000000000000" pitchFamily="2" charset="2"/>
              </a:rPr>
              <a:t>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3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these tags</a:t>
            </a:r>
          </a:p>
        </p:txBody>
      </p:sp>
    </p:spTree>
    <p:extLst>
      <p:ext uri="{BB962C8B-B14F-4D97-AF65-F5344CB8AC3E}">
        <p14:creationId xmlns:p14="http://schemas.microsoft.com/office/powerpoint/2010/main" val="2691288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https://github.com/shakeelimrith/aa-sonar/tree/develop</a:t>
            </a:r>
          </a:p>
        </p:txBody>
      </p:sp>
    </p:spTree>
    <p:extLst>
      <p:ext uri="{BB962C8B-B14F-4D97-AF65-F5344CB8AC3E}">
        <p14:creationId xmlns:p14="http://schemas.microsoft.com/office/powerpoint/2010/main" val="2649367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these tags</a:t>
            </a:r>
          </a:p>
        </p:txBody>
      </p:sp>
    </p:spTree>
    <p:extLst>
      <p:ext uri="{BB962C8B-B14F-4D97-AF65-F5344CB8AC3E}">
        <p14:creationId xmlns:p14="http://schemas.microsoft.com/office/powerpoint/2010/main" val="412437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24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</a:t>
            </a:r>
          </a:p>
        </p:txBody>
      </p:sp>
    </p:spTree>
    <p:extLst>
      <p:ext uri="{BB962C8B-B14F-4D97-AF65-F5344CB8AC3E}">
        <p14:creationId xmlns:p14="http://schemas.microsoft.com/office/powerpoint/2010/main" val="1980824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</a:t>
            </a:r>
          </a:p>
        </p:txBody>
      </p:sp>
    </p:spTree>
    <p:extLst>
      <p:ext uri="{BB962C8B-B14F-4D97-AF65-F5344CB8AC3E}">
        <p14:creationId xmlns:p14="http://schemas.microsoft.com/office/powerpoint/2010/main" val="2951020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</a:t>
            </a:r>
          </a:p>
        </p:txBody>
      </p:sp>
    </p:spTree>
    <p:extLst>
      <p:ext uri="{BB962C8B-B14F-4D97-AF65-F5344CB8AC3E}">
        <p14:creationId xmlns:p14="http://schemas.microsoft.com/office/powerpoint/2010/main" val="2493732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</a:t>
            </a:r>
          </a:p>
        </p:txBody>
      </p:sp>
    </p:spTree>
    <p:extLst>
      <p:ext uri="{BB962C8B-B14F-4D97-AF65-F5344CB8AC3E}">
        <p14:creationId xmlns:p14="http://schemas.microsoft.com/office/powerpoint/2010/main" val="592200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</a:t>
            </a:r>
          </a:p>
        </p:txBody>
      </p:sp>
    </p:spTree>
    <p:extLst>
      <p:ext uri="{BB962C8B-B14F-4D97-AF65-F5344CB8AC3E}">
        <p14:creationId xmlns:p14="http://schemas.microsoft.com/office/powerpoint/2010/main" val="2439995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</a:t>
            </a:r>
          </a:p>
        </p:txBody>
      </p:sp>
    </p:spTree>
    <p:extLst>
      <p:ext uri="{BB962C8B-B14F-4D97-AF65-F5344CB8AC3E}">
        <p14:creationId xmlns:p14="http://schemas.microsoft.com/office/powerpoint/2010/main" val="32656177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</a:t>
            </a:r>
          </a:p>
        </p:txBody>
      </p:sp>
    </p:spTree>
    <p:extLst>
      <p:ext uri="{BB962C8B-B14F-4D97-AF65-F5344CB8AC3E}">
        <p14:creationId xmlns:p14="http://schemas.microsoft.com/office/powerpoint/2010/main" val="456512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these tags</a:t>
            </a:r>
          </a:p>
        </p:txBody>
      </p:sp>
    </p:spTree>
    <p:extLst>
      <p:ext uri="{BB962C8B-B14F-4D97-AF65-F5344CB8AC3E}">
        <p14:creationId xmlns:p14="http://schemas.microsoft.com/office/powerpoint/2010/main" val="26530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59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 through the Maven repository to show them the structure</a:t>
            </a:r>
          </a:p>
        </p:txBody>
      </p:sp>
    </p:spTree>
    <p:extLst>
      <p:ext uri="{BB962C8B-B14F-4D97-AF65-F5344CB8AC3E}">
        <p14:creationId xmlns:p14="http://schemas.microsoft.com/office/powerpoint/2010/main" val="341253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 through the Maven repository to show them the structure</a:t>
            </a:r>
          </a:p>
        </p:txBody>
      </p:sp>
    </p:spTree>
    <p:extLst>
      <p:ext uri="{BB962C8B-B14F-4D97-AF65-F5344CB8AC3E}">
        <p14:creationId xmlns:p14="http://schemas.microsoft.com/office/powerpoint/2010/main" val="172012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 through the Maven repository to show them the structure</a:t>
            </a:r>
          </a:p>
        </p:txBody>
      </p:sp>
    </p:spTree>
    <p:extLst>
      <p:ext uri="{BB962C8B-B14F-4D97-AF65-F5344CB8AC3E}">
        <p14:creationId xmlns:p14="http://schemas.microsoft.com/office/powerpoint/2010/main" val="142649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 through the Maven repository to show them the structure</a:t>
            </a:r>
          </a:p>
        </p:txBody>
      </p:sp>
    </p:spTree>
    <p:extLst>
      <p:ext uri="{BB962C8B-B14F-4D97-AF65-F5344CB8AC3E}">
        <p14:creationId xmlns:p14="http://schemas.microsoft.com/office/powerpoint/2010/main" val="1716923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 through the Maven repository to show them the structure</a:t>
            </a:r>
          </a:p>
        </p:txBody>
      </p:sp>
    </p:spTree>
    <p:extLst>
      <p:ext uri="{BB962C8B-B14F-4D97-AF65-F5344CB8AC3E}">
        <p14:creationId xmlns:p14="http://schemas.microsoft.com/office/powerpoint/2010/main" val="2461733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 through the Maven repository to show them the structure</a:t>
            </a:r>
          </a:p>
        </p:txBody>
      </p:sp>
    </p:spTree>
    <p:extLst>
      <p:ext uri="{BB962C8B-B14F-4D97-AF65-F5344CB8AC3E}">
        <p14:creationId xmlns:p14="http://schemas.microsoft.com/office/powerpoint/2010/main" val="370324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7202" y="3497045"/>
            <a:ext cx="4059236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9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7201" y="4567771"/>
            <a:ext cx="4059236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 userDrawn="1"/>
        </p:nvGrpSpPr>
        <p:grpSpPr>
          <a:xfrm>
            <a:off x="5658095" y="1123734"/>
            <a:ext cx="3074395" cy="2060440"/>
            <a:chOff x="5701703" y="682760"/>
            <a:chExt cx="3074395" cy="2060440"/>
          </a:xfrm>
        </p:grpSpPr>
        <p:sp>
          <p:nvSpPr>
            <p:cNvPr id="22" name="Freeform 2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6228000"/>
            <a:ext cx="4698000" cy="228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105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636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359B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66816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359B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39109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359B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2759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6645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14933" y="6503992"/>
            <a:ext cx="1148095" cy="269875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/>
            </a:lvl1pPr>
          </a:lstStyle>
          <a:p>
            <a:fld id="{DB334E80-48A2-4E85-969D-C0B85118FE5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369" y="6503863"/>
            <a:ext cx="7243605" cy="27000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copyright © 2016 Accenture  All rights reserved.</a:t>
            </a:r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079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Divider objective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" y="793"/>
            <a:ext cx="9140426" cy="68564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66366" y="6537399"/>
            <a:ext cx="508345" cy="161888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75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69098" y="6537399"/>
            <a:ext cx="2760947" cy="161888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Copyright © 2016 Accenture 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098" y="110811"/>
            <a:ext cx="8205805" cy="680514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ts val="3901"/>
              </a:lnSpc>
              <a:defRPr sz="2701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67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6377336" y="6011490"/>
            <a:ext cx="1335269" cy="19387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  <a:tint val="66000"/>
                  <a:satMod val="160000"/>
                  <a:alpha val="67000"/>
                </a:schemeClr>
              </a:gs>
              <a:gs pos="50000">
                <a:schemeClr val="accent3">
                  <a:lumMod val="50000"/>
                  <a:tint val="44500"/>
                  <a:satMod val="160000"/>
                  <a:alpha val="76000"/>
                </a:schemeClr>
              </a:gs>
              <a:gs pos="100000">
                <a:schemeClr val="accent3">
                  <a:lumMod val="50000"/>
                  <a:tint val="23500"/>
                  <a:satMod val="160000"/>
                  <a:alpha val="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7"/>
          <p:cNvSpPr>
            <a:spLocks noChangeAspect="1" noEditPoints="1"/>
          </p:cNvSpPr>
          <p:nvPr userDrawn="1"/>
        </p:nvSpPr>
        <p:spPr bwMode="auto">
          <a:xfrm>
            <a:off x="5632902" y="1406503"/>
            <a:ext cx="2822562" cy="4398264"/>
          </a:xfrm>
          <a:custGeom>
            <a:avLst/>
            <a:gdLst>
              <a:gd name="T0" fmla="*/ 1235 w 2472"/>
              <a:gd name="T1" fmla="*/ 3376 h 3852"/>
              <a:gd name="T2" fmla="*/ 1254 w 2472"/>
              <a:gd name="T3" fmla="*/ 3330 h 3852"/>
              <a:gd name="T4" fmla="*/ 1289 w 2472"/>
              <a:gd name="T5" fmla="*/ 3241 h 3852"/>
              <a:gd name="T6" fmla="*/ 1334 w 2472"/>
              <a:gd name="T7" fmla="*/ 3126 h 3852"/>
              <a:gd name="T8" fmla="*/ 1382 w 2472"/>
              <a:gd name="T9" fmla="*/ 3001 h 3852"/>
              <a:gd name="T10" fmla="*/ 1428 w 2472"/>
              <a:gd name="T11" fmla="*/ 2881 h 3852"/>
              <a:gd name="T12" fmla="*/ 1467 w 2472"/>
              <a:gd name="T13" fmla="*/ 2781 h 3852"/>
              <a:gd name="T14" fmla="*/ 1491 w 2472"/>
              <a:gd name="T15" fmla="*/ 2720 h 3852"/>
              <a:gd name="T16" fmla="*/ 975 w 2472"/>
              <a:gd name="T17" fmla="*/ 2705 h 3852"/>
              <a:gd name="T18" fmla="*/ 1118 w 2472"/>
              <a:gd name="T19" fmla="*/ 833 h 3852"/>
              <a:gd name="T20" fmla="*/ 966 w 2472"/>
              <a:gd name="T21" fmla="*/ 909 h 3852"/>
              <a:gd name="T22" fmla="*/ 855 w 2472"/>
              <a:gd name="T23" fmla="*/ 1035 h 3852"/>
              <a:gd name="T24" fmla="*/ 798 w 2472"/>
              <a:gd name="T25" fmla="*/ 1197 h 3852"/>
              <a:gd name="T26" fmla="*/ 810 w 2472"/>
              <a:gd name="T27" fmla="*/ 1374 h 3852"/>
              <a:gd name="T28" fmla="*/ 886 w 2472"/>
              <a:gd name="T29" fmla="*/ 1526 h 3852"/>
              <a:gd name="T30" fmla="*/ 1012 w 2472"/>
              <a:gd name="T31" fmla="*/ 1637 h 3852"/>
              <a:gd name="T32" fmla="*/ 1175 w 2472"/>
              <a:gd name="T33" fmla="*/ 1694 h 3852"/>
              <a:gd name="T34" fmla="*/ 1352 w 2472"/>
              <a:gd name="T35" fmla="*/ 1682 h 3852"/>
              <a:gd name="T36" fmla="*/ 1504 w 2472"/>
              <a:gd name="T37" fmla="*/ 1606 h 3852"/>
              <a:gd name="T38" fmla="*/ 1615 w 2472"/>
              <a:gd name="T39" fmla="*/ 1480 h 3852"/>
              <a:gd name="T40" fmla="*/ 1671 w 2472"/>
              <a:gd name="T41" fmla="*/ 1318 h 3852"/>
              <a:gd name="T42" fmla="*/ 1659 w 2472"/>
              <a:gd name="T43" fmla="*/ 1140 h 3852"/>
              <a:gd name="T44" fmla="*/ 1583 w 2472"/>
              <a:gd name="T45" fmla="*/ 988 h 3852"/>
              <a:gd name="T46" fmla="*/ 1457 w 2472"/>
              <a:gd name="T47" fmla="*/ 877 h 3852"/>
              <a:gd name="T48" fmla="*/ 1294 w 2472"/>
              <a:gd name="T49" fmla="*/ 822 h 3852"/>
              <a:gd name="T50" fmla="*/ 1332 w 2472"/>
              <a:gd name="T51" fmla="*/ 2 h 3852"/>
              <a:gd name="T52" fmla="*/ 1601 w 2472"/>
              <a:gd name="T53" fmla="*/ 53 h 3852"/>
              <a:gd name="T54" fmla="*/ 1848 w 2472"/>
              <a:gd name="T55" fmla="*/ 158 h 3852"/>
              <a:gd name="T56" fmla="*/ 2066 w 2472"/>
              <a:gd name="T57" fmla="*/ 311 h 3852"/>
              <a:gd name="T58" fmla="*/ 2247 w 2472"/>
              <a:gd name="T59" fmla="*/ 505 h 3852"/>
              <a:gd name="T60" fmla="*/ 2379 w 2472"/>
              <a:gd name="T61" fmla="*/ 733 h 3852"/>
              <a:gd name="T62" fmla="*/ 2456 w 2472"/>
              <a:gd name="T63" fmla="*/ 987 h 3852"/>
              <a:gd name="T64" fmla="*/ 2469 w 2472"/>
              <a:gd name="T65" fmla="*/ 1216 h 3852"/>
              <a:gd name="T66" fmla="*/ 2439 w 2472"/>
              <a:gd name="T67" fmla="*/ 1387 h 3852"/>
              <a:gd name="T68" fmla="*/ 2379 w 2472"/>
              <a:gd name="T69" fmla="*/ 1593 h 3852"/>
              <a:gd name="T70" fmla="*/ 2293 w 2472"/>
              <a:gd name="T71" fmla="*/ 1824 h 3852"/>
              <a:gd name="T72" fmla="*/ 2188 w 2472"/>
              <a:gd name="T73" fmla="*/ 2073 h 3852"/>
              <a:gd name="T74" fmla="*/ 250 w 2472"/>
              <a:gd name="T75" fmla="*/ 1993 h 3852"/>
              <a:gd name="T76" fmla="*/ 149 w 2472"/>
              <a:gd name="T77" fmla="*/ 1748 h 3852"/>
              <a:gd name="T78" fmla="*/ 69 w 2472"/>
              <a:gd name="T79" fmla="*/ 1523 h 3852"/>
              <a:gd name="T80" fmla="*/ 18 w 2472"/>
              <a:gd name="T81" fmla="*/ 1327 h 3852"/>
              <a:gd name="T82" fmla="*/ 0 w 2472"/>
              <a:gd name="T83" fmla="*/ 1167 h 3852"/>
              <a:gd name="T84" fmla="*/ 34 w 2472"/>
              <a:gd name="T85" fmla="*/ 899 h 3852"/>
              <a:gd name="T86" fmla="*/ 132 w 2472"/>
              <a:gd name="T87" fmla="*/ 653 h 3852"/>
              <a:gd name="T88" fmla="*/ 283 w 2472"/>
              <a:gd name="T89" fmla="*/ 437 h 3852"/>
              <a:gd name="T90" fmla="*/ 478 w 2472"/>
              <a:gd name="T91" fmla="*/ 256 h 3852"/>
              <a:gd name="T92" fmla="*/ 709 w 2472"/>
              <a:gd name="T93" fmla="*/ 117 h 3852"/>
              <a:gd name="T94" fmla="*/ 966 w 2472"/>
              <a:gd name="T95" fmla="*/ 30 h 3852"/>
              <a:gd name="T96" fmla="*/ 1239 w 2472"/>
              <a:gd name="T97" fmla="*/ 0 h 3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3852">
                <a:moveTo>
                  <a:pt x="975" y="2705"/>
                </a:moveTo>
                <a:lnTo>
                  <a:pt x="1234" y="3380"/>
                </a:lnTo>
                <a:lnTo>
                  <a:pt x="1235" y="3376"/>
                </a:lnTo>
                <a:lnTo>
                  <a:pt x="1239" y="3367"/>
                </a:lnTo>
                <a:lnTo>
                  <a:pt x="1246" y="3351"/>
                </a:lnTo>
                <a:lnTo>
                  <a:pt x="1254" y="3330"/>
                </a:lnTo>
                <a:lnTo>
                  <a:pt x="1264" y="3304"/>
                </a:lnTo>
                <a:lnTo>
                  <a:pt x="1276" y="3274"/>
                </a:lnTo>
                <a:lnTo>
                  <a:pt x="1289" y="3241"/>
                </a:lnTo>
                <a:lnTo>
                  <a:pt x="1302" y="3206"/>
                </a:lnTo>
                <a:lnTo>
                  <a:pt x="1318" y="3166"/>
                </a:lnTo>
                <a:lnTo>
                  <a:pt x="1334" y="3126"/>
                </a:lnTo>
                <a:lnTo>
                  <a:pt x="1349" y="3085"/>
                </a:lnTo>
                <a:lnTo>
                  <a:pt x="1365" y="3043"/>
                </a:lnTo>
                <a:lnTo>
                  <a:pt x="1382" y="3001"/>
                </a:lnTo>
                <a:lnTo>
                  <a:pt x="1398" y="2959"/>
                </a:lnTo>
                <a:lnTo>
                  <a:pt x="1413" y="2919"/>
                </a:lnTo>
                <a:lnTo>
                  <a:pt x="1428" y="2881"/>
                </a:lnTo>
                <a:lnTo>
                  <a:pt x="1442" y="2844"/>
                </a:lnTo>
                <a:lnTo>
                  <a:pt x="1455" y="2811"/>
                </a:lnTo>
                <a:lnTo>
                  <a:pt x="1467" y="2781"/>
                </a:lnTo>
                <a:lnTo>
                  <a:pt x="1476" y="2756"/>
                </a:lnTo>
                <a:lnTo>
                  <a:pt x="1485" y="2736"/>
                </a:lnTo>
                <a:lnTo>
                  <a:pt x="1491" y="2720"/>
                </a:lnTo>
                <a:lnTo>
                  <a:pt x="1494" y="2709"/>
                </a:lnTo>
                <a:lnTo>
                  <a:pt x="1496" y="2705"/>
                </a:lnTo>
                <a:lnTo>
                  <a:pt x="975" y="2705"/>
                </a:lnTo>
                <a:close/>
                <a:moveTo>
                  <a:pt x="1234" y="818"/>
                </a:moveTo>
                <a:lnTo>
                  <a:pt x="1175" y="822"/>
                </a:lnTo>
                <a:lnTo>
                  <a:pt x="1118" y="833"/>
                </a:lnTo>
                <a:lnTo>
                  <a:pt x="1063" y="852"/>
                </a:lnTo>
                <a:lnTo>
                  <a:pt x="1012" y="877"/>
                </a:lnTo>
                <a:lnTo>
                  <a:pt x="966" y="909"/>
                </a:lnTo>
                <a:lnTo>
                  <a:pt x="923" y="946"/>
                </a:lnTo>
                <a:lnTo>
                  <a:pt x="886" y="988"/>
                </a:lnTo>
                <a:lnTo>
                  <a:pt x="855" y="1035"/>
                </a:lnTo>
                <a:lnTo>
                  <a:pt x="828" y="1086"/>
                </a:lnTo>
                <a:lnTo>
                  <a:pt x="810" y="1140"/>
                </a:lnTo>
                <a:lnTo>
                  <a:pt x="798" y="1197"/>
                </a:lnTo>
                <a:lnTo>
                  <a:pt x="794" y="1258"/>
                </a:lnTo>
                <a:lnTo>
                  <a:pt x="798" y="1318"/>
                </a:lnTo>
                <a:lnTo>
                  <a:pt x="810" y="1374"/>
                </a:lnTo>
                <a:lnTo>
                  <a:pt x="828" y="1429"/>
                </a:lnTo>
                <a:lnTo>
                  <a:pt x="855" y="1480"/>
                </a:lnTo>
                <a:lnTo>
                  <a:pt x="886" y="1526"/>
                </a:lnTo>
                <a:lnTo>
                  <a:pt x="923" y="1569"/>
                </a:lnTo>
                <a:lnTo>
                  <a:pt x="966" y="1606"/>
                </a:lnTo>
                <a:lnTo>
                  <a:pt x="1012" y="1637"/>
                </a:lnTo>
                <a:lnTo>
                  <a:pt x="1063" y="1663"/>
                </a:lnTo>
                <a:lnTo>
                  <a:pt x="1118" y="1682"/>
                </a:lnTo>
                <a:lnTo>
                  <a:pt x="1175" y="1694"/>
                </a:lnTo>
                <a:lnTo>
                  <a:pt x="1234" y="1697"/>
                </a:lnTo>
                <a:lnTo>
                  <a:pt x="1294" y="1694"/>
                </a:lnTo>
                <a:lnTo>
                  <a:pt x="1352" y="1682"/>
                </a:lnTo>
                <a:lnTo>
                  <a:pt x="1406" y="1663"/>
                </a:lnTo>
                <a:lnTo>
                  <a:pt x="1457" y="1637"/>
                </a:lnTo>
                <a:lnTo>
                  <a:pt x="1504" y="1606"/>
                </a:lnTo>
                <a:lnTo>
                  <a:pt x="1546" y="1569"/>
                </a:lnTo>
                <a:lnTo>
                  <a:pt x="1583" y="1526"/>
                </a:lnTo>
                <a:lnTo>
                  <a:pt x="1615" y="1480"/>
                </a:lnTo>
                <a:lnTo>
                  <a:pt x="1641" y="1429"/>
                </a:lnTo>
                <a:lnTo>
                  <a:pt x="1659" y="1374"/>
                </a:lnTo>
                <a:lnTo>
                  <a:pt x="1671" y="1318"/>
                </a:lnTo>
                <a:lnTo>
                  <a:pt x="1675" y="1258"/>
                </a:lnTo>
                <a:lnTo>
                  <a:pt x="1671" y="1197"/>
                </a:lnTo>
                <a:lnTo>
                  <a:pt x="1659" y="1140"/>
                </a:lnTo>
                <a:lnTo>
                  <a:pt x="1641" y="1086"/>
                </a:lnTo>
                <a:lnTo>
                  <a:pt x="1615" y="1035"/>
                </a:lnTo>
                <a:lnTo>
                  <a:pt x="1583" y="988"/>
                </a:lnTo>
                <a:lnTo>
                  <a:pt x="1546" y="946"/>
                </a:lnTo>
                <a:lnTo>
                  <a:pt x="1504" y="909"/>
                </a:lnTo>
                <a:lnTo>
                  <a:pt x="1457" y="877"/>
                </a:lnTo>
                <a:lnTo>
                  <a:pt x="1406" y="852"/>
                </a:lnTo>
                <a:lnTo>
                  <a:pt x="1352" y="833"/>
                </a:lnTo>
                <a:lnTo>
                  <a:pt x="1294" y="822"/>
                </a:lnTo>
                <a:lnTo>
                  <a:pt x="1234" y="818"/>
                </a:lnTo>
                <a:close/>
                <a:moveTo>
                  <a:pt x="1239" y="0"/>
                </a:moveTo>
                <a:lnTo>
                  <a:pt x="1332" y="2"/>
                </a:lnTo>
                <a:lnTo>
                  <a:pt x="1423" y="13"/>
                </a:lnTo>
                <a:lnTo>
                  <a:pt x="1513" y="30"/>
                </a:lnTo>
                <a:lnTo>
                  <a:pt x="1601" y="53"/>
                </a:lnTo>
                <a:lnTo>
                  <a:pt x="1686" y="82"/>
                </a:lnTo>
                <a:lnTo>
                  <a:pt x="1768" y="117"/>
                </a:lnTo>
                <a:lnTo>
                  <a:pt x="1848" y="158"/>
                </a:lnTo>
                <a:lnTo>
                  <a:pt x="1925" y="205"/>
                </a:lnTo>
                <a:lnTo>
                  <a:pt x="1998" y="256"/>
                </a:lnTo>
                <a:lnTo>
                  <a:pt x="2066" y="311"/>
                </a:lnTo>
                <a:lnTo>
                  <a:pt x="2132" y="371"/>
                </a:lnTo>
                <a:lnTo>
                  <a:pt x="2192" y="437"/>
                </a:lnTo>
                <a:lnTo>
                  <a:pt x="2247" y="505"/>
                </a:lnTo>
                <a:lnTo>
                  <a:pt x="2297" y="577"/>
                </a:lnTo>
                <a:lnTo>
                  <a:pt x="2341" y="653"/>
                </a:lnTo>
                <a:lnTo>
                  <a:pt x="2379" y="733"/>
                </a:lnTo>
                <a:lnTo>
                  <a:pt x="2412" y="814"/>
                </a:lnTo>
                <a:lnTo>
                  <a:pt x="2438" y="899"/>
                </a:lnTo>
                <a:lnTo>
                  <a:pt x="2456" y="987"/>
                </a:lnTo>
                <a:lnTo>
                  <a:pt x="2468" y="1076"/>
                </a:lnTo>
                <a:lnTo>
                  <a:pt x="2472" y="1167"/>
                </a:lnTo>
                <a:lnTo>
                  <a:pt x="2469" y="1216"/>
                </a:lnTo>
                <a:lnTo>
                  <a:pt x="2463" y="1269"/>
                </a:lnTo>
                <a:lnTo>
                  <a:pt x="2454" y="1326"/>
                </a:lnTo>
                <a:lnTo>
                  <a:pt x="2439" y="1387"/>
                </a:lnTo>
                <a:lnTo>
                  <a:pt x="2422" y="1453"/>
                </a:lnTo>
                <a:lnTo>
                  <a:pt x="2403" y="1522"/>
                </a:lnTo>
                <a:lnTo>
                  <a:pt x="2379" y="1593"/>
                </a:lnTo>
                <a:lnTo>
                  <a:pt x="2353" y="1667"/>
                </a:lnTo>
                <a:lnTo>
                  <a:pt x="2324" y="1745"/>
                </a:lnTo>
                <a:lnTo>
                  <a:pt x="2293" y="1824"/>
                </a:lnTo>
                <a:lnTo>
                  <a:pt x="2260" y="1906"/>
                </a:lnTo>
                <a:lnTo>
                  <a:pt x="2225" y="1989"/>
                </a:lnTo>
                <a:lnTo>
                  <a:pt x="2188" y="2073"/>
                </a:lnTo>
                <a:lnTo>
                  <a:pt x="1455" y="3852"/>
                </a:lnTo>
                <a:lnTo>
                  <a:pt x="1009" y="3852"/>
                </a:lnTo>
                <a:lnTo>
                  <a:pt x="250" y="1993"/>
                </a:lnTo>
                <a:lnTo>
                  <a:pt x="215" y="1910"/>
                </a:lnTo>
                <a:lnTo>
                  <a:pt x="181" y="1828"/>
                </a:lnTo>
                <a:lnTo>
                  <a:pt x="149" y="1748"/>
                </a:lnTo>
                <a:lnTo>
                  <a:pt x="120" y="1671"/>
                </a:lnTo>
                <a:lnTo>
                  <a:pt x="93" y="1595"/>
                </a:lnTo>
                <a:lnTo>
                  <a:pt x="69" y="1523"/>
                </a:lnTo>
                <a:lnTo>
                  <a:pt x="50" y="1455"/>
                </a:lnTo>
                <a:lnTo>
                  <a:pt x="31" y="1390"/>
                </a:lnTo>
                <a:lnTo>
                  <a:pt x="18" y="1327"/>
                </a:lnTo>
                <a:lnTo>
                  <a:pt x="8" y="1269"/>
                </a:lnTo>
                <a:lnTo>
                  <a:pt x="1" y="1216"/>
                </a:lnTo>
                <a:lnTo>
                  <a:pt x="0" y="1167"/>
                </a:lnTo>
                <a:lnTo>
                  <a:pt x="4" y="1076"/>
                </a:lnTo>
                <a:lnTo>
                  <a:pt x="16" y="987"/>
                </a:lnTo>
                <a:lnTo>
                  <a:pt x="34" y="899"/>
                </a:lnTo>
                <a:lnTo>
                  <a:pt x="60" y="814"/>
                </a:lnTo>
                <a:lnTo>
                  <a:pt x="93" y="733"/>
                </a:lnTo>
                <a:lnTo>
                  <a:pt x="132" y="653"/>
                </a:lnTo>
                <a:lnTo>
                  <a:pt x="177" y="577"/>
                </a:lnTo>
                <a:lnTo>
                  <a:pt x="226" y="505"/>
                </a:lnTo>
                <a:lnTo>
                  <a:pt x="283" y="437"/>
                </a:lnTo>
                <a:lnTo>
                  <a:pt x="343" y="371"/>
                </a:lnTo>
                <a:lnTo>
                  <a:pt x="408" y="311"/>
                </a:lnTo>
                <a:lnTo>
                  <a:pt x="478" y="256"/>
                </a:lnTo>
                <a:lnTo>
                  <a:pt x="551" y="205"/>
                </a:lnTo>
                <a:lnTo>
                  <a:pt x="628" y="158"/>
                </a:lnTo>
                <a:lnTo>
                  <a:pt x="709" y="117"/>
                </a:lnTo>
                <a:lnTo>
                  <a:pt x="792" y="82"/>
                </a:lnTo>
                <a:lnTo>
                  <a:pt x="878" y="53"/>
                </a:lnTo>
                <a:lnTo>
                  <a:pt x="966" y="30"/>
                </a:lnTo>
                <a:lnTo>
                  <a:pt x="1056" y="13"/>
                </a:lnTo>
                <a:lnTo>
                  <a:pt x="1146" y="2"/>
                </a:lnTo>
                <a:lnTo>
                  <a:pt x="123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2016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5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15A5063-E802-344A-98E9-7CED635DA083}" type="slidenum">
              <a:rPr lang="en-CA" sz="900" smtClean="0">
                <a:solidFill>
                  <a:srgbClr val="FFFFFF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CA" sz="90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94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10061"/>
            <a:ext cx="8228013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66636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15A5063-E802-344A-98E9-7CED635DA083}" type="slidenum">
              <a:rPr lang="en-CA" sz="900" smtClean="0">
                <a:solidFill>
                  <a:srgbClr val="FFFFFF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CA" sz="90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63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10061"/>
            <a:ext cx="8228013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161944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15A5063-E802-344A-98E9-7CED635DA083}" type="slidenum">
              <a:rPr lang="en-CA" sz="900" smtClean="0">
                <a:solidFill>
                  <a:srgbClr val="FFFFFF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CA" sz="90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13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10061"/>
            <a:ext cx="8228013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1819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17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1891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3" r:id="rId15"/>
    <p:sldLayoutId id="2147483764" r:id="rId16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413" y="3535464"/>
            <a:ext cx="8503022" cy="996950"/>
          </a:xfrm>
        </p:spPr>
        <p:txBody>
          <a:bodyPr/>
          <a:lstStyle/>
          <a:p>
            <a:r>
              <a:rPr lang="en-US" sz="3200" b="1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64769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186CC-85E2-449E-AE7E-594EA3E7CDB2}"/>
              </a:ext>
            </a:extLst>
          </p:cNvPr>
          <p:cNvSpPr txBox="1"/>
          <p:nvPr/>
        </p:nvSpPr>
        <p:spPr>
          <a:xfrm>
            <a:off x="452567" y="1274403"/>
            <a:ext cx="83304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Below is a list of continuous integration tools: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Jenkins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GitLab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Bamboo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Circleci</a:t>
            </a:r>
            <a:endParaRPr lang="en-US" dirty="0"/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Codeship</a:t>
            </a:r>
            <a:endParaRPr lang="en-US" dirty="0"/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TeamCity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Travis CI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However, our main focus will be on Jenkins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479FE78-2F62-4320-BDB8-B7417F2F9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5158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Jenkins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174E7-5D7F-4685-938D-EF8BC5BA6509}"/>
              </a:ext>
            </a:extLst>
          </p:cNvPr>
          <p:cNvSpPr txBox="1"/>
          <p:nvPr/>
        </p:nvSpPr>
        <p:spPr>
          <a:xfrm>
            <a:off x="452567" y="1300968"/>
            <a:ext cx="820526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Download/Copy the Jenkins 2.124 provided and launch the jenkins.msi file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You will be prompted in your default web browser to enter a password. The password link has been provided (usually in C:\Program Files (x86)\Jenkins\secrets\</a:t>
            </a:r>
            <a:r>
              <a:rPr lang="en-US" sz="1600" dirty="0" err="1"/>
              <a:t>initialAdminPassword</a:t>
            </a:r>
            <a:r>
              <a:rPr lang="en-US" sz="1600" dirty="0"/>
              <a:t>. Simply copy and paste the password.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Select the install custom plugins and select the following plugins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9D6D976-CF3A-4797-8CDA-1D5E99780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  <p:pic>
        <p:nvPicPr>
          <p:cNvPr id="1028" name="Picture 6" descr="image005">
            <a:extLst>
              <a:ext uri="{FF2B5EF4-FFF2-40B4-BE49-F238E27FC236}">
                <a16:creationId xmlns:a16="http://schemas.microsoft.com/office/drawing/2014/main" id="{77998A43-69EC-4D4C-9146-78E0FF850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67" y="3267251"/>
            <a:ext cx="4747859" cy="2655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35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Jenkins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174E7-5D7F-4685-938D-EF8BC5BA6509}"/>
              </a:ext>
            </a:extLst>
          </p:cNvPr>
          <p:cNvSpPr txBox="1"/>
          <p:nvPr/>
        </p:nvSpPr>
        <p:spPr>
          <a:xfrm>
            <a:off x="452567" y="1300968"/>
            <a:ext cx="82052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When installation is done, create an admin account. This account will be used in order to manage Jenkins and install plugins, create accounts, …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Your default Jenkins URL will be : </a:t>
            </a:r>
            <a:r>
              <a:rPr lang="en-US" sz="1600" u="sng" dirty="0">
                <a:hlinkClick r:id="rId3"/>
              </a:rPr>
              <a:t>http://localhost:8080</a:t>
            </a:r>
            <a:endParaRPr lang="en-US" sz="1600" dirty="0"/>
          </a:p>
          <a:p>
            <a:pPr lvl="0" algn="just"/>
            <a:endParaRPr lang="en-US" sz="1600" b="1" dirty="0"/>
          </a:p>
          <a:p>
            <a:pPr lvl="0" algn="just"/>
            <a:r>
              <a:rPr lang="en-US" sz="1600" b="1" dirty="0"/>
              <a:t>Be careful as this might conflict with other applications using port 8080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9D6D976-CF3A-4797-8CDA-1D5E99780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468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for GIT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174E7-5D7F-4685-938D-EF8BC5BA6509}"/>
              </a:ext>
            </a:extLst>
          </p:cNvPr>
          <p:cNvSpPr txBox="1"/>
          <p:nvPr/>
        </p:nvSpPr>
        <p:spPr>
          <a:xfrm>
            <a:off x="452567" y="1300968"/>
            <a:ext cx="82052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In order to allow the checkout from GIT, we need to configure our </a:t>
            </a:r>
            <a:r>
              <a:rPr lang="en-US" sz="1600" dirty="0" err="1"/>
              <a:t>innersource</a:t>
            </a:r>
            <a:r>
              <a:rPr lang="en-US" sz="1600" dirty="0"/>
              <a:t>/GIT Repository in order to allow SSH checkout in our Jenkins job.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To perform this configuration, we need to :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open a GIT bash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Launch the command  </a:t>
            </a:r>
            <a:r>
              <a:rPr lang="en-US" sz="1600" b="1" i="1" dirty="0" err="1"/>
              <a:t>ssh</a:t>
            </a:r>
            <a:r>
              <a:rPr lang="en-US" sz="1600" b="1" i="1" dirty="0"/>
              <a:t>-keygen -t </a:t>
            </a:r>
            <a:r>
              <a:rPr lang="en-US" sz="1600" b="1" i="1" dirty="0" err="1"/>
              <a:t>rsa</a:t>
            </a:r>
            <a:endParaRPr lang="en-US" sz="1600" b="1" i="1" dirty="0"/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You will be prompted to enter a location and a passphrase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Once generated, you will obtain a private and a public key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9D6D976-CF3A-4797-8CDA-1D5E99780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B78959-4428-4F3D-9792-C313ED8A6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67" y="3942203"/>
            <a:ext cx="58769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96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for GIT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174E7-5D7F-4685-938D-EF8BC5BA6509}"/>
              </a:ext>
            </a:extLst>
          </p:cNvPr>
          <p:cNvSpPr txBox="1"/>
          <p:nvPr/>
        </p:nvSpPr>
        <p:spPr>
          <a:xfrm>
            <a:off x="452567" y="1300968"/>
            <a:ext cx="820526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Once the keys are generated, we need to include the public key in our </a:t>
            </a:r>
            <a:r>
              <a:rPr lang="en-US" sz="1600" dirty="0" err="1"/>
              <a:t>Innersouce</a:t>
            </a:r>
            <a:r>
              <a:rPr lang="en-US" sz="1600" dirty="0"/>
              <a:t>/GIT repository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On </a:t>
            </a:r>
            <a:r>
              <a:rPr lang="en-US" sz="1600" dirty="0" err="1"/>
              <a:t>Innersource</a:t>
            </a:r>
            <a:r>
              <a:rPr lang="en-US" sz="1600" dirty="0"/>
              <a:t> :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Navigate on your </a:t>
            </a:r>
            <a:r>
              <a:rPr lang="en-US" sz="1600" dirty="0" err="1"/>
              <a:t>Innersource</a:t>
            </a:r>
            <a:r>
              <a:rPr lang="en-US" sz="1600" dirty="0"/>
              <a:t> repository.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Click on the </a:t>
            </a:r>
            <a:r>
              <a:rPr lang="en-US" sz="1600" b="1" i="1" dirty="0"/>
              <a:t>settings icon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Click on </a:t>
            </a:r>
            <a:r>
              <a:rPr lang="en-US" sz="1600" b="1" i="1" dirty="0"/>
              <a:t>Access Keys</a:t>
            </a:r>
            <a:r>
              <a:rPr lang="en-US" sz="1600" dirty="0"/>
              <a:t> button and then on the </a:t>
            </a:r>
            <a:r>
              <a:rPr lang="en-US" sz="1600" b="1" i="1" dirty="0"/>
              <a:t>Add Key </a:t>
            </a:r>
            <a:r>
              <a:rPr lang="en-US" sz="1600" dirty="0"/>
              <a:t>button.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Open the public key file and add your public key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9D6D976-CF3A-4797-8CDA-1D5E99780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D3BA29-B4E5-457D-9284-0DD67CB99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8161"/>
            <a:ext cx="9144000" cy="25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06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for GIT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174E7-5D7F-4685-938D-EF8BC5BA6509}"/>
              </a:ext>
            </a:extLst>
          </p:cNvPr>
          <p:cNvSpPr txBox="1"/>
          <p:nvPr/>
        </p:nvSpPr>
        <p:spPr>
          <a:xfrm>
            <a:off x="452567" y="1300968"/>
            <a:ext cx="820526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We also need to specify the git.exe file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Note : Git needs to be installed on a writable directory : 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Example : C:/git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Before configuring the Global Tool Configuration panel, we need to add GIT_HOME and JENKINS_HOME in our environment variables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We also need to add the bin in our path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On Jenkins, in the Global Tool Configuration panel, we need to ensure that git.exe is correctly found by </a:t>
            </a:r>
            <a:r>
              <a:rPr lang="en-US" sz="1600" dirty="0" err="1"/>
              <a:t>jenkins</a:t>
            </a:r>
            <a:endParaRPr lang="en-US" sz="1600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9D6D976-CF3A-4797-8CDA-1D5E99780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FA0937-C765-4F7D-BCC0-F1EDABEA9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17178"/>
            <a:ext cx="9144000" cy="17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4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2FEAA7-31D1-4DAD-8B41-280EA7B49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12227C-151A-4E3C-8AF1-EB7D1348F82E}"/>
              </a:ext>
            </a:extLst>
          </p:cNvPr>
          <p:cNvSpPr txBox="1"/>
          <p:nvPr/>
        </p:nvSpPr>
        <p:spPr>
          <a:xfrm>
            <a:off x="284205" y="5807675"/>
            <a:ext cx="276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www.menti.com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: 184379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0BD6745-2266-4A41-A17D-B90230D83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088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1D8CAB-43F1-4191-A11A-54BFE9C51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14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3CBA78-8585-4ED1-8828-F15824DF5B1B}"/>
              </a:ext>
            </a:extLst>
          </p:cNvPr>
          <p:cNvSpPr txBox="1"/>
          <p:nvPr/>
        </p:nvSpPr>
        <p:spPr>
          <a:xfrm>
            <a:off x="0" y="5387546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wake up 20 years in the future and the world has changed drastically.</a:t>
            </a:r>
          </a:p>
          <a:p>
            <a:endParaRPr lang="en-US" dirty="0"/>
          </a:p>
          <a:p>
            <a:r>
              <a:rPr lang="en-US" dirty="0"/>
              <a:t>Describe one of the weirdest invention that could have emerged at that time?</a:t>
            </a:r>
          </a:p>
          <a:p>
            <a:r>
              <a:rPr lang="en-US" dirty="0"/>
              <a:t>Example: A machine where you input water and gets liquor as output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C1B6DDA9-7872-4AAB-A114-4E888EDB6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90070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for </a:t>
            </a:r>
            <a:r>
              <a:rPr lang="en-US" dirty="0" err="1"/>
              <a:t>SonarQube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174E7-5D7F-4685-938D-EF8BC5BA6509}"/>
              </a:ext>
            </a:extLst>
          </p:cNvPr>
          <p:cNvSpPr txBox="1"/>
          <p:nvPr/>
        </p:nvSpPr>
        <p:spPr>
          <a:xfrm>
            <a:off x="452567" y="1300968"/>
            <a:ext cx="82052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In order to use </a:t>
            </a:r>
            <a:r>
              <a:rPr lang="en-US" sz="1600" dirty="0" err="1"/>
              <a:t>SonarQube</a:t>
            </a:r>
            <a:r>
              <a:rPr lang="en-US" sz="1600" dirty="0"/>
              <a:t> on our jobs, we need to set the server link in the configurations of Jenkins.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In the Manage Jenkins section, we need to navigate on the configure system section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Then we need to add a </a:t>
            </a:r>
            <a:r>
              <a:rPr lang="en-US" sz="1600" dirty="0" err="1"/>
              <a:t>SonarQube</a:t>
            </a:r>
            <a:r>
              <a:rPr lang="en-US" sz="1600" dirty="0"/>
              <a:t> server, with our server’s URL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9D6D976-CF3A-4797-8CDA-1D5E99780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FDD6FE-575D-49D9-B016-E36D31882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67" y="2378186"/>
            <a:ext cx="51625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90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Jenkins Job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174E7-5D7F-4685-938D-EF8BC5BA6509}"/>
              </a:ext>
            </a:extLst>
          </p:cNvPr>
          <p:cNvSpPr txBox="1"/>
          <p:nvPr/>
        </p:nvSpPr>
        <p:spPr>
          <a:xfrm>
            <a:off x="452567" y="1300968"/>
            <a:ext cx="820526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To create a new job on Jenkins, we need to click on </a:t>
            </a:r>
            <a:r>
              <a:rPr lang="en-US" sz="1600" b="1" i="1" dirty="0"/>
              <a:t>New Item</a:t>
            </a:r>
            <a:r>
              <a:rPr lang="en-US" sz="1600" dirty="0"/>
              <a:t> button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Choose the Freestyle project to create our job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You can also create a job from an existing job, using the </a:t>
            </a:r>
            <a:r>
              <a:rPr lang="en-US" sz="1600" b="1" i="1" dirty="0"/>
              <a:t>Copy From </a:t>
            </a:r>
            <a:r>
              <a:rPr lang="en-US" sz="1600" dirty="0"/>
              <a:t>option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9D6D976-CF3A-4797-8CDA-1D5E99780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390267-6052-4A95-8CA3-D2C79816D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67" y="1744662"/>
            <a:ext cx="3114675" cy="2962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39D47A-4E06-4375-88E6-CB5DC6A3A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67" y="5150631"/>
            <a:ext cx="87725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Objectives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4810" y="896824"/>
            <a:ext cx="5404468" cy="229154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/>
          <a:lstStyle>
            <a:lvl1pPr marL="182563" indent="-182563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449263" indent="-26670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898525" indent="-27305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1074738" indent="-176213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69098" y="928684"/>
            <a:ext cx="8205805" cy="297116"/>
          </a:xfrm>
          <a:prstGeom prst="rect">
            <a:avLst/>
          </a:prstGeom>
        </p:spPr>
        <p:txBody>
          <a:bodyPr vert="horz" lIns="0" tIns="45730" rIns="0" bIns="45730" rtlCol="0">
            <a:noAutofit/>
          </a:bodyPr>
          <a:lstStyle>
            <a:lvl1pPr marL="0" indent="0" eaLnBrk="1" hangingPunct="1">
              <a:spcBef>
                <a:spcPts val="800"/>
              </a:spcBef>
              <a:buFont typeface="Arial" pitchFamily="34" charset="0"/>
              <a:buNone/>
              <a:defRPr sz="2000">
                <a:solidFill>
                  <a:schemeClr val="accent1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449263" indent="-266700" eaLnBrk="1" hangingPunct="1">
              <a:spcBef>
                <a:spcPts val="800"/>
              </a:spcBef>
              <a:buFont typeface="Arial" pitchFamily="34" charset="0"/>
              <a:buChar char="–"/>
              <a:defRPr sz="35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625475" indent="-176213" eaLnBrk="1" hangingPunct="1">
              <a:spcBef>
                <a:spcPts val="800"/>
              </a:spcBef>
              <a:buFont typeface="Arial" pitchFamily="34" charset="0"/>
              <a:buChar char="•"/>
              <a:tabLst/>
              <a:defRPr sz="3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898525" indent="-273050" eaLnBrk="1" hangingPunct="1">
              <a:spcBef>
                <a:spcPts val="800"/>
              </a:spcBef>
              <a:buFont typeface="Arial" pitchFamily="34" charset="0"/>
              <a:buChar char="–"/>
              <a:defRPr sz="29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1074738" indent="-176213" eaLnBrk="1" hangingPunct="1">
              <a:spcBef>
                <a:spcPts val="800"/>
              </a:spcBef>
              <a:buFont typeface="Arial" pitchFamily="34" charset="0"/>
              <a:buChar char="•"/>
              <a:defRPr sz="27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3352213" indent="-304747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cs typeface="+mn-cs"/>
              </a:defRPr>
            </a:lvl6pPr>
            <a:lvl7pPr marL="3961707" indent="-304747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cs typeface="+mn-cs"/>
              </a:defRPr>
            </a:lvl7pPr>
            <a:lvl8pPr marL="4571200" indent="-304747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cs typeface="+mn-cs"/>
              </a:defRPr>
            </a:lvl8pPr>
            <a:lvl9pPr marL="5180693" indent="-304747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cs typeface="+mn-cs"/>
              </a:defRPr>
            </a:lvl9pPr>
          </a:lstStyle>
          <a:p>
            <a:r>
              <a:rPr lang="pt-BR" sz="1501" dirty="0"/>
              <a:t>Upon completing this session, you should be able to: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69098" y="1193940"/>
            <a:ext cx="5332405" cy="2967663"/>
          </a:xfrm>
          <a:prstGeom prst="rect">
            <a:avLst/>
          </a:prstGeom>
        </p:spPr>
        <p:txBody>
          <a:bodyPr vert="horz" lIns="0" tIns="45730" rIns="0" bIns="45730" rtlCol="0">
            <a:noAutofit/>
          </a:bodyPr>
          <a:lstStyle>
            <a:lvl1pPr marL="182563" indent="-182563" eaLnBrk="1" hangingPunct="1">
              <a:spcBef>
                <a:spcPts val="8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449263" lvl="1" indent="-266700" eaLnBrk="1" hangingPunct="1">
              <a:spcBef>
                <a:spcPts val="8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625475" lvl="2" indent="-176213" eaLnBrk="1" hangingPunct="1">
              <a:spcBef>
                <a:spcPts val="800"/>
              </a:spcBef>
              <a:buFont typeface="Arial" pitchFamily="34" charset="0"/>
              <a:buChar char="•"/>
              <a:tabLst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898525" lvl="3" indent="-273050" eaLnBrk="1" hangingPunct="1">
              <a:spcBef>
                <a:spcPts val="8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1074738" indent="-176213" eaLnBrk="1" hangingPunct="1">
              <a:spcBef>
                <a:spcPts val="8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3352213" indent="-304747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cs typeface="+mn-cs"/>
              </a:defRPr>
            </a:lvl6pPr>
            <a:lvl7pPr marL="3961707" indent="-304747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cs typeface="+mn-cs"/>
              </a:defRPr>
            </a:lvl7pPr>
            <a:lvl8pPr marL="4571200" indent="-304747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cs typeface="+mn-cs"/>
              </a:defRPr>
            </a:lvl8pPr>
            <a:lvl9pPr marL="5180693" indent="-304747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cs typeface="+mn-cs"/>
              </a:defRPr>
            </a:lvl9pPr>
          </a:lstStyle>
          <a:p>
            <a:r>
              <a:rPr lang="en-US" sz="1351" dirty="0">
                <a:solidFill>
                  <a:schemeClr val="tx1"/>
                </a:solidFill>
              </a:rPr>
              <a:t>Understand why Continuous Integration is important</a:t>
            </a:r>
          </a:p>
          <a:p>
            <a:r>
              <a:rPr lang="en-US" sz="1351" dirty="0">
                <a:solidFill>
                  <a:schemeClr val="tx1"/>
                </a:solidFill>
              </a:rPr>
              <a:t>Configure Jenkins</a:t>
            </a:r>
          </a:p>
          <a:p>
            <a:r>
              <a:rPr lang="en-US" sz="1351" dirty="0">
                <a:solidFill>
                  <a:schemeClr val="tx1"/>
                </a:solidFill>
              </a:rPr>
              <a:t>Create a Jenkins job</a:t>
            </a:r>
          </a:p>
          <a:p>
            <a:r>
              <a:rPr lang="en-US" sz="1351" dirty="0">
                <a:solidFill>
                  <a:schemeClr val="tx1"/>
                </a:solidFill>
              </a:rPr>
              <a:t>Automate a job to check quality</a:t>
            </a:r>
          </a:p>
        </p:txBody>
      </p:sp>
    </p:spTree>
    <p:extLst>
      <p:ext uri="{BB962C8B-B14F-4D97-AF65-F5344CB8AC3E}">
        <p14:creationId xmlns:p14="http://schemas.microsoft.com/office/powerpoint/2010/main" val="2365300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Job - Parametrizing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174E7-5D7F-4685-938D-EF8BC5BA6509}"/>
              </a:ext>
            </a:extLst>
          </p:cNvPr>
          <p:cNvSpPr txBox="1"/>
          <p:nvPr/>
        </p:nvSpPr>
        <p:spPr>
          <a:xfrm>
            <a:off x="452567" y="1300968"/>
            <a:ext cx="82052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Jenkins offers a wide range of parameters that can be easily customized.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It also offers a </a:t>
            </a:r>
            <a:r>
              <a:rPr lang="en-US" sz="1600" b="1" i="1" dirty="0"/>
              <a:t>help</a:t>
            </a:r>
            <a:r>
              <a:rPr lang="en-US" sz="1600" dirty="0"/>
              <a:t> button which gives us an overview of the parameter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Jenkins job is subdivided into 6 sections :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General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Source Code Management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Build Triggers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Build Environment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Build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Post-build Actions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9D6D976-CF3A-4797-8CDA-1D5E99780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1680E-81DF-4945-A504-2871F0CE5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72" y="2301046"/>
            <a:ext cx="87820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80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Job – General Section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174E7-5D7F-4685-938D-EF8BC5BA6509}"/>
              </a:ext>
            </a:extLst>
          </p:cNvPr>
          <p:cNvSpPr txBox="1"/>
          <p:nvPr/>
        </p:nvSpPr>
        <p:spPr>
          <a:xfrm>
            <a:off x="452567" y="1300968"/>
            <a:ext cx="820526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In the </a:t>
            </a:r>
            <a:r>
              <a:rPr lang="en-US" sz="1600" b="1" dirty="0"/>
              <a:t>General </a:t>
            </a:r>
            <a:r>
              <a:rPr lang="en-US" sz="1600" dirty="0"/>
              <a:t>section, we can add a wide varieties of parameters for our job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Git Parameter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File Parameter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Boolean Parameter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Password Parameter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These parameters allows us to better configure our jobs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9D6D976-CF3A-4797-8CDA-1D5E99780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2046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Job – Source Code Management Section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174E7-5D7F-4685-938D-EF8BC5BA6509}"/>
              </a:ext>
            </a:extLst>
          </p:cNvPr>
          <p:cNvSpPr txBox="1"/>
          <p:nvPr/>
        </p:nvSpPr>
        <p:spPr>
          <a:xfrm>
            <a:off x="452567" y="1300968"/>
            <a:ext cx="820526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In the </a:t>
            </a:r>
            <a:r>
              <a:rPr lang="en-US" sz="1600" b="1" dirty="0"/>
              <a:t>Source Code Management</a:t>
            </a:r>
            <a:r>
              <a:rPr lang="en-US" sz="1600" dirty="0"/>
              <a:t> section, we can specify where we want to fetch our source codes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GIT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Subversion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We can also use parameters specified in our </a:t>
            </a:r>
            <a:r>
              <a:rPr lang="en-US" sz="1600" b="1" dirty="0"/>
              <a:t>General</a:t>
            </a:r>
            <a:r>
              <a:rPr lang="en-US" sz="1600" dirty="0"/>
              <a:t> section in order to allow a user to choose his branch from a list of branches or tags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9D6D976-CF3A-4797-8CDA-1D5E99780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248467-8A4A-40F9-AFD0-D5B7B6143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" y="3308350"/>
            <a:ext cx="88106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10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Job – Build Triggers Section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174E7-5D7F-4685-938D-EF8BC5BA6509}"/>
              </a:ext>
            </a:extLst>
          </p:cNvPr>
          <p:cNvSpPr txBox="1"/>
          <p:nvPr/>
        </p:nvSpPr>
        <p:spPr>
          <a:xfrm>
            <a:off x="452567" y="1300968"/>
            <a:ext cx="820526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After retrieving our source codes, we can specify, in the </a:t>
            </a:r>
            <a:r>
              <a:rPr lang="en-US" sz="1600" b="1" dirty="0"/>
              <a:t>Build Triggers </a:t>
            </a:r>
            <a:r>
              <a:rPr lang="en-US" sz="1600" dirty="0"/>
              <a:t>section, whether we want our jobs to be launched automatically and what will be the frequency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We can also launch our job, based on the status of another job, by using the </a:t>
            </a:r>
            <a:r>
              <a:rPr lang="en-US" sz="1600" b="1" i="1" dirty="0"/>
              <a:t>“Build after other projects are built” </a:t>
            </a:r>
            <a:r>
              <a:rPr lang="en-US" sz="1600" dirty="0"/>
              <a:t>option.</a:t>
            </a: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9D6D976-CF3A-4797-8CDA-1D5E99780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D1B195-FE79-4FE8-9EA8-0C061D1FD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9" y="2065385"/>
            <a:ext cx="89058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0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Job – Build Environment Section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174E7-5D7F-4685-938D-EF8BC5BA6509}"/>
              </a:ext>
            </a:extLst>
          </p:cNvPr>
          <p:cNvSpPr txBox="1"/>
          <p:nvPr/>
        </p:nvSpPr>
        <p:spPr>
          <a:xfrm>
            <a:off x="452567" y="1300968"/>
            <a:ext cx="82052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</a:t>
            </a:r>
            <a:r>
              <a:rPr lang="en-US" sz="1600" b="1" i="1" dirty="0"/>
              <a:t> Build Environment </a:t>
            </a:r>
            <a:r>
              <a:rPr lang="en-US" sz="1600" dirty="0"/>
              <a:t>section allows us to specify the different configuration files needed in order to proceed with our build.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It also allows us to :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Clean our workspace completely or partially before we start building our application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Execute commands over SSH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Inject any environment variables important for our build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Execute shell scripts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9D6D976-CF3A-4797-8CDA-1D5E99780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1924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Job – Build Section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174E7-5D7F-4685-938D-EF8BC5BA6509}"/>
              </a:ext>
            </a:extLst>
          </p:cNvPr>
          <p:cNvSpPr txBox="1"/>
          <p:nvPr/>
        </p:nvSpPr>
        <p:spPr>
          <a:xfrm>
            <a:off x="452567" y="1300968"/>
            <a:ext cx="82052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</a:t>
            </a:r>
            <a:r>
              <a:rPr lang="en-US" sz="1600" b="1" i="1" dirty="0"/>
              <a:t> Build </a:t>
            </a:r>
            <a:r>
              <a:rPr lang="en-US" sz="1600" dirty="0"/>
              <a:t>section is where the job performs its main activities.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Conditional steps, based on parameters from the </a:t>
            </a:r>
            <a:r>
              <a:rPr lang="en-US" sz="1600" b="1" i="1" dirty="0"/>
              <a:t>General Section</a:t>
            </a:r>
            <a:r>
              <a:rPr lang="en-US" sz="1600" dirty="0"/>
              <a:t> can be used to execute only some steps.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Where do you think this will be essential in Continuous Delivery?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9D6D976-CF3A-4797-8CDA-1D5E99780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16277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Job – Build Section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174E7-5D7F-4685-938D-EF8BC5BA6509}"/>
              </a:ext>
            </a:extLst>
          </p:cNvPr>
          <p:cNvSpPr txBox="1"/>
          <p:nvPr/>
        </p:nvSpPr>
        <p:spPr>
          <a:xfrm>
            <a:off x="452567" y="1300968"/>
            <a:ext cx="82052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</a:t>
            </a:r>
            <a:r>
              <a:rPr lang="en-US" sz="1600" b="1" i="1" dirty="0"/>
              <a:t> Build </a:t>
            </a:r>
            <a:r>
              <a:rPr lang="en-US" sz="1600" dirty="0"/>
              <a:t>section allows the following main actions (but is not limited to this list) :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Copy artifacts from another job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Execute shell scripting</a:t>
            </a:r>
          </a:p>
          <a:p>
            <a:pPr marL="1200072" lvl="2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For example : If we need to create a directory, delete a file, or rename it, as well as unzip a compressed file to modify some attributes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Use maven commands to clean and install our application into its </a:t>
            </a:r>
            <a:r>
              <a:rPr lang="en-US" sz="1600"/>
              <a:t>compressed version</a:t>
            </a:r>
            <a:endParaRPr lang="en-US" sz="1600" dirty="0"/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Use of ant scripts to deploy on a server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Launch a Sonar analysis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Trigger the execution of another job and thus this job waits until the triggered job’s execution is over.</a:t>
            </a:r>
          </a:p>
          <a:p>
            <a:pPr marL="1200072" lvl="2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Can fail this main job if the triggered job is failed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9D6D976-CF3A-4797-8CDA-1D5E99780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34089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Job – Post Build Actions Section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174E7-5D7F-4685-938D-EF8BC5BA6509}"/>
              </a:ext>
            </a:extLst>
          </p:cNvPr>
          <p:cNvSpPr txBox="1"/>
          <p:nvPr/>
        </p:nvSpPr>
        <p:spPr>
          <a:xfrm>
            <a:off x="452567" y="1300968"/>
            <a:ext cx="82052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</a:t>
            </a:r>
            <a:r>
              <a:rPr lang="en-US" sz="1600" b="1" i="1" dirty="0"/>
              <a:t> Post Build Actions </a:t>
            </a:r>
            <a:r>
              <a:rPr lang="en-US" sz="1600" dirty="0"/>
              <a:t>section allows us to specify the actions we want to perform when the build is over.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It also allows us to :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Send mails to a list of recipients with any attached log file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Archive any artifact from this job (can be used by any other jobs)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Publish to GIT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Delete this job’s workspace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9D6D976-CF3A-4797-8CDA-1D5E99780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91261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Materials (References)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174E7-5D7F-4685-938D-EF8BC5BA6509}"/>
              </a:ext>
            </a:extLst>
          </p:cNvPr>
          <p:cNvSpPr txBox="1"/>
          <p:nvPr/>
        </p:nvSpPr>
        <p:spPr>
          <a:xfrm>
            <a:off x="452568" y="1300968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https://jenkins.io/doc/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9D6D976-CF3A-4797-8CDA-1D5E99780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337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Continuous Integration?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186CC-85E2-449E-AE7E-594EA3E7CDB2}"/>
              </a:ext>
            </a:extLst>
          </p:cNvPr>
          <p:cNvSpPr txBox="1"/>
          <p:nvPr/>
        </p:nvSpPr>
        <p:spPr>
          <a:xfrm>
            <a:off x="452567" y="1274403"/>
            <a:ext cx="8330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Continuous integration is a software development practice whereby developers codes are frequently merged, leading to multiple automatic integrations per day.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also covers quality checks via quality testing tools, such as sonar, as well as puts a lot of emphasis on automated testing.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479FE78-2F62-4320-BDB8-B7417F2F9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986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Continuous Integration?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186CC-85E2-449E-AE7E-594EA3E7CDB2}"/>
              </a:ext>
            </a:extLst>
          </p:cNvPr>
          <p:cNvSpPr txBox="1"/>
          <p:nvPr/>
        </p:nvSpPr>
        <p:spPr>
          <a:xfrm>
            <a:off x="452567" y="1274403"/>
            <a:ext cx="83304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At a specified interval (frequency), the application is automatically: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Integrated – All changes </a:t>
            </a:r>
            <a:r>
              <a:rPr lang="en-US" dirty="0" err="1"/>
              <a:t>commited</a:t>
            </a:r>
            <a:r>
              <a:rPr lang="en-US" dirty="0"/>
              <a:t> on the versioning tool are combined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Built – The code is compiled into a package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Tested – Automated test suites are launched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Archived – Version and stored (like on maven repository or nexus)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Deployed – Deployed on our servers, depending on which environment was chosen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479FE78-2F62-4320-BDB8-B7417F2F9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7931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Continuous Integration important?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186CC-85E2-449E-AE7E-594EA3E7CDB2}"/>
              </a:ext>
            </a:extLst>
          </p:cNvPr>
          <p:cNvSpPr txBox="1"/>
          <p:nvPr/>
        </p:nvSpPr>
        <p:spPr>
          <a:xfrm>
            <a:off x="452567" y="1274403"/>
            <a:ext cx="83304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Continuous Integration allows us to rapidly integrate all pending changes, build and automatically deploy our applications.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allows us to: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Check whether the application still builds and is stable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Launch automated unit tests which allows us to detect any error in the application’s logic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Check the quality of our applications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Thus, we can rapidly detect any errors as early as possible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479FE78-2F62-4320-BDB8-B7417F2F9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318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Continuous Integration important?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186CC-85E2-449E-AE7E-594EA3E7CDB2}"/>
              </a:ext>
            </a:extLst>
          </p:cNvPr>
          <p:cNvSpPr txBox="1"/>
          <p:nvPr/>
        </p:nvSpPr>
        <p:spPr>
          <a:xfrm>
            <a:off x="452567" y="1274403"/>
            <a:ext cx="83304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Continuous Integration allows us to rapidly integrate all pending changes, build and automatically deploy our applications.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allows us to: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Check whether the application still builds and is stable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Launch automated unit tests which allows us to detect any error in the application’s logic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Check the quality of our applications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Thus, we can rapidly detect any errors as early as possible</a:t>
            </a:r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479FE78-2F62-4320-BDB8-B7417F2F9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816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479FE78-2F62-4320-BDB8-B7417F2F9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  <p:pic>
        <p:nvPicPr>
          <p:cNvPr id="4" name="Graphic 3" descr="Hamster">
            <a:extLst>
              <a:ext uri="{FF2B5EF4-FFF2-40B4-BE49-F238E27FC236}">
                <a16:creationId xmlns:a16="http://schemas.microsoft.com/office/drawing/2014/main" id="{705447EC-B275-4F3E-ABFD-FC3283460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568" y="4940300"/>
            <a:ext cx="914400" cy="914400"/>
          </a:xfrm>
          <a:prstGeom prst="rect">
            <a:avLst/>
          </a:prstGeom>
        </p:spPr>
      </p:pic>
      <p:pic>
        <p:nvPicPr>
          <p:cNvPr id="9" name="Graphic 8" descr="Hamster">
            <a:extLst>
              <a:ext uri="{FF2B5EF4-FFF2-40B4-BE49-F238E27FC236}">
                <a16:creationId xmlns:a16="http://schemas.microsoft.com/office/drawing/2014/main" id="{0460508E-1328-453D-959B-A2B0325D8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6968" y="4940300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ADC66B-1462-4D66-BECF-4447D1F451F4}"/>
              </a:ext>
            </a:extLst>
          </p:cNvPr>
          <p:cNvSpPr txBox="1"/>
          <p:nvPr/>
        </p:nvSpPr>
        <p:spPr>
          <a:xfrm>
            <a:off x="691142" y="587799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B3EAB84-FD79-40CD-BD08-6E349CD53B9F}"/>
              </a:ext>
            </a:extLst>
          </p:cNvPr>
          <p:cNvSpPr/>
          <p:nvPr/>
        </p:nvSpPr>
        <p:spPr>
          <a:xfrm>
            <a:off x="561881" y="1763712"/>
            <a:ext cx="1480913" cy="183038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D2932C-AD7A-4382-BBFF-D214039779E8}"/>
              </a:ext>
            </a:extLst>
          </p:cNvPr>
          <p:cNvCxnSpPr/>
          <p:nvPr/>
        </p:nvCxnSpPr>
        <p:spPr>
          <a:xfrm flipV="1">
            <a:off x="1366968" y="3664744"/>
            <a:ext cx="0" cy="125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D6DBC6-11B8-4402-AC2F-282418863647}"/>
              </a:ext>
            </a:extLst>
          </p:cNvPr>
          <p:cNvSpPr txBox="1"/>
          <p:nvPr/>
        </p:nvSpPr>
        <p:spPr>
          <a:xfrm>
            <a:off x="215900" y="40894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Codes and tests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3BD650-1618-4E1C-9055-25D672B05649}"/>
              </a:ext>
            </a:extLst>
          </p:cNvPr>
          <p:cNvSpPr txBox="1"/>
          <p:nvPr/>
        </p:nvSpPr>
        <p:spPr>
          <a:xfrm>
            <a:off x="634237" y="2602229"/>
            <a:ext cx="140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Repository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17CD6F-904F-44ED-BFBF-D62B3446C16D}"/>
              </a:ext>
            </a:extLst>
          </p:cNvPr>
          <p:cNvSpPr/>
          <p:nvPr/>
        </p:nvSpPr>
        <p:spPr>
          <a:xfrm>
            <a:off x="3124200" y="2260600"/>
            <a:ext cx="2082800" cy="11303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B41994-C503-4979-BD6B-106CD88C4971}"/>
              </a:ext>
            </a:extLst>
          </p:cNvPr>
          <p:cNvSpPr txBox="1"/>
          <p:nvPr/>
        </p:nvSpPr>
        <p:spPr>
          <a:xfrm>
            <a:off x="3461321" y="2602229"/>
            <a:ext cx="140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 system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135DA1AB-82A2-4304-8C7E-5B9D36599CEA}"/>
              </a:ext>
            </a:extLst>
          </p:cNvPr>
          <p:cNvSpPr/>
          <p:nvPr/>
        </p:nvSpPr>
        <p:spPr>
          <a:xfrm>
            <a:off x="6619781" y="1758156"/>
            <a:ext cx="1480913" cy="183038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D0841E-CE95-4644-9B8A-BC0092329979}"/>
              </a:ext>
            </a:extLst>
          </p:cNvPr>
          <p:cNvSpPr txBox="1"/>
          <p:nvPr/>
        </p:nvSpPr>
        <p:spPr>
          <a:xfrm>
            <a:off x="6692137" y="2463729"/>
            <a:ext cx="140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Artifact Repository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2A01A5C9-2BCB-4498-8F41-29AF1F892386}"/>
              </a:ext>
            </a:extLst>
          </p:cNvPr>
          <p:cNvSpPr/>
          <p:nvPr/>
        </p:nvSpPr>
        <p:spPr>
          <a:xfrm>
            <a:off x="3455575" y="4699000"/>
            <a:ext cx="1992725" cy="1003300"/>
          </a:xfrm>
          <a:prstGeom prst="flowChartDocumen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DB8A9DD0-B7E3-40A6-B439-ED10390F0E00}"/>
              </a:ext>
            </a:extLst>
          </p:cNvPr>
          <p:cNvSpPr/>
          <p:nvPr/>
        </p:nvSpPr>
        <p:spPr>
          <a:xfrm>
            <a:off x="3607975" y="4851400"/>
            <a:ext cx="1992725" cy="1003300"/>
          </a:xfrm>
          <a:prstGeom prst="flowChartDocumen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B4D44537-D915-4139-8D90-92446006430B}"/>
              </a:ext>
            </a:extLst>
          </p:cNvPr>
          <p:cNvSpPr/>
          <p:nvPr/>
        </p:nvSpPr>
        <p:spPr>
          <a:xfrm>
            <a:off x="3760375" y="5003800"/>
            <a:ext cx="1992725" cy="1003300"/>
          </a:xfrm>
          <a:prstGeom prst="flowChartDocumen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03192-3A26-4166-B615-DBDFC70A1C61}"/>
              </a:ext>
            </a:extLst>
          </p:cNvPr>
          <p:cNvSpPr txBox="1"/>
          <p:nvPr/>
        </p:nvSpPr>
        <p:spPr>
          <a:xfrm>
            <a:off x="4220363" y="5263118"/>
            <a:ext cx="140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Reports</a:t>
            </a:r>
          </a:p>
        </p:txBody>
      </p:sp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7A4532CB-E8E1-43EC-BC00-F5F456566987}"/>
              </a:ext>
            </a:extLst>
          </p:cNvPr>
          <p:cNvSpPr/>
          <p:nvPr/>
        </p:nvSpPr>
        <p:spPr>
          <a:xfrm>
            <a:off x="6946900" y="4458732"/>
            <a:ext cx="1828800" cy="1788596"/>
          </a:xfrm>
          <a:prstGeom prst="cloudCallou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4B769-EE82-4C10-8749-AE76DF7E1A8F}"/>
              </a:ext>
            </a:extLst>
          </p:cNvPr>
          <p:cNvSpPr txBox="1"/>
          <p:nvPr/>
        </p:nvSpPr>
        <p:spPr>
          <a:xfrm>
            <a:off x="7212513" y="5117068"/>
            <a:ext cx="140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33961E-AF59-4A79-81EF-8D286DC55627}"/>
              </a:ext>
            </a:extLst>
          </p:cNvPr>
          <p:cNvCxnSpPr>
            <a:cxnSpLocks/>
          </p:cNvCxnSpPr>
          <p:nvPr/>
        </p:nvCxnSpPr>
        <p:spPr>
          <a:xfrm>
            <a:off x="1824168" y="2786894"/>
            <a:ext cx="147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B58B4D-CBAF-433D-A0ED-88E2F717D061}"/>
              </a:ext>
            </a:extLst>
          </p:cNvPr>
          <p:cNvCxnSpPr>
            <a:cxnSpLocks/>
          </p:cNvCxnSpPr>
          <p:nvPr/>
        </p:nvCxnSpPr>
        <p:spPr>
          <a:xfrm flipV="1">
            <a:off x="4924641" y="2825750"/>
            <a:ext cx="1695140" cy="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FA3167-1225-4917-B1F1-53A31E2E47A9}"/>
              </a:ext>
            </a:extLst>
          </p:cNvPr>
          <p:cNvCxnSpPr>
            <a:cxnSpLocks/>
          </p:cNvCxnSpPr>
          <p:nvPr/>
        </p:nvCxnSpPr>
        <p:spPr>
          <a:xfrm>
            <a:off x="5062535" y="3369378"/>
            <a:ext cx="2481132" cy="13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8AAF52-DEB7-43CC-A1D5-0D9B94454214}"/>
              </a:ext>
            </a:extLst>
          </p:cNvPr>
          <p:cNvCxnSpPr>
            <a:cxnSpLocks/>
          </p:cNvCxnSpPr>
          <p:nvPr/>
        </p:nvCxnSpPr>
        <p:spPr>
          <a:xfrm>
            <a:off x="4351468" y="3369378"/>
            <a:ext cx="0" cy="150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E91FB0B-8643-4471-BBC2-D029AAEBC116}"/>
              </a:ext>
            </a:extLst>
          </p:cNvPr>
          <p:cNvSpPr txBox="1"/>
          <p:nvPr/>
        </p:nvSpPr>
        <p:spPr>
          <a:xfrm>
            <a:off x="2042794" y="2346918"/>
            <a:ext cx="1056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</a:t>
            </a:r>
          </a:p>
          <a:p>
            <a:endParaRPr lang="en-US" dirty="0"/>
          </a:p>
          <a:p>
            <a:r>
              <a:rPr lang="en-US" dirty="0"/>
              <a:t>Intervals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CDF69E-31AA-4371-8CE3-14964DFDD1B1}"/>
              </a:ext>
            </a:extLst>
          </p:cNvPr>
          <p:cNvSpPr txBox="1"/>
          <p:nvPr/>
        </p:nvSpPr>
        <p:spPr>
          <a:xfrm>
            <a:off x="5270730" y="2519992"/>
            <a:ext cx="169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Package/</a:t>
            </a:r>
          </a:p>
          <a:p>
            <a:r>
              <a:rPr lang="en-US" dirty="0"/>
              <a:t>Executables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A70529-4B07-49DC-B3FF-531B9195E524}"/>
              </a:ext>
            </a:extLst>
          </p:cNvPr>
          <p:cNvSpPr txBox="1"/>
          <p:nvPr/>
        </p:nvSpPr>
        <p:spPr>
          <a:xfrm>
            <a:off x="3355211" y="383464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4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186CC-85E2-449E-AE7E-594EA3E7CDB2}"/>
              </a:ext>
            </a:extLst>
          </p:cNvPr>
          <p:cNvSpPr txBox="1"/>
          <p:nvPr/>
        </p:nvSpPr>
        <p:spPr>
          <a:xfrm>
            <a:off x="452568" y="1274403"/>
            <a:ext cx="83304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Continuous Delivery ≠ Continuous Integration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Continuous delivery is an extension to continuous integration, which ensures that we are able to deliver releases to our end client as quickly as possible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involves not only having a robust automated testing suite in place but also that you have automated your release process.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For example : I have a continuous integration job that tests my application and allows me to deploy effectively on all my environments, be it integration or production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479FE78-2F62-4320-BDB8-B7417F2F9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518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	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479FE78-2F62-4320-BDB8-B7417F2F9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 dirty="0"/>
              <a:t>Copyright © 2018 Accenture  All rights reserved.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23C9CB-D9AE-4DCB-BD35-F1B274767A9C}"/>
              </a:ext>
            </a:extLst>
          </p:cNvPr>
          <p:cNvCxnSpPr/>
          <p:nvPr/>
        </p:nvCxnSpPr>
        <p:spPr>
          <a:xfrm>
            <a:off x="899243" y="2204776"/>
            <a:ext cx="0" cy="1830426"/>
          </a:xfrm>
          <a:prstGeom prst="line">
            <a:avLst/>
          </a:prstGeom>
          <a:ln w="9525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7C81C3C-6CB0-46FA-A71E-A4730EF671AF}"/>
              </a:ext>
            </a:extLst>
          </p:cNvPr>
          <p:cNvSpPr/>
          <p:nvPr/>
        </p:nvSpPr>
        <p:spPr>
          <a:xfrm>
            <a:off x="891928" y="1674881"/>
            <a:ext cx="2103299" cy="5372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dirty="0">
                <a:latin typeface="Arial" pitchFamily="34" charset="0"/>
              </a:rPr>
              <a:t>Development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684EEC-2293-43E7-ADD7-E267FF52FBD7}"/>
              </a:ext>
            </a:extLst>
          </p:cNvPr>
          <p:cNvSpPr/>
          <p:nvPr/>
        </p:nvSpPr>
        <p:spPr>
          <a:xfrm>
            <a:off x="3280499" y="1667566"/>
            <a:ext cx="2095984" cy="5372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itchFamily="34" charset="0"/>
              </a:rPr>
              <a:t>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98D043-486A-4939-A530-9C08A30396B4}"/>
              </a:ext>
            </a:extLst>
          </p:cNvPr>
          <p:cNvSpPr/>
          <p:nvPr/>
        </p:nvSpPr>
        <p:spPr>
          <a:xfrm>
            <a:off x="5671083" y="1667566"/>
            <a:ext cx="2095984" cy="5372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itchFamily="34" charset="0"/>
              </a:rPr>
              <a:t>Production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B639A9-F7CD-42F3-9006-EEC7DE53CD71}"/>
              </a:ext>
            </a:extLst>
          </p:cNvPr>
          <p:cNvCxnSpPr/>
          <p:nvPr/>
        </p:nvCxnSpPr>
        <p:spPr>
          <a:xfrm>
            <a:off x="7767067" y="2204776"/>
            <a:ext cx="0" cy="1830426"/>
          </a:xfrm>
          <a:prstGeom prst="line">
            <a:avLst/>
          </a:prstGeom>
          <a:ln w="9525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ight Arrow 14">
            <a:extLst>
              <a:ext uri="{FF2B5EF4-FFF2-40B4-BE49-F238E27FC236}">
                <a16:creationId xmlns:a16="http://schemas.microsoft.com/office/drawing/2014/main" id="{72A631EF-2019-470C-8359-4E8CE2ADE405}"/>
              </a:ext>
            </a:extLst>
          </p:cNvPr>
          <p:cNvSpPr/>
          <p:nvPr/>
        </p:nvSpPr>
        <p:spPr>
          <a:xfrm>
            <a:off x="879500" y="2335317"/>
            <a:ext cx="3604144" cy="457200"/>
          </a:xfrm>
          <a:prstGeom prst="rightArrow">
            <a:avLst>
              <a:gd name="adj1" fmla="val 50000"/>
              <a:gd name="adj2" fmla="val 7475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6DB7C-A4FB-40A0-BA0E-1ABB0B8BF839}"/>
              </a:ext>
            </a:extLst>
          </p:cNvPr>
          <p:cNvSpPr txBox="1"/>
          <p:nvPr/>
        </p:nvSpPr>
        <p:spPr>
          <a:xfrm>
            <a:off x="891928" y="2441332"/>
            <a:ext cx="3278311" cy="233910"/>
          </a:xfrm>
          <a:prstGeom prst="rect">
            <a:avLst/>
          </a:prstGeom>
          <a:noFill/>
          <a:effectLst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Arial" pitchFamily="34" charset="0"/>
              </a:rPr>
              <a:t>Continuous</a:t>
            </a:r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</a:rPr>
              <a:t> </a:t>
            </a:r>
            <a:r>
              <a:rPr lang="en-GB" dirty="0">
                <a:solidFill>
                  <a:schemeClr val="lt1"/>
                </a:solidFill>
                <a:latin typeface="Arial" pitchFamily="34" charset="0"/>
              </a:rPr>
              <a:t>Integration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6C54F0-9AD8-4AAF-B8D3-B059EEA558F8}"/>
              </a:ext>
            </a:extLst>
          </p:cNvPr>
          <p:cNvGrpSpPr/>
          <p:nvPr/>
        </p:nvGrpSpPr>
        <p:grpSpPr>
          <a:xfrm>
            <a:off x="891929" y="3404080"/>
            <a:ext cx="6875138" cy="457200"/>
            <a:chOff x="1129696" y="4299321"/>
            <a:chExt cx="6875138" cy="457200"/>
          </a:xfrm>
        </p:grpSpPr>
        <p:sp>
          <p:nvSpPr>
            <p:cNvPr id="15" name="Right Arrow 17">
              <a:extLst>
                <a:ext uri="{FF2B5EF4-FFF2-40B4-BE49-F238E27FC236}">
                  <a16:creationId xmlns:a16="http://schemas.microsoft.com/office/drawing/2014/main" id="{75083CC0-BFF7-4EE6-8B3D-9815DFF79F4C}"/>
                </a:ext>
              </a:extLst>
            </p:cNvPr>
            <p:cNvSpPr/>
            <p:nvPr/>
          </p:nvSpPr>
          <p:spPr>
            <a:xfrm>
              <a:off x="1129696" y="4299321"/>
              <a:ext cx="6875138" cy="457200"/>
            </a:xfrm>
            <a:prstGeom prst="rightArrow">
              <a:avLst>
                <a:gd name="adj1" fmla="val 50000"/>
                <a:gd name="adj2" fmla="val 7475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9BAB2D-ED74-4955-95A0-01B35D4353FE}"/>
                </a:ext>
              </a:extLst>
            </p:cNvPr>
            <p:cNvSpPr txBox="1"/>
            <p:nvPr/>
          </p:nvSpPr>
          <p:spPr>
            <a:xfrm>
              <a:off x="2952603" y="4401896"/>
              <a:ext cx="2571293" cy="233910"/>
            </a:xfrm>
            <a:prstGeom prst="rect">
              <a:avLst/>
            </a:prstGeom>
            <a:noFill/>
            <a:effectLst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lt1"/>
                  </a:solidFill>
                  <a:latin typeface="Arial" pitchFamily="34" charset="0"/>
                </a:rPr>
                <a:t>Continuous</a:t>
              </a:r>
              <a:r>
                <a:rPr lang="en-GB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</a:rPr>
                <a:t> </a:t>
              </a:r>
              <a:r>
                <a:rPr lang="en-GB" dirty="0">
                  <a:solidFill>
                    <a:schemeClr val="lt1"/>
                  </a:solidFill>
                  <a:latin typeface="Arial" pitchFamily="34" charset="0"/>
                </a:rPr>
                <a:t>deployment</a:t>
              </a:r>
            </a:p>
          </p:txBody>
        </p:sp>
      </p:grpSp>
      <p:sp>
        <p:nvSpPr>
          <p:cNvPr id="17" name="Right Arrow 20">
            <a:extLst>
              <a:ext uri="{FF2B5EF4-FFF2-40B4-BE49-F238E27FC236}">
                <a16:creationId xmlns:a16="http://schemas.microsoft.com/office/drawing/2014/main" id="{95029C19-2ECC-476E-BDD5-9FC65CADB27E}"/>
              </a:ext>
            </a:extLst>
          </p:cNvPr>
          <p:cNvSpPr/>
          <p:nvPr/>
        </p:nvSpPr>
        <p:spPr>
          <a:xfrm>
            <a:off x="891930" y="2878414"/>
            <a:ext cx="4484553" cy="457200"/>
          </a:xfrm>
          <a:prstGeom prst="rightArrow">
            <a:avLst>
              <a:gd name="adj1" fmla="val 50000"/>
              <a:gd name="adj2" fmla="val 7475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0252E2-4463-4306-BDB4-AD970ECD3001}"/>
              </a:ext>
            </a:extLst>
          </p:cNvPr>
          <p:cNvSpPr txBox="1"/>
          <p:nvPr/>
        </p:nvSpPr>
        <p:spPr>
          <a:xfrm>
            <a:off x="899243" y="2953125"/>
            <a:ext cx="44772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Arial" pitchFamily="34" charset="0"/>
              </a:rPr>
              <a:t>Continuous</a:t>
            </a:r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</a:rPr>
              <a:t> </a:t>
            </a:r>
            <a:r>
              <a:rPr lang="en-GB" dirty="0">
                <a:solidFill>
                  <a:schemeClr val="lt1"/>
                </a:solidFill>
                <a:latin typeface="Arial" pitchFamily="34" charset="0"/>
              </a:rPr>
              <a:t>delivery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F915D0-C619-412E-AAC1-06C5C6A3A2C9}"/>
              </a:ext>
            </a:extLst>
          </p:cNvPr>
          <p:cNvCxnSpPr/>
          <p:nvPr/>
        </p:nvCxnSpPr>
        <p:spPr>
          <a:xfrm>
            <a:off x="899243" y="1429644"/>
            <a:ext cx="5152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410C763-A182-4320-8C4B-2C4C63A29660}"/>
              </a:ext>
            </a:extLst>
          </p:cNvPr>
          <p:cNvSpPr/>
          <p:nvPr/>
        </p:nvSpPr>
        <p:spPr>
          <a:xfrm>
            <a:off x="5475991" y="2831384"/>
            <a:ext cx="194807" cy="525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27F8BB-3C2B-4F74-9CD5-0E3C6BCEA5C9}"/>
              </a:ext>
            </a:extLst>
          </p:cNvPr>
          <p:cNvSpPr txBox="1"/>
          <p:nvPr/>
        </p:nvSpPr>
        <p:spPr>
          <a:xfrm>
            <a:off x="5532927" y="2818923"/>
            <a:ext cx="1164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  <a:b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gate</a:t>
            </a:r>
          </a:p>
        </p:txBody>
      </p:sp>
      <p:cxnSp>
        <p:nvCxnSpPr>
          <p:cNvPr id="22" name="Curved Connector 27">
            <a:extLst>
              <a:ext uri="{FF2B5EF4-FFF2-40B4-BE49-F238E27FC236}">
                <a16:creationId xmlns:a16="http://schemas.microsoft.com/office/drawing/2014/main" id="{6E3DF724-C5D4-4EBE-A4F6-0673B9195069}"/>
              </a:ext>
            </a:extLst>
          </p:cNvPr>
          <p:cNvCxnSpPr/>
          <p:nvPr/>
        </p:nvCxnSpPr>
        <p:spPr>
          <a:xfrm rot="16200000" flipV="1">
            <a:off x="5819108" y="2534156"/>
            <a:ext cx="12649" cy="504073"/>
          </a:xfrm>
          <a:prstGeom prst="curvedConnector3">
            <a:avLst>
              <a:gd name="adj1" fmla="val 190725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0877DA-46D2-4170-AAF7-5E610EC4A1E2}"/>
              </a:ext>
            </a:extLst>
          </p:cNvPr>
          <p:cNvSpPr txBox="1"/>
          <p:nvPr/>
        </p:nvSpPr>
        <p:spPr>
          <a:xfrm>
            <a:off x="452568" y="4496049"/>
            <a:ext cx="833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What is “Continuous deployment” and how is it important?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840C1-9300-438F-A1A5-2C13A354FA14}"/>
              </a:ext>
            </a:extLst>
          </p:cNvPr>
          <p:cNvSpPr txBox="1"/>
          <p:nvPr/>
        </p:nvSpPr>
        <p:spPr>
          <a:xfrm>
            <a:off x="6077469" y="1252477"/>
            <a:ext cx="240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174809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1_MASTER_4x3_Template">
  <a:themeElements>
    <a:clrScheme name="Custom 1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FFFFFF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947FFEE3ED549B06DE24D518A0BBD" ma:contentTypeVersion="0" ma:contentTypeDescription="Create a new document." ma:contentTypeScope="" ma:versionID="f9898c6f282a32b012abf0f3b114a1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10C674-C241-4EE6-9B35-B8ED095FBA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9233D2-B219-4D1E-AC2E-D5AD82F2F76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D6BC7E0-6A5C-400F-94F3-5D99A20B37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8902</TotalTime>
  <Words>1856</Words>
  <Application>Microsoft Office PowerPoint</Application>
  <PresentationFormat>On-screen Show (4:3)</PresentationFormat>
  <Paragraphs>325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ＭＳ Ｐゴシック</vt:lpstr>
      <vt:lpstr>Arial</vt:lpstr>
      <vt:lpstr>Calibri</vt:lpstr>
      <vt:lpstr>Wingdings</vt:lpstr>
      <vt:lpstr>1_MASTER_4x3_Template</vt:lpstr>
      <vt:lpstr>Continuous Integration</vt:lpstr>
      <vt:lpstr>Objectives</vt:lpstr>
      <vt:lpstr>What is Continuous Integration?</vt:lpstr>
      <vt:lpstr>What is Continuous Integration?</vt:lpstr>
      <vt:lpstr>Why is Continuous Integration important?</vt:lpstr>
      <vt:lpstr>Why is Continuous Integration important?</vt:lpstr>
      <vt:lpstr>Continuous Integration</vt:lpstr>
      <vt:lpstr>Continuous Delivery </vt:lpstr>
      <vt:lpstr>Continuous Delivery </vt:lpstr>
      <vt:lpstr>Continuous Integration tools</vt:lpstr>
      <vt:lpstr>Installation of Jenkins</vt:lpstr>
      <vt:lpstr>Installation of Jenkins</vt:lpstr>
      <vt:lpstr>Configuration for GIT Access</vt:lpstr>
      <vt:lpstr>Configuration for GIT Access</vt:lpstr>
      <vt:lpstr>Configuration for GIT Access</vt:lpstr>
      <vt:lpstr>PowerPoint Presentation</vt:lpstr>
      <vt:lpstr>PowerPoint Presentation</vt:lpstr>
      <vt:lpstr>Configuration for SonarQube</vt:lpstr>
      <vt:lpstr>Creating a Jenkins Job</vt:lpstr>
      <vt:lpstr>Jenkins Job - Parametrizing</vt:lpstr>
      <vt:lpstr>Jenkins Job – General Section</vt:lpstr>
      <vt:lpstr>Jenkins Job – Source Code Management Section</vt:lpstr>
      <vt:lpstr>Jenkins Job – Build Triggers Section</vt:lpstr>
      <vt:lpstr>Jenkins Job – Build Environment Section</vt:lpstr>
      <vt:lpstr>Jenkins Job – Build Section</vt:lpstr>
      <vt:lpstr>Jenkins Job – Build Section</vt:lpstr>
      <vt:lpstr>Jenkins Job – Post Build Actions Section</vt:lpstr>
      <vt:lpstr>Further Materials (References)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Kurmoo, Mohammud N.</dc:creator>
  <cp:lastModifiedBy>Imrith, Shakeel D.</cp:lastModifiedBy>
  <cp:revision>676</cp:revision>
  <dcterms:created xsi:type="dcterms:W3CDTF">2015-06-29T05:53:24Z</dcterms:created>
  <dcterms:modified xsi:type="dcterms:W3CDTF">2018-06-09T13:17:19Z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0x010100090947FFEE3ED549B06DE24D518A0BBD</vt:lpwstr>
  </property>
</Properties>
</file>