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4"/>
  </p:sldMasterIdLst>
  <p:notesMasterIdLst>
    <p:notesMasterId r:id="rId36"/>
  </p:notesMasterIdLst>
  <p:handoutMasterIdLst>
    <p:handoutMasterId r:id="rId37"/>
  </p:handoutMasterIdLst>
  <p:sldIdLst>
    <p:sldId id="411" r:id="rId5"/>
    <p:sldId id="425" r:id="rId6"/>
    <p:sldId id="412" r:id="rId7"/>
    <p:sldId id="458" r:id="rId8"/>
    <p:sldId id="459" r:id="rId9"/>
    <p:sldId id="427" r:id="rId10"/>
    <p:sldId id="460" r:id="rId11"/>
    <p:sldId id="428" r:id="rId12"/>
    <p:sldId id="426" r:id="rId13"/>
    <p:sldId id="429" r:id="rId14"/>
    <p:sldId id="462" r:id="rId15"/>
    <p:sldId id="461" r:id="rId16"/>
    <p:sldId id="449" r:id="rId17"/>
    <p:sldId id="463" r:id="rId18"/>
    <p:sldId id="467" r:id="rId19"/>
    <p:sldId id="468" r:id="rId20"/>
    <p:sldId id="471" r:id="rId21"/>
    <p:sldId id="472" r:id="rId22"/>
    <p:sldId id="473" r:id="rId23"/>
    <p:sldId id="457" r:id="rId24"/>
    <p:sldId id="475" r:id="rId25"/>
    <p:sldId id="455" r:id="rId26"/>
    <p:sldId id="476" r:id="rId27"/>
    <p:sldId id="477" r:id="rId28"/>
    <p:sldId id="442" r:id="rId29"/>
    <p:sldId id="478" r:id="rId30"/>
    <p:sldId id="479" r:id="rId31"/>
    <p:sldId id="470" r:id="rId32"/>
    <p:sldId id="481" r:id="rId33"/>
    <p:sldId id="480" r:id="rId34"/>
    <p:sldId id="456" r:id="rId35"/>
  </p:sldIdLst>
  <p:sldSz cx="9144000" cy="6858000" type="screen4x3"/>
  <p:notesSz cx="6858000" cy="9144000"/>
  <p:defaultTextStyle>
    <a:defPPr>
      <a:defRPr lang="en-US"/>
    </a:defPPr>
    <a:lvl1pPr marL="0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1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2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3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3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05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66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27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88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Ives (c)" initials="AI(" lastIdx="2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0D40"/>
    <a:srgbClr val="FFA41D"/>
    <a:srgbClr val="00B000"/>
    <a:srgbClr val="FF9933"/>
    <a:srgbClr val="FFB03B"/>
    <a:srgbClr val="FFCE85"/>
    <a:srgbClr val="FFE893"/>
    <a:srgbClr val="008E00"/>
    <a:srgbClr val="FFC4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2587" autoAdjust="0"/>
  </p:normalViewPr>
  <p:slideViewPr>
    <p:cSldViewPr snapToGrid="0">
      <p:cViewPr>
        <p:scale>
          <a:sx n="100" d="100"/>
          <a:sy n="100" d="100"/>
        </p:scale>
        <p:origin x="103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DDB22-3A7F-4897-85E3-A37131FEEC5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C57F4-640E-4753-BFBD-8EC1D919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52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2F10A-AA77-4191-8915-ADB2365B4AE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FBBD9-224E-4FD7-AA1C-22EDF24CA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940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1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2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3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3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05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6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7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8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Instructor</a:t>
            </a:r>
            <a:r>
              <a:rPr lang="en-US" sz="10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Notes: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en-US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the objectives and the key points that will be covered in this session.</a:t>
            </a:r>
            <a:endParaRPr lang="en-US" sz="1000" b="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Agile Software Engineering Practices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2016 Accenture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E57817C-C749-40AE-A5FD-F6A74744A7F9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Agile Technical Practices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67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minutes for mini quiz in game form (with points </a:t>
            </a:r>
            <a:r>
              <a:rPr lang="en-US" dirty="0">
                <a:sym typeface="Wingdings" panose="05000000000000000000" pitchFamily="2" charset="2"/>
              </a:rPr>
              <a:t>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71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on how to add Maven in environment variables.</a:t>
            </a:r>
          </a:p>
        </p:txBody>
      </p:sp>
    </p:spTree>
    <p:extLst>
      <p:ext uri="{BB962C8B-B14F-4D97-AF65-F5344CB8AC3E}">
        <p14:creationId xmlns:p14="http://schemas.microsoft.com/office/powerpoint/2010/main" val="2317023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minutes for mini quiz in game form (with points </a:t>
            </a:r>
            <a:r>
              <a:rPr lang="en-US" dirty="0">
                <a:sym typeface="Wingdings" panose="05000000000000000000" pitchFamily="2" charset="2"/>
              </a:rPr>
              <a:t>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37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627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13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of these tags</a:t>
            </a:r>
          </a:p>
        </p:txBody>
      </p:sp>
    </p:spTree>
    <p:extLst>
      <p:ext uri="{BB962C8B-B14F-4D97-AF65-F5344CB8AC3E}">
        <p14:creationId xmlns:p14="http://schemas.microsoft.com/office/powerpoint/2010/main" val="4004511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71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Browse through the Maven repository to show them the structure</a:t>
            </a:r>
          </a:p>
        </p:txBody>
      </p:sp>
    </p:spTree>
    <p:extLst>
      <p:ext uri="{BB962C8B-B14F-4D97-AF65-F5344CB8AC3E}">
        <p14:creationId xmlns:p14="http://schemas.microsoft.com/office/powerpoint/2010/main" val="1297924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Browse through the Maven repository to show them the structure</a:t>
            </a:r>
          </a:p>
        </p:txBody>
      </p:sp>
    </p:spTree>
    <p:extLst>
      <p:ext uri="{BB962C8B-B14F-4D97-AF65-F5344CB8AC3E}">
        <p14:creationId xmlns:p14="http://schemas.microsoft.com/office/powerpoint/2010/main" val="1802768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Browse through the Maven repository to show them the structure</a:t>
            </a:r>
          </a:p>
        </p:txBody>
      </p:sp>
    </p:spTree>
    <p:extLst>
      <p:ext uri="{BB962C8B-B14F-4D97-AF65-F5344CB8AC3E}">
        <p14:creationId xmlns:p14="http://schemas.microsoft.com/office/powerpoint/2010/main" val="1177407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7202" y="3497045"/>
            <a:ext cx="4059236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9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57201" y="4567771"/>
            <a:ext cx="4059236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 userDrawn="1"/>
        </p:nvGrpSpPr>
        <p:grpSpPr>
          <a:xfrm>
            <a:off x="5658095" y="1123734"/>
            <a:ext cx="3074395" cy="2060440"/>
            <a:chOff x="5701703" y="682760"/>
            <a:chExt cx="3074395" cy="2060440"/>
          </a:xfrm>
        </p:grpSpPr>
        <p:sp>
          <p:nvSpPr>
            <p:cNvPr id="22" name="Freeform 2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00" y="6228000"/>
            <a:ext cx="4698000" cy="228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105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2016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8636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359B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2016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66816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359B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2016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39109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359B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2016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2759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2016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6645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14933" y="6503992"/>
            <a:ext cx="1148095" cy="269875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/>
            </a:lvl1pPr>
          </a:lstStyle>
          <a:p>
            <a:fld id="{DB334E80-48A2-4E85-969D-C0B85118FE5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369" y="6503863"/>
            <a:ext cx="7243605" cy="27000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copyright © 2016 Accenture  All rights reserved.</a:t>
            </a:r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079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Divider objective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" y="793"/>
            <a:ext cx="9140426" cy="68564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66366" y="6537399"/>
            <a:ext cx="508345" cy="161888"/>
          </a:xfrm>
          <a:prstGeom prst="rect">
            <a:avLst/>
          </a:prstGeom>
        </p:spPr>
        <p:txBody>
          <a:bodyPr vert="horz" wrap="square" lIns="121899" tIns="60949" rIns="0" bIns="60949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75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69098" y="6537399"/>
            <a:ext cx="2760947" cy="161888"/>
          </a:xfrm>
        </p:spPr>
        <p:txBody>
          <a:bodyPr/>
          <a:lstStyle>
            <a:lvl1pPr>
              <a:defRPr sz="7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Copyright © 2016 Accenture 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098" y="110811"/>
            <a:ext cx="8205805" cy="680514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ts val="3901"/>
              </a:lnSpc>
              <a:defRPr sz="2701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567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  <p:sp>
        <p:nvSpPr>
          <p:cNvPr id="8" name="Oval 7"/>
          <p:cNvSpPr/>
          <p:nvPr userDrawn="1"/>
        </p:nvSpPr>
        <p:spPr>
          <a:xfrm>
            <a:off x="6377336" y="6011490"/>
            <a:ext cx="1335269" cy="19387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  <a:tint val="66000"/>
                  <a:satMod val="160000"/>
                  <a:alpha val="67000"/>
                </a:schemeClr>
              </a:gs>
              <a:gs pos="50000">
                <a:schemeClr val="accent3">
                  <a:lumMod val="50000"/>
                  <a:tint val="44500"/>
                  <a:satMod val="160000"/>
                  <a:alpha val="76000"/>
                </a:schemeClr>
              </a:gs>
              <a:gs pos="100000">
                <a:schemeClr val="accent3">
                  <a:lumMod val="50000"/>
                  <a:tint val="23500"/>
                  <a:satMod val="160000"/>
                  <a:alpha val="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7"/>
          <p:cNvSpPr>
            <a:spLocks noChangeAspect="1" noEditPoints="1"/>
          </p:cNvSpPr>
          <p:nvPr userDrawn="1"/>
        </p:nvSpPr>
        <p:spPr bwMode="auto">
          <a:xfrm>
            <a:off x="5632902" y="1406503"/>
            <a:ext cx="2822562" cy="4398264"/>
          </a:xfrm>
          <a:custGeom>
            <a:avLst/>
            <a:gdLst>
              <a:gd name="T0" fmla="*/ 1235 w 2472"/>
              <a:gd name="T1" fmla="*/ 3376 h 3852"/>
              <a:gd name="T2" fmla="*/ 1254 w 2472"/>
              <a:gd name="T3" fmla="*/ 3330 h 3852"/>
              <a:gd name="T4" fmla="*/ 1289 w 2472"/>
              <a:gd name="T5" fmla="*/ 3241 h 3852"/>
              <a:gd name="T6" fmla="*/ 1334 w 2472"/>
              <a:gd name="T7" fmla="*/ 3126 h 3852"/>
              <a:gd name="T8" fmla="*/ 1382 w 2472"/>
              <a:gd name="T9" fmla="*/ 3001 h 3852"/>
              <a:gd name="T10" fmla="*/ 1428 w 2472"/>
              <a:gd name="T11" fmla="*/ 2881 h 3852"/>
              <a:gd name="T12" fmla="*/ 1467 w 2472"/>
              <a:gd name="T13" fmla="*/ 2781 h 3852"/>
              <a:gd name="T14" fmla="*/ 1491 w 2472"/>
              <a:gd name="T15" fmla="*/ 2720 h 3852"/>
              <a:gd name="T16" fmla="*/ 975 w 2472"/>
              <a:gd name="T17" fmla="*/ 2705 h 3852"/>
              <a:gd name="T18" fmla="*/ 1118 w 2472"/>
              <a:gd name="T19" fmla="*/ 833 h 3852"/>
              <a:gd name="T20" fmla="*/ 966 w 2472"/>
              <a:gd name="T21" fmla="*/ 909 h 3852"/>
              <a:gd name="T22" fmla="*/ 855 w 2472"/>
              <a:gd name="T23" fmla="*/ 1035 h 3852"/>
              <a:gd name="T24" fmla="*/ 798 w 2472"/>
              <a:gd name="T25" fmla="*/ 1197 h 3852"/>
              <a:gd name="T26" fmla="*/ 810 w 2472"/>
              <a:gd name="T27" fmla="*/ 1374 h 3852"/>
              <a:gd name="T28" fmla="*/ 886 w 2472"/>
              <a:gd name="T29" fmla="*/ 1526 h 3852"/>
              <a:gd name="T30" fmla="*/ 1012 w 2472"/>
              <a:gd name="T31" fmla="*/ 1637 h 3852"/>
              <a:gd name="T32" fmla="*/ 1175 w 2472"/>
              <a:gd name="T33" fmla="*/ 1694 h 3852"/>
              <a:gd name="T34" fmla="*/ 1352 w 2472"/>
              <a:gd name="T35" fmla="*/ 1682 h 3852"/>
              <a:gd name="T36" fmla="*/ 1504 w 2472"/>
              <a:gd name="T37" fmla="*/ 1606 h 3852"/>
              <a:gd name="T38" fmla="*/ 1615 w 2472"/>
              <a:gd name="T39" fmla="*/ 1480 h 3852"/>
              <a:gd name="T40" fmla="*/ 1671 w 2472"/>
              <a:gd name="T41" fmla="*/ 1318 h 3852"/>
              <a:gd name="T42" fmla="*/ 1659 w 2472"/>
              <a:gd name="T43" fmla="*/ 1140 h 3852"/>
              <a:gd name="T44" fmla="*/ 1583 w 2472"/>
              <a:gd name="T45" fmla="*/ 988 h 3852"/>
              <a:gd name="T46" fmla="*/ 1457 w 2472"/>
              <a:gd name="T47" fmla="*/ 877 h 3852"/>
              <a:gd name="T48" fmla="*/ 1294 w 2472"/>
              <a:gd name="T49" fmla="*/ 822 h 3852"/>
              <a:gd name="T50" fmla="*/ 1332 w 2472"/>
              <a:gd name="T51" fmla="*/ 2 h 3852"/>
              <a:gd name="T52" fmla="*/ 1601 w 2472"/>
              <a:gd name="T53" fmla="*/ 53 h 3852"/>
              <a:gd name="T54" fmla="*/ 1848 w 2472"/>
              <a:gd name="T55" fmla="*/ 158 h 3852"/>
              <a:gd name="T56" fmla="*/ 2066 w 2472"/>
              <a:gd name="T57" fmla="*/ 311 h 3852"/>
              <a:gd name="T58" fmla="*/ 2247 w 2472"/>
              <a:gd name="T59" fmla="*/ 505 h 3852"/>
              <a:gd name="T60" fmla="*/ 2379 w 2472"/>
              <a:gd name="T61" fmla="*/ 733 h 3852"/>
              <a:gd name="T62" fmla="*/ 2456 w 2472"/>
              <a:gd name="T63" fmla="*/ 987 h 3852"/>
              <a:gd name="T64" fmla="*/ 2469 w 2472"/>
              <a:gd name="T65" fmla="*/ 1216 h 3852"/>
              <a:gd name="T66" fmla="*/ 2439 w 2472"/>
              <a:gd name="T67" fmla="*/ 1387 h 3852"/>
              <a:gd name="T68" fmla="*/ 2379 w 2472"/>
              <a:gd name="T69" fmla="*/ 1593 h 3852"/>
              <a:gd name="T70" fmla="*/ 2293 w 2472"/>
              <a:gd name="T71" fmla="*/ 1824 h 3852"/>
              <a:gd name="T72" fmla="*/ 2188 w 2472"/>
              <a:gd name="T73" fmla="*/ 2073 h 3852"/>
              <a:gd name="T74" fmla="*/ 250 w 2472"/>
              <a:gd name="T75" fmla="*/ 1993 h 3852"/>
              <a:gd name="T76" fmla="*/ 149 w 2472"/>
              <a:gd name="T77" fmla="*/ 1748 h 3852"/>
              <a:gd name="T78" fmla="*/ 69 w 2472"/>
              <a:gd name="T79" fmla="*/ 1523 h 3852"/>
              <a:gd name="T80" fmla="*/ 18 w 2472"/>
              <a:gd name="T81" fmla="*/ 1327 h 3852"/>
              <a:gd name="T82" fmla="*/ 0 w 2472"/>
              <a:gd name="T83" fmla="*/ 1167 h 3852"/>
              <a:gd name="T84" fmla="*/ 34 w 2472"/>
              <a:gd name="T85" fmla="*/ 899 h 3852"/>
              <a:gd name="T86" fmla="*/ 132 w 2472"/>
              <a:gd name="T87" fmla="*/ 653 h 3852"/>
              <a:gd name="T88" fmla="*/ 283 w 2472"/>
              <a:gd name="T89" fmla="*/ 437 h 3852"/>
              <a:gd name="T90" fmla="*/ 478 w 2472"/>
              <a:gd name="T91" fmla="*/ 256 h 3852"/>
              <a:gd name="T92" fmla="*/ 709 w 2472"/>
              <a:gd name="T93" fmla="*/ 117 h 3852"/>
              <a:gd name="T94" fmla="*/ 966 w 2472"/>
              <a:gd name="T95" fmla="*/ 30 h 3852"/>
              <a:gd name="T96" fmla="*/ 1239 w 2472"/>
              <a:gd name="T97" fmla="*/ 0 h 3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3852">
                <a:moveTo>
                  <a:pt x="975" y="2705"/>
                </a:moveTo>
                <a:lnTo>
                  <a:pt x="1234" y="3380"/>
                </a:lnTo>
                <a:lnTo>
                  <a:pt x="1235" y="3376"/>
                </a:lnTo>
                <a:lnTo>
                  <a:pt x="1239" y="3367"/>
                </a:lnTo>
                <a:lnTo>
                  <a:pt x="1246" y="3351"/>
                </a:lnTo>
                <a:lnTo>
                  <a:pt x="1254" y="3330"/>
                </a:lnTo>
                <a:lnTo>
                  <a:pt x="1264" y="3304"/>
                </a:lnTo>
                <a:lnTo>
                  <a:pt x="1276" y="3274"/>
                </a:lnTo>
                <a:lnTo>
                  <a:pt x="1289" y="3241"/>
                </a:lnTo>
                <a:lnTo>
                  <a:pt x="1302" y="3206"/>
                </a:lnTo>
                <a:lnTo>
                  <a:pt x="1318" y="3166"/>
                </a:lnTo>
                <a:lnTo>
                  <a:pt x="1334" y="3126"/>
                </a:lnTo>
                <a:lnTo>
                  <a:pt x="1349" y="3085"/>
                </a:lnTo>
                <a:lnTo>
                  <a:pt x="1365" y="3043"/>
                </a:lnTo>
                <a:lnTo>
                  <a:pt x="1382" y="3001"/>
                </a:lnTo>
                <a:lnTo>
                  <a:pt x="1398" y="2959"/>
                </a:lnTo>
                <a:lnTo>
                  <a:pt x="1413" y="2919"/>
                </a:lnTo>
                <a:lnTo>
                  <a:pt x="1428" y="2881"/>
                </a:lnTo>
                <a:lnTo>
                  <a:pt x="1442" y="2844"/>
                </a:lnTo>
                <a:lnTo>
                  <a:pt x="1455" y="2811"/>
                </a:lnTo>
                <a:lnTo>
                  <a:pt x="1467" y="2781"/>
                </a:lnTo>
                <a:lnTo>
                  <a:pt x="1476" y="2756"/>
                </a:lnTo>
                <a:lnTo>
                  <a:pt x="1485" y="2736"/>
                </a:lnTo>
                <a:lnTo>
                  <a:pt x="1491" y="2720"/>
                </a:lnTo>
                <a:lnTo>
                  <a:pt x="1494" y="2709"/>
                </a:lnTo>
                <a:lnTo>
                  <a:pt x="1496" y="2705"/>
                </a:lnTo>
                <a:lnTo>
                  <a:pt x="975" y="2705"/>
                </a:lnTo>
                <a:close/>
                <a:moveTo>
                  <a:pt x="1234" y="818"/>
                </a:moveTo>
                <a:lnTo>
                  <a:pt x="1175" y="822"/>
                </a:lnTo>
                <a:lnTo>
                  <a:pt x="1118" y="833"/>
                </a:lnTo>
                <a:lnTo>
                  <a:pt x="1063" y="852"/>
                </a:lnTo>
                <a:lnTo>
                  <a:pt x="1012" y="877"/>
                </a:lnTo>
                <a:lnTo>
                  <a:pt x="966" y="909"/>
                </a:lnTo>
                <a:lnTo>
                  <a:pt x="923" y="946"/>
                </a:lnTo>
                <a:lnTo>
                  <a:pt x="886" y="988"/>
                </a:lnTo>
                <a:lnTo>
                  <a:pt x="855" y="1035"/>
                </a:lnTo>
                <a:lnTo>
                  <a:pt x="828" y="1086"/>
                </a:lnTo>
                <a:lnTo>
                  <a:pt x="810" y="1140"/>
                </a:lnTo>
                <a:lnTo>
                  <a:pt x="798" y="1197"/>
                </a:lnTo>
                <a:lnTo>
                  <a:pt x="794" y="1258"/>
                </a:lnTo>
                <a:lnTo>
                  <a:pt x="798" y="1318"/>
                </a:lnTo>
                <a:lnTo>
                  <a:pt x="810" y="1374"/>
                </a:lnTo>
                <a:lnTo>
                  <a:pt x="828" y="1429"/>
                </a:lnTo>
                <a:lnTo>
                  <a:pt x="855" y="1480"/>
                </a:lnTo>
                <a:lnTo>
                  <a:pt x="886" y="1526"/>
                </a:lnTo>
                <a:lnTo>
                  <a:pt x="923" y="1569"/>
                </a:lnTo>
                <a:lnTo>
                  <a:pt x="966" y="1606"/>
                </a:lnTo>
                <a:lnTo>
                  <a:pt x="1012" y="1637"/>
                </a:lnTo>
                <a:lnTo>
                  <a:pt x="1063" y="1663"/>
                </a:lnTo>
                <a:lnTo>
                  <a:pt x="1118" y="1682"/>
                </a:lnTo>
                <a:lnTo>
                  <a:pt x="1175" y="1694"/>
                </a:lnTo>
                <a:lnTo>
                  <a:pt x="1234" y="1697"/>
                </a:lnTo>
                <a:lnTo>
                  <a:pt x="1294" y="1694"/>
                </a:lnTo>
                <a:lnTo>
                  <a:pt x="1352" y="1682"/>
                </a:lnTo>
                <a:lnTo>
                  <a:pt x="1406" y="1663"/>
                </a:lnTo>
                <a:lnTo>
                  <a:pt x="1457" y="1637"/>
                </a:lnTo>
                <a:lnTo>
                  <a:pt x="1504" y="1606"/>
                </a:lnTo>
                <a:lnTo>
                  <a:pt x="1546" y="1569"/>
                </a:lnTo>
                <a:lnTo>
                  <a:pt x="1583" y="1526"/>
                </a:lnTo>
                <a:lnTo>
                  <a:pt x="1615" y="1480"/>
                </a:lnTo>
                <a:lnTo>
                  <a:pt x="1641" y="1429"/>
                </a:lnTo>
                <a:lnTo>
                  <a:pt x="1659" y="1374"/>
                </a:lnTo>
                <a:lnTo>
                  <a:pt x="1671" y="1318"/>
                </a:lnTo>
                <a:lnTo>
                  <a:pt x="1675" y="1258"/>
                </a:lnTo>
                <a:lnTo>
                  <a:pt x="1671" y="1197"/>
                </a:lnTo>
                <a:lnTo>
                  <a:pt x="1659" y="1140"/>
                </a:lnTo>
                <a:lnTo>
                  <a:pt x="1641" y="1086"/>
                </a:lnTo>
                <a:lnTo>
                  <a:pt x="1615" y="1035"/>
                </a:lnTo>
                <a:lnTo>
                  <a:pt x="1583" y="988"/>
                </a:lnTo>
                <a:lnTo>
                  <a:pt x="1546" y="946"/>
                </a:lnTo>
                <a:lnTo>
                  <a:pt x="1504" y="909"/>
                </a:lnTo>
                <a:lnTo>
                  <a:pt x="1457" y="877"/>
                </a:lnTo>
                <a:lnTo>
                  <a:pt x="1406" y="852"/>
                </a:lnTo>
                <a:lnTo>
                  <a:pt x="1352" y="833"/>
                </a:lnTo>
                <a:lnTo>
                  <a:pt x="1294" y="822"/>
                </a:lnTo>
                <a:lnTo>
                  <a:pt x="1234" y="818"/>
                </a:lnTo>
                <a:close/>
                <a:moveTo>
                  <a:pt x="1239" y="0"/>
                </a:moveTo>
                <a:lnTo>
                  <a:pt x="1332" y="2"/>
                </a:lnTo>
                <a:lnTo>
                  <a:pt x="1423" y="13"/>
                </a:lnTo>
                <a:lnTo>
                  <a:pt x="1513" y="30"/>
                </a:lnTo>
                <a:lnTo>
                  <a:pt x="1601" y="53"/>
                </a:lnTo>
                <a:lnTo>
                  <a:pt x="1686" y="82"/>
                </a:lnTo>
                <a:lnTo>
                  <a:pt x="1768" y="117"/>
                </a:lnTo>
                <a:lnTo>
                  <a:pt x="1848" y="158"/>
                </a:lnTo>
                <a:lnTo>
                  <a:pt x="1925" y="205"/>
                </a:lnTo>
                <a:lnTo>
                  <a:pt x="1998" y="256"/>
                </a:lnTo>
                <a:lnTo>
                  <a:pt x="2066" y="311"/>
                </a:lnTo>
                <a:lnTo>
                  <a:pt x="2132" y="371"/>
                </a:lnTo>
                <a:lnTo>
                  <a:pt x="2192" y="437"/>
                </a:lnTo>
                <a:lnTo>
                  <a:pt x="2247" y="505"/>
                </a:lnTo>
                <a:lnTo>
                  <a:pt x="2297" y="577"/>
                </a:lnTo>
                <a:lnTo>
                  <a:pt x="2341" y="653"/>
                </a:lnTo>
                <a:lnTo>
                  <a:pt x="2379" y="733"/>
                </a:lnTo>
                <a:lnTo>
                  <a:pt x="2412" y="814"/>
                </a:lnTo>
                <a:lnTo>
                  <a:pt x="2438" y="899"/>
                </a:lnTo>
                <a:lnTo>
                  <a:pt x="2456" y="987"/>
                </a:lnTo>
                <a:lnTo>
                  <a:pt x="2468" y="1076"/>
                </a:lnTo>
                <a:lnTo>
                  <a:pt x="2472" y="1167"/>
                </a:lnTo>
                <a:lnTo>
                  <a:pt x="2469" y="1216"/>
                </a:lnTo>
                <a:lnTo>
                  <a:pt x="2463" y="1269"/>
                </a:lnTo>
                <a:lnTo>
                  <a:pt x="2454" y="1326"/>
                </a:lnTo>
                <a:lnTo>
                  <a:pt x="2439" y="1387"/>
                </a:lnTo>
                <a:lnTo>
                  <a:pt x="2422" y="1453"/>
                </a:lnTo>
                <a:lnTo>
                  <a:pt x="2403" y="1522"/>
                </a:lnTo>
                <a:lnTo>
                  <a:pt x="2379" y="1593"/>
                </a:lnTo>
                <a:lnTo>
                  <a:pt x="2353" y="1667"/>
                </a:lnTo>
                <a:lnTo>
                  <a:pt x="2324" y="1745"/>
                </a:lnTo>
                <a:lnTo>
                  <a:pt x="2293" y="1824"/>
                </a:lnTo>
                <a:lnTo>
                  <a:pt x="2260" y="1906"/>
                </a:lnTo>
                <a:lnTo>
                  <a:pt x="2225" y="1989"/>
                </a:lnTo>
                <a:lnTo>
                  <a:pt x="2188" y="2073"/>
                </a:lnTo>
                <a:lnTo>
                  <a:pt x="1455" y="3852"/>
                </a:lnTo>
                <a:lnTo>
                  <a:pt x="1009" y="3852"/>
                </a:lnTo>
                <a:lnTo>
                  <a:pt x="250" y="1993"/>
                </a:lnTo>
                <a:lnTo>
                  <a:pt x="215" y="1910"/>
                </a:lnTo>
                <a:lnTo>
                  <a:pt x="181" y="1828"/>
                </a:lnTo>
                <a:lnTo>
                  <a:pt x="149" y="1748"/>
                </a:lnTo>
                <a:lnTo>
                  <a:pt x="120" y="1671"/>
                </a:lnTo>
                <a:lnTo>
                  <a:pt x="93" y="1595"/>
                </a:lnTo>
                <a:lnTo>
                  <a:pt x="69" y="1523"/>
                </a:lnTo>
                <a:lnTo>
                  <a:pt x="50" y="1455"/>
                </a:lnTo>
                <a:lnTo>
                  <a:pt x="31" y="1390"/>
                </a:lnTo>
                <a:lnTo>
                  <a:pt x="18" y="1327"/>
                </a:lnTo>
                <a:lnTo>
                  <a:pt x="8" y="1269"/>
                </a:lnTo>
                <a:lnTo>
                  <a:pt x="1" y="1216"/>
                </a:lnTo>
                <a:lnTo>
                  <a:pt x="0" y="1167"/>
                </a:lnTo>
                <a:lnTo>
                  <a:pt x="4" y="1076"/>
                </a:lnTo>
                <a:lnTo>
                  <a:pt x="16" y="987"/>
                </a:lnTo>
                <a:lnTo>
                  <a:pt x="34" y="899"/>
                </a:lnTo>
                <a:lnTo>
                  <a:pt x="60" y="814"/>
                </a:lnTo>
                <a:lnTo>
                  <a:pt x="93" y="733"/>
                </a:lnTo>
                <a:lnTo>
                  <a:pt x="132" y="653"/>
                </a:lnTo>
                <a:lnTo>
                  <a:pt x="177" y="577"/>
                </a:lnTo>
                <a:lnTo>
                  <a:pt x="226" y="505"/>
                </a:lnTo>
                <a:lnTo>
                  <a:pt x="283" y="437"/>
                </a:lnTo>
                <a:lnTo>
                  <a:pt x="343" y="371"/>
                </a:lnTo>
                <a:lnTo>
                  <a:pt x="408" y="311"/>
                </a:lnTo>
                <a:lnTo>
                  <a:pt x="478" y="256"/>
                </a:lnTo>
                <a:lnTo>
                  <a:pt x="551" y="205"/>
                </a:lnTo>
                <a:lnTo>
                  <a:pt x="628" y="158"/>
                </a:lnTo>
                <a:lnTo>
                  <a:pt x="709" y="117"/>
                </a:lnTo>
                <a:lnTo>
                  <a:pt x="792" y="82"/>
                </a:lnTo>
                <a:lnTo>
                  <a:pt x="878" y="53"/>
                </a:lnTo>
                <a:lnTo>
                  <a:pt x="966" y="30"/>
                </a:lnTo>
                <a:lnTo>
                  <a:pt x="1056" y="13"/>
                </a:lnTo>
                <a:lnTo>
                  <a:pt x="1146" y="2"/>
                </a:lnTo>
                <a:lnTo>
                  <a:pt x="123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© 2016 Accenture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5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115A5063-E802-344A-98E9-7CED635DA083}" type="slidenum">
              <a:rPr lang="en-CA" sz="900" smtClean="0">
                <a:solidFill>
                  <a:srgbClr val="FFFFFF"/>
                </a:solidFill>
                <a:cs typeface="Arial" charset="0"/>
              </a:rPr>
              <a:pPr algn="r">
                <a:defRPr/>
              </a:pPr>
              <a:t>‹#›</a:t>
            </a:fld>
            <a:endParaRPr lang="en-CA" sz="90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94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10061"/>
            <a:ext cx="8228013" cy="262222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66636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115A5063-E802-344A-98E9-7CED635DA083}" type="slidenum">
              <a:rPr lang="en-CA" sz="900" smtClean="0">
                <a:solidFill>
                  <a:srgbClr val="FFFFFF"/>
                </a:solidFill>
                <a:cs typeface="Arial" charset="0"/>
              </a:rPr>
              <a:pPr algn="r">
                <a:defRPr/>
              </a:pPr>
              <a:t>‹#›</a:t>
            </a:fld>
            <a:endParaRPr lang="en-CA" sz="90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63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10061"/>
            <a:ext cx="8228013" cy="262222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161944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115A5063-E802-344A-98E9-7CED635DA083}" type="slidenum">
              <a:rPr lang="en-CA" sz="900" smtClean="0">
                <a:solidFill>
                  <a:srgbClr val="FFFFFF"/>
                </a:solidFill>
                <a:cs typeface="Arial" charset="0"/>
              </a:rPr>
              <a:pPr algn="r">
                <a:defRPr/>
              </a:pPr>
              <a:t>‹#›</a:t>
            </a:fld>
            <a:endParaRPr lang="en-CA" sz="90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13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10061"/>
            <a:ext cx="8228013" cy="262222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1819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2016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917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2016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1891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3" r:id="rId15"/>
    <p:sldLayoutId id="2147483764" r:id="rId16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413" y="3535464"/>
            <a:ext cx="8503022" cy="996950"/>
          </a:xfrm>
        </p:spPr>
        <p:txBody>
          <a:bodyPr/>
          <a:lstStyle/>
          <a:p>
            <a:r>
              <a:rPr lang="en-US" sz="3200" b="1" dirty="0"/>
              <a:t>Gradle</a:t>
            </a:r>
          </a:p>
        </p:txBody>
      </p:sp>
    </p:spTree>
    <p:extLst>
      <p:ext uri="{BB962C8B-B14F-4D97-AF65-F5344CB8AC3E}">
        <p14:creationId xmlns:p14="http://schemas.microsoft.com/office/powerpoint/2010/main" val="164769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 Installation - 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186CC-85E2-449E-AE7E-594EA3E7CDB2}"/>
              </a:ext>
            </a:extLst>
          </p:cNvPr>
          <p:cNvSpPr txBox="1"/>
          <p:nvPr/>
        </p:nvSpPr>
        <p:spPr>
          <a:xfrm>
            <a:off x="452567" y="1274403"/>
            <a:ext cx="833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EE9A2-7651-4EFE-B735-5F846FB319BB}"/>
              </a:ext>
            </a:extLst>
          </p:cNvPr>
          <p:cNvSpPr txBox="1"/>
          <p:nvPr/>
        </p:nvSpPr>
        <p:spPr>
          <a:xfrm>
            <a:off x="452567" y="1365019"/>
            <a:ext cx="83304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Gradle can be installed and used in any IDE, via the plugin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11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IDE does not have the Gradle plugin pre installed, then we can use eclipse marketplace and install it.</a:t>
            </a:r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2BBA8-6651-4A16-BBAD-ACC78B155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67" y="2456164"/>
            <a:ext cx="4035341" cy="3858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89F85A-66BC-4F24-B194-07E3BF2C4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152" y="2456164"/>
            <a:ext cx="27241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2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 Installation – For Command 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186CC-85E2-449E-AE7E-594EA3E7CDB2}"/>
              </a:ext>
            </a:extLst>
          </p:cNvPr>
          <p:cNvSpPr txBox="1"/>
          <p:nvPr/>
        </p:nvSpPr>
        <p:spPr>
          <a:xfrm>
            <a:off x="452567" y="1274403"/>
            <a:ext cx="833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EE9A2-7651-4EFE-B735-5F846FB319BB}"/>
              </a:ext>
            </a:extLst>
          </p:cNvPr>
          <p:cNvSpPr txBox="1"/>
          <p:nvPr/>
        </p:nvSpPr>
        <p:spPr>
          <a:xfrm>
            <a:off x="452567" y="1365019"/>
            <a:ext cx="833048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Gradle can also be installed (just like maven), by downloading the gradle-version.zip file and unzipping it in a specific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Gradle should be inserted in the environment variables in order to be used in command line</a:t>
            </a:r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ECC850-6E93-455C-A1E3-549E75873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35" y="2706194"/>
            <a:ext cx="4636873" cy="2697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EEB046-A4FA-44AD-9D26-17F46987D05E}"/>
              </a:ext>
            </a:extLst>
          </p:cNvPr>
          <p:cNvSpPr txBox="1"/>
          <p:nvPr/>
        </p:nvSpPr>
        <p:spPr>
          <a:xfrm>
            <a:off x="452567" y="5613462"/>
            <a:ext cx="8330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test whether Gradle was correctly set up, in command line simply run : </a:t>
            </a:r>
            <a:r>
              <a:rPr lang="en-US" sz="1600" b="1" i="1" dirty="0" err="1"/>
              <a:t>gradle</a:t>
            </a:r>
            <a:r>
              <a:rPr lang="en-US" sz="1600" b="1" i="1" dirty="0"/>
              <a:t> -v</a:t>
            </a:r>
            <a:endParaRPr lang="en-US" sz="1600" dirty="0"/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814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186CC-85E2-449E-AE7E-594EA3E7CDB2}"/>
              </a:ext>
            </a:extLst>
          </p:cNvPr>
          <p:cNvSpPr txBox="1"/>
          <p:nvPr/>
        </p:nvSpPr>
        <p:spPr>
          <a:xfrm>
            <a:off x="452567" y="1274403"/>
            <a:ext cx="833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EE9A2-7651-4EFE-B735-5F846FB319BB}"/>
              </a:ext>
            </a:extLst>
          </p:cNvPr>
          <p:cNvSpPr txBox="1"/>
          <p:nvPr/>
        </p:nvSpPr>
        <p:spPr>
          <a:xfrm>
            <a:off x="452567" y="1365019"/>
            <a:ext cx="833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structure of a Gradle project is as shown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4870C4-EC86-4A85-804E-12C17914E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66" y="1703573"/>
            <a:ext cx="2533650" cy="2276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1C4923-1C3D-47FE-A898-F1EDF25536C9}"/>
              </a:ext>
            </a:extLst>
          </p:cNvPr>
          <p:cNvSpPr txBox="1"/>
          <p:nvPr/>
        </p:nvSpPr>
        <p:spPr>
          <a:xfrm>
            <a:off x="452566" y="4409218"/>
            <a:ext cx="833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configurations are done in the </a:t>
            </a:r>
            <a:r>
              <a:rPr lang="en-US" sz="1600" dirty="0" err="1"/>
              <a:t>build.gradle</a:t>
            </a:r>
            <a:r>
              <a:rPr lang="en-US" sz="1600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1159609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Build.Gradle</a:t>
            </a:r>
            <a:r>
              <a:rPr lang="en-US" dirty="0"/>
              <a:t>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186CC-85E2-449E-AE7E-594EA3E7CDB2}"/>
              </a:ext>
            </a:extLst>
          </p:cNvPr>
          <p:cNvSpPr txBox="1"/>
          <p:nvPr/>
        </p:nvSpPr>
        <p:spPr>
          <a:xfrm>
            <a:off x="452567" y="1274403"/>
            <a:ext cx="833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4C863-DFB8-460B-83BF-6A1FE131B05D}"/>
              </a:ext>
            </a:extLst>
          </p:cNvPr>
          <p:cNvSpPr txBox="1"/>
          <p:nvPr/>
        </p:nvSpPr>
        <p:spPr>
          <a:xfrm>
            <a:off x="452566" y="1274403"/>
            <a:ext cx="833048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/>
              <a:t>build.gradle</a:t>
            </a:r>
            <a:r>
              <a:rPr lang="en-US" sz="1600" dirty="0"/>
              <a:t> file is the main file, in which the DSL  language is written.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used to handle 2 main purpose :</a:t>
            </a:r>
          </a:p>
          <a:p>
            <a:pPr marL="742911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Projects</a:t>
            </a:r>
          </a:p>
          <a:p>
            <a:pPr marL="742911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task means a piece of work which a build performs. A task might be compiling some classes, creating a JAR, generating Javadoc, or publishing some archives to a repository.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project is made of several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294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Build.Gradle</a:t>
            </a:r>
            <a:r>
              <a:rPr lang="en-US" dirty="0"/>
              <a:t> File -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186CC-85E2-449E-AE7E-594EA3E7CDB2}"/>
              </a:ext>
            </a:extLst>
          </p:cNvPr>
          <p:cNvSpPr txBox="1"/>
          <p:nvPr/>
        </p:nvSpPr>
        <p:spPr>
          <a:xfrm>
            <a:off x="452567" y="1274403"/>
            <a:ext cx="833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F2451A-2C03-4F97-8E3B-CF47E1C41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67" y="1274403"/>
            <a:ext cx="5438782" cy="5297269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D38BEA2A-FFE4-4935-B239-D714C98A5E28}"/>
              </a:ext>
            </a:extLst>
          </p:cNvPr>
          <p:cNvSpPr/>
          <p:nvPr/>
        </p:nvSpPr>
        <p:spPr>
          <a:xfrm>
            <a:off x="2137719" y="3682314"/>
            <a:ext cx="568411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A63291-8267-4E28-9697-8B5F3250110F}"/>
              </a:ext>
            </a:extLst>
          </p:cNvPr>
          <p:cNvCxnSpPr/>
          <p:nvPr/>
        </p:nvCxnSpPr>
        <p:spPr>
          <a:xfrm>
            <a:off x="2842054" y="3917092"/>
            <a:ext cx="3571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149D57-1D95-451D-B2BD-879301CEDA20}"/>
              </a:ext>
            </a:extLst>
          </p:cNvPr>
          <p:cNvSpPr txBox="1"/>
          <p:nvPr/>
        </p:nvSpPr>
        <p:spPr>
          <a:xfrm>
            <a:off x="6452036" y="3461372"/>
            <a:ext cx="2248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groupId</a:t>
            </a:r>
            <a:r>
              <a:rPr lang="en-US" dirty="0"/>
              <a:t> and version of our project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461D2C-8766-45FF-94D7-F414DEFDD7E4}"/>
              </a:ext>
            </a:extLst>
          </p:cNvPr>
          <p:cNvCxnSpPr>
            <a:cxnSpLocks/>
          </p:cNvCxnSpPr>
          <p:nvPr/>
        </p:nvCxnSpPr>
        <p:spPr>
          <a:xfrm>
            <a:off x="2421924" y="6281351"/>
            <a:ext cx="3991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6E16C56-7D6E-4E5A-8912-0C98B4287B1C}"/>
              </a:ext>
            </a:extLst>
          </p:cNvPr>
          <p:cNvSpPr txBox="1"/>
          <p:nvPr/>
        </p:nvSpPr>
        <p:spPr>
          <a:xfrm>
            <a:off x="6452036" y="5547837"/>
            <a:ext cx="2248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default tasks that should be run when there are no tasks defined</a:t>
            </a:r>
          </a:p>
        </p:txBody>
      </p:sp>
    </p:spTree>
    <p:extLst>
      <p:ext uri="{BB962C8B-B14F-4D97-AF65-F5344CB8AC3E}">
        <p14:creationId xmlns:p14="http://schemas.microsoft.com/office/powerpoint/2010/main" val="1874172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Build.Gradle</a:t>
            </a:r>
            <a:r>
              <a:rPr lang="en-US" dirty="0"/>
              <a:t> File – Plugin section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186CC-85E2-449E-AE7E-594EA3E7CDB2}"/>
              </a:ext>
            </a:extLst>
          </p:cNvPr>
          <p:cNvSpPr txBox="1"/>
          <p:nvPr/>
        </p:nvSpPr>
        <p:spPr>
          <a:xfrm>
            <a:off x="452567" y="1274403"/>
            <a:ext cx="833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93512C-E163-4424-8B72-935987117932}"/>
              </a:ext>
            </a:extLst>
          </p:cNvPr>
          <p:cNvSpPr txBox="1"/>
          <p:nvPr/>
        </p:nvSpPr>
        <p:spPr>
          <a:xfrm>
            <a:off x="452567" y="2445578"/>
            <a:ext cx="8663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plugin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allows us to add any plugins and thus be able to use default tasks specific to that plugin.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 : Adding the ‘java’ plugin allows us to use the task </a:t>
            </a:r>
            <a:r>
              <a:rPr lang="en-US" b="1" i="1" dirty="0"/>
              <a:t>‘</a:t>
            </a:r>
            <a:r>
              <a:rPr lang="en-US" b="1" i="1" dirty="0" err="1"/>
              <a:t>compileJava</a:t>
            </a:r>
            <a:r>
              <a:rPr lang="en-US" b="1" i="1" dirty="0"/>
              <a:t>’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6123AC-E9AE-43DB-88D7-D2B907E9F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67" y="1456781"/>
            <a:ext cx="3333750" cy="704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F38F8F-3181-4D6A-A537-6C29A8286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67" y="4619216"/>
            <a:ext cx="22764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23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Build.Gradle</a:t>
            </a:r>
            <a:r>
              <a:rPr lang="en-US" dirty="0"/>
              <a:t> File - Repositories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93512C-E163-4424-8B72-935987117932}"/>
              </a:ext>
            </a:extLst>
          </p:cNvPr>
          <p:cNvSpPr txBox="1"/>
          <p:nvPr/>
        </p:nvSpPr>
        <p:spPr>
          <a:xfrm>
            <a:off x="444316" y="1995565"/>
            <a:ext cx="8663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repositories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allows us to add a central repository from which we can fetch the required plugins.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repositories are :</a:t>
            </a:r>
          </a:p>
          <a:p>
            <a:pPr marL="742911" lvl="1" indent="-285750">
              <a:buFont typeface="Arial" panose="020B0604020202020204" pitchFamily="34" charset="0"/>
              <a:buChar char="•"/>
            </a:pPr>
            <a:r>
              <a:rPr lang="en-US" dirty="0" err="1"/>
              <a:t>jCenter</a:t>
            </a:r>
            <a:endParaRPr lang="en-US" dirty="0"/>
          </a:p>
          <a:p>
            <a:pPr marL="742911" lvl="1" indent="-285750">
              <a:buFont typeface="Arial" panose="020B0604020202020204" pitchFamily="34" charset="0"/>
              <a:buChar char="•"/>
            </a:pPr>
            <a:r>
              <a:rPr lang="en-US" dirty="0"/>
              <a:t>Nexus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3DC6D-49CF-4E07-B665-248FAE8DF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16" y="1204990"/>
            <a:ext cx="3133725" cy="790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ADFD61-72F6-408E-9328-1E59AF5B4A49}"/>
              </a:ext>
            </a:extLst>
          </p:cNvPr>
          <p:cNvSpPr txBox="1"/>
          <p:nvPr/>
        </p:nvSpPr>
        <p:spPr>
          <a:xfrm>
            <a:off x="4024283" y="141561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18D992-980A-4AA4-A6F1-1BF92037F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960" y="1342509"/>
            <a:ext cx="12763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6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Build.Gradle</a:t>
            </a:r>
            <a:r>
              <a:rPr lang="en-US" dirty="0"/>
              <a:t> File – Defining 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186CC-85E2-449E-AE7E-594EA3E7CDB2}"/>
              </a:ext>
            </a:extLst>
          </p:cNvPr>
          <p:cNvSpPr txBox="1"/>
          <p:nvPr/>
        </p:nvSpPr>
        <p:spPr>
          <a:xfrm>
            <a:off x="452567" y="1274403"/>
            <a:ext cx="833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93512C-E163-4424-8B72-935987117932}"/>
              </a:ext>
            </a:extLst>
          </p:cNvPr>
          <p:cNvSpPr txBox="1"/>
          <p:nvPr/>
        </p:nvSpPr>
        <p:spPr>
          <a:xfrm>
            <a:off x="452567" y="3455269"/>
            <a:ext cx="8663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section, we define the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section is entirely optional as if we do not define it, the java plugin will use the default paths (remember our Gradle project tree in our previous slides) </a:t>
            </a:r>
          </a:p>
          <a:p>
            <a:pPr marL="742911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src</a:t>
            </a:r>
            <a:r>
              <a:rPr lang="en-US" dirty="0"/>
              <a:t>/main/java </a:t>
            </a:r>
            <a:r>
              <a:rPr lang="en-US" dirty="0">
                <a:sym typeface="Wingdings" panose="05000000000000000000" pitchFamily="2" charset="2"/>
              </a:rPr>
              <a:t> for our java sources/classes</a:t>
            </a:r>
          </a:p>
          <a:p>
            <a:pPr marL="742911" lvl="1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src</a:t>
            </a:r>
            <a:r>
              <a:rPr lang="en-US" dirty="0">
                <a:sym typeface="Wingdings" panose="05000000000000000000" pitchFamily="2" charset="2"/>
              </a:rPr>
              <a:t>/main/resources  for our properties and other resources files.</a:t>
            </a:r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11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src</a:t>
            </a:r>
            <a:r>
              <a:rPr lang="en-US" dirty="0"/>
              <a:t>/test/java </a:t>
            </a:r>
            <a:r>
              <a:rPr lang="en-US" dirty="0">
                <a:sym typeface="Wingdings" panose="05000000000000000000" pitchFamily="2" charset="2"/>
              </a:rPr>
              <a:t> for our test classes</a:t>
            </a:r>
            <a:endParaRPr lang="en-US" dirty="0"/>
          </a:p>
          <a:p>
            <a:pPr marL="742911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src</a:t>
            </a:r>
            <a:r>
              <a:rPr lang="en-US" dirty="0"/>
              <a:t>/test/resources </a:t>
            </a:r>
            <a:r>
              <a:rPr lang="en-US" dirty="0">
                <a:sym typeface="Wingdings" panose="05000000000000000000" pitchFamily="2" charset="2"/>
              </a:rPr>
              <a:t> for our test resources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22F5FD-1468-43BF-8EEE-EACC8F3AE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67" y="1274403"/>
            <a:ext cx="24574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03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Build.Gradle</a:t>
            </a:r>
            <a:r>
              <a:rPr lang="en-US" dirty="0"/>
              <a:t> File – Dependency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186CC-85E2-449E-AE7E-594EA3E7CDB2}"/>
              </a:ext>
            </a:extLst>
          </p:cNvPr>
          <p:cNvSpPr txBox="1"/>
          <p:nvPr/>
        </p:nvSpPr>
        <p:spPr>
          <a:xfrm>
            <a:off x="452567" y="1274403"/>
            <a:ext cx="833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93512C-E163-4424-8B72-935987117932}"/>
              </a:ext>
            </a:extLst>
          </p:cNvPr>
          <p:cNvSpPr txBox="1"/>
          <p:nvPr/>
        </p:nvSpPr>
        <p:spPr>
          <a:xfrm>
            <a:off x="285861" y="2388469"/>
            <a:ext cx="8663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section, we define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like Maven, we define the </a:t>
            </a:r>
            <a:r>
              <a:rPr lang="en-US" dirty="0" err="1"/>
              <a:t>groupId</a:t>
            </a:r>
            <a:r>
              <a:rPr lang="en-US" dirty="0"/>
              <a:t>, </a:t>
            </a:r>
            <a:r>
              <a:rPr lang="en-US" dirty="0" err="1"/>
              <a:t>artifactId</a:t>
            </a:r>
            <a:r>
              <a:rPr lang="en-US" dirty="0"/>
              <a:t> and optionally the version.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libraries will we downloaded in our </a:t>
            </a:r>
            <a:r>
              <a:rPr lang="en-US" dirty="0" err="1"/>
              <a:t>localRepositories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default, it uses the location : “C:\Users\#USER\.</a:t>
            </a:r>
            <a:r>
              <a:rPr lang="en-US" dirty="0" err="1"/>
              <a:t>gradle</a:t>
            </a:r>
            <a:r>
              <a:rPr lang="en-US" dirty="0"/>
              <a:t> and is reflected in the library as shown below.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D8590-72BE-4890-8A41-333335FE3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67" y="1274403"/>
            <a:ext cx="4714875" cy="971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9547EB-4570-41D0-A40A-75AF85EE4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61" y="4386777"/>
            <a:ext cx="2686050" cy="12477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8A96A1-7FC5-4AB0-B476-F2ABEC2F9309}"/>
              </a:ext>
            </a:extLst>
          </p:cNvPr>
          <p:cNvCxnSpPr/>
          <p:nvPr/>
        </p:nvCxnSpPr>
        <p:spPr>
          <a:xfrm flipH="1">
            <a:off x="2747393" y="5325762"/>
            <a:ext cx="1807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6BB7F3-862B-4D26-BCDD-C439DA983ABF}"/>
              </a:ext>
            </a:extLst>
          </p:cNvPr>
          <p:cNvSpPr txBox="1"/>
          <p:nvPr/>
        </p:nvSpPr>
        <p:spPr>
          <a:xfrm>
            <a:off x="4555198" y="5076211"/>
            <a:ext cx="375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in which external libraries can be found</a:t>
            </a:r>
          </a:p>
        </p:txBody>
      </p:sp>
    </p:spTree>
    <p:extLst>
      <p:ext uri="{BB962C8B-B14F-4D97-AF65-F5344CB8AC3E}">
        <p14:creationId xmlns:p14="http://schemas.microsoft.com/office/powerpoint/2010/main" val="4085050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Build.Gradle</a:t>
            </a:r>
            <a:r>
              <a:rPr lang="en-US" dirty="0"/>
              <a:t> File – Dependency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186CC-85E2-449E-AE7E-594EA3E7CDB2}"/>
              </a:ext>
            </a:extLst>
          </p:cNvPr>
          <p:cNvSpPr txBox="1"/>
          <p:nvPr/>
        </p:nvSpPr>
        <p:spPr>
          <a:xfrm>
            <a:off x="452567" y="1274403"/>
            <a:ext cx="833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93512C-E163-4424-8B72-935987117932}"/>
              </a:ext>
            </a:extLst>
          </p:cNvPr>
          <p:cNvSpPr txBox="1"/>
          <p:nvPr/>
        </p:nvSpPr>
        <p:spPr>
          <a:xfrm>
            <a:off x="223250" y="3149692"/>
            <a:ext cx="8663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define 4 scopes for our libraries</a:t>
            </a:r>
          </a:p>
          <a:p>
            <a:pPr marL="742911" lvl="1" indent="-285750">
              <a:buFont typeface="Arial" panose="020B0604020202020204" pitchFamily="34" charset="0"/>
              <a:buChar char="•"/>
            </a:pPr>
            <a:r>
              <a:rPr lang="en-US" b="1" dirty="0"/>
              <a:t>Compile</a:t>
            </a:r>
            <a:r>
              <a:rPr lang="en-US" dirty="0"/>
              <a:t> − The dependencies required to compile the production source of the project.</a:t>
            </a:r>
          </a:p>
          <a:p>
            <a:pPr marL="742911" lvl="1" indent="-285750">
              <a:buFont typeface="Arial" panose="020B0604020202020204" pitchFamily="34" charset="0"/>
              <a:buChar char="•"/>
            </a:pPr>
            <a:r>
              <a:rPr lang="en-US" b="1" dirty="0"/>
              <a:t>Runtime </a:t>
            </a:r>
            <a:r>
              <a:rPr lang="en-US" dirty="0"/>
              <a:t>− The dependencies required by the production classes at runtime. By default, also includes the compile time dependencies.</a:t>
            </a:r>
          </a:p>
          <a:p>
            <a:pPr marL="742911" lvl="1" indent="-285750">
              <a:buFont typeface="Arial" panose="020B0604020202020204" pitchFamily="34" charset="0"/>
              <a:buChar char="•"/>
            </a:pPr>
            <a:r>
              <a:rPr lang="en-US" b="1" dirty="0"/>
              <a:t>Test Compile </a:t>
            </a:r>
            <a:r>
              <a:rPr lang="en-US" dirty="0"/>
              <a:t>− The dependencies required to compile the test source of the project. By default, it includes compiled production classes and the compile time dependencies.</a:t>
            </a:r>
          </a:p>
          <a:p>
            <a:pPr marL="742911" lvl="1" indent="-285750">
              <a:buFont typeface="Arial" panose="020B0604020202020204" pitchFamily="34" charset="0"/>
              <a:buChar char="•"/>
            </a:pPr>
            <a:r>
              <a:rPr lang="en-US" b="1" dirty="0"/>
              <a:t>Test Runtime</a:t>
            </a:r>
            <a:r>
              <a:rPr lang="en-US" dirty="0"/>
              <a:t> − The dependencies required to run the tests. By default, it includes runtime and test compile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D8590-72BE-4890-8A41-333335FE3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67" y="1274403"/>
            <a:ext cx="4714875" cy="9715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DAAEAF-C9D8-46CA-A825-17B04C9D58A9}"/>
              </a:ext>
            </a:extLst>
          </p:cNvPr>
          <p:cNvCxnSpPr/>
          <p:nvPr/>
        </p:nvCxnSpPr>
        <p:spPr>
          <a:xfrm flipH="1">
            <a:off x="1285103" y="2063250"/>
            <a:ext cx="457200" cy="64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7CA63F-643D-4F57-BBBB-8B0C5B0ABF7C}"/>
              </a:ext>
            </a:extLst>
          </p:cNvPr>
          <p:cNvCxnSpPr>
            <a:cxnSpLocks/>
          </p:cNvCxnSpPr>
          <p:nvPr/>
        </p:nvCxnSpPr>
        <p:spPr>
          <a:xfrm>
            <a:off x="2166551" y="2063250"/>
            <a:ext cx="0" cy="63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A7EB8C-EE4E-4AE4-8207-455F8002DA42}"/>
              </a:ext>
            </a:extLst>
          </p:cNvPr>
          <p:cNvCxnSpPr>
            <a:cxnSpLocks/>
          </p:cNvCxnSpPr>
          <p:nvPr/>
        </p:nvCxnSpPr>
        <p:spPr>
          <a:xfrm>
            <a:off x="2574839" y="2053366"/>
            <a:ext cx="514350" cy="64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ED4EED-F075-463C-AA8E-070029CBB92C}"/>
              </a:ext>
            </a:extLst>
          </p:cNvPr>
          <p:cNvSpPr txBox="1"/>
          <p:nvPr/>
        </p:nvSpPr>
        <p:spPr>
          <a:xfrm>
            <a:off x="609080" y="266398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groupId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A56F54-ED9F-4054-9433-1CC24AF30FC1}"/>
              </a:ext>
            </a:extLst>
          </p:cNvPr>
          <p:cNvSpPr txBox="1"/>
          <p:nvPr/>
        </p:nvSpPr>
        <p:spPr>
          <a:xfrm>
            <a:off x="1648206" y="266398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artifactId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8AC2C2-37FD-4202-8C9B-BA243F88C8E6}"/>
              </a:ext>
            </a:extLst>
          </p:cNvPr>
          <p:cNvSpPr txBox="1"/>
          <p:nvPr/>
        </p:nvSpPr>
        <p:spPr>
          <a:xfrm>
            <a:off x="2897644" y="268951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407378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Objectives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4810" y="896824"/>
            <a:ext cx="5404468" cy="229154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/>
          <a:lstStyle>
            <a:lvl1pPr marL="182563" indent="-182563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449263" indent="-26670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898525" indent="-27305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1074738" indent="-176213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69098" y="928684"/>
            <a:ext cx="8205805" cy="297116"/>
          </a:xfrm>
          <a:prstGeom prst="rect">
            <a:avLst/>
          </a:prstGeom>
        </p:spPr>
        <p:txBody>
          <a:bodyPr vert="horz" lIns="0" tIns="45730" rIns="0" bIns="45730" rtlCol="0">
            <a:noAutofit/>
          </a:bodyPr>
          <a:lstStyle>
            <a:lvl1pPr marL="0" indent="0" eaLnBrk="1" hangingPunct="1">
              <a:spcBef>
                <a:spcPts val="800"/>
              </a:spcBef>
              <a:buFont typeface="Arial" pitchFamily="34" charset="0"/>
              <a:buNone/>
              <a:defRPr sz="2000">
                <a:solidFill>
                  <a:schemeClr val="accent1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449263" indent="-266700" eaLnBrk="1" hangingPunct="1">
              <a:spcBef>
                <a:spcPts val="800"/>
              </a:spcBef>
              <a:buFont typeface="Arial" pitchFamily="34" charset="0"/>
              <a:buChar char="–"/>
              <a:defRPr sz="35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625475" indent="-176213" eaLnBrk="1" hangingPunct="1">
              <a:spcBef>
                <a:spcPts val="800"/>
              </a:spcBef>
              <a:buFont typeface="Arial" pitchFamily="34" charset="0"/>
              <a:buChar char="•"/>
              <a:tabLst/>
              <a:defRPr sz="3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898525" indent="-273050" eaLnBrk="1" hangingPunct="1">
              <a:spcBef>
                <a:spcPts val="800"/>
              </a:spcBef>
              <a:buFont typeface="Arial" pitchFamily="34" charset="0"/>
              <a:buChar char="–"/>
              <a:defRPr sz="29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1074738" indent="-176213" eaLnBrk="1" hangingPunct="1">
              <a:spcBef>
                <a:spcPts val="800"/>
              </a:spcBef>
              <a:buFont typeface="Arial" pitchFamily="34" charset="0"/>
              <a:buChar char="•"/>
              <a:defRPr sz="27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3352213" indent="-304747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cs typeface="+mn-cs"/>
              </a:defRPr>
            </a:lvl6pPr>
            <a:lvl7pPr marL="3961707" indent="-304747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cs typeface="+mn-cs"/>
              </a:defRPr>
            </a:lvl7pPr>
            <a:lvl8pPr marL="4571200" indent="-304747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cs typeface="+mn-cs"/>
              </a:defRPr>
            </a:lvl8pPr>
            <a:lvl9pPr marL="5180693" indent="-304747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cs typeface="+mn-cs"/>
              </a:defRPr>
            </a:lvl9pPr>
          </a:lstStyle>
          <a:p>
            <a:r>
              <a:rPr lang="pt-BR" sz="1501" dirty="0"/>
              <a:t>Upon completing this session, you should be able to: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69098" y="1193940"/>
            <a:ext cx="5332405" cy="2967663"/>
          </a:xfrm>
          <a:prstGeom prst="rect">
            <a:avLst/>
          </a:prstGeom>
        </p:spPr>
        <p:txBody>
          <a:bodyPr vert="horz" lIns="0" tIns="45730" rIns="0" bIns="45730" rtlCol="0">
            <a:noAutofit/>
          </a:bodyPr>
          <a:lstStyle>
            <a:lvl1pPr marL="182563" indent="-182563" eaLnBrk="1" hangingPunct="1">
              <a:spcBef>
                <a:spcPts val="8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449263" lvl="1" indent="-266700" eaLnBrk="1" hangingPunct="1">
              <a:spcBef>
                <a:spcPts val="8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625475" lvl="2" indent="-176213" eaLnBrk="1" hangingPunct="1">
              <a:spcBef>
                <a:spcPts val="800"/>
              </a:spcBef>
              <a:buFont typeface="Arial" pitchFamily="34" charset="0"/>
              <a:buChar char="•"/>
              <a:tabLst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898525" lvl="3" indent="-273050" eaLnBrk="1" hangingPunct="1">
              <a:spcBef>
                <a:spcPts val="8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1074738" indent="-176213" eaLnBrk="1" hangingPunct="1">
              <a:spcBef>
                <a:spcPts val="8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3352213" indent="-304747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cs typeface="+mn-cs"/>
              </a:defRPr>
            </a:lvl6pPr>
            <a:lvl7pPr marL="3961707" indent="-304747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cs typeface="+mn-cs"/>
              </a:defRPr>
            </a:lvl7pPr>
            <a:lvl8pPr marL="4571200" indent="-304747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cs typeface="+mn-cs"/>
              </a:defRPr>
            </a:lvl8pPr>
            <a:lvl9pPr marL="5180693" indent="-304747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cs typeface="+mn-cs"/>
              </a:defRPr>
            </a:lvl9pPr>
          </a:lstStyle>
          <a:p>
            <a:r>
              <a:rPr lang="en-US" sz="1351" dirty="0">
                <a:solidFill>
                  <a:schemeClr val="tx1"/>
                </a:solidFill>
              </a:rPr>
              <a:t>Understand how Gradle works.</a:t>
            </a:r>
          </a:p>
          <a:p>
            <a:r>
              <a:rPr lang="en-US" sz="1351" dirty="0">
                <a:solidFill>
                  <a:schemeClr val="tx1"/>
                </a:solidFill>
              </a:rPr>
              <a:t>Understand the differences between Maven and Gradle</a:t>
            </a:r>
          </a:p>
          <a:p>
            <a:r>
              <a:rPr lang="en-US" sz="1351" dirty="0">
                <a:solidFill>
                  <a:schemeClr val="tx1"/>
                </a:solidFill>
              </a:rPr>
              <a:t>Create a Gradle project</a:t>
            </a:r>
          </a:p>
          <a:p>
            <a:r>
              <a:rPr lang="en-US" sz="1351" dirty="0">
                <a:solidFill>
                  <a:schemeClr val="tx1"/>
                </a:solidFill>
              </a:rPr>
              <a:t>Configure a simple </a:t>
            </a:r>
            <a:r>
              <a:rPr lang="en-US" sz="1351" dirty="0" err="1">
                <a:solidFill>
                  <a:schemeClr val="tx1"/>
                </a:solidFill>
              </a:rPr>
              <a:t>build.gradle</a:t>
            </a:r>
            <a:r>
              <a:rPr lang="en-US" sz="1351" dirty="0">
                <a:solidFill>
                  <a:schemeClr val="tx1"/>
                </a:solidFill>
              </a:rPr>
              <a:t> file</a:t>
            </a:r>
          </a:p>
          <a:p>
            <a:pPr marL="0" indent="0">
              <a:buNone/>
            </a:pPr>
            <a:endParaRPr lang="en-US" sz="1351" dirty="0">
              <a:solidFill>
                <a:schemeClr val="tx1"/>
              </a:solidFill>
            </a:endParaRPr>
          </a:p>
          <a:p>
            <a:endParaRPr lang="en-US" sz="135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300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72FEAA7-31D1-4DAD-8B41-280EA7B49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12227C-151A-4E3C-8AF1-EB7D1348F82E}"/>
              </a:ext>
            </a:extLst>
          </p:cNvPr>
          <p:cNvSpPr txBox="1"/>
          <p:nvPr/>
        </p:nvSpPr>
        <p:spPr>
          <a:xfrm>
            <a:off x="284205" y="5807675"/>
            <a:ext cx="2767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www.menti.com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 : 963944</a:t>
            </a:r>
          </a:p>
        </p:txBody>
      </p:sp>
    </p:spTree>
    <p:extLst>
      <p:ext uri="{BB962C8B-B14F-4D97-AF65-F5344CB8AC3E}">
        <p14:creationId xmlns:p14="http://schemas.microsoft.com/office/powerpoint/2010/main" val="2650881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DB97D0-459F-4ACA-82F0-656698C06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49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 – Build Scripts/Tasks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55A8BF-BD27-403E-B310-3934409018A4}"/>
              </a:ext>
            </a:extLst>
          </p:cNvPr>
          <p:cNvSpPr/>
          <p:nvPr/>
        </p:nvSpPr>
        <p:spPr>
          <a:xfrm>
            <a:off x="452567" y="1264927"/>
            <a:ext cx="82052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Gradle can be executed using command line and the command will look for the </a:t>
            </a:r>
            <a:r>
              <a:rPr lang="en-US" b="1" dirty="0" err="1"/>
              <a:t>build.gradle</a:t>
            </a:r>
            <a:r>
              <a:rPr lang="en-US" b="1" dirty="0"/>
              <a:t> </a:t>
            </a:r>
            <a:r>
              <a:rPr lang="en-US" dirty="0"/>
              <a:t>file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Let us write the following task in our program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4182A22-6EB8-4E0E-A94C-E8409B84D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831" y="2465256"/>
            <a:ext cx="331624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 hello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i="1" dirty="0">
                <a:latin typeface="Arial Unicode MS"/>
              </a:rPr>
              <a:t>              </a:t>
            </a:r>
            <a:r>
              <a:rPr kumimoji="0" lang="en-US" altLang="en-US" sz="10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doLast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i="1" dirty="0">
                <a:latin typeface="Arial Unicode MS"/>
              </a:rPr>
              <a:t>	</a:t>
            </a:r>
            <a:r>
              <a:rPr kumimoji="0" lang="en-US" altLang="en-US" sz="10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println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‘Accenture Academy’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}</a:t>
            </a:r>
            <a:r>
              <a:rPr kumimoji="0" lang="en-US" altLang="en-US" sz="7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190546-43F7-4BDC-A16D-75E8F73AFC9D}"/>
              </a:ext>
            </a:extLst>
          </p:cNvPr>
          <p:cNvSpPr/>
          <p:nvPr/>
        </p:nvSpPr>
        <p:spPr>
          <a:xfrm>
            <a:off x="452567" y="3650196"/>
            <a:ext cx="82052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 execute it, we simply open command line in our project and execute the following statement : 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b="1" i="1" dirty="0" err="1"/>
              <a:t>gradle</a:t>
            </a:r>
            <a:r>
              <a:rPr lang="en-US" b="1" i="1" dirty="0"/>
              <a:t> –q hello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Accenture Academy</a:t>
            </a:r>
            <a:r>
              <a:rPr lang="en-US" dirty="0"/>
              <a:t> will be printed in the console.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547603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 – Build Scripts/Tasks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55A8BF-BD27-403E-B310-3934409018A4}"/>
              </a:ext>
            </a:extLst>
          </p:cNvPr>
          <p:cNvSpPr/>
          <p:nvPr/>
        </p:nvSpPr>
        <p:spPr>
          <a:xfrm>
            <a:off x="452567" y="1264927"/>
            <a:ext cx="8205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previous statement can be simplified further by replacing the </a:t>
            </a:r>
            <a:r>
              <a:rPr lang="en-US" b="1" dirty="0" err="1"/>
              <a:t>doLast</a:t>
            </a:r>
            <a:r>
              <a:rPr lang="en-US" dirty="0"/>
              <a:t> statement by the </a:t>
            </a:r>
            <a:r>
              <a:rPr lang="en-US" b="1" dirty="0"/>
              <a:t>&lt;&lt;</a:t>
            </a:r>
            <a:r>
              <a:rPr lang="en-US" dirty="0"/>
              <a:t> statement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4182A22-6EB8-4E0E-A94C-E8409B84D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475" y="2188257"/>
            <a:ext cx="331624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 hello &lt;&lt;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i="1" dirty="0">
                <a:latin typeface="Arial Unicode MS"/>
              </a:rPr>
              <a:t>              </a:t>
            </a:r>
            <a:r>
              <a:rPr kumimoji="0" lang="en-US" altLang="en-US" sz="10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println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‘Accenture Academy’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}</a:t>
            </a:r>
            <a:r>
              <a:rPr kumimoji="0" lang="en-US" altLang="en-US" sz="7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190546-43F7-4BDC-A16D-75E8F73AFC9D}"/>
              </a:ext>
            </a:extLst>
          </p:cNvPr>
          <p:cNvSpPr/>
          <p:nvPr/>
        </p:nvSpPr>
        <p:spPr>
          <a:xfrm>
            <a:off x="452567" y="3019254"/>
            <a:ext cx="8205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We use the same </a:t>
            </a:r>
            <a:r>
              <a:rPr lang="en-US" dirty="0" err="1"/>
              <a:t>gradle</a:t>
            </a:r>
            <a:r>
              <a:rPr lang="en-US" dirty="0"/>
              <a:t> command to execute this statement.</a:t>
            </a:r>
            <a:endParaRPr lang="en-US" b="1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73D6E3-BD8C-4B1E-941E-190A4AA90520}"/>
              </a:ext>
            </a:extLst>
          </p:cNvPr>
          <p:cNvSpPr/>
          <p:nvPr/>
        </p:nvSpPr>
        <p:spPr>
          <a:xfrm>
            <a:off x="452567" y="3942584"/>
            <a:ext cx="82052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We can also use the following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3759D7C-436E-4CF7-AE18-1DFD9EF4D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474" y="4404249"/>
            <a:ext cx="331624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 (hello) &lt;&lt;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i="1" dirty="0">
                <a:latin typeface="Arial Unicode MS"/>
              </a:rPr>
              <a:t>              </a:t>
            </a:r>
            <a:r>
              <a:rPr kumimoji="0" lang="en-US" altLang="en-US" sz="10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println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‘Accenture Academy’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}</a:t>
            </a:r>
            <a:r>
              <a:rPr kumimoji="0" lang="en-US" altLang="en-US" sz="7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174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 – Build Scripts/Tasks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55A8BF-BD27-403E-B310-3934409018A4}"/>
              </a:ext>
            </a:extLst>
          </p:cNvPr>
          <p:cNvSpPr/>
          <p:nvPr/>
        </p:nvSpPr>
        <p:spPr>
          <a:xfrm>
            <a:off x="452567" y="1264927"/>
            <a:ext cx="8205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Let us run the following scripts in Groovy language and execute them to see the results.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45807-03AC-4A88-B2E1-4FD38DE93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67" y="1965193"/>
            <a:ext cx="3505200" cy="1000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58FEF-CBFA-4A60-80C7-29744E46F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04" y="3434664"/>
            <a:ext cx="3438525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10CD04-B440-40EA-9207-B23EA6543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04" y="4818925"/>
            <a:ext cx="34480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30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1D8CAB-43F1-4191-A11A-54BFE9C51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14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3CBA78-8585-4ED1-8828-F15824DF5B1B}"/>
              </a:ext>
            </a:extLst>
          </p:cNvPr>
          <p:cNvSpPr txBox="1"/>
          <p:nvPr/>
        </p:nvSpPr>
        <p:spPr>
          <a:xfrm>
            <a:off x="0" y="5387546"/>
            <a:ext cx="794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the innovative technologies that you think would exist in year 2050</a:t>
            </a:r>
          </a:p>
        </p:txBody>
      </p:sp>
    </p:spTree>
    <p:extLst>
      <p:ext uri="{BB962C8B-B14F-4D97-AF65-F5344CB8AC3E}">
        <p14:creationId xmlns:p14="http://schemas.microsoft.com/office/powerpoint/2010/main" val="2590070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 – Build Scripts/Tasks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55A8BF-BD27-403E-B310-3934409018A4}"/>
              </a:ext>
            </a:extLst>
          </p:cNvPr>
          <p:cNvSpPr/>
          <p:nvPr/>
        </p:nvSpPr>
        <p:spPr>
          <a:xfrm>
            <a:off x="452567" y="1264927"/>
            <a:ext cx="820526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We can also add dependencies to tasks.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dependency to a task means that one task needs to be done first before executing the next task.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For example : Task Y depends on Task X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means if we launch Task Y using Gradle, it will execute Task X first.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Then it will execute task Y.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Likewise, we can easily couple several tasks together as dependencies.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Below is how we code a task dependency :</a:t>
            </a:r>
          </a:p>
          <a:p>
            <a:pPr algn="just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AC83E5-D77E-43A8-B5AA-BB13B8AE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67" y="4136722"/>
            <a:ext cx="3486150" cy="12668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E20AE0-01DD-4B27-824D-7B0F9829DD19}"/>
              </a:ext>
            </a:extLst>
          </p:cNvPr>
          <p:cNvSpPr/>
          <p:nvPr/>
        </p:nvSpPr>
        <p:spPr>
          <a:xfrm>
            <a:off x="452566" y="5596906"/>
            <a:ext cx="8205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When we execute task Y, </a:t>
            </a:r>
            <a:r>
              <a:rPr lang="en-US" dirty="0" err="1"/>
              <a:t>taskX</a:t>
            </a:r>
            <a:r>
              <a:rPr lang="en-US" dirty="0"/>
              <a:t> gets printed first.</a:t>
            </a:r>
          </a:p>
          <a:p>
            <a:pPr algn="just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04E550-E4DD-4970-AD71-FDA6C971B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520" y="4136722"/>
            <a:ext cx="34575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03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 – Build Scripts/Tasks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55A8BF-BD27-403E-B310-3934409018A4}"/>
              </a:ext>
            </a:extLst>
          </p:cNvPr>
          <p:cNvSpPr/>
          <p:nvPr/>
        </p:nvSpPr>
        <p:spPr>
          <a:xfrm>
            <a:off x="452567" y="1264927"/>
            <a:ext cx="8205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Below is a more complex way of defining tasks</a:t>
            </a:r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1E59C-E31E-492C-A20C-034DE79A2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70" y="1618983"/>
            <a:ext cx="3409950" cy="26955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C77C98-7A02-4E9A-B949-CCB8D7DBABA9}"/>
              </a:ext>
            </a:extLst>
          </p:cNvPr>
          <p:cNvSpPr/>
          <p:nvPr/>
        </p:nvSpPr>
        <p:spPr>
          <a:xfrm>
            <a:off x="452567" y="4531230"/>
            <a:ext cx="8205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What happens if we execute </a:t>
            </a:r>
            <a:r>
              <a:rPr lang="en-US" b="1" i="1" dirty="0" err="1"/>
              <a:t>taskX</a:t>
            </a:r>
            <a:r>
              <a:rPr lang="en-US" b="1" i="1" dirty="0"/>
              <a:t> </a:t>
            </a:r>
            <a:r>
              <a:rPr lang="en-US" dirty="0"/>
              <a:t>?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00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Build.Gradle</a:t>
            </a:r>
            <a:r>
              <a:rPr lang="en-US" dirty="0"/>
              <a:t> File – Custom Plugin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186CC-85E2-449E-AE7E-594EA3E7CDB2}"/>
              </a:ext>
            </a:extLst>
          </p:cNvPr>
          <p:cNvSpPr txBox="1"/>
          <p:nvPr/>
        </p:nvSpPr>
        <p:spPr>
          <a:xfrm>
            <a:off x="452567" y="1274403"/>
            <a:ext cx="833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93512C-E163-4424-8B72-935987117932}"/>
              </a:ext>
            </a:extLst>
          </p:cNvPr>
          <p:cNvSpPr txBox="1"/>
          <p:nvPr/>
        </p:nvSpPr>
        <p:spPr>
          <a:xfrm>
            <a:off x="452567" y="1274403"/>
            <a:ext cx="8663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create custom plugins in which we have a specific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we call a custom plugin, </a:t>
            </a:r>
            <a:r>
              <a:rPr lang="en-US" dirty="0" err="1"/>
              <a:t>gradle</a:t>
            </a:r>
            <a:r>
              <a:rPr lang="en-US" dirty="0"/>
              <a:t> tries to find it and calls it using </a:t>
            </a:r>
            <a:r>
              <a:rPr lang="en-US" dirty="0" err="1"/>
              <a:t>Plugin.apply</a:t>
            </a:r>
            <a:r>
              <a:rPr lang="en-US" dirty="0"/>
              <a:t>() method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B5A840-65ED-47DC-8875-47BBE9A1A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67" y="2617248"/>
            <a:ext cx="5772150" cy="1514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56739F-6341-4D12-AAB5-CF38A73565AA}"/>
              </a:ext>
            </a:extLst>
          </p:cNvPr>
          <p:cNvSpPr txBox="1"/>
          <p:nvPr/>
        </p:nvSpPr>
        <p:spPr>
          <a:xfrm>
            <a:off x="452567" y="4281637"/>
            <a:ext cx="866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we execute the task found in this plugin, we obtain the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6D017-20E8-423E-BF8D-2D0B0ADE9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67" y="4800883"/>
            <a:ext cx="57626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86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Build.Gradle</a:t>
            </a:r>
            <a:r>
              <a:rPr lang="en-US" dirty="0"/>
              <a:t> File – Custom Plugin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186CC-85E2-449E-AE7E-594EA3E7CDB2}"/>
              </a:ext>
            </a:extLst>
          </p:cNvPr>
          <p:cNvSpPr txBox="1"/>
          <p:nvPr/>
        </p:nvSpPr>
        <p:spPr>
          <a:xfrm>
            <a:off x="619272" y="3284267"/>
            <a:ext cx="833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93512C-E163-4424-8B72-935987117932}"/>
              </a:ext>
            </a:extLst>
          </p:cNvPr>
          <p:cNvSpPr txBox="1"/>
          <p:nvPr/>
        </p:nvSpPr>
        <p:spPr>
          <a:xfrm>
            <a:off x="452567" y="1274403"/>
            <a:ext cx="866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happens when we execute the following 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4CFAD-2237-4A81-8A50-2DAC105AA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719262"/>
            <a:ext cx="5791200" cy="3076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3A46E5-BEFB-40B9-836F-37E482FB6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" y="5334000"/>
            <a:ext cx="5810250" cy="381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3E7E79-FCB1-407A-9344-AECB88500575}"/>
              </a:ext>
            </a:extLst>
          </p:cNvPr>
          <p:cNvSpPr txBox="1"/>
          <p:nvPr/>
        </p:nvSpPr>
        <p:spPr>
          <a:xfrm>
            <a:off x="452566" y="4929566"/>
            <a:ext cx="866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obtain the following results</a:t>
            </a:r>
          </a:p>
        </p:txBody>
      </p:sp>
    </p:spTree>
    <p:extLst>
      <p:ext uri="{BB962C8B-B14F-4D97-AF65-F5344CB8AC3E}">
        <p14:creationId xmlns:p14="http://schemas.microsoft.com/office/powerpoint/2010/main" val="246951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Gradle?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186CC-85E2-449E-AE7E-594EA3E7CDB2}"/>
              </a:ext>
            </a:extLst>
          </p:cNvPr>
          <p:cNvSpPr txBox="1"/>
          <p:nvPr/>
        </p:nvSpPr>
        <p:spPr>
          <a:xfrm>
            <a:off x="452567" y="1274403"/>
            <a:ext cx="83304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open source Java-based build automation tool</a:t>
            </a:r>
          </a:p>
          <a:p>
            <a:pPr marL="742911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a recent version of JDK or JRE installed</a:t>
            </a:r>
          </a:p>
          <a:p>
            <a:pPr marL="742911" lvl="1" indent="-285750">
              <a:buFont typeface="Arial" panose="020B0604020202020204" pitchFamily="34" charset="0"/>
              <a:buChar char="•"/>
            </a:pPr>
            <a:r>
              <a:rPr lang="en-US" dirty="0"/>
              <a:t>Main focus is on Java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groovy which is actually very similar to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Automates the compiling and packaging of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 project dependencies (Just like Maven)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for the easier setup of project workspace for incoming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224EF-8260-44AE-91CD-511DED3E4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989" y="4762762"/>
            <a:ext cx="5190476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55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 – Commands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55A8BF-BD27-403E-B310-3934409018A4}"/>
              </a:ext>
            </a:extLst>
          </p:cNvPr>
          <p:cNvSpPr/>
          <p:nvPr/>
        </p:nvSpPr>
        <p:spPr>
          <a:xfrm>
            <a:off x="452567" y="1264927"/>
            <a:ext cx="82052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Some Gradle commands :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gradle</a:t>
            </a:r>
            <a:r>
              <a:rPr lang="en-US" dirty="0"/>
              <a:t> clean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gradle</a:t>
            </a:r>
            <a:r>
              <a:rPr lang="en-US" dirty="0"/>
              <a:t> tasks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gradle</a:t>
            </a:r>
            <a:r>
              <a:rPr lang="en-US" dirty="0"/>
              <a:t> assemble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gradle</a:t>
            </a:r>
            <a:r>
              <a:rPr lang="en-US" dirty="0"/>
              <a:t> build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63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Materials (References)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55A8BF-BD27-403E-B310-3934409018A4}"/>
              </a:ext>
            </a:extLst>
          </p:cNvPr>
          <p:cNvSpPr/>
          <p:nvPr/>
        </p:nvSpPr>
        <p:spPr>
          <a:xfrm>
            <a:off x="452568" y="1264927"/>
            <a:ext cx="8357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https://www.tutorialspoint.com/gradle/index.htm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http://tutorials.jenkov.com/gradle/gradle-tutorial.html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1535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Gradle?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186CC-85E2-449E-AE7E-594EA3E7CDB2}"/>
              </a:ext>
            </a:extLst>
          </p:cNvPr>
          <p:cNvSpPr txBox="1"/>
          <p:nvPr/>
        </p:nvSpPr>
        <p:spPr>
          <a:xfrm>
            <a:off x="452567" y="1274403"/>
            <a:ext cx="83304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Gradle is very modular</a:t>
            </a:r>
          </a:p>
          <a:p>
            <a:pPr marL="742911" lvl="1" indent="-285750">
              <a:buFont typeface="Arial" panose="020B0604020202020204" pitchFamily="34" charset="0"/>
              <a:buChar char="•"/>
            </a:pPr>
            <a:r>
              <a:rPr lang="en-US" dirty="0"/>
              <a:t>The base program itself is rather 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use and requires no installation if you use the wrapper</a:t>
            </a:r>
          </a:p>
          <a:p>
            <a:pPr marL="742911" lvl="1" indent="-285750">
              <a:buFont typeface="Arial" panose="020B0604020202020204" pitchFamily="34" charset="0"/>
              <a:buChar char="•"/>
            </a:pPr>
            <a:r>
              <a:rPr lang="en-US" dirty="0"/>
              <a:t>This eliminates the problem out having different </a:t>
            </a:r>
            <a:r>
              <a:rPr lang="en-US" dirty="0" err="1"/>
              <a:t>gradle</a:t>
            </a:r>
            <a:r>
              <a:rPr lang="en-US" dirty="0"/>
              <a:t> versions among a team of developers</a:t>
            </a:r>
          </a:p>
          <a:p>
            <a:pPr marL="742911" lvl="1" indent="-285750">
              <a:buFont typeface="Arial" panose="020B0604020202020204" pitchFamily="34" charset="0"/>
              <a:buChar char="•"/>
            </a:pPr>
            <a:r>
              <a:rPr lang="en-US" dirty="0"/>
              <a:t>The wrapper can easily be bundled with the program source code, so it won’t become another dependency a new developer have to manage when setting up a new project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Everything else is done by plugins and user generated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easily be integrated in any IDE (Eclipse via Marketplace)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224EF-8260-44AE-91CD-511DED3E4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989" y="4762762"/>
            <a:ext cx="5190476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Gradle?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186CC-85E2-449E-AE7E-594EA3E7CDB2}"/>
              </a:ext>
            </a:extLst>
          </p:cNvPr>
          <p:cNvSpPr txBox="1"/>
          <p:nvPr/>
        </p:nvSpPr>
        <p:spPr>
          <a:xfrm>
            <a:off x="93393" y="1377664"/>
            <a:ext cx="83304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11" lvl="1" indent="-285750">
              <a:buFont typeface="Arial" panose="020B0604020202020204" pitchFamily="34" charset="0"/>
              <a:buChar char="•"/>
            </a:pPr>
            <a:r>
              <a:rPr lang="en-US" dirty="0"/>
              <a:t>At its core, Gradle is just the execution of a series of tasks.</a:t>
            </a:r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11" lvl="1" indent="-285750">
              <a:buFont typeface="Arial" panose="020B0604020202020204" pitchFamily="34" charset="0"/>
              <a:buChar char="•"/>
            </a:pPr>
            <a:r>
              <a:rPr lang="en-US" dirty="0"/>
              <a:t>By default, plugins will define a set of tasks</a:t>
            </a:r>
          </a:p>
          <a:p>
            <a:pPr marL="1200072" lvl="2" indent="-285750">
              <a:buFont typeface="Arial" panose="020B0604020202020204" pitchFamily="34" charset="0"/>
              <a:buChar char="•"/>
            </a:pPr>
            <a:r>
              <a:rPr lang="en-US" dirty="0"/>
              <a:t>Users can also define their own tasks</a:t>
            </a:r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11" lvl="1" indent="-285750">
              <a:buFont typeface="Arial" panose="020B0604020202020204" pitchFamily="34" charset="0"/>
              <a:buChar char="•"/>
            </a:pPr>
            <a:r>
              <a:rPr lang="en-US" dirty="0"/>
              <a:t>All tasks will be executed only once</a:t>
            </a:r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11" lvl="1" indent="-285750">
              <a:buFont typeface="Arial" panose="020B0604020202020204" pitchFamily="34" charset="0"/>
              <a:buChar char="•"/>
            </a:pPr>
            <a:r>
              <a:rPr lang="en-US" dirty="0"/>
              <a:t>Tasks can depend on another task – therefore users can easily set the order of the tasks executed</a:t>
            </a:r>
          </a:p>
          <a:p>
            <a:pPr marL="1200072" lvl="2" indent="-285750">
              <a:buFont typeface="Arial" panose="020B0604020202020204" pitchFamily="34" charset="0"/>
              <a:buChar char="•"/>
            </a:pPr>
            <a:r>
              <a:rPr lang="en-US" dirty="0"/>
              <a:t>The tasks can be seen as nodes in a Directed Acyclic Graph.</a:t>
            </a:r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224EF-8260-44AE-91CD-511DED3E4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989" y="4762762"/>
            <a:ext cx="5190476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2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Gradle?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186CC-85E2-449E-AE7E-594EA3E7CDB2}"/>
              </a:ext>
            </a:extLst>
          </p:cNvPr>
          <p:cNvSpPr txBox="1"/>
          <p:nvPr/>
        </p:nvSpPr>
        <p:spPr>
          <a:xfrm>
            <a:off x="452567" y="1274403"/>
            <a:ext cx="83304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Gradle gives you conventions but still gives you power to override them easily.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Gradle build files are less verbose as they are written in groovy.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It provides very nice DSL (domain-specific language) for writing build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Has lot of good plugins and vibrant ecosystem</a:t>
            </a:r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355B7-3569-4555-A520-2BB6F0BB3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524" y="4762762"/>
            <a:ext cx="5190476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4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vs Gradle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D9503E-4A1E-49E0-B2EA-9EB9F3F39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8" y="1386884"/>
            <a:ext cx="2796591" cy="9694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ECAE2D-7342-4426-AD97-D43CAB02DA84}"/>
              </a:ext>
            </a:extLst>
          </p:cNvPr>
          <p:cNvSpPr/>
          <p:nvPr/>
        </p:nvSpPr>
        <p:spPr>
          <a:xfrm>
            <a:off x="4175758" y="1386884"/>
            <a:ext cx="1107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VS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2C97A-9A69-477D-B50D-C799ED791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992" y="1222066"/>
            <a:ext cx="3081987" cy="12441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B1029FB-EF98-4333-9702-B5F53B204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92" y="2622128"/>
            <a:ext cx="70866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4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vs Gradle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D9503E-4A1E-49E0-B2EA-9EB9F3F39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8" y="1465499"/>
            <a:ext cx="2796591" cy="9694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ECAE2D-7342-4426-AD97-D43CAB02DA84}"/>
              </a:ext>
            </a:extLst>
          </p:cNvPr>
          <p:cNvSpPr/>
          <p:nvPr/>
        </p:nvSpPr>
        <p:spPr>
          <a:xfrm>
            <a:off x="4175758" y="1386884"/>
            <a:ext cx="1107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VS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D19D12-051D-4C7B-9691-A5DF5D6D6F75}"/>
              </a:ext>
            </a:extLst>
          </p:cNvPr>
          <p:cNvSpPr txBox="1"/>
          <p:nvPr/>
        </p:nvSpPr>
        <p:spPr>
          <a:xfrm>
            <a:off x="4934639" y="2768597"/>
            <a:ext cx="37231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11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Uses XML</a:t>
            </a:r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11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XML tags for build scripts makes it a bit difficult to understand</a:t>
            </a:r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11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Can exclude tasks</a:t>
            </a:r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11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Flexible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0B9DE-0C41-4C94-A7FE-5AF8FEA03772}"/>
              </a:ext>
            </a:extLst>
          </p:cNvPr>
          <p:cNvSpPr txBox="1"/>
          <p:nvPr/>
        </p:nvSpPr>
        <p:spPr>
          <a:xfrm>
            <a:off x="1029" y="2768597"/>
            <a:ext cx="37231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11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Has its own DSL language based on Groovy</a:t>
            </a:r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11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Its build script is usually shorter and easier to understand</a:t>
            </a:r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11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Convention over configuration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2C97A-9A69-477D-B50D-C799ED791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583" y="1295300"/>
            <a:ext cx="3081987" cy="12441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9DA407-3E54-4B80-8C6C-7F0EAA110872}"/>
              </a:ext>
            </a:extLst>
          </p:cNvPr>
          <p:cNvSpPr/>
          <p:nvPr/>
        </p:nvSpPr>
        <p:spPr>
          <a:xfrm>
            <a:off x="452568" y="6172886"/>
            <a:ext cx="365997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/>
              <a:t>Animation : https://gradle.org/maven-vs-gradle/</a:t>
            </a:r>
          </a:p>
        </p:txBody>
      </p:sp>
    </p:spTree>
    <p:extLst>
      <p:ext uri="{BB962C8B-B14F-4D97-AF65-F5344CB8AC3E}">
        <p14:creationId xmlns:p14="http://schemas.microsoft.com/office/powerpoint/2010/main" val="357132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 Java Tasks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186CC-85E2-449E-AE7E-594EA3E7CDB2}"/>
              </a:ext>
            </a:extLst>
          </p:cNvPr>
          <p:cNvSpPr txBox="1"/>
          <p:nvPr/>
        </p:nvSpPr>
        <p:spPr>
          <a:xfrm>
            <a:off x="452567" y="1274403"/>
            <a:ext cx="833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14">
            <a:extLst>
              <a:ext uri="{FF2B5EF4-FFF2-40B4-BE49-F238E27FC236}">
                <a16:creationId xmlns:a16="http://schemas.microsoft.com/office/drawing/2014/main" id="{7094AAA7-F047-42B8-A1A9-CBB2D2764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4404"/>
            <a:ext cx="9020432" cy="237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66068"/>
      </p:ext>
    </p:extLst>
  </p:cSld>
  <p:clrMapOvr>
    <a:masterClrMapping/>
  </p:clrMapOvr>
</p:sld>
</file>

<file path=ppt/theme/theme1.xml><?xml version="1.0" encoding="utf-8"?>
<a:theme xmlns:a="http://schemas.openxmlformats.org/drawingml/2006/main" name="1_MASTER_4x3_Template">
  <a:themeElements>
    <a:clrScheme name="Custom 1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FFFFFF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0947FFEE3ED549B06DE24D518A0BBD" ma:contentTypeVersion="0" ma:contentTypeDescription="Create a new document." ma:contentTypeScope="" ma:versionID="f9898c6f282a32b012abf0f3b114a1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10C674-C241-4EE6-9B35-B8ED095FBA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9233D2-B219-4D1E-AC2E-D5AD82F2F763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D6BC7E0-6A5C-400F-94F3-5D99A20B37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8462</TotalTime>
  <Words>1501</Words>
  <Application>Microsoft Office PowerPoint</Application>
  <PresentationFormat>On-screen Show (4:3)</PresentationFormat>
  <Paragraphs>209</Paragraphs>
  <Slides>31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MS PGothic</vt:lpstr>
      <vt:lpstr>Arial</vt:lpstr>
      <vt:lpstr>Arial Unicode MS</vt:lpstr>
      <vt:lpstr>Calibri</vt:lpstr>
      <vt:lpstr>Wingdings</vt:lpstr>
      <vt:lpstr>1_MASTER_4x3_Template</vt:lpstr>
      <vt:lpstr>Gradle</vt:lpstr>
      <vt:lpstr>Objectives</vt:lpstr>
      <vt:lpstr>What is a Gradle?</vt:lpstr>
      <vt:lpstr>What is a Gradle?</vt:lpstr>
      <vt:lpstr>What is a Gradle?</vt:lpstr>
      <vt:lpstr>Why use Gradle?</vt:lpstr>
      <vt:lpstr>Maven vs Gradle</vt:lpstr>
      <vt:lpstr>Maven vs Gradle</vt:lpstr>
      <vt:lpstr>Gradle Java Tasks</vt:lpstr>
      <vt:lpstr>Gradle Installation - IDE</vt:lpstr>
      <vt:lpstr>Gradle Installation – For Command Line</vt:lpstr>
      <vt:lpstr>Gradle Project</vt:lpstr>
      <vt:lpstr>Build.Gradle File</vt:lpstr>
      <vt:lpstr>Build.Gradle File - Overview</vt:lpstr>
      <vt:lpstr>Build.Gradle File – Plugin section</vt:lpstr>
      <vt:lpstr>Build.Gradle File - Repositories</vt:lpstr>
      <vt:lpstr>Build.Gradle File – Defining Sources</vt:lpstr>
      <vt:lpstr>Build.Gradle File – Dependency Management</vt:lpstr>
      <vt:lpstr>Build.Gradle File – Dependency Management</vt:lpstr>
      <vt:lpstr>PowerPoint Presentation</vt:lpstr>
      <vt:lpstr>PowerPoint Presentation</vt:lpstr>
      <vt:lpstr>Gradle – Build Scripts/Tasks</vt:lpstr>
      <vt:lpstr>Gradle – Build Scripts/Tasks</vt:lpstr>
      <vt:lpstr>Gradle – Build Scripts/Tasks</vt:lpstr>
      <vt:lpstr>PowerPoint Presentation</vt:lpstr>
      <vt:lpstr>Gradle – Build Scripts/Tasks</vt:lpstr>
      <vt:lpstr>Gradle – Build Scripts/Tasks</vt:lpstr>
      <vt:lpstr>Build.Gradle File – Custom Plugin</vt:lpstr>
      <vt:lpstr>Build.Gradle File – Custom Plugin</vt:lpstr>
      <vt:lpstr>Gradle – Commands</vt:lpstr>
      <vt:lpstr>Further Materials (References)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Kurmoo, Mohammud N.</dc:creator>
  <cp:lastModifiedBy>Imrith, Shakeel D.</cp:lastModifiedBy>
  <cp:revision>672</cp:revision>
  <dcterms:created xsi:type="dcterms:W3CDTF">2015-06-29T05:53:24Z</dcterms:created>
  <dcterms:modified xsi:type="dcterms:W3CDTF">2018-05-18T12:08:59Z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0x010100090947FFEE3ED549B06DE24D518A0BBD</vt:lpwstr>
  </property>
</Properties>
</file>