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4"/>
  </p:sldMasterIdLst>
  <p:notesMasterIdLst>
    <p:notesMasterId r:id="rId39"/>
  </p:notesMasterIdLst>
  <p:handoutMasterIdLst>
    <p:handoutMasterId r:id="rId40"/>
  </p:handoutMasterIdLst>
  <p:sldIdLst>
    <p:sldId id="411" r:id="rId5"/>
    <p:sldId id="425" r:id="rId6"/>
    <p:sldId id="412" r:id="rId7"/>
    <p:sldId id="427" r:id="rId8"/>
    <p:sldId id="428" r:id="rId9"/>
    <p:sldId id="426" r:id="rId10"/>
    <p:sldId id="429" r:id="rId11"/>
    <p:sldId id="449" r:id="rId12"/>
    <p:sldId id="436" r:id="rId13"/>
    <p:sldId id="430" r:id="rId14"/>
    <p:sldId id="431" r:id="rId15"/>
    <p:sldId id="432" r:id="rId16"/>
    <p:sldId id="433" r:id="rId17"/>
    <p:sldId id="434" r:id="rId18"/>
    <p:sldId id="437" r:id="rId19"/>
    <p:sldId id="435" r:id="rId20"/>
    <p:sldId id="438" r:id="rId21"/>
    <p:sldId id="439" r:id="rId22"/>
    <p:sldId id="440" r:id="rId23"/>
    <p:sldId id="441" r:id="rId24"/>
    <p:sldId id="442" r:id="rId25"/>
    <p:sldId id="443" r:id="rId26"/>
    <p:sldId id="444" r:id="rId27"/>
    <p:sldId id="445" r:id="rId28"/>
    <p:sldId id="446" r:id="rId29"/>
    <p:sldId id="447" r:id="rId30"/>
    <p:sldId id="448" r:id="rId31"/>
    <p:sldId id="450" r:id="rId32"/>
    <p:sldId id="451" r:id="rId33"/>
    <p:sldId id="452" r:id="rId34"/>
    <p:sldId id="453" r:id="rId35"/>
    <p:sldId id="455" r:id="rId36"/>
    <p:sldId id="454" r:id="rId37"/>
    <p:sldId id="456" r:id="rId38"/>
  </p:sldIdLst>
  <p:sldSz cx="9144000" cy="6858000" type="screen4x3"/>
  <p:notesSz cx="6858000" cy="91440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3" algn="l" defTabSz="914322" rtl="0" eaLnBrk="1" latinLnBrk="0" hangingPunct="1">
      <a:defRPr sz="1800" kern="1200">
        <a:solidFill>
          <a:schemeClr val="tx1"/>
        </a:solidFill>
        <a:latin typeface="+mn-lt"/>
        <a:ea typeface="+mn-ea"/>
        <a:cs typeface="+mn-cs"/>
      </a:defRPr>
    </a:lvl4pPr>
    <a:lvl5pPr marL="1828643" algn="l" defTabSz="914322" rtl="0" eaLnBrk="1" latinLnBrk="0" hangingPunct="1">
      <a:defRPr sz="1800" kern="1200">
        <a:solidFill>
          <a:schemeClr val="tx1"/>
        </a:solidFill>
        <a:latin typeface="+mn-lt"/>
        <a:ea typeface="+mn-ea"/>
        <a:cs typeface="+mn-cs"/>
      </a:defRPr>
    </a:lvl5pPr>
    <a:lvl6pPr marL="2285805"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7" algn="l" defTabSz="914322" rtl="0" eaLnBrk="1" latinLnBrk="0" hangingPunct="1">
      <a:defRPr sz="1800" kern="1200">
        <a:solidFill>
          <a:schemeClr val="tx1"/>
        </a:solidFill>
        <a:latin typeface="+mn-lt"/>
        <a:ea typeface="+mn-ea"/>
        <a:cs typeface="+mn-cs"/>
      </a:defRPr>
    </a:lvl8pPr>
    <a:lvl9pPr marL="3657288"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Ives (c)" initials="AI(" lastIdx="2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D40"/>
    <a:srgbClr val="FFA41D"/>
    <a:srgbClr val="00B000"/>
    <a:srgbClr val="FF9933"/>
    <a:srgbClr val="FFB03B"/>
    <a:srgbClr val="FFCE85"/>
    <a:srgbClr val="FFE893"/>
    <a:srgbClr val="008E00"/>
    <a:srgbClr val="FFC4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4" autoAdjust="0"/>
    <p:restoredTop sz="92587" autoAdjust="0"/>
  </p:normalViewPr>
  <p:slideViewPr>
    <p:cSldViewPr snapToGrid="0">
      <p:cViewPr varScale="1">
        <p:scale>
          <a:sx n="78" d="100"/>
          <a:sy n="78" d="100"/>
        </p:scale>
        <p:origin x="198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1DDB22-3A7F-4897-85E3-A37131FEEC5C}" type="datetimeFigureOut">
              <a:rPr lang="en-US" smtClean="0"/>
              <a:t>5/17/2018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FC57F4-640E-4753-BFBD-8EC1D919FD0A}" type="slidenum">
              <a:rPr lang="en-US" smtClean="0"/>
              <a:t>‹#›</a:t>
            </a:fld>
            <a:endParaRPr lang="en-US"/>
          </a:p>
        </p:txBody>
      </p:sp>
    </p:spTree>
    <p:extLst>
      <p:ext uri="{BB962C8B-B14F-4D97-AF65-F5344CB8AC3E}">
        <p14:creationId xmlns:p14="http://schemas.microsoft.com/office/powerpoint/2010/main" val="19057521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2F10A-AA77-4191-8915-ADB2365B4AE3}" type="datetimeFigureOut">
              <a:rPr lang="en-US" smtClean="0"/>
              <a:t>5/17/2018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FBBD9-224E-4FD7-AA1C-22EDF24CA8F4}" type="slidenum">
              <a:rPr lang="en-US" smtClean="0"/>
              <a:t>‹#›</a:t>
            </a:fld>
            <a:endParaRPr lang="en-US"/>
          </a:p>
        </p:txBody>
      </p:sp>
    </p:spTree>
    <p:extLst>
      <p:ext uri="{BB962C8B-B14F-4D97-AF65-F5344CB8AC3E}">
        <p14:creationId xmlns:p14="http://schemas.microsoft.com/office/powerpoint/2010/main" val="2071994035"/>
      </p:ext>
    </p:extLst>
  </p:cSld>
  <p:clrMap bg1="lt1" tx1="dk1" bg2="lt2" tx2="dk2" accent1="accent1" accent2="accent2" accent3="accent3" accent4="accent4" accent5="accent5" accent6="accent6" hlink="hlink" folHlink="folHlink"/>
  <p:hf sldNum="0" hdr="0" ftr="0" dt="0"/>
  <p:notesStyle>
    <a:lvl1pPr marL="0" algn="l" defTabSz="914322" rtl="0" eaLnBrk="1" latinLnBrk="0" hangingPunct="1">
      <a:defRPr sz="1200" kern="1200">
        <a:solidFill>
          <a:schemeClr val="tx1"/>
        </a:solidFill>
        <a:latin typeface="+mn-lt"/>
        <a:ea typeface="+mn-ea"/>
        <a:cs typeface="+mn-cs"/>
      </a:defRPr>
    </a:lvl1pPr>
    <a:lvl2pPr marL="457161"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3" algn="l" defTabSz="914322" rtl="0" eaLnBrk="1" latinLnBrk="0" hangingPunct="1">
      <a:defRPr sz="1200" kern="1200">
        <a:solidFill>
          <a:schemeClr val="tx1"/>
        </a:solidFill>
        <a:latin typeface="+mn-lt"/>
        <a:ea typeface="+mn-ea"/>
        <a:cs typeface="+mn-cs"/>
      </a:defRPr>
    </a:lvl4pPr>
    <a:lvl5pPr marL="1828643" algn="l" defTabSz="914322" rtl="0" eaLnBrk="1" latinLnBrk="0" hangingPunct="1">
      <a:defRPr sz="1200" kern="1200">
        <a:solidFill>
          <a:schemeClr val="tx1"/>
        </a:solidFill>
        <a:latin typeface="+mn-lt"/>
        <a:ea typeface="+mn-ea"/>
        <a:cs typeface="+mn-cs"/>
      </a:defRPr>
    </a:lvl5pPr>
    <a:lvl6pPr marL="2285805"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7" algn="l" defTabSz="914322" rtl="0" eaLnBrk="1" latinLnBrk="0" hangingPunct="1">
      <a:defRPr sz="1200" kern="1200">
        <a:solidFill>
          <a:schemeClr val="tx1"/>
        </a:solidFill>
        <a:latin typeface="+mn-lt"/>
        <a:ea typeface="+mn-ea"/>
        <a:cs typeface="+mn-cs"/>
      </a:defRPr>
    </a:lvl8pPr>
    <a:lvl9pPr marL="3657288"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latin typeface="Arial" panose="020B0604020202020204" pitchFamily="34" charset="0"/>
                <a:cs typeface="Arial" panose="020B0604020202020204" pitchFamily="34" charset="0"/>
              </a:rPr>
              <a:t>Instructor</a:t>
            </a:r>
            <a:r>
              <a:rPr lang="en-US" sz="1000" b="1" baseline="0" dirty="0">
                <a:latin typeface="Arial" panose="020B0604020202020204" pitchFamily="34" charset="0"/>
                <a:cs typeface="Arial" panose="020B0604020202020204" pitchFamily="34" charset="0"/>
              </a:rPr>
              <a:t> Notes:</a:t>
            </a:r>
          </a:p>
          <a:p>
            <a:r>
              <a:rPr lang="en-US" sz="1000" dirty="0">
                <a:latin typeface="Arial" panose="020B0604020202020204" pitchFamily="34" charset="0"/>
                <a:cs typeface="Arial" panose="020B0604020202020204" pitchFamily="34" charset="0"/>
              </a:rPr>
              <a:t>Discuss</a:t>
            </a:r>
            <a:r>
              <a:rPr lang="en-US" sz="1000" baseline="0" dirty="0">
                <a:latin typeface="Arial" panose="020B0604020202020204" pitchFamily="34" charset="0"/>
                <a:cs typeface="Arial" panose="020B0604020202020204" pitchFamily="34" charset="0"/>
              </a:rPr>
              <a:t> the objectives and the key points that will be covered in this session.</a:t>
            </a:r>
            <a:endParaRPr lang="en-US" sz="1000" b="0" baseline="0" dirty="0">
              <a:latin typeface="Arial" panose="020B0604020202020204" pitchFamily="34" charset="0"/>
              <a:cs typeface="Arial" panose="020B0604020202020204" pitchFamily="34" charset="0"/>
            </a:endParaRPr>
          </a:p>
          <a:p>
            <a:endParaRPr lang="en-US" dirty="0"/>
          </a:p>
        </p:txBody>
      </p:sp>
      <p:sp>
        <p:nvSpPr>
          <p:cNvPr id="4" name="Date Placeholder 3"/>
          <p:cNvSpPr>
            <a:spLocks noGrp="1"/>
          </p:cNvSpPr>
          <p:nvPr>
            <p:ph type="dt" idx="10"/>
          </p:nvPr>
        </p:nvSpPr>
        <p:spPr/>
        <p:txBody>
          <a:bodyPr/>
          <a:lstStyle/>
          <a:p>
            <a:pPr>
              <a:defRPr/>
            </a:pPr>
            <a:r>
              <a:rPr lang="en-US"/>
              <a:t>Introduction to Agile Software Engineering Practices</a:t>
            </a:r>
            <a:endParaRPr lang="en-GB" dirty="0"/>
          </a:p>
        </p:txBody>
      </p:sp>
      <p:sp>
        <p:nvSpPr>
          <p:cNvPr id="5" name="Footer Placeholder 4"/>
          <p:cNvSpPr>
            <a:spLocks noGrp="1"/>
          </p:cNvSpPr>
          <p:nvPr>
            <p:ph type="ftr" sz="quarter" idx="11"/>
          </p:nvPr>
        </p:nvSpPr>
        <p:spPr/>
        <p:txBody>
          <a:bodyPr/>
          <a:lstStyle/>
          <a:p>
            <a:pPr>
              <a:defRPr/>
            </a:pPr>
            <a:r>
              <a:rPr lang="en-US" dirty="0"/>
              <a:t>Copyright © 2016 Accenture  All rights reserved.</a:t>
            </a:r>
          </a:p>
        </p:txBody>
      </p:sp>
      <p:sp>
        <p:nvSpPr>
          <p:cNvPr id="6" name="Slide Number Placeholder 5"/>
          <p:cNvSpPr>
            <a:spLocks noGrp="1"/>
          </p:cNvSpPr>
          <p:nvPr>
            <p:ph type="sldNum" sz="quarter" idx="12"/>
          </p:nvPr>
        </p:nvSpPr>
        <p:spPr/>
        <p:txBody>
          <a:bodyPr/>
          <a:lstStyle/>
          <a:p>
            <a:pPr algn="r"/>
            <a:fld id="{2E57817C-C749-40AE-A5FD-F6A74744A7F9}" type="slidenum">
              <a:rPr lang="en-US" smtClean="0"/>
              <a:pPr algn="r"/>
              <a:t>2</a:t>
            </a:fld>
            <a:endParaRPr lang="en-US" dirty="0"/>
          </a:p>
        </p:txBody>
      </p:sp>
      <p:sp>
        <p:nvSpPr>
          <p:cNvPr id="7" name="Header Placeholder 6"/>
          <p:cNvSpPr>
            <a:spLocks noGrp="1"/>
          </p:cNvSpPr>
          <p:nvPr>
            <p:ph type="hdr" sz="quarter" idx="13"/>
          </p:nvPr>
        </p:nvSpPr>
        <p:spPr/>
        <p:txBody>
          <a:bodyPr/>
          <a:lstStyle/>
          <a:p>
            <a:pPr>
              <a:defRPr/>
            </a:pPr>
            <a:r>
              <a:rPr lang="en-US"/>
              <a:t>Agile Technical Practices School</a:t>
            </a:r>
            <a:endParaRPr lang="en-US" dirty="0"/>
          </a:p>
        </p:txBody>
      </p:sp>
    </p:spTree>
    <p:extLst>
      <p:ext uri="{BB962C8B-B14F-4D97-AF65-F5344CB8AC3E}">
        <p14:creationId xmlns:p14="http://schemas.microsoft.com/office/powerpoint/2010/main" val="394016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47789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2706772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1478832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1960475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3926105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637895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100439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 for mini quiz in game form (with points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3962637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705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285875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1297924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1447817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2846717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429651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1561395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2010755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511126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1838582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on how to add Maven in environment variables.</a:t>
            </a:r>
          </a:p>
        </p:txBody>
      </p:sp>
    </p:spTree>
    <p:extLst>
      <p:ext uri="{BB962C8B-B14F-4D97-AF65-F5344CB8AC3E}">
        <p14:creationId xmlns:p14="http://schemas.microsoft.com/office/powerpoint/2010/main" val="1937867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on how to add Maven in environment variables.</a:t>
            </a:r>
          </a:p>
        </p:txBody>
      </p:sp>
    </p:spTree>
    <p:extLst>
      <p:ext uri="{BB962C8B-B14F-4D97-AF65-F5344CB8AC3E}">
        <p14:creationId xmlns:p14="http://schemas.microsoft.com/office/powerpoint/2010/main" val="2317023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131974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1802768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these tags</a:t>
            </a:r>
          </a:p>
        </p:txBody>
      </p:sp>
    </p:spTree>
    <p:extLst>
      <p:ext uri="{BB962C8B-B14F-4D97-AF65-F5344CB8AC3E}">
        <p14:creationId xmlns:p14="http://schemas.microsoft.com/office/powerpoint/2010/main" val="400451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1177407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3216756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2615489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1039464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377333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through the Maven repository to show them the structure</a:t>
            </a:r>
          </a:p>
        </p:txBody>
      </p:sp>
    </p:spTree>
    <p:extLst>
      <p:ext uri="{BB962C8B-B14F-4D97-AF65-F5344CB8AC3E}">
        <p14:creationId xmlns:p14="http://schemas.microsoft.com/office/powerpoint/2010/main" val="1747751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Top">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userDrawn="1">
            <p:ph type="ctrTitle" hasCustomPrompt="1"/>
          </p:nvPr>
        </p:nvSpPr>
        <p:spPr>
          <a:xfrm>
            <a:off x="457202" y="3497045"/>
            <a:ext cx="4059236" cy="996950"/>
          </a:xfrm>
          <a:prstGeom prst="rect">
            <a:avLst/>
          </a:prstGeom>
        </p:spPr>
        <p:txBody>
          <a:bodyPr lIns="0" tIns="0" anchor="b" anchorCtr="0">
            <a:noAutofit/>
          </a:bodyPr>
          <a:lstStyle>
            <a:lvl1pPr algn="l">
              <a:lnSpc>
                <a:spcPct val="9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33" name="Text Placeholder 32"/>
          <p:cNvSpPr>
            <a:spLocks noGrp="1"/>
          </p:cNvSpPr>
          <p:nvPr userDrawn="1">
            <p:ph type="body" sz="quarter" idx="10"/>
          </p:nvPr>
        </p:nvSpPr>
        <p:spPr>
          <a:xfrm>
            <a:off x="457201" y="4567771"/>
            <a:ext cx="405923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Master text styles</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userDrawn="1"/>
        </p:nvGrpSpPr>
        <p:grpSpPr>
          <a:xfrm>
            <a:off x="5658095" y="1123734"/>
            <a:ext cx="3074395" cy="2060440"/>
            <a:chOff x="5701703" y="682760"/>
            <a:chExt cx="3074395" cy="2060440"/>
          </a:xfrm>
        </p:grpSpPr>
        <p:sp>
          <p:nvSpPr>
            <p:cNvPr id="22" name="Freeform 2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6800" y="6228000"/>
            <a:ext cx="4698000" cy="228799"/>
          </a:xfrm>
          <a:prstGeom prst="rect">
            <a:avLst/>
          </a:prstGeom>
          <a:noFill/>
          <a:ln>
            <a:noFill/>
          </a:ln>
        </p:spPr>
      </p:pic>
    </p:spTree>
    <p:extLst>
      <p:ext uri="{BB962C8B-B14F-4D97-AF65-F5344CB8AC3E}">
        <p14:creationId xmlns:p14="http://schemas.microsoft.com/office/powerpoint/2010/main" val="20210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8734" y="1216552"/>
            <a:ext cx="8228012" cy="4824414"/>
          </a:xfr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8" name="Straight Connector 7"/>
          <p:cNvCxnSpPr/>
          <p:nvPr userDrawn="1"/>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452568" y="346334"/>
            <a:ext cx="8205261" cy="785553"/>
          </a:xfrm>
        </p:spPr>
        <p:txBody>
          <a:bodyPr/>
          <a:lstStyle>
            <a:lvl1pPr>
              <a:defRPr>
                <a:solidFill>
                  <a:schemeClr val="tx1"/>
                </a:solidFill>
              </a:defRPr>
            </a:lvl1pPr>
          </a:lstStyle>
          <a:p>
            <a:r>
              <a:rPr lang="en-US" dirty="0"/>
              <a:t>Master Title Slide Headline</a:t>
            </a:r>
            <a:endParaRPr lang="en-CA" dirty="0"/>
          </a:p>
        </p:txBody>
      </p:sp>
      <p:sp>
        <p:nvSpPr>
          <p:cNvPr id="12"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lumMod val="50000"/>
                  </a:schemeClr>
                </a:solidFill>
                <a:latin typeface="+mn-lt"/>
              </a:defRPr>
            </a:lvl1pPr>
          </a:lstStyle>
          <a:p>
            <a:r>
              <a:rPr lang="en-US" dirty="0"/>
              <a:t>Copyright © 2016 Accenture  All rights reserved.</a:t>
            </a:r>
          </a:p>
        </p:txBody>
      </p:sp>
    </p:spTree>
    <p:extLst>
      <p:ext uri="{BB962C8B-B14F-4D97-AF65-F5344CB8AC3E}">
        <p14:creationId xmlns:p14="http://schemas.microsoft.com/office/powerpoint/2010/main" val="378636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8788" y="1220252"/>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60901" y="1220252"/>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452568" y="346334"/>
            <a:ext cx="8205261" cy="785553"/>
          </a:xfrm>
        </p:spPr>
        <p:txBody>
          <a:bodyPr/>
          <a:lstStyle>
            <a:lvl1pPr>
              <a:defRPr>
                <a:solidFill>
                  <a:schemeClr val="tx1"/>
                </a:solidFill>
              </a:defRPr>
            </a:lvl1pPr>
          </a:lstStyle>
          <a:p>
            <a:r>
              <a:rPr lang="en-US" dirty="0"/>
              <a:t>Master Title Slide Headline</a:t>
            </a:r>
            <a:endParaRPr lang="en-CA" dirty="0"/>
          </a:p>
        </p:txBody>
      </p:sp>
      <p:sp>
        <p:nvSpPr>
          <p:cNvPr id="1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lumMod val="50000"/>
                  </a:schemeClr>
                </a:solidFill>
                <a:latin typeface="+mn-lt"/>
              </a:defRPr>
            </a:lvl1pPr>
          </a:lstStyle>
          <a:p>
            <a:r>
              <a:rPr lang="en-US" dirty="0"/>
              <a:t>Copyright © 2016 Accenture  All rights reserved.</a:t>
            </a:r>
          </a:p>
        </p:txBody>
      </p:sp>
    </p:spTree>
    <p:extLst>
      <p:ext uri="{BB962C8B-B14F-4D97-AF65-F5344CB8AC3E}">
        <p14:creationId xmlns:p14="http://schemas.microsoft.com/office/powerpoint/2010/main" val="106681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220252"/>
            <a:ext cx="4025898"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220252"/>
            <a:ext cx="4025898" cy="4824414"/>
          </a:xfr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452568" y="346334"/>
            <a:ext cx="8205261" cy="785553"/>
          </a:xfrm>
        </p:spPr>
        <p:txBody>
          <a:bodyPr/>
          <a:lstStyle>
            <a:lvl1pPr>
              <a:defRPr>
                <a:solidFill>
                  <a:schemeClr val="tx1"/>
                </a:solidFill>
              </a:defRPr>
            </a:lvl1pPr>
          </a:lstStyle>
          <a:p>
            <a:r>
              <a:rPr lang="en-US" dirty="0"/>
              <a:t>Master Title Slide Headline</a:t>
            </a:r>
            <a:endParaRPr lang="en-CA" dirty="0"/>
          </a:p>
        </p:txBody>
      </p:sp>
      <p:sp>
        <p:nvSpPr>
          <p:cNvPr id="1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lumMod val="50000"/>
                  </a:schemeClr>
                </a:solidFill>
                <a:latin typeface="+mn-lt"/>
              </a:defRPr>
            </a:lvl1pPr>
          </a:lstStyle>
          <a:p>
            <a:r>
              <a:rPr lang="en-US" dirty="0"/>
              <a:t>Copyright © 2016 Accenture  All rights reserved.</a:t>
            </a:r>
          </a:p>
        </p:txBody>
      </p:sp>
    </p:spTree>
    <p:extLst>
      <p:ext uri="{BB962C8B-B14F-4D97-AF65-F5344CB8AC3E}">
        <p14:creationId xmlns:p14="http://schemas.microsoft.com/office/powerpoint/2010/main" val="2439109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452568" y="346334"/>
            <a:ext cx="8205261" cy="785553"/>
          </a:xfrm>
        </p:spPr>
        <p:txBody>
          <a:bodyPr/>
          <a:lstStyle>
            <a:lvl1pPr>
              <a:defRPr>
                <a:solidFill>
                  <a:schemeClr val="tx1"/>
                </a:solidFill>
              </a:defRPr>
            </a:lvl1pPr>
          </a:lstStyle>
          <a:p>
            <a:r>
              <a:rPr lang="en-US" dirty="0"/>
              <a:t>Master Title Slide Headline</a:t>
            </a:r>
            <a:endParaRPr lang="en-CA" dirty="0"/>
          </a:p>
        </p:txBody>
      </p:sp>
      <p:sp>
        <p:nvSpPr>
          <p:cNvPr id="10"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6"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lumMod val="50000"/>
                  </a:schemeClr>
                </a:solidFill>
                <a:latin typeface="+mn-lt"/>
              </a:defRPr>
            </a:lvl1pPr>
          </a:lstStyle>
          <a:p>
            <a:r>
              <a:rPr lang="en-US" dirty="0"/>
              <a:t>Copyright © 2016 Accenture  All rights reserved.</a:t>
            </a:r>
          </a:p>
        </p:txBody>
      </p:sp>
    </p:spTree>
    <p:extLst>
      <p:ext uri="{BB962C8B-B14F-4D97-AF65-F5344CB8AC3E}">
        <p14:creationId xmlns:p14="http://schemas.microsoft.com/office/powerpoint/2010/main" val="3412759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lumMod val="50000"/>
                  </a:schemeClr>
                </a:solidFill>
                <a:latin typeface="+mn-lt"/>
              </a:defRPr>
            </a:lvl1pPr>
          </a:lstStyle>
          <a:p>
            <a:r>
              <a:rPr lang="en-US" dirty="0"/>
              <a:t>Copyright © 2016 Accenture  All rights reserved.</a:t>
            </a:r>
          </a:p>
        </p:txBody>
      </p:sp>
    </p:spTree>
    <p:extLst>
      <p:ext uri="{BB962C8B-B14F-4D97-AF65-F5344CB8AC3E}">
        <p14:creationId xmlns:p14="http://schemas.microsoft.com/office/powerpoint/2010/main" val="416645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7814933" y="6503992"/>
            <a:ext cx="1148095" cy="269875"/>
          </a:xfrm>
          <a:prstGeom prst="rect">
            <a:avLst/>
          </a:prstGeom>
        </p:spPr>
        <p:txBody>
          <a:bodyPr lIns="91432" tIns="45716" rIns="91432" bIns="45716"/>
          <a:lstStyle>
            <a:lvl1pPr>
              <a:defRPr/>
            </a:lvl1pPr>
          </a:lstStyle>
          <a:p>
            <a:fld id="{DB334E80-48A2-4E85-969D-C0B85118FE54}"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a:xfrm>
            <a:off x="454369" y="6503863"/>
            <a:ext cx="7243605" cy="270000"/>
          </a:xfrm>
          <a:prstGeom prst="rect">
            <a:avLst/>
          </a:prstGeom>
        </p:spPr>
        <p:txBody>
          <a:bodyPr lIns="91432" tIns="45716" rIns="91432" bIns="45716"/>
          <a:lstStyle>
            <a:lvl1pPr>
              <a:defRPr sz="1200"/>
            </a:lvl1pPr>
          </a:lstStyle>
          <a:p>
            <a:pPr>
              <a:defRPr/>
            </a:pPr>
            <a:r>
              <a:rPr lang="en-US" dirty="0">
                <a:solidFill>
                  <a:srgbClr val="000000"/>
                </a:solidFill>
              </a:rPr>
              <a:t>copyright © 2016 Accenture  All rights reserved.</a:t>
            </a:r>
            <a:endParaRPr lang="en-AU" dirty="0">
              <a:solidFill>
                <a:srgbClr val="000000"/>
              </a:solidFill>
            </a:endParaRPr>
          </a:p>
        </p:txBody>
      </p:sp>
    </p:spTree>
    <p:extLst>
      <p:ext uri="{BB962C8B-B14F-4D97-AF65-F5344CB8AC3E}">
        <p14:creationId xmlns:p14="http://schemas.microsoft.com/office/powerpoint/2010/main" val="298807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8_Divider objectives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2" y="793"/>
            <a:ext cx="9140426" cy="6856412"/>
          </a:xfrm>
          <a:prstGeom prst="rect">
            <a:avLst/>
          </a:prstGeom>
        </p:spPr>
      </p:pic>
      <p:sp>
        <p:nvSpPr>
          <p:cNvPr id="5" name="Slide Number Placeholder 4"/>
          <p:cNvSpPr>
            <a:spLocks noGrp="1"/>
          </p:cNvSpPr>
          <p:nvPr>
            <p:ph type="sldNum" sz="quarter" idx="4"/>
          </p:nvPr>
        </p:nvSpPr>
        <p:spPr>
          <a:xfrm>
            <a:off x="8166366" y="6537399"/>
            <a:ext cx="508345" cy="161888"/>
          </a:xfrm>
          <a:prstGeom prst="rect">
            <a:avLst/>
          </a:prstGeom>
        </p:spPr>
        <p:txBody>
          <a:bodyPr vert="horz" wrap="square" lIns="121899" tIns="60949" rIns="0" bIns="60949" numCol="1" anchor="ctr" anchorCtr="0" compatLnSpc="1">
            <a:prstTxWarp prst="textNoShape">
              <a:avLst/>
            </a:prstTxWarp>
            <a:noAutofit/>
          </a:bodyPr>
          <a:lstStyle>
            <a:lvl1pPr algn="r">
              <a:defRPr sz="750">
                <a:solidFill>
                  <a:schemeClr val="bg1"/>
                </a:solidFill>
              </a:defRPr>
            </a:lvl1pPr>
          </a:lstStyle>
          <a:p>
            <a:pPr>
              <a:defRPr/>
            </a:pPr>
            <a:fld id="{90CBDC3A-D49F-4631-A8C7-55D59B33E5FA}" type="slidenum">
              <a:rPr lang="en-US" smtClean="0"/>
              <a:pPr>
                <a:defRPr/>
              </a:pPr>
              <a:t>‹#›</a:t>
            </a:fld>
            <a:endParaRPr lang="en-US" dirty="0"/>
          </a:p>
        </p:txBody>
      </p:sp>
      <p:sp>
        <p:nvSpPr>
          <p:cNvPr id="3" name="Footer Placeholder 2"/>
          <p:cNvSpPr>
            <a:spLocks noGrp="1"/>
          </p:cNvSpPr>
          <p:nvPr>
            <p:ph type="ftr" sz="quarter" idx="10"/>
          </p:nvPr>
        </p:nvSpPr>
        <p:spPr>
          <a:xfrm>
            <a:off x="469098" y="6537399"/>
            <a:ext cx="2760947" cy="161888"/>
          </a:xfrm>
        </p:spPr>
        <p:txBody>
          <a:bodyPr/>
          <a:lstStyle>
            <a:lvl1pPr>
              <a:defRPr sz="750">
                <a:solidFill>
                  <a:schemeClr val="bg1"/>
                </a:solidFill>
              </a:defRPr>
            </a:lvl1pPr>
          </a:lstStyle>
          <a:p>
            <a:r>
              <a:rPr lang="en-GB" dirty="0"/>
              <a:t>Copyright © 2016 Accenture  All rights reserved.</a:t>
            </a:r>
          </a:p>
        </p:txBody>
      </p:sp>
      <p:sp>
        <p:nvSpPr>
          <p:cNvPr id="2" name="Title 1"/>
          <p:cNvSpPr>
            <a:spLocks noGrp="1"/>
          </p:cNvSpPr>
          <p:nvPr>
            <p:ph type="ctrTitle" hasCustomPrompt="1"/>
          </p:nvPr>
        </p:nvSpPr>
        <p:spPr>
          <a:xfrm>
            <a:off x="469098" y="110811"/>
            <a:ext cx="8205805" cy="680514"/>
          </a:xfrm>
          <a:prstGeom prst="rect">
            <a:avLst/>
          </a:prstGeom>
        </p:spPr>
        <p:txBody>
          <a:bodyPr lIns="0" tIns="0" anchor="b" anchorCtr="0">
            <a:noAutofit/>
          </a:bodyPr>
          <a:lstStyle>
            <a:lvl1pPr algn="l">
              <a:lnSpc>
                <a:spcPts val="3901"/>
              </a:lnSpc>
              <a:defRPr sz="2701" b="0" spc="0" baseline="0">
                <a:solidFill>
                  <a:schemeClr val="bg1"/>
                </a:solidFill>
                <a:latin typeface="+mj-lt"/>
                <a:cs typeface="Arial" pitchFamily="34" charset="0"/>
              </a:defRPr>
            </a:lvl1pPr>
          </a:lstStyle>
          <a:p>
            <a:r>
              <a:rPr lang="en-US" dirty="0"/>
              <a:t>Click to edit Master title style </a:t>
            </a:r>
            <a:endParaRPr lang="en-GB" dirty="0"/>
          </a:p>
        </p:txBody>
      </p:sp>
    </p:spTree>
    <p:extLst>
      <p:ext uri="{BB962C8B-B14F-4D97-AF65-F5344CB8AC3E}">
        <p14:creationId xmlns:p14="http://schemas.microsoft.com/office/powerpoint/2010/main" val="345567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
        <p:nvSpPr>
          <p:cNvPr id="8" name="Oval 7"/>
          <p:cNvSpPr/>
          <p:nvPr userDrawn="1"/>
        </p:nvSpPr>
        <p:spPr>
          <a:xfrm>
            <a:off x="6377336" y="6011490"/>
            <a:ext cx="1335269" cy="193875"/>
          </a:xfrm>
          <a:prstGeom prst="ellipse">
            <a:avLst/>
          </a:prstGeom>
          <a:gradFill flip="none" rotWithShape="1">
            <a:gsLst>
              <a:gs pos="0">
                <a:schemeClr val="accent3">
                  <a:lumMod val="50000"/>
                  <a:tint val="66000"/>
                  <a:satMod val="160000"/>
                  <a:alpha val="67000"/>
                </a:schemeClr>
              </a:gs>
              <a:gs pos="50000">
                <a:schemeClr val="accent3">
                  <a:lumMod val="50000"/>
                  <a:tint val="44500"/>
                  <a:satMod val="160000"/>
                  <a:alpha val="76000"/>
                </a:schemeClr>
              </a:gs>
              <a:gs pos="100000">
                <a:schemeClr val="accent3">
                  <a:lumMod val="50000"/>
                  <a:tint val="23500"/>
                  <a:satMod val="160000"/>
                  <a:alpha val="9000"/>
                </a:schemeClr>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7"/>
          <p:cNvSpPr>
            <a:spLocks noChangeAspect="1" noEditPoints="1"/>
          </p:cNvSpPr>
          <p:nvPr userDrawn="1"/>
        </p:nvSpPr>
        <p:spPr bwMode="auto">
          <a:xfrm>
            <a:off x="5632902" y="1406503"/>
            <a:ext cx="2822562" cy="4398264"/>
          </a:xfrm>
          <a:custGeom>
            <a:avLst/>
            <a:gdLst>
              <a:gd name="T0" fmla="*/ 1235 w 2472"/>
              <a:gd name="T1" fmla="*/ 3376 h 3852"/>
              <a:gd name="T2" fmla="*/ 1254 w 2472"/>
              <a:gd name="T3" fmla="*/ 3330 h 3852"/>
              <a:gd name="T4" fmla="*/ 1289 w 2472"/>
              <a:gd name="T5" fmla="*/ 3241 h 3852"/>
              <a:gd name="T6" fmla="*/ 1334 w 2472"/>
              <a:gd name="T7" fmla="*/ 3126 h 3852"/>
              <a:gd name="T8" fmla="*/ 1382 w 2472"/>
              <a:gd name="T9" fmla="*/ 3001 h 3852"/>
              <a:gd name="T10" fmla="*/ 1428 w 2472"/>
              <a:gd name="T11" fmla="*/ 2881 h 3852"/>
              <a:gd name="T12" fmla="*/ 1467 w 2472"/>
              <a:gd name="T13" fmla="*/ 2781 h 3852"/>
              <a:gd name="T14" fmla="*/ 1491 w 2472"/>
              <a:gd name="T15" fmla="*/ 2720 h 3852"/>
              <a:gd name="T16" fmla="*/ 975 w 2472"/>
              <a:gd name="T17" fmla="*/ 2705 h 3852"/>
              <a:gd name="T18" fmla="*/ 1118 w 2472"/>
              <a:gd name="T19" fmla="*/ 833 h 3852"/>
              <a:gd name="T20" fmla="*/ 966 w 2472"/>
              <a:gd name="T21" fmla="*/ 909 h 3852"/>
              <a:gd name="T22" fmla="*/ 855 w 2472"/>
              <a:gd name="T23" fmla="*/ 1035 h 3852"/>
              <a:gd name="T24" fmla="*/ 798 w 2472"/>
              <a:gd name="T25" fmla="*/ 1197 h 3852"/>
              <a:gd name="T26" fmla="*/ 810 w 2472"/>
              <a:gd name="T27" fmla="*/ 1374 h 3852"/>
              <a:gd name="T28" fmla="*/ 886 w 2472"/>
              <a:gd name="T29" fmla="*/ 1526 h 3852"/>
              <a:gd name="T30" fmla="*/ 1012 w 2472"/>
              <a:gd name="T31" fmla="*/ 1637 h 3852"/>
              <a:gd name="T32" fmla="*/ 1175 w 2472"/>
              <a:gd name="T33" fmla="*/ 1694 h 3852"/>
              <a:gd name="T34" fmla="*/ 1352 w 2472"/>
              <a:gd name="T35" fmla="*/ 1682 h 3852"/>
              <a:gd name="T36" fmla="*/ 1504 w 2472"/>
              <a:gd name="T37" fmla="*/ 1606 h 3852"/>
              <a:gd name="T38" fmla="*/ 1615 w 2472"/>
              <a:gd name="T39" fmla="*/ 1480 h 3852"/>
              <a:gd name="T40" fmla="*/ 1671 w 2472"/>
              <a:gd name="T41" fmla="*/ 1318 h 3852"/>
              <a:gd name="T42" fmla="*/ 1659 w 2472"/>
              <a:gd name="T43" fmla="*/ 1140 h 3852"/>
              <a:gd name="T44" fmla="*/ 1583 w 2472"/>
              <a:gd name="T45" fmla="*/ 988 h 3852"/>
              <a:gd name="T46" fmla="*/ 1457 w 2472"/>
              <a:gd name="T47" fmla="*/ 877 h 3852"/>
              <a:gd name="T48" fmla="*/ 1294 w 2472"/>
              <a:gd name="T49" fmla="*/ 822 h 3852"/>
              <a:gd name="T50" fmla="*/ 1332 w 2472"/>
              <a:gd name="T51" fmla="*/ 2 h 3852"/>
              <a:gd name="T52" fmla="*/ 1601 w 2472"/>
              <a:gd name="T53" fmla="*/ 53 h 3852"/>
              <a:gd name="T54" fmla="*/ 1848 w 2472"/>
              <a:gd name="T55" fmla="*/ 158 h 3852"/>
              <a:gd name="T56" fmla="*/ 2066 w 2472"/>
              <a:gd name="T57" fmla="*/ 311 h 3852"/>
              <a:gd name="T58" fmla="*/ 2247 w 2472"/>
              <a:gd name="T59" fmla="*/ 505 h 3852"/>
              <a:gd name="T60" fmla="*/ 2379 w 2472"/>
              <a:gd name="T61" fmla="*/ 733 h 3852"/>
              <a:gd name="T62" fmla="*/ 2456 w 2472"/>
              <a:gd name="T63" fmla="*/ 987 h 3852"/>
              <a:gd name="T64" fmla="*/ 2469 w 2472"/>
              <a:gd name="T65" fmla="*/ 1216 h 3852"/>
              <a:gd name="T66" fmla="*/ 2439 w 2472"/>
              <a:gd name="T67" fmla="*/ 1387 h 3852"/>
              <a:gd name="T68" fmla="*/ 2379 w 2472"/>
              <a:gd name="T69" fmla="*/ 1593 h 3852"/>
              <a:gd name="T70" fmla="*/ 2293 w 2472"/>
              <a:gd name="T71" fmla="*/ 1824 h 3852"/>
              <a:gd name="T72" fmla="*/ 2188 w 2472"/>
              <a:gd name="T73" fmla="*/ 2073 h 3852"/>
              <a:gd name="T74" fmla="*/ 250 w 2472"/>
              <a:gd name="T75" fmla="*/ 1993 h 3852"/>
              <a:gd name="T76" fmla="*/ 149 w 2472"/>
              <a:gd name="T77" fmla="*/ 1748 h 3852"/>
              <a:gd name="T78" fmla="*/ 69 w 2472"/>
              <a:gd name="T79" fmla="*/ 1523 h 3852"/>
              <a:gd name="T80" fmla="*/ 18 w 2472"/>
              <a:gd name="T81" fmla="*/ 1327 h 3852"/>
              <a:gd name="T82" fmla="*/ 0 w 2472"/>
              <a:gd name="T83" fmla="*/ 1167 h 3852"/>
              <a:gd name="T84" fmla="*/ 34 w 2472"/>
              <a:gd name="T85" fmla="*/ 899 h 3852"/>
              <a:gd name="T86" fmla="*/ 132 w 2472"/>
              <a:gd name="T87" fmla="*/ 653 h 3852"/>
              <a:gd name="T88" fmla="*/ 283 w 2472"/>
              <a:gd name="T89" fmla="*/ 437 h 3852"/>
              <a:gd name="T90" fmla="*/ 478 w 2472"/>
              <a:gd name="T91" fmla="*/ 256 h 3852"/>
              <a:gd name="T92" fmla="*/ 709 w 2472"/>
              <a:gd name="T93" fmla="*/ 117 h 3852"/>
              <a:gd name="T94" fmla="*/ 966 w 2472"/>
              <a:gd name="T95" fmla="*/ 30 h 3852"/>
              <a:gd name="T96" fmla="*/ 1239 w 2472"/>
              <a:gd name="T97"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72" h="3852">
                <a:moveTo>
                  <a:pt x="975" y="2705"/>
                </a:moveTo>
                <a:lnTo>
                  <a:pt x="1234" y="3380"/>
                </a:lnTo>
                <a:lnTo>
                  <a:pt x="1235" y="3376"/>
                </a:lnTo>
                <a:lnTo>
                  <a:pt x="1239" y="3367"/>
                </a:lnTo>
                <a:lnTo>
                  <a:pt x="1246" y="3351"/>
                </a:lnTo>
                <a:lnTo>
                  <a:pt x="1254" y="3330"/>
                </a:lnTo>
                <a:lnTo>
                  <a:pt x="1264" y="3304"/>
                </a:lnTo>
                <a:lnTo>
                  <a:pt x="1276" y="3274"/>
                </a:lnTo>
                <a:lnTo>
                  <a:pt x="1289" y="3241"/>
                </a:lnTo>
                <a:lnTo>
                  <a:pt x="1302" y="3206"/>
                </a:lnTo>
                <a:lnTo>
                  <a:pt x="1318" y="3166"/>
                </a:lnTo>
                <a:lnTo>
                  <a:pt x="1334" y="3126"/>
                </a:lnTo>
                <a:lnTo>
                  <a:pt x="1349" y="3085"/>
                </a:lnTo>
                <a:lnTo>
                  <a:pt x="1365" y="3043"/>
                </a:lnTo>
                <a:lnTo>
                  <a:pt x="1382" y="3001"/>
                </a:lnTo>
                <a:lnTo>
                  <a:pt x="1398" y="2959"/>
                </a:lnTo>
                <a:lnTo>
                  <a:pt x="1413" y="2919"/>
                </a:lnTo>
                <a:lnTo>
                  <a:pt x="1428" y="2881"/>
                </a:lnTo>
                <a:lnTo>
                  <a:pt x="1442" y="2844"/>
                </a:lnTo>
                <a:lnTo>
                  <a:pt x="1455" y="2811"/>
                </a:lnTo>
                <a:lnTo>
                  <a:pt x="1467" y="2781"/>
                </a:lnTo>
                <a:lnTo>
                  <a:pt x="1476" y="2756"/>
                </a:lnTo>
                <a:lnTo>
                  <a:pt x="1485" y="2736"/>
                </a:lnTo>
                <a:lnTo>
                  <a:pt x="1491" y="2720"/>
                </a:lnTo>
                <a:lnTo>
                  <a:pt x="1494" y="2709"/>
                </a:lnTo>
                <a:lnTo>
                  <a:pt x="1496" y="2705"/>
                </a:lnTo>
                <a:lnTo>
                  <a:pt x="975" y="2705"/>
                </a:lnTo>
                <a:close/>
                <a:moveTo>
                  <a:pt x="1234" y="818"/>
                </a:moveTo>
                <a:lnTo>
                  <a:pt x="1175" y="822"/>
                </a:lnTo>
                <a:lnTo>
                  <a:pt x="1118" y="833"/>
                </a:lnTo>
                <a:lnTo>
                  <a:pt x="1063" y="852"/>
                </a:lnTo>
                <a:lnTo>
                  <a:pt x="1012" y="877"/>
                </a:lnTo>
                <a:lnTo>
                  <a:pt x="966" y="909"/>
                </a:lnTo>
                <a:lnTo>
                  <a:pt x="923" y="946"/>
                </a:lnTo>
                <a:lnTo>
                  <a:pt x="886" y="988"/>
                </a:lnTo>
                <a:lnTo>
                  <a:pt x="855" y="1035"/>
                </a:lnTo>
                <a:lnTo>
                  <a:pt x="828" y="1086"/>
                </a:lnTo>
                <a:lnTo>
                  <a:pt x="810" y="1140"/>
                </a:lnTo>
                <a:lnTo>
                  <a:pt x="798" y="1197"/>
                </a:lnTo>
                <a:lnTo>
                  <a:pt x="794" y="1258"/>
                </a:lnTo>
                <a:lnTo>
                  <a:pt x="798" y="1318"/>
                </a:lnTo>
                <a:lnTo>
                  <a:pt x="810" y="1374"/>
                </a:lnTo>
                <a:lnTo>
                  <a:pt x="828" y="1429"/>
                </a:lnTo>
                <a:lnTo>
                  <a:pt x="855" y="1480"/>
                </a:lnTo>
                <a:lnTo>
                  <a:pt x="886" y="1526"/>
                </a:lnTo>
                <a:lnTo>
                  <a:pt x="923" y="1569"/>
                </a:lnTo>
                <a:lnTo>
                  <a:pt x="966" y="1606"/>
                </a:lnTo>
                <a:lnTo>
                  <a:pt x="1012" y="1637"/>
                </a:lnTo>
                <a:lnTo>
                  <a:pt x="1063" y="1663"/>
                </a:lnTo>
                <a:lnTo>
                  <a:pt x="1118" y="1682"/>
                </a:lnTo>
                <a:lnTo>
                  <a:pt x="1175" y="1694"/>
                </a:lnTo>
                <a:lnTo>
                  <a:pt x="1234" y="1697"/>
                </a:lnTo>
                <a:lnTo>
                  <a:pt x="1294" y="1694"/>
                </a:lnTo>
                <a:lnTo>
                  <a:pt x="1352" y="1682"/>
                </a:lnTo>
                <a:lnTo>
                  <a:pt x="1406" y="1663"/>
                </a:lnTo>
                <a:lnTo>
                  <a:pt x="1457" y="1637"/>
                </a:lnTo>
                <a:lnTo>
                  <a:pt x="1504" y="1606"/>
                </a:lnTo>
                <a:lnTo>
                  <a:pt x="1546" y="1569"/>
                </a:lnTo>
                <a:lnTo>
                  <a:pt x="1583" y="1526"/>
                </a:lnTo>
                <a:lnTo>
                  <a:pt x="1615" y="1480"/>
                </a:lnTo>
                <a:lnTo>
                  <a:pt x="1641" y="1429"/>
                </a:lnTo>
                <a:lnTo>
                  <a:pt x="1659" y="1374"/>
                </a:lnTo>
                <a:lnTo>
                  <a:pt x="1671" y="1318"/>
                </a:lnTo>
                <a:lnTo>
                  <a:pt x="1675" y="1258"/>
                </a:lnTo>
                <a:lnTo>
                  <a:pt x="1671" y="1197"/>
                </a:lnTo>
                <a:lnTo>
                  <a:pt x="1659" y="1140"/>
                </a:lnTo>
                <a:lnTo>
                  <a:pt x="1641" y="1086"/>
                </a:lnTo>
                <a:lnTo>
                  <a:pt x="1615" y="1035"/>
                </a:lnTo>
                <a:lnTo>
                  <a:pt x="1583" y="988"/>
                </a:lnTo>
                <a:lnTo>
                  <a:pt x="1546" y="946"/>
                </a:lnTo>
                <a:lnTo>
                  <a:pt x="1504" y="909"/>
                </a:lnTo>
                <a:lnTo>
                  <a:pt x="1457" y="877"/>
                </a:lnTo>
                <a:lnTo>
                  <a:pt x="1406" y="852"/>
                </a:lnTo>
                <a:lnTo>
                  <a:pt x="1352" y="833"/>
                </a:lnTo>
                <a:lnTo>
                  <a:pt x="1294" y="822"/>
                </a:lnTo>
                <a:lnTo>
                  <a:pt x="1234" y="818"/>
                </a:lnTo>
                <a:close/>
                <a:moveTo>
                  <a:pt x="1239" y="0"/>
                </a:moveTo>
                <a:lnTo>
                  <a:pt x="1332" y="2"/>
                </a:lnTo>
                <a:lnTo>
                  <a:pt x="1423" y="13"/>
                </a:lnTo>
                <a:lnTo>
                  <a:pt x="1513" y="30"/>
                </a:lnTo>
                <a:lnTo>
                  <a:pt x="1601" y="53"/>
                </a:lnTo>
                <a:lnTo>
                  <a:pt x="1686" y="82"/>
                </a:lnTo>
                <a:lnTo>
                  <a:pt x="1768" y="117"/>
                </a:lnTo>
                <a:lnTo>
                  <a:pt x="1848" y="158"/>
                </a:lnTo>
                <a:lnTo>
                  <a:pt x="1925" y="205"/>
                </a:lnTo>
                <a:lnTo>
                  <a:pt x="1998" y="256"/>
                </a:lnTo>
                <a:lnTo>
                  <a:pt x="2066" y="311"/>
                </a:lnTo>
                <a:lnTo>
                  <a:pt x="2132" y="371"/>
                </a:lnTo>
                <a:lnTo>
                  <a:pt x="2192" y="437"/>
                </a:lnTo>
                <a:lnTo>
                  <a:pt x="2247" y="505"/>
                </a:lnTo>
                <a:lnTo>
                  <a:pt x="2297" y="577"/>
                </a:lnTo>
                <a:lnTo>
                  <a:pt x="2341" y="653"/>
                </a:lnTo>
                <a:lnTo>
                  <a:pt x="2379" y="733"/>
                </a:lnTo>
                <a:lnTo>
                  <a:pt x="2412" y="814"/>
                </a:lnTo>
                <a:lnTo>
                  <a:pt x="2438" y="899"/>
                </a:lnTo>
                <a:lnTo>
                  <a:pt x="2456" y="987"/>
                </a:lnTo>
                <a:lnTo>
                  <a:pt x="2468" y="1076"/>
                </a:lnTo>
                <a:lnTo>
                  <a:pt x="2472" y="1167"/>
                </a:lnTo>
                <a:lnTo>
                  <a:pt x="2469" y="1216"/>
                </a:lnTo>
                <a:lnTo>
                  <a:pt x="2463" y="1269"/>
                </a:lnTo>
                <a:lnTo>
                  <a:pt x="2454" y="1326"/>
                </a:lnTo>
                <a:lnTo>
                  <a:pt x="2439" y="1387"/>
                </a:lnTo>
                <a:lnTo>
                  <a:pt x="2422" y="1453"/>
                </a:lnTo>
                <a:lnTo>
                  <a:pt x="2403" y="1522"/>
                </a:lnTo>
                <a:lnTo>
                  <a:pt x="2379" y="1593"/>
                </a:lnTo>
                <a:lnTo>
                  <a:pt x="2353" y="1667"/>
                </a:lnTo>
                <a:lnTo>
                  <a:pt x="2324" y="1745"/>
                </a:lnTo>
                <a:lnTo>
                  <a:pt x="2293" y="1824"/>
                </a:lnTo>
                <a:lnTo>
                  <a:pt x="2260" y="1906"/>
                </a:lnTo>
                <a:lnTo>
                  <a:pt x="2225" y="1989"/>
                </a:lnTo>
                <a:lnTo>
                  <a:pt x="2188" y="2073"/>
                </a:lnTo>
                <a:lnTo>
                  <a:pt x="1455" y="3852"/>
                </a:lnTo>
                <a:lnTo>
                  <a:pt x="1009" y="3852"/>
                </a:lnTo>
                <a:lnTo>
                  <a:pt x="250" y="1993"/>
                </a:lnTo>
                <a:lnTo>
                  <a:pt x="215" y="1910"/>
                </a:lnTo>
                <a:lnTo>
                  <a:pt x="181" y="1828"/>
                </a:lnTo>
                <a:lnTo>
                  <a:pt x="149" y="1748"/>
                </a:lnTo>
                <a:lnTo>
                  <a:pt x="120" y="1671"/>
                </a:lnTo>
                <a:lnTo>
                  <a:pt x="93" y="1595"/>
                </a:lnTo>
                <a:lnTo>
                  <a:pt x="69" y="1523"/>
                </a:lnTo>
                <a:lnTo>
                  <a:pt x="50" y="1455"/>
                </a:lnTo>
                <a:lnTo>
                  <a:pt x="31" y="1390"/>
                </a:lnTo>
                <a:lnTo>
                  <a:pt x="18" y="1327"/>
                </a:lnTo>
                <a:lnTo>
                  <a:pt x="8" y="1269"/>
                </a:lnTo>
                <a:lnTo>
                  <a:pt x="1" y="1216"/>
                </a:lnTo>
                <a:lnTo>
                  <a:pt x="0" y="1167"/>
                </a:lnTo>
                <a:lnTo>
                  <a:pt x="4" y="1076"/>
                </a:lnTo>
                <a:lnTo>
                  <a:pt x="16" y="987"/>
                </a:lnTo>
                <a:lnTo>
                  <a:pt x="34" y="899"/>
                </a:lnTo>
                <a:lnTo>
                  <a:pt x="60" y="814"/>
                </a:lnTo>
                <a:lnTo>
                  <a:pt x="93" y="733"/>
                </a:lnTo>
                <a:lnTo>
                  <a:pt x="132" y="653"/>
                </a:lnTo>
                <a:lnTo>
                  <a:pt x="177" y="577"/>
                </a:lnTo>
                <a:lnTo>
                  <a:pt x="226" y="505"/>
                </a:lnTo>
                <a:lnTo>
                  <a:pt x="283" y="437"/>
                </a:lnTo>
                <a:lnTo>
                  <a:pt x="343" y="371"/>
                </a:lnTo>
                <a:lnTo>
                  <a:pt x="408" y="311"/>
                </a:lnTo>
                <a:lnTo>
                  <a:pt x="478" y="256"/>
                </a:lnTo>
                <a:lnTo>
                  <a:pt x="551" y="205"/>
                </a:lnTo>
                <a:lnTo>
                  <a:pt x="628" y="158"/>
                </a:lnTo>
                <a:lnTo>
                  <a:pt x="709" y="117"/>
                </a:lnTo>
                <a:lnTo>
                  <a:pt x="792" y="82"/>
                </a:lnTo>
                <a:lnTo>
                  <a:pt x="878" y="53"/>
                </a:lnTo>
                <a:lnTo>
                  <a:pt x="966" y="30"/>
                </a:lnTo>
                <a:lnTo>
                  <a:pt x="1056" y="13"/>
                </a:lnTo>
                <a:lnTo>
                  <a:pt x="1146" y="2"/>
                </a:lnTo>
                <a:lnTo>
                  <a:pt x="123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1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lumMod val="50000"/>
                  </a:schemeClr>
                </a:solidFill>
                <a:latin typeface="+mn-lt"/>
              </a:defRPr>
            </a:lvl1pPr>
          </a:lstStyle>
          <a:p>
            <a:r>
              <a:rPr lang="en-US"/>
              <a:t>Copyright © 2016 Accenture  All rights reserved.</a:t>
            </a:r>
            <a:endParaRPr lang="en-US" dirty="0"/>
          </a:p>
        </p:txBody>
      </p:sp>
    </p:spTree>
    <p:extLst>
      <p:ext uri="{BB962C8B-B14F-4D97-AF65-F5344CB8AC3E}">
        <p14:creationId xmlns:p14="http://schemas.microsoft.com/office/powerpoint/2010/main" val="226185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494932"/>
            <a:ext cx="8228013"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
        <p:nvSpPr>
          <p:cNvPr id="4" name="TextBox 3"/>
          <p:cNvSpPr txBox="1">
            <a:spLocks noChangeArrowheads="1"/>
          </p:cNvSpPr>
          <p:nvPr userDrawn="1"/>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a:solidFill>
                <a:srgbClr val="FFFFFF"/>
              </a:solidFill>
              <a:cs typeface="Arial" charset="0"/>
            </a:endParaRPr>
          </a:p>
        </p:txBody>
      </p:sp>
    </p:spTree>
    <p:extLst>
      <p:ext uri="{BB962C8B-B14F-4D97-AF65-F5344CB8AC3E}">
        <p14:creationId xmlns:p14="http://schemas.microsoft.com/office/powerpoint/2010/main" val="252594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66636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457200" y="494932"/>
            <a:ext cx="8228013"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
        <p:nvSpPr>
          <p:cNvPr id="6" name="TextBox 5"/>
          <p:cNvSpPr txBox="1">
            <a:spLocks noChangeArrowheads="1"/>
          </p:cNvSpPr>
          <p:nvPr userDrawn="1"/>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a:solidFill>
                <a:srgbClr val="FFFFFF"/>
              </a:solidFill>
              <a:cs typeface="Arial" charset="0"/>
            </a:endParaRPr>
          </a:p>
        </p:txBody>
      </p:sp>
    </p:spTree>
    <p:extLst>
      <p:ext uri="{BB962C8B-B14F-4D97-AF65-F5344CB8AC3E}">
        <p14:creationId xmlns:p14="http://schemas.microsoft.com/office/powerpoint/2010/main" val="265163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vider Slide 2">
    <p:bg>
      <p:bgPr>
        <a:solidFill>
          <a:schemeClr val="accent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161944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3"/>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457200" y="494932"/>
            <a:ext cx="8228013" cy="2622222"/>
          </a:xfr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
        <p:nvSpPr>
          <p:cNvPr id="6" name="TextBox 5"/>
          <p:cNvSpPr txBox="1">
            <a:spLocks noChangeArrowheads="1"/>
          </p:cNvSpPr>
          <p:nvPr userDrawn="1"/>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a:solidFill>
                <a:srgbClr val="FFFFFF"/>
              </a:solidFill>
              <a:cs typeface="Arial" charset="0"/>
            </a:endParaRPr>
          </a:p>
        </p:txBody>
      </p:sp>
    </p:spTree>
    <p:extLst>
      <p:ext uri="{BB962C8B-B14F-4D97-AF65-F5344CB8AC3E}">
        <p14:creationId xmlns:p14="http://schemas.microsoft.com/office/powerpoint/2010/main" val="424513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Slide 3">
    <p:bg>
      <p:bgPr>
        <a:solidFill>
          <a:schemeClr val="accent3"/>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1819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8734" y="1199623"/>
            <a:ext cx="8228012" cy="5243510"/>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452568" y="346334"/>
            <a:ext cx="8205261" cy="785553"/>
          </a:xfrm>
        </p:spPr>
        <p:txBody>
          <a:bodyPr/>
          <a:lstStyle>
            <a:lvl1pPr>
              <a:defRPr>
                <a:solidFill>
                  <a:schemeClr val="tx1"/>
                </a:solidFill>
              </a:defRPr>
            </a:lvl1pPr>
          </a:lstStyle>
          <a:p>
            <a:r>
              <a:rPr lang="en-US" dirty="0"/>
              <a:t>Master Title Slide Headline</a:t>
            </a:r>
            <a:endParaRPr lang="en-CA" dirty="0"/>
          </a:p>
        </p:txBody>
      </p:sp>
      <p:sp>
        <p:nvSpPr>
          <p:cNvPr id="9"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lumMod val="50000"/>
                  </a:schemeClr>
                </a:solidFill>
                <a:latin typeface="+mn-lt"/>
              </a:defRPr>
            </a:lvl1pPr>
          </a:lstStyle>
          <a:p>
            <a:r>
              <a:rPr lang="en-US" dirty="0"/>
              <a:t>Copyright © 2016 Accenture  All rights reserved.</a:t>
            </a:r>
          </a:p>
        </p:txBody>
      </p:sp>
    </p:spTree>
    <p:extLst>
      <p:ext uri="{BB962C8B-B14F-4D97-AF65-F5344CB8AC3E}">
        <p14:creationId xmlns:p14="http://schemas.microsoft.com/office/powerpoint/2010/main" val="31917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8734" y="1194857"/>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52568" y="348983"/>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
        <p:nvSpPr>
          <p:cNvPr id="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lumMod val="50000"/>
                  </a:schemeClr>
                </a:solidFill>
                <a:latin typeface="+mn-lt"/>
              </a:defRPr>
            </a:lvl1pPr>
          </a:lstStyle>
          <a:p>
            <a:r>
              <a:rPr lang="en-US" dirty="0"/>
              <a:t>Copyright © 2016 Accenture  All rights reserved.</a:t>
            </a:r>
          </a:p>
        </p:txBody>
      </p:sp>
    </p:spTree>
    <p:extLst>
      <p:ext uri="{BB962C8B-B14F-4D97-AF65-F5344CB8AC3E}">
        <p14:creationId xmlns:p14="http://schemas.microsoft.com/office/powerpoint/2010/main" val="2818911416"/>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3" r:id="rId15"/>
    <p:sldLayoutId id="2147483764" r:id="rId16"/>
  </p:sldLayoutIdLst>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m2eclipse.codehaus.org/"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413" y="3535464"/>
            <a:ext cx="8503022" cy="996950"/>
          </a:xfrm>
        </p:spPr>
        <p:txBody>
          <a:bodyPr/>
          <a:lstStyle/>
          <a:p>
            <a:r>
              <a:rPr lang="en-US" sz="3200" b="1" dirty="0"/>
              <a:t>Maven</a:t>
            </a:r>
          </a:p>
        </p:txBody>
      </p:sp>
    </p:spTree>
    <p:extLst>
      <p:ext uri="{BB962C8B-B14F-4D97-AF65-F5344CB8AC3E}">
        <p14:creationId xmlns:p14="http://schemas.microsoft.com/office/powerpoint/2010/main" val="164769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(Simple Example)</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11" lvl="1" indent="-285750">
              <a:buFont typeface="Arial" panose="020B0604020202020204" pitchFamily="34" charset="0"/>
              <a:buChar char="•"/>
            </a:pPr>
            <a:endParaRPr lang="en-US" dirty="0"/>
          </a:p>
        </p:txBody>
      </p:sp>
      <p:sp>
        <p:nvSpPr>
          <p:cNvPr id="8" name="Content Placeholder 5">
            <a:extLst>
              <a:ext uri="{FF2B5EF4-FFF2-40B4-BE49-F238E27FC236}">
                <a16:creationId xmlns:a16="http://schemas.microsoft.com/office/drawing/2014/main" id="{0D2F0F81-3DEA-49A5-89D9-56E084E37867}"/>
              </a:ext>
            </a:extLst>
          </p:cNvPr>
          <p:cNvSpPr txBox="1">
            <a:spLocks/>
          </p:cNvSpPr>
          <p:nvPr/>
        </p:nvSpPr>
        <p:spPr>
          <a:xfrm>
            <a:off x="127000" y="1219200"/>
            <a:ext cx="9906000" cy="5638800"/>
          </a:xfrm>
          <a:prstGeom prst="rect">
            <a:avLst/>
          </a:prstGeom>
          <a:noFill/>
          <a:ln w="25400">
            <a:noFill/>
          </a:ln>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sz="1000" dirty="0"/>
              <a:t>&lt;project </a:t>
            </a:r>
            <a:r>
              <a:rPr lang="en-US" sz="1000" dirty="0" err="1"/>
              <a:t>xmlns</a:t>
            </a:r>
            <a:r>
              <a:rPr lang="en-US" sz="1000" dirty="0"/>
              <a:t> = "http://maven.apache.org/POM/4.0.0" </a:t>
            </a:r>
            <a:r>
              <a:rPr lang="en-US" sz="1000" dirty="0" err="1"/>
              <a:t>xmlns:xsi</a:t>
            </a:r>
            <a:r>
              <a:rPr lang="en-US" sz="1000" dirty="0"/>
              <a:t> = "http://www.w3.org/2001/XMLSchema-instance" </a:t>
            </a:r>
            <a:r>
              <a:rPr lang="en-US" sz="1000" dirty="0" err="1"/>
              <a:t>xsi:schemaLocation</a:t>
            </a:r>
            <a:r>
              <a:rPr lang="en-US" sz="1000" dirty="0"/>
              <a:t> = "http://maven.apache.org/POM/4.0.0 http://maven.apache.org/xsd/maven-4.0.0.xsd"&gt;</a:t>
            </a:r>
          </a:p>
          <a:p>
            <a:pPr marL="0" indent="0">
              <a:buFont typeface="Arial" charset="0"/>
              <a:buNone/>
              <a:defRPr/>
            </a:pPr>
            <a:r>
              <a:rPr lang="en-US" sz="1000" dirty="0"/>
              <a:t>	&lt;</a:t>
            </a:r>
            <a:r>
              <a:rPr lang="en-US" sz="1000" dirty="0" err="1"/>
              <a:t>modelVersion</a:t>
            </a:r>
            <a:r>
              <a:rPr lang="en-US" sz="1000" dirty="0"/>
              <a:t>&gt; 4.0.0 &lt;/</a:t>
            </a:r>
            <a:r>
              <a:rPr lang="en-US" sz="1000" dirty="0" err="1"/>
              <a:t>modelVersion</a:t>
            </a:r>
            <a:r>
              <a:rPr lang="en-US" sz="1000" dirty="0"/>
              <a:t>&gt;</a:t>
            </a:r>
          </a:p>
          <a:p>
            <a:pPr marL="0" indent="0">
              <a:buFont typeface="Arial" charset="0"/>
              <a:buNone/>
              <a:defRPr/>
            </a:pPr>
            <a:r>
              <a:rPr lang="en-US" sz="1000" dirty="0"/>
              <a:t>	&lt;</a:t>
            </a:r>
            <a:r>
              <a:rPr lang="en-US" sz="1000" dirty="0" err="1"/>
              <a:t>groupId</a:t>
            </a:r>
            <a:r>
              <a:rPr lang="en-US" sz="1000" dirty="0"/>
              <a:t>&gt; </a:t>
            </a:r>
            <a:r>
              <a:rPr lang="en-US" sz="1000" dirty="0" err="1"/>
              <a:t>com.Accenture.academy.app</a:t>
            </a:r>
            <a:r>
              <a:rPr lang="en-US" sz="1000" dirty="0"/>
              <a:t> &lt;/</a:t>
            </a:r>
            <a:r>
              <a:rPr lang="en-US" sz="1000" dirty="0" err="1"/>
              <a:t>groupId</a:t>
            </a:r>
            <a:r>
              <a:rPr lang="en-US" sz="1000" dirty="0"/>
              <a:t>&gt;</a:t>
            </a:r>
          </a:p>
          <a:p>
            <a:pPr marL="0" indent="0">
              <a:buFont typeface="Arial" charset="0"/>
              <a:buNone/>
              <a:defRPr/>
            </a:pPr>
            <a:r>
              <a:rPr lang="en-US" sz="1000" dirty="0"/>
              <a:t>	&lt;</a:t>
            </a:r>
            <a:r>
              <a:rPr lang="en-US" sz="1000" dirty="0" err="1"/>
              <a:t>artifactId</a:t>
            </a:r>
            <a:r>
              <a:rPr lang="en-US" sz="1000" dirty="0"/>
              <a:t>&gt; my-aa-app &lt;/</a:t>
            </a:r>
            <a:r>
              <a:rPr lang="en-US" sz="1000" dirty="0" err="1"/>
              <a:t>artifactId</a:t>
            </a:r>
            <a:r>
              <a:rPr lang="en-US" sz="1000" dirty="0"/>
              <a:t>&gt;</a:t>
            </a:r>
          </a:p>
          <a:p>
            <a:pPr marL="0" indent="0">
              <a:buFont typeface="Arial" charset="0"/>
              <a:buNone/>
              <a:defRPr/>
            </a:pPr>
            <a:r>
              <a:rPr lang="en-US" sz="1000" dirty="0"/>
              <a:t>	&lt;packaging&gt; jar &lt;/packaging&gt;</a:t>
            </a:r>
          </a:p>
          <a:p>
            <a:pPr marL="0" indent="0">
              <a:buFont typeface="Arial" charset="0"/>
              <a:buNone/>
              <a:defRPr/>
            </a:pPr>
            <a:r>
              <a:rPr lang="en-US" sz="1000" dirty="0"/>
              <a:t>	&lt;version&gt; 1.0-SNAPSHOT &lt;/version&gt;</a:t>
            </a:r>
          </a:p>
          <a:p>
            <a:pPr marL="0" indent="0">
              <a:buFont typeface="Arial" charset="0"/>
              <a:buNone/>
              <a:defRPr/>
            </a:pPr>
            <a:r>
              <a:rPr lang="en-US" sz="1000" dirty="0"/>
              <a:t>	&lt;name&gt; Maven Quick Start Archetype &lt;/name&gt;</a:t>
            </a:r>
          </a:p>
          <a:p>
            <a:pPr marL="0" indent="0">
              <a:buFont typeface="Arial" charset="0"/>
              <a:buNone/>
              <a:defRPr/>
            </a:pPr>
            <a:r>
              <a:rPr lang="en-US" sz="1000" dirty="0"/>
              <a:t>	&lt;dependencies&gt;</a:t>
            </a:r>
          </a:p>
          <a:p>
            <a:pPr marL="0" indent="0">
              <a:buFont typeface="Arial" charset="0"/>
              <a:buNone/>
              <a:defRPr/>
            </a:pPr>
            <a:r>
              <a:rPr lang="en-US" sz="1000" dirty="0"/>
              <a:t>		&lt;dependency&gt;</a:t>
            </a:r>
          </a:p>
          <a:p>
            <a:pPr marL="0" indent="0">
              <a:buFont typeface="Arial" charset="0"/>
              <a:buNone/>
              <a:defRPr/>
            </a:pPr>
            <a:r>
              <a:rPr lang="en-US" sz="1000" dirty="0"/>
              <a:t>			&lt;</a:t>
            </a:r>
            <a:r>
              <a:rPr lang="en-US" sz="1000" dirty="0" err="1"/>
              <a:t>groupId</a:t>
            </a:r>
            <a:r>
              <a:rPr lang="en-US" sz="1000" dirty="0"/>
              <a:t>&gt; </a:t>
            </a:r>
            <a:r>
              <a:rPr lang="en-US" sz="1000" dirty="0" err="1"/>
              <a:t>junit</a:t>
            </a:r>
            <a:r>
              <a:rPr lang="en-US" sz="1000" dirty="0"/>
              <a:t> &lt;/</a:t>
            </a:r>
            <a:r>
              <a:rPr lang="en-US" sz="1000" dirty="0" err="1"/>
              <a:t>groupId</a:t>
            </a:r>
            <a:r>
              <a:rPr lang="en-US" sz="1000" dirty="0"/>
              <a:t>&gt;</a:t>
            </a:r>
          </a:p>
          <a:p>
            <a:pPr marL="0" indent="0">
              <a:buFont typeface="Arial" charset="0"/>
              <a:buNone/>
              <a:defRPr/>
            </a:pPr>
            <a:r>
              <a:rPr lang="en-US" sz="1000" dirty="0"/>
              <a:t>			&lt;</a:t>
            </a:r>
            <a:r>
              <a:rPr lang="en-US" sz="1000" dirty="0" err="1"/>
              <a:t>artifactId</a:t>
            </a:r>
            <a:r>
              <a:rPr lang="en-US" sz="1000" dirty="0"/>
              <a:t>&gt; </a:t>
            </a:r>
            <a:r>
              <a:rPr lang="en-US" sz="1000" dirty="0" err="1"/>
              <a:t>junit</a:t>
            </a:r>
            <a:r>
              <a:rPr lang="en-US" sz="1000" dirty="0"/>
              <a:t> &lt;/</a:t>
            </a:r>
            <a:r>
              <a:rPr lang="en-US" sz="1000" dirty="0" err="1"/>
              <a:t>artifactId</a:t>
            </a:r>
            <a:r>
              <a:rPr lang="en-US" sz="1000" dirty="0"/>
              <a:t>&gt;</a:t>
            </a:r>
          </a:p>
          <a:p>
            <a:pPr marL="0" indent="0">
              <a:buFont typeface="Arial" charset="0"/>
              <a:buNone/>
              <a:defRPr/>
            </a:pPr>
            <a:r>
              <a:rPr lang="en-US" sz="1000" dirty="0"/>
              <a:t>			&lt;version&gt; 4.8.2 &lt;/version&gt;</a:t>
            </a:r>
          </a:p>
          <a:p>
            <a:pPr marL="0" indent="0">
              <a:buFont typeface="Arial" charset="0"/>
              <a:buNone/>
              <a:defRPr/>
            </a:pPr>
            <a:r>
              <a:rPr lang="en-US" sz="1000" dirty="0"/>
              <a:t>			&lt;scope&gt; test &lt;/scope&gt;</a:t>
            </a:r>
          </a:p>
          <a:p>
            <a:pPr marL="0" indent="0">
              <a:buFont typeface="Arial" charset="0"/>
              <a:buNone/>
              <a:defRPr/>
            </a:pPr>
            <a:r>
              <a:rPr lang="en-US" sz="1000" dirty="0"/>
              <a:t>		&lt;/dependency&gt;</a:t>
            </a:r>
          </a:p>
          <a:p>
            <a:pPr marL="0" indent="0">
              <a:buFont typeface="Arial" charset="0"/>
              <a:buNone/>
              <a:defRPr/>
            </a:pPr>
            <a:r>
              <a:rPr lang="en-US" sz="1000" dirty="0"/>
              <a:t>	&lt;/dependencies&gt;</a:t>
            </a:r>
          </a:p>
          <a:p>
            <a:pPr marL="0" indent="0">
              <a:buFont typeface="Arial" charset="0"/>
              <a:buNone/>
              <a:defRPr/>
            </a:pPr>
            <a:r>
              <a:rPr lang="en-US" sz="1000" dirty="0"/>
              <a:t>&lt;/project&gt;</a:t>
            </a:r>
          </a:p>
        </p:txBody>
      </p:sp>
    </p:spTree>
    <p:extLst>
      <p:ext uri="{BB962C8B-B14F-4D97-AF65-F5344CB8AC3E}">
        <p14:creationId xmlns:p14="http://schemas.microsoft.com/office/powerpoint/2010/main" val="84733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Management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11" lvl="1"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5D04C863-DFB8-460B-83BF-6A1FE131B05D}"/>
              </a:ext>
            </a:extLst>
          </p:cNvPr>
          <p:cNvSpPr txBox="1"/>
          <p:nvPr/>
        </p:nvSpPr>
        <p:spPr>
          <a:xfrm>
            <a:off x="452566" y="1274403"/>
            <a:ext cx="8330486"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1</a:t>
            </a:r>
            <a:r>
              <a:rPr lang="en-US" sz="1400" baseline="30000" dirty="0"/>
              <a:t>st</a:t>
            </a:r>
            <a:r>
              <a:rPr lang="en-US" sz="1400" dirty="0"/>
              <a:t> level of the pom.xml is the </a:t>
            </a:r>
            <a:r>
              <a:rPr lang="en-US" sz="1400" b="1" dirty="0"/>
              <a:t>“Project management Section”</a:t>
            </a:r>
            <a:r>
              <a:rPr lang="en-US" sz="1400" dirty="0"/>
              <a:t>.</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The main tag is the &lt;project&gt; tag, which contains attributes defining the </a:t>
            </a:r>
            <a:r>
              <a:rPr lang="en-US" sz="1400" b="1" dirty="0" err="1"/>
              <a:t>xsd</a:t>
            </a:r>
            <a:r>
              <a:rPr lang="en-US" sz="1400" b="1" dirty="0"/>
              <a:t> of the xml file</a:t>
            </a:r>
          </a:p>
        </p:txBody>
      </p:sp>
      <p:sp>
        <p:nvSpPr>
          <p:cNvPr id="2" name="Rectangle 1">
            <a:extLst>
              <a:ext uri="{FF2B5EF4-FFF2-40B4-BE49-F238E27FC236}">
                <a16:creationId xmlns:a16="http://schemas.microsoft.com/office/drawing/2014/main" id="{2E65F931-0DC8-4B11-B101-C5B66D6827A2}"/>
              </a:ext>
            </a:extLst>
          </p:cNvPr>
          <p:cNvSpPr/>
          <p:nvPr/>
        </p:nvSpPr>
        <p:spPr>
          <a:xfrm>
            <a:off x="452565" y="2110929"/>
            <a:ext cx="8330487" cy="907941"/>
          </a:xfrm>
          <a:prstGeom prst="rect">
            <a:avLst/>
          </a:prstGeom>
        </p:spPr>
        <p:txBody>
          <a:bodyPr wrap="square">
            <a:spAutoFit/>
          </a:bodyPr>
          <a:lstStyle/>
          <a:p>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project </a:t>
            </a:r>
            <a:r>
              <a:rPr lang="en-US" sz="1100" dirty="0" err="1">
                <a:solidFill>
                  <a:srgbClr val="7F007F"/>
                </a:solidFill>
                <a:latin typeface="Consolas" panose="020B0609020204030204" pitchFamily="49" charset="0"/>
              </a:rPr>
              <a:t>xmlns</a:t>
            </a:r>
            <a:r>
              <a:rPr lang="en-US" sz="1100"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"http://maven.apache.org/POM/4.0.0" </a:t>
            </a:r>
            <a:r>
              <a:rPr lang="en-US" sz="1100" i="1" dirty="0" err="1">
                <a:solidFill>
                  <a:srgbClr val="7F007F"/>
                </a:solidFill>
                <a:latin typeface="Consolas" panose="020B0609020204030204" pitchFamily="49" charset="0"/>
              </a:rPr>
              <a:t>xmlns:xsi</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"http://www.w3.org/2001/XMLSchema-instance"</a:t>
            </a:r>
          </a:p>
          <a:p>
            <a:r>
              <a:rPr lang="en-US" sz="1100" dirty="0" err="1">
                <a:solidFill>
                  <a:srgbClr val="7F007F"/>
                </a:solidFill>
                <a:latin typeface="Consolas" panose="020B0609020204030204" pitchFamily="49" charset="0"/>
              </a:rPr>
              <a:t>xsi:schemaLocation</a:t>
            </a:r>
            <a:r>
              <a:rPr lang="en-US" sz="1100"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"http://maven.apache.org/POM/4.0.0 http://maven.apache.org/xsd/maven-4.0.0.xsd"</a:t>
            </a:r>
            <a:r>
              <a:rPr lang="en-US" sz="1100" i="1" dirty="0">
                <a:solidFill>
                  <a:srgbClr val="008080"/>
                </a:solidFill>
                <a:latin typeface="Consolas" panose="020B0609020204030204" pitchFamily="49" charset="0"/>
              </a:rPr>
              <a:t>&gt;</a:t>
            </a:r>
          </a:p>
          <a:p>
            <a:r>
              <a:rPr lang="en-US" sz="2000" i="1" dirty="0">
                <a:solidFill>
                  <a:srgbClr val="008080"/>
                </a:solidFill>
                <a:latin typeface="Consolas" panose="020B0609020204030204" pitchFamily="49" charset="0"/>
              </a:rPr>
              <a:t>…</a:t>
            </a:r>
          </a:p>
          <a:p>
            <a:r>
              <a:rPr lang="en-US" sz="1100" dirty="0">
                <a:solidFill>
                  <a:srgbClr val="008080"/>
                </a:solidFill>
                <a:latin typeface="Consolas" panose="020B0609020204030204" pitchFamily="49" charset="0"/>
              </a:rPr>
              <a:t>&lt;/project&gt;</a:t>
            </a:r>
            <a:endParaRPr lang="en-US" sz="1100" dirty="0"/>
          </a:p>
        </p:txBody>
      </p:sp>
      <p:sp>
        <p:nvSpPr>
          <p:cNvPr id="8" name="TextBox 7">
            <a:extLst>
              <a:ext uri="{FF2B5EF4-FFF2-40B4-BE49-F238E27FC236}">
                <a16:creationId xmlns:a16="http://schemas.microsoft.com/office/drawing/2014/main" id="{4468C4A5-D05B-43A5-8C1D-14CEF0749F0A}"/>
              </a:ext>
            </a:extLst>
          </p:cNvPr>
          <p:cNvSpPr txBox="1"/>
          <p:nvPr/>
        </p:nvSpPr>
        <p:spPr>
          <a:xfrm>
            <a:off x="452566" y="3166915"/>
            <a:ext cx="8330486" cy="1661993"/>
          </a:xfrm>
          <a:prstGeom prst="rect">
            <a:avLst/>
          </a:prstGeom>
          <a:noFill/>
        </p:spPr>
        <p:txBody>
          <a:bodyPr wrap="square" rtlCol="0">
            <a:spAutoFit/>
          </a:bodyPr>
          <a:lstStyle/>
          <a:p>
            <a:pPr marL="285750" indent="-285750">
              <a:buFont typeface="Arial" panose="020B0604020202020204" pitchFamily="34" charset="0"/>
              <a:buChar char="•"/>
            </a:pPr>
            <a:r>
              <a:rPr lang="en-US" sz="1400" dirty="0"/>
              <a:t>Everything is defined inside this &lt;project&gt; tag, like :</a:t>
            </a:r>
          </a:p>
          <a:p>
            <a:pPr marL="742911" lvl="1" indent="-285750">
              <a:buFont typeface="Arial" panose="020B0604020202020204" pitchFamily="34" charset="0"/>
              <a:buChar char="•"/>
            </a:pPr>
            <a:r>
              <a:rPr lang="en-US" sz="1400" dirty="0"/>
              <a:t>ID and Name of the project</a:t>
            </a:r>
          </a:p>
          <a:p>
            <a:pPr marL="742911" lvl="1" indent="-285750">
              <a:buFont typeface="Arial" panose="020B0604020202020204" pitchFamily="34" charset="0"/>
              <a:buChar char="•"/>
            </a:pPr>
            <a:r>
              <a:rPr lang="en-US" sz="1400" dirty="0"/>
              <a:t>Version</a:t>
            </a:r>
          </a:p>
          <a:p>
            <a:pPr marL="742911" lvl="1" indent="-285750">
              <a:buFont typeface="Arial" panose="020B0604020202020204" pitchFamily="34" charset="0"/>
              <a:buChar char="•"/>
            </a:pPr>
            <a:r>
              <a:rPr lang="en-US" sz="1400" dirty="0" err="1"/>
              <a:t>groupId</a:t>
            </a:r>
            <a:r>
              <a:rPr lang="en-US" sz="1400" dirty="0"/>
              <a:t> and </a:t>
            </a:r>
            <a:r>
              <a:rPr lang="en-US" sz="1400" dirty="0" err="1"/>
              <a:t>artifactId</a:t>
            </a:r>
            <a:r>
              <a:rPr lang="en-US" sz="1400" dirty="0"/>
              <a:t> (this will be used to download an artifact from the Central Repository).</a:t>
            </a:r>
          </a:p>
          <a:p>
            <a:pPr marL="742911" lvl="1" indent="-285750">
              <a:buFont typeface="Arial" panose="020B0604020202020204" pitchFamily="34" charset="0"/>
              <a:buChar char="•"/>
            </a:pPr>
            <a:r>
              <a:rPr lang="en-US" sz="1400" dirty="0"/>
              <a:t>packaging</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a:p>
        </p:txBody>
      </p:sp>
      <p:sp>
        <p:nvSpPr>
          <p:cNvPr id="4" name="Rectangle 3">
            <a:extLst>
              <a:ext uri="{FF2B5EF4-FFF2-40B4-BE49-F238E27FC236}">
                <a16:creationId xmlns:a16="http://schemas.microsoft.com/office/drawing/2014/main" id="{2E153AAB-4BA6-4E42-A04D-DB158E863472}"/>
              </a:ext>
            </a:extLst>
          </p:cNvPr>
          <p:cNvSpPr/>
          <p:nvPr/>
        </p:nvSpPr>
        <p:spPr>
          <a:xfrm>
            <a:off x="452565" y="4311724"/>
            <a:ext cx="8691435" cy="2123658"/>
          </a:xfrm>
          <a:prstGeom prst="rect">
            <a:avLst/>
          </a:prstGeom>
        </p:spPr>
        <p:txBody>
          <a:bodyPr wrap="square">
            <a:spAutoFit/>
          </a:bodyPr>
          <a:lstStyle/>
          <a:p>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project </a:t>
            </a:r>
            <a:r>
              <a:rPr lang="en-US" sz="1100" dirty="0" err="1">
                <a:solidFill>
                  <a:srgbClr val="7F007F"/>
                </a:solidFill>
                <a:latin typeface="Consolas" panose="020B0609020204030204" pitchFamily="49" charset="0"/>
              </a:rPr>
              <a:t>xmlns</a:t>
            </a:r>
            <a:r>
              <a:rPr lang="en-US" sz="1100"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"http://maven.apache.org/POM/4.0.0" </a:t>
            </a:r>
            <a:r>
              <a:rPr lang="en-US" sz="1100" i="1" dirty="0" err="1">
                <a:solidFill>
                  <a:srgbClr val="7F007F"/>
                </a:solidFill>
                <a:latin typeface="Consolas" panose="020B0609020204030204" pitchFamily="49" charset="0"/>
              </a:rPr>
              <a:t>xmlns:xsi</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"http://www.w3.org/2001/XMLSchema-instance" </a:t>
            </a:r>
            <a:r>
              <a:rPr lang="en-US" sz="1100" i="1" dirty="0" err="1">
                <a:solidFill>
                  <a:srgbClr val="7F007F"/>
                </a:solidFill>
                <a:latin typeface="Consolas" panose="020B0609020204030204" pitchFamily="49" charset="0"/>
              </a:rPr>
              <a:t>xsi:schemaLocation</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"http://maven.apache.org/POM/4.0.0 http://maven.apache.org/xsd/maven-4.0.0.xsd"</a:t>
            </a:r>
            <a:r>
              <a:rPr lang="en-US" sz="1100" i="1" dirty="0">
                <a:solidFill>
                  <a:srgbClr val="008080"/>
                </a:solidFill>
                <a:latin typeface="Consolas" panose="020B0609020204030204" pitchFamily="49" charset="0"/>
              </a:rPr>
              <a:t>&gt;</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modelVersion</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4.0.0</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modelVersion</a:t>
            </a:r>
            <a:r>
              <a:rPr lang="en-US" sz="1100" dirty="0">
                <a:solidFill>
                  <a:srgbClr val="008080"/>
                </a:solidFill>
                <a:latin typeface="Consolas" panose="020B0609020204030204" pitchFamily="49" charset="0"/>
              </a:rPr>
              <a:t>&gt;</a:t>
            </a:r>
          </a:p>
          <a:p>
            <a:r>
              <a:rPr lang="en-US" sz="1100" dirty="0">
                <a:solidFill>
                  <a:srgbClr val="3F5FBF"/>
                </a:solidFill>
                <a:latin typeface="Consolas" panose="020B0609020204030204" pitchFamily="49" charset="0"/>
              </a:rPr>
              <a:t>&lt;!-- </a:t>
            </a:r>
            <a:r>
              <a:rPr lang="en-US" sz="1100" dirty="0" err="1">
                <a:solidFill>
                  <a:srgbClr val="3F5FBF"/>
                </a:solidFill>
                <a:latin typeface="Consolas" panose="020B0609020204030204" pitchFamily="49" charset="0"/>
              </a:rPr>
              <a:t>Coordonees</a:t>
            </a:r>
            <a:r>
              <a:rPr lang="en-US" sz="1100" dirty="0">
                <a:solidFill>
                  <a:srgbClr val="3F5FBF"/>
                </a:solidFill>
                <a:latin typeface="Consolas" panose="020B0609020204030204" pitchFamily="49" charset="0"/>
              </a:rPr>
              <a:t> Maven </a:t>
            </a:r>
            <a:r>
              <a:rPr lang="en-US" sz="1100" dirty="0" err="1">
                <a:solidFill>
                  <a:srgbClr val="3F5FBF"/>
                </a:solidFill>
                <a:latin typeface="Consolas" panose="020B0609020204030204" pitchFamily="49" charset="0"/>
              </a:rPr>
              <a:t>projet</a:t>
            </a:r>
            <a:r>
              <a:rPr lang="en-US" sz="1100" dirty="0">
                <a:solidFill>
                  <a:srgbClr val="3F5FBF"/>
                </a:solidFill>
                <a:latin typeface="Consolas" panose="020B0609020204030204" pitchFamily="49" charset="0"/>
              </a:rPr>
              <a:t> Parent--&gt;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r>
              <a:rPr lang="en-US" sz="1100" dirty="0" err="1">
                <a:solidFill>
                  <a:srgbClr val="000000"/>
                </a:solidFill>
                <a:latin typeface="Consolas" panose="020B0609020204030204" pitchFamily="49" charset="0"/>
              </a:rPr>
              <a:t>com.accenture.academy.app</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r>
              <a:rPr lang="en-US" sz="1100" dirty="0" err="1">
                <a:solidFill>
                  <a:srgbClr val="000000"/>
                </a:solidFill>
                <a:latin typeface="Consolas" panose="020B0609020204030204" pitchFamily="49" charset="0"/>
              </a:rPr>
              <a:t>AccentureAcademy</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0.0.1</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p>
          <a:p>
            <a:r>
              <a:rPr lang="fr-FR" sz="1100" dirty="0">
                <a:solidFill>
                  <a:srgbClr val="3F5FBF"/>
                </a:solidFill>
                <a:latin typeface="Consolas" panose="020B0609020204030204" pitchFamily="49" charset="0"/>
              </a:rPr>
              <a:t>&lt;!-- Packaging du projet Parent = POM--&gt;</a:t>
            </a:r>
            <a:r>
              <a:rPr lang="fr-FR"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packaging</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jar</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packaging</a:t>
            </a:r>
            <a:r>
              <a:rPr lang="en-US" sz="1100" dirty="0">
                <a:solidFill>
                  <a:srgbClr val="008080"/>
                </a:solidFill>
                <a:latin typeface="Consolas" panose="020B0609020204030204" pitchFamily="49" charset="0"/>
              </a:rPr>
              <a:t>&gt;</a:t>
            </a:r>
          </a:p>
          <a:p>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name</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Accenture Academy</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name</a:t>
            </a:r>
            <a:r>
              <a:rPr lang="en-US" sz="1100" dirty="0">
                <a:solidFill>
                  <a:srgbClr val="008080"/>
                </a:solidFill>
                <a:latin typeface="Consolas" panose="020B0609020204030204" pitchFamily="49" charset="0"/>
              </a:rPr>
              <a:t>&gt;</a:t>
            </a:r>
          </a:p>
          <a:p>
            <a:r>
              <a:rPr lang="en-US" sz="1100" dirty="0">
                <a:solidFill>
                  <a:srgbClr val="008080"/>
                </a:solidFill>
                <a:latin typeface="Consolas" panose="020B0609020204030204" pitchFamily="49" charset="0"/>
              </a:rPr>
              <a:t>&lt;/project&gt;</a:t>
            </a:r>
            <a:endParaRPr lang="en-US" sz="1100" dirty="0"/>
          </a:p>
        </p:txBody>
      </p:sp>
    </p:spTree>
    <p:extLst>
      <p:ext uri="{BB962C8B-B14F-4D97-AF65-F5344CB8AC3E}">
        <p14:creationId xmlns:p14="http://schemas.microsoft.com/office/powerpoint/2010/main" val="310908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Management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also have the </a:t>
            </a:r>
            <a:r>
              <a:rPr lang="en-US" b="1" dirty="0"/>
              <a:t>&lt;organization&gt;</a:t>
            </a:r>
            <a:r>
              <a:rPr lang="en-US" dirty="0"/>
              <a:t> tag which regroups data about the </a:t>
            </a:r>
            <a:r>
              <a:rPr lang="en-US" dirty="0" err="1"/>
              <a:t>organisation</a:t>
            </a:r>
            <a:endParaRPr lang="en-US" dirty="0"/>
          </a:p>
          <a:p>
            <a:pPr marL="742911" lvl="1" indent="-28575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2E153AAB-4BA6-4E42-A04D-DB158E863472}"/>
              </a:ext>
            </a:extLst>
          </p:cNvPr>
          <p:cNvSpPr/>
          <p:nvPr/>
        </p:nvSpPr>
        <p:spPr>
          <a:xfrm>
            <a:off x="452567" y="2005822"/>
            <a:ext cx="8691435" cy="3139321"/>
          </a:xfrm>
          <a:prstGeom prst="rect">
            <a:avLst/>
          </a:prstGeom>
        </p:spPr>
        <p:txBody>
          <a:bodyPr wrap="square">
            <a:spAutoFit/>
          </a:bodyPr>
          <a:lstStyle/>
          <a:p>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project </a:t>
            </a:r>
            <a:r>
              <a:rPr lang="en-US" sz="1100" dirty="0" err="1">
                <a:solidFill>
                  <a:srgbClr val="7F007F"/>
                </a:solidFill>
                <a:latin typeface="Consolas" panose="020B0609020204030204" pitchFamily="49" charset="0"/>
              </a:rPr>
              <a:t>xmlns</a:t>
            </a:r>
            <a:r>
              <a:rPr lang="en-US" sz="1100"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"http://maven.apache.org/POM/4.0.0" </a:t>
            </a:r>
            <a:r>
              <a:rPr lang="en-US" sz="1100" i="1" dirty="0" err="1">
                <a:solidFill>
                  <a:srgbClr val="7F007F"/>
                </a:solidFill>
                <a:latin typeface="Consolas" panose="020B0609020204030204" pitchFamily="49" charset="0"/>
              </a:rPr>
              <a:t>xmlns:xsi</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"http://www.w3.org/2001/XMLSchema-instance" </a:t>
            </a:r>
            <a:r>
              <a:rPr lang="en-US" sz="1100" i="1" dirty="0" err="1">
                <a:solidFill>
                  <a:srgbClr val="7F007F"/>
                </a:solidFill>
                <a:latin typeface="Consolas" panose="020B0609020204030204" pitchFamily="49" charset="0"/>
              </a:rPr>
              <a:t>xsi:schemaLocation</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"http://maven.apache.org/POM/4.0.0 http://maven.apache.org/xsd/maven-4.0.0.xsd"</a:t>
            </a:r>
            <a:r>
              <a:rPr lang="en-US" sz="1100" i="1" dirty="0">
                <a:solidFill>
                  <a:srgbClr val="008080"/>
                </a:solidFill>
                <a:latin typeface="Consolas" panose="020B0609020204030204" pitchFamily="49" charset="0"/>
              </a:rPr>
              <a:t>&gt;</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modelVersion</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4.0.0</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modelVersion</a:t>
            </a:r>
            <a:r>
              <a:rPr lang="en-US" sz="1100" dirty="0">
                <a:solidFill>
                  <a:srgbClr val="008080"/>
                </a:solidFill>
                <a:latin typeface="Consolas" panose="020B0609020204030204" pitchFamily="49" charset="0"/>
              </a:rPr>
              <a:t>&gt;</a:t>
            </a:r>
          </a:p>
          <a:p>
            <a:r>
              <a:rPr lang="en-US" sz="1100" dirty="0">
                <a:solidFill>
                  <a:srgbClr val="3F5FBF"/>
                </a:solidFill>
                <a:latin typeface="Consolas" panose="020B0609020204030204" pitchFamily="49" charset="0"/>
              </a:rPr>
              <a:t>&lt;!-- </a:t>
            </a:r>
            <a:r>
              <a:rPr lang="en-US" sz="1100" dirty="0" err="1">
                <a:solidFill>
                  <a:srgbClr val="3F5FBF"/>
                </a:solidFill>
                <a:latin typeface="Consolas" panose="020B0609020204030204" pitchFamily="49" charset="0"/>
              </a:rPr>
              <a:t>Coordonees</a:t>
            </a:r>
            <a:r>
              <a:rPr lang="en-US" sz="1100" dirty="0">
                <a:solidFill>
                  <a:srgbClr val="3F5FBF"/>
                </a:solidFill>
                <a:latin typeface="Consolas" panose="020B0609020204030204" pitchFamily="49" charset="0"/>
              </a:rPr>
              <a:t> Maven </a:t>
            </a:r>
            <a:r>
              <a:rPr lang="en-US" sz="1100" dirty="0" err="1">
                <a:solidFill>
                  <a:srgbClr val="3F5FBF"/>
                </a:solidFill>
                <a:latin typeface="Consolas" panose="020B0609020204030204" pitchFamily="49" charset="0"/>
              </a:rPr>
              <a:t>projet</a:t>
            </a:r>
            <a:r>
              <a:rPr lang="en-US" sz="1100" dirty="0">
                <a:solidFill>
                  <a:srgbClr val="3F5FBF"/>
                </a:solidFill>
                <a:latin typeface="Consolas" panose="020B0609020204030204" pitchFamily="49" charset="0"/>
              </a:rPr>
              <a:t> Parent--&gt;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r>
              <a:rPr lang="en-US" sz="1100" dirty="0" err="1">
                <a:solidFill>
                  <a:srgbClr val="000000"/>
                </a:solidFill>
                <a:latin typeface="Consolas" panose="020B0609020204030204" pitchFamily="49" charset="0"/>
              </a:rPr>
              <a:t>com.accenture.academy.app</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r>
              <a:rPr lang="en-US" sz="1100" dirty="0" err="1">
                <a:solidFill>
                  <a:srgbClr val="000000"/>
                </a:solidFill>
                <a:latin typeface="Consolas" panose="020B0609020204030204" pitchFamily="49" charset="0"/>
              </a:rPr>
              <a:t>AccentureAcademy</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0.0.1</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p>
          <a:p>
            <a:r>
              <a:rPr lang="fr-FR" sz="1100" dirty="0">
                <a:solidFill>
                  <a:srgbClr val="3F5FBF"/>
                </a:solidFill>
                <a:latin typeface="Consolas" panose="020B0609020204030204" pitchFamily="49" charset="0"/>
              </a:rPr>
              <a:t>&lt;!-- Packaging du projet Parent = POM--&gt;</a:t>
            </a:r>
            <a:r>
              <a:rPr lang="fr-FR"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packaging</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jar</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packaging</a:t>
            </a:r>
            <a:r>
              <a:rPr lang="en-US" sz="1100" dirty="0">
                <a:solidFill>
                  <a:srgbClr val="008080"/>
                </a:solidFill>
                <a:latin typeface="Consolas" panose="020B0609020204030204" pitchFamily="49" charset="0"/>
              </a:rPr>
              <a:t>&gt;</a:t>
            </a:r>
          </a:p>
          <a:p>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name</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Accenture Academy</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name</a:t>
            </a:r>
            <a:r>
              <a:rPr lang="en-US" sz="1100" dirty="0">
                <a:solidFill>
                  <a:srgbClr val="008080"/>
                </a:solidFill>
                <a:latin typeface="Consolas" panose="020B0609020204030204" pitchFamily="49" charset="0"/>
              </a:rPr>
              <a:t>&gt;</a:t>
            </a:r>
          </a:p>
          <a:p>
            <a:endParaRPr lang="en-US" sz="1100" dirty="0">
              <a:solidFill>
                <a:srgbClr val="008080"/>
              </a:solidFill>
              <a:latin typeface="Consolas" panose="020B0609020204030204" pitchFamily="49" charset="0"/>
            </a:endParaRPr>
          </a:p>
          <a:p>
            <a:r>
              <a:rPr lang="en-US" sz="1100" dirty="0">
                <a:solidFill>
                  <a:srgbClr val="008080"/>
                </a:solidFill>
                <a:latin typeface="Consolas" panose="020B0609020204030204" pitchFamily="49" charset="0"/>
              </a:rPr>
              <a:t> &lt;organization&gt;      </a:t>
            </a:r>
          </a:p>
          <a:p>
            <a:r>
              <a:rPr lang="en-US" sz="1100" dirty="0">
                <a:solidFill>
                  <a:srgbClr val="008080"/>
                </a:solidFill>
                <a:latin typeface="Consolas" panose="020B0609020204030204" pitchFamily="49" charset="0"/>
              </a:rPr>
              <a:t>    &lt;name&gt;</a:t>
            </a:r>
            <a:r>
              <a:rPr lang="en-US" sz="1100" dirty="0">
                <a:solidFill>
                  <a:srgbClr val="000000"/>
                </a:solidFill>
                <a:latin typeface="Consolas" panose="020B0609020204030204" pitchFamily="49" charset="0"/>
              </a:rPr>
              <a:t>Accenture Academy Org.&lt;/</a:t>
            </a:r>
            <a:r>
              <a:rPr lang="en-US" sz="1100" dirty="0">
                <a:solidFill>
                  <a:srgbClr val="008080"/>
                </a:solidFill>
                <a:latin typeface="Consolas" panose="020B0609020204030204" pitchFamily="49" charset="0"/>
              </a:rPr>
              <a:t>name&gt;    </a:t>
            </a:r>
          </a:p>
          <a:p>
            <a:r>
              <a:rPr lang="en-US" sz="1100" dirty="0">
                <a:solidFill>
                  <a:srgbClr val="008080"/>
                </a:solidFill>
                <a:latin typeface="Consolas" panose="020B0609020204030204" pitchFamily="49" charset="0"/>
              </a:rPr>
              <a:t>    &lt;</a:t>
            </a:r>
            <a:r>
              <a:rPr lang="en-US" sz="1100" dirty="0" err="1">
                <a:solidFill>
                  <a:srgbClr val="008080"/>
                </a:solidFill>
                <a:latin typeface="Consolas" panose="020B0609020204030204" pitchFamily="49" charset="0"/>
              </a:rPr>
              <a:t>url</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http://www.accenture-academy.com</a:t>
            </a:r>
            <a:r>
              <a:rPr lang="en-US" sz="1100" dirty="0">
                <a:solidFill>
                  <a:srgbClr val="008080"/>
                </a:solidFill>
                <a:latin typeface="Consolas" panose="020B0609020204030204" pitchFamily="49" charset="0"/>
              </a:rPr>
              <a:t>&lt;/url&gt;   </a:t>
            </a:r>
          </a:p>
          <a:p>
            <a:r>
              <a:rPr lang="en-US" sz="1100" dirty="0">
                <a:solidFill>
                  <a:srgbClr val="008080"/>
                </a:solidFill>
                <a:latin typeface="Consolas" panose="020B0609020204030204" pitchFamily="49" charset="0"/>
              </a:rPr>
              <a:t>    &lt;logo</a:t>
            </a:r>
            <a:r>
              <a:rPr lang="en-US" sz="1100" dirty="0">
                <a:solidFill>
                  <a:srgbClr val="000000"/>
                </a:solidFill>
                <a:latin typeface="Consolas" panose="020B0609020204030204" pitchFamily="49" charset="0"/>
              </a:rPr>
              <a:t>&gt;/images/AA_logo.gif</a:t>
            </a:r>
            <a:r>
              <a:rPr lang="en-US" sz="1100" dirty="0">
                <a:solidFill>
                  <a:srgbClr val="008080"/>
                </a:solidFill>
                <a:latin typeface="Consolas" panose="020B0609020204030204" pitchFamily="49" charset="0"/>
              </a:rPr>
              <a:t>&lt;/logo&gt;  </a:t>
            </a:r>
          </a:p>
          <a:p>
            <a:r>
              <a:rPr lang="en-US" sz="1100" dirty="0">
                <a:solidFill>
                  <a:srgbClr val="008080"/>
                </a:solidFill>
                <a:latin typeface="Consolas" panose="020B0609020204030204" pitchFamily="49" charset="0"/>
              </a:rPr>
              <a:t>  &lt;/organization&gt;</a:t>
            </a:r>
          </a:p>
          <a:p>
            <a:r>
              <a:rPr lang="en-US" sz="1100" dirty="0">
                <a:solidFill>
                  <a:srgbClr val="008080"/>
                </a:solidFill>
                <a:latin typeface="Consolas" panose="020B0609020204030204" pitchFamily="49" charset="0"/>
              </a:rPr>
              <a:t>&lt;/project&gt;</a:t>
            </a:r>
            <a:endParaRPr lang="en-US" sz="1100" dirty="0"/>
          </a:p>
        </p:txBody>
      </p:sp>
    </p:spTree>
    <p:extLst>
      <p:ext uri="{BB962C8B-B14F-4D97-AF65-F5344CB8AC3E}">
        <p14:creationId xmlns:p14="http://schemas.microsoft.com/office/powerpoint/2010/main" val="49024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Dependency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Below the &lt;project&gt; tag, on the 2</a:t>
            </a:r>
            <a:r>
              <a:rPr lang="en-US" baseline="30000" dirty="0"/>
              <a:t>nd</a:t>
            </a:r>
            <a:r>
              <a:rPr lang="en-US" dirty="0"/>
              <a:t> level, we have the </a:t>
            </a:r>
            <a:r>
              <a:rPr lang="en-US" b="1" dirty="0"/>
              <a:t>&lt;dependencies&gt; </a:t>
            </a:r>
            <a:r>
              <a:rPr lang="en-US" dirty="0"/>
              <a:t>tag.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tag allows us to input various </a:t>
            </a:r>
            <a:r>
              <a:rPr lang="en-US" b="1" dirty="0"/>
              <a:t>&lt;dependency&gt; </a:t>
            </a:r>
            <a:r>
              <a:rPr lang="en-US" dirty="0"/>
              <a:t>tags, which allows us to download the different libraries needed for our projects.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Example : We need the </a:t>
            </a:r>
            <a:r>
              <a:rPr lang="en-US" b="1" dirty="0"/>
              <a:t>“log4j-1.2.8.jar”</a:t>
            </a:r>
            <a:r>
              <a:rPr lang="en-US" dirty="0"/>
              <a:t>, which contains java classes for logging data inside a “*.log” file.</a:t>
            </a:r>
          </a:p>
          <a:p>
            <a:pPr marL="285750" indent="-285750">
              <a:buFont typeface="Arial" panose="020B0604020202020204" pitchFamily="34" charset="0"/>
              <a:buChar char="•"/>
            </a:pPr>
            <a:endParaRPr lang="en-US" dirty="0"/>
          </a:p>
          <a:p>
            <a:pPr marL="742911" lvl="1" indent="-285750">
              <a:buFont typeface="Arial" panose="020B0604020202020204" pitchFamily="34" charset="0"/>
              <a:buChar char="•"/>
            </a:pPr>
            <a:r>
              <a:rPr lang="en-US" dirty="0"/>
              <a:t>One solution will be to download the jar and put it in the build path of our project.</a:t>
            </a:r>
          </a:p>
          <a:p>
            <a:pPr marL="742911" lvl="1" indent="-285750">
              <a:buFont typeface="Arial" panose="020B0604020202020204" pitchFamily="34" charset="0"/>
              <a:buChar char="•"/>
            </a:pPr>
            <a:endParaRPr lang="en-US" dirty="0"/>
          </a:p>
          <a:p>
            <a:pPr marL="742911" lvl="1" indent="-285750">
              <a:buFont typeface="Arial" panose="020B0604020202020204" pitchFamily="34" charset="0"/>
              <a:buChar char="•"/>
            </a:pPr>
            <a:r>
              <a:rPr lang="en-US" b="1" dirty="0"/>
              <a:t>However, what will happen if log4j has created a new, improved and secured version of this library and we need to swap it for all of our projects?</a:t>
            </a:r>
          </a:p>
          <a:p>
            <a:pPr marL="742911"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78617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Dependency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&lt;dependencies&gt; tag allow us to download several libraries from the Central Repository into our Local/Cached Repository.</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This is done using the</a:t>
            </a:r>
            <a:r>
              <a:rPr lang="en-US" b="1" dirty="0"/>
              <a:t> &lt;dependency&gt;&lt;/dependency&gt; </a:t>
            </a:r>
            <a:r>
              <a:rPr lang="en-US" dirty="0"/>
              <a:t>tag found inside the &lt;dependencies&gt; tag.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Inside the &lt;dependency&gt; tag, we have 4 main tags :</a:t>
            </a:r>
          </a:p>
          <a:p>
            <a:pPr marL="742911" lvl="1" indent="-285750">
              <a:buFont typeface="Arial" panose="020B0604020202020204" pitchFamily="34" charset="0"/>
              <a:buChar char="•"/>
            </a:pPr>
            <a:r>
              <a:rPr lang="en-US" dirty="0"/>
              <a:t>&lt;</a:t>
            </a:r>
            <a:r>
              <a:rPr lang="en-US" dirty="0" err="1"/>
              <a:t>groupId</a:t>
            </a:r>
            <a:r>
              <a:rPr lang="en-US" dirty="0"/>
              <a:t>&gt;…&lt;/</a:t>
            </a:r>
            <a:r>
              <a:rPr lang="en-US" dirty="0" err="1"/>
              <a:t>groupId</a:t>
            </a:r>
            <a:r>
              <a:rPr lang="en-US" dirty="0"/>
              <a:t>&gt;</a:t>
            </a:r>
          </a:p>
          <a:p>
            <a:pPr marL="742911" lvl="1" indent="-285750">
              <a:buFont typeface="Arial" panose="020B0604020202020204" pitchFamily="34" charset="0"/>
              <a:buChar char="•"/>
            </a:pPr>
            <a:r>
              <a:rPr lang="en-US" dirty="0"/>
              <a:t>&lt;</a:t>
            </a:r>
            <a:r>
              <a:rPr lang="en-US" dirty="0" err="1"/>
              <a:t>artifactId</a:t>
            </a:r>
            <a:r>
              <a:rPr lang="en-US" dirty="0"/>
              <a:t>&gt;…&lt;/</a:t>
            </a:r>
            <a:r>
              <a:rPr lang="en-US" dirty="0" err="1"/>
              <a:t>artifactId</a:t>
            </a:r>
            <a:r>
              <a:rPr lang="en-US" dirty="0"/>
              <a:t>&gt;</a:t>
            </a:r>
          </a:p>
          <a:p>
            <a:pPr marL="742911" lvl="1" indent="-285750">
              <a:buFont typeface="Arial" panose="020B0604020202020204" pitchFamily="34" charset="0"/>
              <a:buChar char="•"/>
            </a:pPr>
            <a:r>
              <a:rPr lang="en-US" dirty="0"/>
              <a:t>&lt;version&gt;…&lt;/version&gt;</a:t>
            </a:r>
          </a:p>
          <a:p>
            <a:pPr marL="742911" lvl="1" indent="-285750">
              <a:buFont typeface="Arial" panose="020B0604020202020204" pitchFamily="34" charset="0"/>
              <a:buChar char="•"/>
            </a:pPr>
            <a:r>
              <a:rPr lang="en-US" dirty="0"/>
              <a:t>&lt;scope&gt;…&lt;/scope&gt;</a:t>
            </a:r>
          </a:p>
          <a:p>
            <a:pPr marL="285750" indent="-285750">
              <a:buFont typeface="Arial" panose="020B0604020202020204" pitchFamily="34" charset="0"/>
              <a:buChar char="•"/>
            </a:pPr>
            <a:r>
              <a:rPr lang="en-US" dirty="0"/>
              <a:t>Example :</a:t>
            </a:r>
          </a:p>
        </p:txBody>
      </p:sp>
      <p:sp>
        <p:nvSpPr>
          <p:cNvPr id="2" name="Rectangle 1">
            <a:extLst>
              <a:ext uri="{FF2B5EF4-FFF2-40B4-BE49-F238E27FC236}">
                <a16:creationId xmlns:a16="http://schemas.microsoft.com/office/drawing/2014/main" id="{616E599B-3141-470E-B000-B272C55E36F2}"/>
              </a:ext>
            </a:extLst>
          </p:cNvPr>
          <p:cNvSpPr/>
          <p:nvPr/>
        </p:nvSpPr>
        <p:spPr>
          <a:xfrm>
            <a:off x="452567" y="4690723"/>
            <a:ext cx="8472311" cy="2031325"/>
          </a:xfrm>
          <a:prstGeom prst="rect">
            <a:avLst/>
          </a:prstGeom>
        </p:spPr>
        <p:txBody>
          <a:bodyPr wrap="square">
            <a:spAutoFit/>
          </a:bodyPr>
          <a:lstStyle/>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dependencies</a:t>
            </a:r>
            <a:r>
              <a:rPr lang="en-US" sz="1400" dirty="0">
                <a:solidFill>
                  <a:srgbClr val="008080"/>
                </a:solidFill>
                <a:latin typeface="Consolas" panose="020B0609020204030204" pitchFamily="49" charset="0"/>
              </a:rPr>
              <a:t>&gt;</a:t>
            </a:r>
          </a:p>
          <a:p>
            <a:r>
              <a:rPr lang="en-US" sz="1400" dirty="0">
                <a:solidFill>
                  <a:srgbClr val="3F5FBF"/>
                </a:solidFill>
                <a:latin typeface="Consolas" panose="020B0609020204030204" pitchFamily="49" charset="0"/>
              </a:rPr>
              <a:t>	&lt;!-- https://mvnrepository.com/artifact/log4j/log4j --&gt;</a:t>
            </a:r>
          </a:p>
          <a:p>
            <a:r>
              <a:rPr lang="en-US" sz="1400" dirty="0">
                <a:solidFill>
                  <a:srgbClr val="008080"/>
                </a:solidFill>
                <a:latin typeface="Consolas" panose="020B0609020204030204" pitchFamily="49" charset="0"/>
              </a:rPr>
              <a:t>	&lt;</a:t>
            </a:r>
            <a:r>
              <a:rPr lang="en-US" sz="1400" dirty="0">
                <a:solidFill>
                  <a:srgbClr val="3F7F7F"/>
                </a:solidFill>
                <a:latin typeface="Consolas" panose="020B0609020204030204" pitchFamily="49" charset="0"/>
              </a:rPr>
              <a:t>dependency</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		&lt;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log4j</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		&lt;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log4j</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		&lt;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1.2.8</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		&lt;scope&gt;</a:t>
            </a:r>
            <a:r>
              <a:rPr lang="en-US" sz="1400" dirty="0">
                <a:solidFill>
                  <a:srgbClr val="000000"/>
                </a:solidFill>
                <a:latin typeface="Consolas" panose="020B0609020204030204" pitchFamily="49" charset="0"/>
              </a:rPr>
              <a:t>test</a:t>
            </a:r>
            <a:r>
              <a:rPr lang="en-US" sz="1400" dirty="0">
                <a:solidFill>
                  <a:srgbClr val="008080"/>
                </a:solidFill>
                <a:latin typeface="Consolas" panose="020B0609020204030204" pitchFamily="49" charset="0"/>
              </a:rPr>
              <a:t>&lt;/scope&gt;</a:t>
            </a:r>
          </a:p>
          <a:p>
            <a:r>
              <a:rPr lang="en-US" sz="1400" dirty="0">
                <a:solidFill>
                  <a:srgbClr val="008080"/>
                </a:solidFill>
                <a:latin typeface="Consolas" panose="020B0609020204030204" pitchFamily="49" charset="0"/>
              </a:rPr>
              <a:t>	&lt;/</a:t>
            </a:r>
            <a:r>
              <a:rPr lang="en-US" sz="1400" dirty="0">
                <a:solidFill>
                  <a:srgbClr val="3F7F7F"/>
                </a:solidFill>
                <a:latin typeface="Consolas" panose="020B0609020204030204" pitchFamily="49" charset="0"/>
              </a:rPr>
              <a:t>dependency</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dependencies</a:t>
            </a:r>
            <a:r>
              <a:rPr lang="en-US" sz="1400" dirty="0">
                <a:solidFill>
                  <a:srgbClr val="008080"/>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168501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Dependency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2539157"/>
          </a:xfrm>
          <a:prstGeom prst="rect">
            <a:avLst/>
          </a:prstGeom>
          <a:noFill/>
        </p:spPr>
        <p:txBody>
          <a:bodyPr wrap="square" rtlCol="0">
            <a:spAutoFit/>
          </a:bodyPr>
          <a:lstStyle/>
          <a:p>
            <a:pPr marL="285750" indent="-285750">
              <a:buFont typeface="Arial" panose="020B0604020202020204" pitchFamily="34" charset="0"/>
              <a:buChar char="•"/>
            </a:pPr>
            <a:r>
              <a:rPr lang="en-US" dirty="0"/>
              <a:t>To download a dependency, we only need to provide values for &lt;</a:t>
            </a:r>
            <a:r>
              <a:rPr lang="en-US" dirty="0" err="1"/>
              <a:t>groupId</a:t>
            </a:r>
            <a:r>
              <a:rPr lang="en-US" dirty="0"/>
              <a:t>&gt;, &lt;</a:t>
            </a:r>
            <a:r>
              <a:rPr lang="en-US" dirty="0" err="1"/>
              <a:t>artifactId</a:t>
            </a:r>
            <a:r>
              <a:rPr lang="en-US" dirty="0"/>
              <a:t>&gt; and &lt;version&gt;.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three values form the project's fully qualified artifact name. This is in the form of &lt;</a:t>
            </a:r>
            <a:r>
              <a:rPr lang="en-US" b="1" dirty="0" err="1"/>
              <a:t>groupId</a:t>
            </a:r>
            <a:r>
              <a:rPr lang="en-US" dirty="0"/>
              <a:t>&gt;:&lt;</a:t>
            </a:r>
            <a:r>
              <a:rPr lang="en-US" dirty="0" err="1"/>
              <a:t>artifactId</a:t>
            </a:r>
            <a:r>
              <a:rPr lang="en-US" dirty="0"/>
              <a:t>&gt;:&lt;version&gt;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Usually on a central repository, the “</a:t>
            </a:r>
            <a:r>
              <a:rPr lang="en-US" dirty="0" err="1"/>
              <a:t>groupId</a:t>
            </a:r>
            <a:r>
              <a:rPr lang="en-US" dirty="0"/>
              <a:t>” represents the 1</a:t>
            </a:r>
            <a:r>
              <a:rPr lang="en-US" baseline="30000" dirty="0"/>
              <a:t>st</a:t>
            </a:r>
            <a:r>
              <a:rPr lang="en-US" dirty="0"/>
              <a:t> levels of folders before obtaining the main folder for the artifact.</a:t>
            </a:r>
          </a:p>
          <a:p>
            <a:pPr marL="285750" indent="-285750">
              <a:buFont typeface="Arial" panose="020B0604020202020204" pitchFamily="34" charset="0"/>
              <a:buChar char="•"/>
            </a:pPr>
            <a:endParaRPr lang="en-US" sz="1500" dirty="0"/>
          </a:p>
        </p:txBody>
      </p:sp>
    </p:spTree>
    <p:extLst>
      <p:ext uri="{BB962C8B-B14F-4D97-AF65-F5344CB8AC3E}">
        <p14:creationId xmlns:p14="http://schemas.microsoft.com/office/powerpoint/2010/main" val="471944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Dependency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 we want to access the jfreechart-1.0.19.jar file and download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Central Repository, the navigation is like show below :</a:t>
            </a:r>
          </a:p>
        </p:txBody>
      </p:sp>
      <p:pic>
        <p:nvPicPr>
          <p:cNvPr id="9" name="Picture 8">
            <a:extLst>
              <a:ext uri="{FF2B5EF4-FFF2-40B4-BE49-F238E27FC236}">
                <a16:creationId xmlns:a16="http://schemas.microsoft.com/office/drawing/2014/main" id="{7A653937-DEAD-4FB2-B388-28236110B862}"/>
              </a:ext>
            </a:extLst>
          </p:cNvPr>
          <p:cNvPicPr>
            <a:picLocks noChangeAspect="1"/>
          </p:cNvPicPr>
          <p:nvPr/>
        </p:nvPicPr>
        <p:blipFill>
          <a:blip r:embed="rId3"/>
          <a:stretch>
            <a:fillRect/>
          </a:stretch>
        </p:blipFill>
        <p:spPr>
          <a:xfrm>
            <a:off x="452567" y="3162300"/>
            <a:ext cx="4386033" cy="3396544"/>
          </a:xfrm>
          <a:prstGeom prst="rect">
            <a:avLst/>
          </a:prstGeom>
        </p:spPr>
      </p:pic>
      <p:sp>
        <p:nvSpPr>
          <p:cNvPr id="10" name="Left Brace 9">
            <a:extLst>
              <a:ext uri="{FF2B5EF4-FFF2-40B4-BE49-F238E27FC236}">
                <a16:creationId xmlns:a16="http://schemas.microsoft.com/office/drawing/2014/main" id="{7C0F5483-0B19-44B3-BC09-A9FA1830BACB}"/>
              </a:ext>
            </a:extLst>
          </p:cNvPr>
          <p:cNvSpPr/>
          <p:nvPr/>
        </p:nvSpPr>
        <p:spPr>
          <a:xfrm rot="5400000">
            <a:off x="751542" y="2504470"/>
            <a:ext cx="315435" cy="91338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6A19AB5-2CE2-45F1-B75E-DCDEDCD184E9}"/>
              </a:ext>
            </a:extLst>
          </p:cNvPr>
          <p:cNvSpPr txBox="1"/>
          <p:nvPr/>
        </p:nvSpPr>
        <p:spPr>
          <a:xfrm>
            <a:off x="399024" y="2465786"/>
            <a:ext cx="966931" cy="369332"/>
          </a:xfrm>
          <a:prstGeom prst="rect">
            <a:avLst/>
          </a:prstGeom>
          <a:noFill/>
        </p:spPr>
        <p:txBody>
          <a:bodyPr wrap="none" rtlCol="0">
            <a:spAutoFit/>
          </a:bodyPr>
          <a:lstStyle/>
          <a:p>
            <a:r>
              <a:rPr lang="en-US" dirty="0" err="1"/>
              <a:t>groupId</a:t>
            </a:r>
            <a:endParaRPr lang="en-US" dirty="0"/>
          </a:p>
        </p:txBody>
      </p:sp>
      <p:sp>
        <p:nvSpPr>
          <p:cNvPr id="12" name="Left Brace 11">
            <a:extLst>
              <a:ext uri="{FF2B5EF4-FFF2-40B4-BE49-F238E27FC236}">
                <a16:creationId xmlns:a16="http://schemas.microsoft.com/office/drawing/2014/main" id="{AEAB8027-3D12-46D0-A28A-082C3106EF2B}"/>
              </a:ext>
            </a:extLst>
          </p:cNvPr>
          <p:cNvSpPr/>
          <p:nvPr/>
        </p:nvSpPr>
        <p:spPr>
          <a:xfrm rot="5400000">
            <a:off x="1660551" y="2524805"/>
            <a:ext cx="315435" cy="8790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7ABAD79-C1CB-45B6-AE9E-50EA7A50891D}"/>
              </a:ext>
            </a:extLst>
          </p:cNvPr>
          <p:cNvSpPr txBox="1"/>
          <p:nvPr/>
        </p:nvSpPr>
        <p:spPr>
          <a:xfrm>
            <a:off x="1365952" y="2460840"/>
            <a:ext cx="1069524" cy="369332"/>
          </a:xfrm>
          <a:prstGeom prst="rect">
            <a:avLst/>
          </a:prstGeom>
          <a:noFill/>
        </p:spPr>
        <p:txBody>
          <a:bodyPr wrap="none" rtlCol="0">
            <a:spAutoFit/>
          </a:bodyPr>
          <a:lstStyle/>
          <a:p>
            <a:r>
              <a:rPr lang="en-US" dirty="0" err="1"/>
              <a:t>artifactId</a:t>
            </a:r>
            <a:endParaRPr lang="en-US" dirty="0"/>
          </a:p>
        </p:txBody>
      </p:sp>
      <p:cxnSp>
        <p:nvCxnSpPr>
          <p:cNvPr id="15" name="Straight Arrow Connector 14">
            <a:extLst>
              <a:ext uri="{FF2B5EF4-FFF2-40B4-BE49-F238E27FC236}">
                <a16:creationId xmlns:a16="http://schemas.microsoft.com/office/drawing/2014/main" id="{CE22302F-ACF5-4D42-986D-5643956BEDFB}"/>
              </a:ext>
            </a:extLst>
          </p:cNvPr>
          <p:cNvCxnSpPr/>
          <p:nvPr/>
        </p:nvCxnSpPr>
        <p:spPr>
          <a:xfrm>
            <a:off x="3059289" y="3318933"/>
            <a:ext cx="7789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2D455EE-6FBD-484A-AF50-CCB072470F66}"/>
              </a:ext>
            </a:extLst>
          </p:cNvPr>
          <p:cNvSpPr txBox="1"/>
          <p:nvPr/>
        </p:nvSpPr>
        <p:spPr>
          <a:xfrm>
            <a:off x="3781880" y="3118882"/>
            <a:ext cx="928459" cy="369332"/>
          </a:xfrm>
          <a:prstGeom prst="rect">
            <a:avLst/>
          </a:prstGeom>
          <a:noFill/>
        </p:spPr>
        <p:txBody>
          <a:bodyPr wrap="none" rtlCol="0">
            <a:spAutoFit/>
          </a:bodyPr>
          <a:lstStyle/>
          <a:p>
            <a:r>
              <a:rPr lang="en-US" dirty="0"/>
              <a:t>version</a:t>
            </a:r>
          </a:p>
        </p:txBody>
      </p:sp>
      <p:sp>
        <p:nvSpPr>
          <p:cNvPr id="17" name="Rectangle 16">
            <a:extLst>
              <a:ext uri="{FF2B5EF4-FFF2-40B4-BE49-F238E27FC236}">
                <a16:creationId xmlns:a16="http://schemas.microsoft.com/office/drawing/2014/main" id="{EE155CF1-855E-451C-BE5A-BCCDF98FD616}"/>
              </a:ext>
            </a:extLst>
          </p:cNvPr>
          <p:cNvSpPr/>
          <p:nvPr/>
        </p:nvSpPr>
        <p:spPr>
          <a:xfrm>
            <a:off x="4970012" y="3488214"/>
            <a:ext cx="3813039" cy="1169551"/>
          </a:xfrm>
          <a:prstGeom prst="rect">
            <a:avLst/>
          </a:prstGeom>
        </p:spPr>
        <p:txBody>
          <a:bodyPr wrap="square">
            <a:spAutoFit/>
          </a:bodyPr>
          <a:lstStyle/>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dependency</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r>
              <a:rPr lang="en-US" sz="1400" dirty="0" err="1">
                <a:solidFill>
                  <a:srgbClr val="000000"/>
                </a:solidFill>
                <a:latin typeface="Consolas" panose="020B0609020204030204" pitchFamily="49" charset="0"/>
              </a:rPr>
              <a:t>org.jfree</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r>
              <a:rPr lang="en-US" sz="1400" dirty="0" err="1">
                <a:solidFill>
                  <a:srgbClr val="000000"/>
                </a:solidFill>
                <a:latin typeface="Consolas" panose="020B0609020204030204" pitchFamily="49" charset="0"/>
              </a:rPr>
              <a:t>jfreechart</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1.0.19</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dependency</a:t>
            </a:r>
            <a:r>
              <a:rPr lang="en-US" sz="1400" dirty="0">
                <a:solidFill>
                  <a:srgbClr val="008080"/>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61009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Dependency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877163"/>
          </a:xfrm>
          <a:prstGeom prst="rect">
            <a:avLst/>
          </a:prstGeom>
          <a:noFill/>
        </p:spPr>
        <p:txBody>
          <a:bodyPr wrap="square" rtlCol="0">
            <a:spAutoFit/>
          </a:bodyPr>
          <a:lstStyle/>
          <a:p>
            <a:pPr marL="285750" indent="-285750">
              <a:buFont typeface="Arial" panose="020B0604020202020204" pitchFamily="34" charset="0"/>
              <a:buChar char="•"/>
            </a:pPr>
            <a:r>
              <a:rPr lang="en-US" dirty="0"/>
              <a:t>We can have several &lt;dependency&gt; tags in order to manage our different libraries.</a:t>
            </a:r>
          </a:p>
          <a:p>
            <a:pPr marL="285750" indent="-285750">
              <a:buFont typeface="Arial" panose="020B0604020202020204" pitchFamily="34" charset="0"/>
              <a:buChar char="•"/>
            </a:pPr>
            <a:endParaRPr lang="en-US" sz="1500" dirty="0"/>
          </a:p>
        </p:txBody>
      </p:sp>
      <p:sp>
        <p:nvSpPr>
          <p:cNvPr id="2" name="Rectangle 1">
            <a:extLst>
              <a:ext uri="{FF2B5EF4-FFF2-40B4-BE49-F238E27FC236}">
                <a16:creationId xmlns:a16="http://schemas.microsoft.com/office/drawing/2014/main" id="{CEB4FE83-B78F-4AA0-B439-1C7A5437F7BA}"/>
              </a:ext>
            </a:extLst>
          </p:cNvPr>
          <p:cNvSpPr/>
          <p:nvPr/>
        </p:nvSpPr>
        <p:spPr>
          <a:xfrm>
            <a:off x="452567" y="1899442"/>
            <a:ext cx="6620933" cy="4708981"/>
          </a:xfrm>
          <a:prstGeom prst="rect">
            <a:avLst/>
          </a:prstGeom>
        </p:spPr>
        <p:txBody>
          <a:bodyPr wrap="square">
            <a:spAutoFit/>
          </a:bodyPr>
          <a:lstStyle/>
          <a:p>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dependencies</a:t>
            </a:r>
            <a:r>
              <a:rPr lang="en-US" sz="1000" dirty="0">
                <a:solidFill>
                  <a:srgbClr val="008080"/>
                </a:solidFill>
                <a:latin typeface="Consolas" panose="020B0609020204030204" pitchFamily="49" charset="0"/>
              </a:rPr>
              <a:t>&gt;</a:t>
            </a:r>
          </a:p>
          <a:p>
            <a:pPr lvl="1"/>
            <a:r>
              <a:rPr lang="en-US" sz="1000" dirty="0">
                <a:solidFill>
                  <a:srgbClr val="3F5FBF"/>
                </a:solidFill>
                <a:latin typeface="Consolas" panose="020B0609020204030204" pitchFamily="49" charset="0"/>
              </a:rPr>
              <a:t>&lt;!-- https://mvnrepository.com/artifact/log4j/log4j --&gt;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log4j</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log4j</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1.2.8</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1"/>
            <a:endParaRPr lang="en-US" sz="1000" dirty="0">
              <a:latin typeface="Consolas" panose="020B0609020204030204" pitchFamily="49" charset="0"/>
            </a:endParaRPr>
          </a:p>
          <a:p>
            <a:pPr lvl="1"/>
            <a:r>
              <a:rPr lang="en-US" sz="1000" dirty="0">
                <a:solidFill>
                  <a:srgbClr val="3F5FBF"/>
                </a:solidFill>
                <a:latin typeface="Consolas" panose="020B0609020204030204" pitchFamily="49" charset="0"/>
              </a:rPr>
              <a:t>&lt;!-- https://mvnrepository.com/artifact/junit/junit --&gt;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junit</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junit</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4.12</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scope</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test</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scope</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1"/>
            <a:endParaRPr lang="en-US" sz="1000" dirty="0">
              <a:latin typeface="Consolas" panose="020B0609020204030204" pitchFamily="49" charset="0"/>
            </a:endParaRP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org.mockito</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mockito</a:t>
            </a:r>
            <a:r>
              <a:rPr lang="en-US" sz="1000" dirty="0">
                <a:solidFill>
                  <a:srgbClr val="000000"/>
                </a:solidFill>
                <a:latin typeface="Consolas" panose="020B0609020204030204" pitchFamily="49" charset="0"/>
              </a:rPr>
              <a:t>-core</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2.13.0</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scope</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test</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scope</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1"/>
            <a:endParaRPr lang="en-US" sz="1000" dirty="0">
              <a:latin typeface="Consolas" panose="020B0609020204030204" pitchFamily="49" charset="0"/>
            </a:endParaRP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org.assertj</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groupId</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r>
              <a:rPr lang="en-US" sz="1000" dirty="0" err="1">
                <a:solidFill>
                  <a:srgbClr val="000000"/>
                </a:solidFill>
                <a:latin typeface="Consolas" panose="020B0609020204030204" pitchFamily="49" charset="0"/>
              </a:rPr>
              <a:t>assertj</a:t>
            </a:r>
            <a:r>
              <a:rPr lang="en-US" sz="1000" dirty="0">
                <a:solidFill>
                  <a:srgbClr val="000000"/>
                </a:solidFill>
                <a:latin typeface="Consolas" panose="020B0609020204030204" pitchFamily="49" charset="0"/>
              </a:rPr>
              <a:t>-core</a:t>
            </a:r>
            <a:r>
              <a:rPr lang="en-US" sz="1000" dirty="0">
                <a:solidFill>
                  <a:srgbClr val="008080"/>
                </a:solidFill>
                <a:latin typeface="Consolas" panose="020B0609020204030204" pitchFamily="49" charset="0"/>
              </a:rPr>
              <a:t>&lt;/</a:t>
            </a:r>
            <a:r>
              <a:rPr lang="en-US" sz="1000" dirty="0" err="1">
                <a:solidFill>
                  <a:srgbClr val="3F7F7F"/>
                </a:solidFill>
                <a:latin typeface="Consolas" panose="020B0609020204030204" pitchFamily="49" charset="0"/>
              </a:rPr>
              <a:t>artifactId</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3.7.0</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version</a:t>
            </a:r>
            <a:r>
              <a:rPr lang="en-US" sz="1000" dirty="0">
                <a:solidFill>
                  <a:srgbClr val="008080"/>
                </a:solidFill>
                <a:latin typeface="Consolas" panose="020B0609020204030204" pitchFamily="49" charset="0"/>
              </a:rPr>
              <a:t>&gt;</a:t>
            </a:r>
          </a:p>
          <a:p>
            <a:pPr lvl="2"/>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scope</a:t>
            </a:r>
            <a:r>
              <a:rPr lang="en-US" sz="1000" dirty="0">
                <a:solidFill>
                  <a:srgbClr val="008080"/>
                </a:solidFill>
                <a:latin typeface="Consolas" panose="020B0609020204030204" pitchFamily="49" charset="0"/>
              </a:rPr>
              <a:t>&gt;</a:t>
            </a:r>
            <a:r>
              <a:rPr lang="en-US" sz="1000" dirty="0">
                <a:solidFill>
                  <a:srgbClr val="000000"/>
                </a:solidFill>
                <a:latin typeface="Consolas" panose="020B0609020204030204" pitchFamily="49" charset="0"/>
              </a:rPr>
              <a:t>test</a:t>
            </a:r>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scope</a:t>
            </a:r>
            <a:r>
              <a:rPr lang="en-US" sz="1000" dirty="0">
                <a:solidFill>
                  <a:srgbClr val="008080"/>
                </a:solidFill>
                <a:latin typeface="Consolas" panose="020B0609020204030204" pitchFamily="49" charset="0"/>
              </a:rPr>
              <a:t>&gt;</a:t>
            </a:r>
          </a:p>
          <a:p>
            <a:pPr lvl="1"/>
            <a:r>
              <a:rPr lang="en-US" sz="1000" dirty="0">
                <a:solidFill>
                  <a:srgbClr val="008080"/>
                </a:solidFill>
                <a:latin typeface="Consolas" panose="020B0609020204030204" pitchFamily="49" charset="0"/>
              </a:rPr>
              <a:t>&lt;/</a:t>
            </a:r>
            <a:r>
              <a:rPr lang="en-US" sz="1000" dirty="0">
                <a:solidFill>
                  <a:srgbClr val="3F7F7F"/>
                </a:solidFill>
                <a:latin typeface="Consolas" panose="020B0609020204030204" pitchFamily="49" charset="0"/>
              </a:rPr>
              <a:t>dependency</a:t>
            </a:r>
            <a:r>
              <a:rPr lang="en-US" sz="1000" dirty="0">
                <a:solidFill>
                  <a:srgbClr val="008080"/>
                </a:solidFill>
                <a:latin typeface="Consolas" panose="020B0609020204030204" pitchFamily="49" charset="0"/>
              </a:rPr>
              <a:t>&gt;</a:t>
            </a:r>
          </a:p>
          <a:p>
            <a:r>
              <a:rPr lang="en-US" sz="1000" dirty="0">
                <a:solidFill>
                  <a:srgbClr val="008080"/>
                </a:solidFill>
                <a:latin typeface="Consolas" panose="020B0609020204030204" pitchFamily="49" charset="0"/>
              </a:rPr>
              <a:t>&lt;/dependencies&gt;</a:t>
            </a:r>
          </a:p>
        </p:txBody>
      </p:sp>
    </p:spTree>
    <p:extLst>
      <p:ext uri="{BB962C8B-B14F-4D97-AF65-F5344CB8AC3E}">
        <p14:creationId xmlns:p14="http://schemas.microsoft.com/office/powerpoint/2010/main" val="2775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Dependency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1585049"/>
          </a:xfrm>
          <a:prstGeom prst="rect">
            <a:avLst/>
          </a:prstGeom>
          <a:noFill/>
        </p:spPr>
        <p:txBody>
          <a:bodyPr wrap="square" rtlCol="0">
            <a:spAutoFit/>
          </a:bodyPr>
          <a:lstStyle/>
          <a:p>
            <a:pPr marL="285750" indent="-285750">
              <a:buFont typeface="Arial" panose="020B0604020202020204" pitchFamily="34" charset="0"/>
              <a:buChar char="•"/>
            </a:pPr>
            <a:r>
              <a:rPr lang="en-US" dirty="0"/>
              <a:t>The &lt;scope&gt; tag is optional and libraries can be downloaded, even if it is not specified.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b="1" dirty="0"/>
              <a:t>But what is its use?</a:t>
            </a:r>
          </a:p>
          <a:p>
            <a:pPr marL="285750" indent="-285750">
              <a:buFont typeface="Arial" panose="020B0604020202020204" pitchFamily="34" charset="0"/>
              <a:buChar char="•"/>
            </a:pPr>
            <a:endParaRPr lang="en-US" sz="1500" dirty="0"/>
          </a:p>
        </p:txBody>
      </p:sp>
    </p:spTree>
    <p:extLst>
      <p:ext uri="{BB962C8B-B14F-4D97-AF65-F5344CB8AC3E}">
        <p14:creationId xmlns:p14="http://schemas.microsoft.com/office/powerpoint/2010/main" val="765807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Dependency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5724644"/>
          </a:xfrm>
          <a:prstGeom prst="rect">
            <a:avLst/>
          </a:prstGeom>
          <a:noFill/>
        </p:spPr>
        <p:txBody>
          <a:bodyPr wrap="square" rtlCol="0">
            <a:spAutoFit/>
          </a:bodyPr>
          <a:lstStyle/>
          <a:p>
            <a:pPr algn="just"/>
            <a:r>
              <a:rPr lang="en-US" sz="1400" dirty="0"/>
              <a:t>The &lt;scope&gt; is used to limit the transitivity of a dependency and can have the following 6 values :</a:t>
            </a:r>
          </a:p>
          <a:p>
            <a:pPr marL="285750" indent="-285750" algn="just">
              <a:buFont typeface="Arial" panose="020B0604020202020204" pitchFamily="34" charset="0"/>
              <a:buChar char="•"/>
            </a:pPr>
            <a:endParaRPr lang="en-US" sz="1400" dirty="0"/>
          </a:p>
          <a:p>
            <a:pPr marL="342900" indent="-342900" algn="just">
              <a:buFont typeface="+mj-lt"/>
              <a:buAutoNum type="arabicPeriod"/>
            </a:pPr>
            <a:r>
              <a:rPr lang="en-US" sz="1400" b="1" dirty="0"/>
              <a:t>compile : </a:t>
            </a:r>
            <a:r>
              <a:rPr lang="en-US" sz="1400" dirty="0"/>
              <a:t>This is the </a:t>
            </a:r>
            <a:r>
              <a:rPr lang="en-US" sz="1400" b="1" i="1" dirty="0"/>
              <a:t>default</a:t>
            </a:r>
            <a:r>
              <a:rPr lang="en-US" sz="1400" dirty="0"/>
              <a:t> scope and we do not need to explicitly specify it. Compile dependencies are available in all </a:t>
            </a:r>
            <a:r>
              <a:rPr lang="en-US" sz="1400" dirty="0" err="1"/>
              <a:t>classpaths</a:t>
            </a:r>
            <a:r>
              <a:rPr lang="en-US" sz="1400" dirty="0"/>
              <a:t> of a project. Furthermore, those dependencies are propagated to dependent projects.</a:t>
            </a:r>
          </a:p>
          <a:p>
            <a:pPr marL="342900" indent="-342900" algn="just">
              <a:buFont typeface="+mj-lt"/>
              <a:buAutoNum type="arabicPeriod"/>
            </a:pPr>
            <a:endParaRPr lang="en-US" sz="1400" b="1" dirty="0"/>
          </a:p>
          <a:p>
            <a:pPr marL="342900" indent="-342900" algn="just">
              <a:buFont typeface="+mj-lt"/>
              <a:buAutoNum type="arabicPeriod"/>
            </a:pPr>
            <a:r>
              <a:rPr lang="en-US" sz="1400" b="1" dirty="0"/>
              <a:t>provided : </a:t>
            </a:r>
            <a:r>
              <a:rPr lang="en-US" sz="1400" dirty="0"/>
              <a:t>Same as the </a:t>
            </a:r>
            <a:r>
              <a:rPr lang="en-US" sz="1400" b="1" i="1" dirty="0"/>
              <a:t>compile</a:t>
            </a:r>
            <a:r>
              <a:rPr lang="en-US" sz="1400" dirty="0"/>
              <a:t> mode, except that it expects the </a:t>
            </a:r>
            <a:r>
              <a:rPr lang="en-US" sz="1400" dirty="0" err="1"/>
              <a:t>the</a:t>
            </a:r>
            <a:r>
              <a:rPr lang="en-US" sz="1400" dirty="0"/>
              <a:t> JDK or a container to provide the dependency at runtime. For example, when building a web application for the Java Enterprise Edition, you would set the dependency on the Servlet API and related Java EE APIs to scope </a:t>
            </a:r>
            <a:r>
              <a:rPr lang="en-US" sz="1400" b="1" i="1" dirty="0"/>
              <a:t>provided</a:t>
            </a:r>
            <a:r>
              <a:rPr lang="en-US" sz="1400" i="1" dirty="0"/>
              <a:t> </a:t>
            </a:r>
            <a:r>
              <a:rPr lang="en-US" sz="1400" dirty="0"/>
              <a:t>because the web container provides those classes.</a:t>
            </a:r>
          </a:p>
          <a:p>
            <a:pPr marL="342900" indent="-342900" algn="just">
              <a:buFont typeface="+mj-lt"/>
              <a:buAutoNum type="arabicPeriod"/>
            </a:pPr>
            <a:endParaRPr lang="en-US" sz="1400" b="1" dirty="0"/>
          </a:p>
          <a:p>
            <a:pPr marL="342900" indent="-342900" algn="just">
              <a:buFont typeface="+mj-lt"/>
              <a:buAutoNum type="arabicPeriod"/>
            </a:pPr>
            <a:r>
              <a:rPr lang="en-US" sz="1400" b="1" dirty="0"/>
              <a:t>runtime : </a:t>
            </a:r>
            <a:r>
              <a:rPr lang="en-US" sz="1400" dirty="0"/>
              <a:t>This scope indicates that the dependency is not required for compilation, but is for execution. It is in the runtime and test </a:t>
            </a:r>
            <a:r>
              <a:rPr lang="en-US" sz="1400" dirty="0" err="1"/>
              <a:t>classpaths</a:t>
            </a:r>
            <a:r>
              <a:rPr lang="en-US" sz="1400" dirty="0"/>
              <a:t>, but not the compile </a:t>
            </a:r>
            <a:r>
              <a:rPr lang="en-US" sz="1400" dirty="0" err="1"/>
              <a:t>classpath</a:t>
            </a:r>
            <a:endParaRPr lang="en-US" sz="1400" dirty="0"/>
          </a:p>
          <a:p>
            <a:pPr marL="342900" indent="-342900" algn="just">
              <a:buFont typeface="+mj-lt"/>
              <a:buAutoNum type="arabicPeriod"/>
            </a:pPr>
            <a:endParaRPr lang="en-US" sz="1400" b="1" dirty="0"/>
          </a:p>
          <a:p>
            <a:pPr marL="342900" indent="-342900" algn="just">
              <a:buFont typeface="+mj-lt"/>
              <a:buAutoNum type="arabicPeriod"/>
            </a:pPr>
            <a:r>
              <a:rPr lang="en-US" sz="1400" b="1" dirty="0"/>
              <a:t>test : </a:t>
            </a:r>
            <a:r>
              <a:rPr lang="en-US" sz="1400" dirty="0"/>
              <a:t>This scope indicates that the dependency is not required for normal use of the application, and is only available for the test compilation and execution phases. This scope is not transitive.</a:t>
            </a:r>
          </a:p>
          <a:p>
            <a:pPr marL="342900" indent="-342900" algn="just">
              <a:buFont typeface="+mj-lt"/>
              <a:buAutoNum type="arabicPeriod"/>
            </a:pPr>
            <a:endParaRPr lang="en-US" sz="1400" b="1" dirty="0"/>
          </a:p>
          <a:p>
            <a:pPr marL="342900" indent="-342900" algn="just">
              <a:buFont typeface="+mj-lt"/>
              <a:buAutoNum type="arabicPeriod"/>
            </a:pPr>
            <a:r>
              <a:rPr lang="en-US" sz="1400" b="1" dirty="0"/>
              <a:t>system : </a:t>
            </a:r>
            <a:r>
              <a:rPr lang="en-US" sz="1400" dirty="0"/>
              <a:t>Similar to </a:t>
            </a:r>
            <a:r>
              <a:rPr lang="en-US" sz="1400" b="1" i="1" dirty="0"/>
              <a:t>provided</a:t>
            </a:r>
            <a:r>
              <a:rPr lang="en-US" sz="1400" i="1" dirty="0"/>
              <a:t> </a:t>
            </a:r>
            <a:r>
              <a:rPr lang="en-US" sz="1400" dirty="0"/>
              <a:t>except that you have to provide the JAR which contains it explicitly. The artifact is always available and is not looked up in a repository.</a:t>
            </a:r>
          </a:p>
          <a:p>
            <a:pPr marL="342900" indent="-342900" algn="just">
              <a:buFont typeface="+mj-lt"/>
              <a:buAutoNum type="arabicPeriod"/>
            </a:pPr>
            <a:endParaRPr lang="en-US" sz="1400" b="1" dirty="0"/>
          </a:p>
          <a:p>
            <a:pPr marL="342900" indent="-342900" algn="just">
              <a:buFont typeface="+mj-lt"/>
              <a:buAutoNum type="arabicPeriod"/>
            </a:pPr>
            <a:r>
              <a:rPr lang="en-US" sz="1400" b="1" dirty="0"/>
              <a:t>import : </a:t>
            </a:r>
            <a:r>
              <a:rPr lang="en-US" sz="1400" dirty="0"/>
              <a:t>  (only available in Maven 2.0.9 or later). This scope is only supported on a dependency of type </a:t>
            </a:r>
            <a:r>
              <a:rPr lang="en-US" sz="1400" dirty="0" err="1"/>
              <a:t>pom</a:t>
            </a:r>
            <a:r>
              <a:rPr lang="en-US" sz="1400" dirty="0"/>
              <a:t> in the &lt;</a:t>
            </a:r>
            <a:r>
              <a:rPr lang="en-US" sz="1400" dirty="0" err="1"/>
              <a:t>dependencyManagement</a:t>
            </a:r>
            <a:r>
              <a:rPr lang="en-US" sz="1400" dirty="0"/>
              <a:t>&gt; section. It indicates the dependency to be replaced with the effective list of dependencies in the specified POM's &lt;</a:t>
            </a:r>
            <a:r>
              <a:rPr lang="en-US" sz="1400" dirty="0" err="1"/>
              <a:t>dependencyManagement</a:t>
            </a:r>
            <a:r>
              <a:rPr lang="en-US" sz="1400" dirty="0"/>
              <a:t>&gt; section. Since they are replaced, dependencies with a scope of import do not actually participate in limiting the transitivity of a dependency.</a:t>
            </a:r>
          </a:p>
          <a:p>
            <a:pPr algn="just"/>
            <a:endParaRPr lang="en-US" sz="1600" dirty="0"/>
          </a:p>
        </p:txBody>
      </p:sp>
    </p:spTree>
    <p:extLst>
      <p:ext uri="{BB962C8B-B14F-4D97-AF65-F5344CB8AC3E}">
        <p14:creationId xmlns:p14="http://schemas.microsoft.com/office/powerpoint/2010/main" val="233641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Objectives</a:t>
            </a:r>
          </a:p>
        </p:txBody>
      </p:sp>
      <p:sp>
        <p:nvSpPr>
          <p:cNvPr id="5" name="Content Placeholder 2"/>
          <p:cNvSpPr txBox="1">
            <a:spLocks/>
          </p:cNvSpPr>
          <p:nvPr/>
        </p:nvSpPr>
        <p:spPr>
          <a:xfrm>
            <a:off x="384810" y="896824"/>
            <a:ext cx="5404468" cy="2291543"/>
          </a:xfrm>
          <a:prstGeom prst="rect">
            <a:avLst/>
          </a:prstGeom>
          <a:solidFill>
            <a:schemeClr val="bg1">
              <a:alpha val="70000"/>
            </a:schemeClr>
          </a:solidFill>
        </p:spPr>
        <p:txBody>
          <a:bodyPr/>
          <a:lstStyle>
            <a:lvl1pPr marL="182563" indent="-18256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449263" indent="-26670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625475" indent="-176213" algn="l" rtl="0" eaLnBrk="1" fontAlgn="base" hangingPunct="1">
              <a:spcBef>
                <a:spcPts val="800"/>
              </a:spcBef>
              <a:spcAft>
                <a:spcPct val="0"/>
              </a:spcAft>
              <a:buFont typeface="Arial" pitchFamily="34" charset="0"/>
              <a:buChar char="•"/>
              <a:tabLst/>
              <a:defRPr sz="1600" kern="1200">
                <a:solidFill>
                  <a:schemeClr val="tx2"/>
                </a:solidFill>
                <a:latin typeface="+mn-lt"/>
                <a:ea typeface="Arial" pitchFamily="-105" charset="-52"/>
                <a:cs typeface="Arial" pitchFamily="34" charset="0"/>
              </a:defRPr>
            </a:lvl3pPr>
            <a:lvl4pPr marL="898525" indent="-27305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1074738" indent="-17621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en-US" sz="1200" dirty="0"/>
          </a:p>
        </p:txBody>
      </p:sp>
      <p:sp>
        <p:nvSpPr>
          <p:cNvPr id="7" name="Text Placeholder 2"/>
          <p:cNvSpPr txBox="1">
            <a:spLocks/>
          </p:cNvSpPr>
          <p:nvPr/>
        </p:nvSpPr>
        <p:spPr>
          <a:xfrm>
            <a:off x="469098" y="928684"/>
            <a:ext cx="8205805" cy="297116"/>
          </a:xfrm>
          <a:prstGeom prst="rect">
            <a:avLst/>
          </a:prstGeom>
        </p:spPr>
        <p:txBody>
          <a:bodyPr vert="horz" lIns="0" tIns="45730" rIns="0" bIns="45730" rtlCol="0">
            <a:noAutofit/>
          </a:bodyPr>
          <a:lstStyle>
            <a:lvl1pPr marL="0" indent="0" eaLnBrk="1" hangingPunct="1">
              <a:spcBef>
                <a:spcPts val="800"/>
              </a:spcBef>
              <a:buFont typeface="Arial" pitchFamily="34" charset="0"/>
              <a:buNone/>
              <a:defRPr sz="2000">
                <a:solidFill>
                  <a:schemeClr val="accent1"/>
                </a:solidFill>
                <a:latin typeface="+mn-lt"/>
                <a:ea typeface="Arial" pitchFamily="-105" charset="-52"/>
                <a:cs typeface="Arial" pitchFamily="34" charset="0"/>
              </a:defRPr>
            </a:lvl1pPr>
            <a:lvl2pPr marL="449263" indent="-266700" eaLnBrk="1" hangingPunct="1">
              <a:spcBef>
                <a:spcPts val="800"/>
              </a:spcBef>
              <a:buFont typeface="Arial" pitchFamily="34" charset="0"/>
              <a:buChar char="–"/>
              <a:defRPr sz="3500">
                <a:solidFill>
                  <a:schemeClr val="tx2"/>
                </a:solidFill>
                <a:latin typeface="+mn-lt"/>
                <a:ea typeface="Arial" pitchFamily="-105" charset="-52"/>
                <a:cs typeface="Arial" pitchFamily="34" charset="0"/>
              </a:defRPr>
            </a:lvl2pPr>
            <a:lvl3pPr marL="625475" indent="-176213" eaLnBrk="1" hangingPunct="1">
              <a:spcBef>
                <a:spcPts val="800"/>
              </a:spcBef>
              <a:buFont typeface="Arial" pitchFamily="34" charset="0"/>
              <a:buChar char="•"/>
              <a:tabLst/>
              <a:defRPr sz="3200">
                <a:solidFill>
                  <a:schemeClr val="tx2"/>
                </a:solidFill>
                <a:latin typeface="+mn-lt"/>
                <a:ea typeface="Arial" pitchFamily="-105" charset="-52"/>
                <a:cs typeface="Arial" pitchFamily="34" charset="0"/>
              </a:defRPr>
            </a:lvl3pPr>
            <a:lvl4pPr marL="898525" indent="-273050" eaLnBrk="1" hangingPunct="1">
              <a:spcBef>
                <a:spcPts val="800"/>
              </a:spcBef>
              <a:buFont typeface="Arial" pitchFamily="34" charset="0"/>
              <a:buChar char="–"/>
              <a:defRPr sz="2900">
                <a:solidFill>
                  <a:schemeClr val="tx2"/>
                </a:solidFill>
                <a:latin typeface="+mn-lt"/>
                <a:ea typeface="Arial" pitchFamily="-105" charset="-52"/>
                <a:cs typeface="Arial" pitchFamily="34" charset="0"/>
              </a:defRPr>
            </a:lvl4pPr>
            <a:lvl5pPr marL="1074738" indent="-176213" eaLnBrk="1" hangingPunct="1">
              <a:spcBef>
                <a:spcPts val="800"/>
              </a:spcBef>
              <a:buFont typeface="Arial" pitchFamily="34" charset="0"/>
              <a:buChar char="•"/>
              <a:defRPr sz="2700">
                <a:solidFill>
                  <a:schemeClr val="tx2"/>
                </a:solidFill>
                <a:latin typeface="+mn-lt"/>
                <a:ea typeface="Arial" pitchFamily="-105" charset="-52"/>
                <a:cs typeface="Arial" pitchFamily="34" charset="0"/>
              </a:defRPr>
            </a:lvl5pPr>
            <a:lvl6pPr marL="3352213" indent="-304747">
              <a:spcBef>
                <a:spcPct val="20000"/>
              </a:spcBef>
              <a:buFont typeface="Arial" pitchFamily="34" charset="0"/>
              <a:buChar char="•"/>
              <a:defRPr sz="2700">
                <a:latin typeface="+mn-lt"/>
                <a:cs typeface="+mn-cs"/>
              </a:defRPr>
            </a:lvl6pPr>
            <a:lvl7pPr marL="3961707" indent="-304747">
              <a:spcBef>
                <a:spcPct val="20000"/>
              </a:spcBef>
              <a:buFont typeface="Arial" pitchFamily="34" charset="0"/>
              <a:buChar char="•"/>
              <a:defRPr sz="2700">
                <a:latin typeface="+mn-lt"/>
                <a:cs typeface="+mn-cs"/>
              </a:defRPr>
            </a:lvl7pPr>
            <a:lvl8pPr marL="4571200" indent="-304747">
              <a:spcBef>
                <a:spcPct val="20000"/>
              </a:spcBef>
              <a:buFont typeface="Arial" pitchFamily="34" charset="0"/>
              <a:buChar char="•"/>
              <a:defRPr sz="2700">
                <a:latin typeface="+mn-lt"/>
                <a:cs typeface="+mn-cs"/>
              </a:defRPr>
            </a:lvl8pPr>
            <a:lvl9pPr marL="5180693" indent="-304747">
              <a:spcBef>
                <a:spcPct val="20000"/>
              </a:spcBef>
              <a:buFont typeface="Arial" pitchFamily="34" charset="0"/>
              <a:buChar char="•"/>
              <a:defRPr sz="2700">
                <a:latin typeface="+mn-lt"/>
                <a:cs typeface="+mn-cs"/>
              </a:defRPr>
            </a:lvl9pPr>
          </a:lstStyle>
          <a:p>
            <a:r>
              <a:rPr lang="pt-BR" sz="1501" dirty="0"/>
              <a:t>Upon completing this session, you should be able to:</a:t>
            </a:r>
          </a:p>
        </p:txBody>
      </p:sp>
      <p:sp>
        <p:nvSpPr>
          <p:cNvPr id="8" name="Content Placeholder 4"/>
          <p:cNvSpPr txBox="1">
            <a:spLocks/>
          </p:cNvSpPr>
          <p:nvPr/>
        </p:nvSpPr>
        <p:spPr>
          <a:xfrm>
            <a:off x="469098" y="1193940"/>
            <a:ext cx="5332405" cy="2967663"/>
          </a:xfrm>
          <a:prstGeom prst="rect">
            <a:avLst/>
          </a:prstGeom>
        </p:spPr>
        <p:txBody>
          <a:bodyPr vert="horz" lIns="0" tIns="45730" rIns="0" bIns="45730" rtlCol="0">
            <a:noAutofit/>
          </a:bodyPr>
          <a:lstStyle>
            <a:lvl1pPr marL="182563" indent="-182563" eaLnBrk="1" hangingPunct="1">
              <a:spcBef>
                <a:spcPts val="800"/>
              </a:spcBef>
              <a:buFont typeface="Arial" pitchFamily="34" charset="0"/>
              <a:buChar char="•"/>
              <a:defRPr sz="1600">
                <a:solidFill>
                  <a:schemeClr val="tx2"/>
                </a:solidFill>
                <a:latin typeface="+mn-lt"/>
                <a:ea typeface="Arial" pitchFamily="-105" charset="-52"/>
                <a:cs typeface="Arial" pitchFamily="34" charset="0"/>
              </a:defRPr>
            </a:lvl1pPr>
            <a:lvl2pPr marL="449263" lvl="1" indent="-266700" eaLnBrk="1" hangingPunct="1">
              <a:spcBef>
                <a:spcPts val="800"/>
              </a:spcBef>
              <a:buFont typeface="Arial" pitchFamily="34" charset="0"/>
              <a:buChar char="–"/>
              <a:defRPr sz="1600">
                <a:solidFill>
                  <a:schemeClr val="tx2"/>
                </a:solidFill>
                <a:latin typeface="+mn-lt"/>
                <a:ea typeface="Arial" pitchFamily="-105" charset="-52"/>
                <a:cs typeface="Arial" pitchFamily="34" charset="0"/>
              </a:defRPr>
            </a:lvl2pPr>
            <a:lvl3pPr marL="625475" lvl="2" indent="-176213" eaLnBrk="1" hangingPunct="1">
              <a:spcBef>
                <a:spcPts val="800"/>
              </a:spcBef>
              <a:buFont typeface="Arial" pitchFamily="34" charset="0"/>
              <a:buChar char="•"/>
              <a:tabLst/>
              <a:defRPr sz="1600">
                <a:solidFill>
                  <a:schemeClr val="tx2"/>
                </a:solidFill>
                <a:latin typeface="+mn-lt"/>
                <a:ea typeface="Arial" pitchFamily="-105" charset="-52"/>
                <a:cs typeface="Arial" pitchFamily="34" charset="0"/>
              </a:defRPr>
            </a:lvl3pPr>
            <a:lvl4pPr marL="898525" lvl="3" indent="-273050" eaLnBrk="1" hangingPunct="1">
              <a:spcBef>
                <a:spcPts val="800"/>
              </a:spcBef>
              <a:buFont typeface="Arial" pitchFamily="34" charset="0"/>
              <a:buChar char="–"/>
              <a:defRPr sz="1600">
                <a:solidFill>
                  <a:schemeClr val="tx2"/>
                </a:solidFill>
                <a:latin typeface="+mn-lt"/>
                <a:ea typeface="Arial" pitchFamily="-105" charset="-52"/>
                <a:cs typeface="Arial" pitchFamily="34" charset="0"/>
              </a:defRPr>
            </a:lvl4pPr>
            <a:lvl5pPr marL="1074738" indent="-176213" eaLnBrk="1" hangingPunct="1">
              <a:spcBef>
                <a:spcPts val="800"/>
              </a:spcBef>
              <a:buFont typeface="Arial" pitchFamily="34" charset="0"/>
              <a:buChar char="•"/>
              <a:defRPr sz="1600">
                <a:solidFill>
                  <a:schemeClr val="tx2"/>
                </a:solidFill>
                <a:latin typeface="+mn-lt"/>
                <a:ea typeface="Arial" pitchFamily="-105" charset="-52"/>
                <a:cs typeface="Arial" pitchFamily="34" charset="0"/>
              </a:defRPr>
            </a:lvl5pPr>
            <a:lvl6pPr marL="3352213" indent="-304747">
              <a:spcBef>
                <a:spcPct val="20000"/>
              </a:spcBef>
              <a:buFont typeface="Arial" pitchFamily="34" charset="0"/>
              <a:buChar char="•"/>
              <a:defRPr sz="2700">
                <a:latin typeface="+mn-lt"/>
                <a:cs typeface="+mn-cs"/>
              </a:defRPr>
            </a:lvl6pPr>
            <a:lvl7pPr marL="3961707" indent="-304747">
              <a:spcBef>
                <a:spcPct val="20000"/>
              </a:spcBef>
              <a:buFont typeface="Arial" pitchFamily="34" charset="0"/>
              <a:buChar char="•"/>
              <a:defRPr sz="2700">
                <a:latin typeface="+mn-lt"/>
                <a:cs typeface="+mn-cs"/>
              </a:defRPr>
            </a:lvl7pPr>
            <a:lvl8pPr marL="4571200" indent="-304747">
              <a:spcBef>
                <a:spcPct val="20000"/>
              </a:spcBef>
              <a:buFont typeface="Arial" pitchFamily="34" charset="0"/>
              <a:buChar char="•"/>
              <a:defRPr sz="2700">
                <a:latin typeface="+mn-lt"/>
                <a:cs typeface="+mn-cs"/>
              </a:defRPr>
            </a:lvl8pPr>
            <a:lvl9pPr marL="5180693" indent="-304747">
              <a:spcBef>
                <a:spcPct val="20000"/>
              </a:spcBef>
              <a:buFont typeface="Arial" pitchFamily="34" charset="0"/>
              <a:buChar char="•"/>
              <a:defRPr sz="2700">
                <a:latin typeface="+mn-lt"/>
                <a:cs typeface="+mn-cs"/>
              </a:defRPr>
            </a:lvl9pPr>
          </a:lstStyle>
          <a:p>
            <a:r>
              <a:rPr lang="en-US" sz="1351" dirty="0">
                <a:solidFill>
                  <a:schemeClr val="tx1"/>
                </a:solidFill>
              </a:rPr>
              <a:t>Understand how Maven works.</a:t>
            </a:r>
          </a:p>
          <a:p>
            <a:r>
              <a:rPr lang="en-US" sz="1351" dirty="0">
                <a:solidFill>
                  <a:schemeClr val="tx1"/>
                </a:solidFill>
              </a:rPr>
              <a:t>Understand the different maven tags (example : &lt;dependencies&gt;)</a:t>
            </a:r>
          </a:p>
          <a:p>
            <a:r>
              <a:rPr lang="en-US" sz="1351" dirty="0">
                <a:solidFill>
                  <a:schemeClr val="tx1"/>
                </a:solidFill>
              </a:rPr>
              <a:t>Configure a simple pom.xml and settings.xml file</a:t>
            </a:r>
          </a:p>
          <a:p>
            <a:r>
              <a:rPr lang="en-US" sz="1351" dirty="0">
                <a:solidFill>
                  <a:schemeClr val="tx1"/>
                </a:solidFill>
              </a:rPr>
              <a:t>Configure your IDE and update maven dependencies</a:t>
            </a:r>
          </a:p>
          <a:p>
            <a:r>
              <a:rPr lang="en-US" sz="1351" dirty="0">
                <a:solidFill>
                  <a:schemeClr val="tx1"/>
                </a:solidFill>
              </a:rPr>
              <a:t>Perform maven actions : clean, install, deploy</a:t>
            </a:r>
          </a:p>
          <a:p>
            <a:endParaRPr lang="en-US" sz="1351" dirty="0">
              <a:solidFill>
                <a:schemeClr val="tx1"/>
              </a:solidFill>
            </a:endParaRPr>
          </a:p>
        </p:txBody>
      </p:sp>
    </p:spTree>
    <p:extLst>
      <p:ext uri="{BB962C8B-B14F-4D97-AF65-F5344CB8AC3E}">
        <p14:creationId xmlns:p14="http://schemas.microsoft.com/office/powerpoint/2010/main" val="2365300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Dependency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600164"/>
          </a:xfrm>
          <a:prstGeom prst="rect">
            <a:avLst/>
          </a:prstGeom>
          <a:noFill/>
        </p:spPr>
        <p:txBody>
          <a:bodyPr wrap="square" rtlCol="0">
            <a:spAutoFit/>
          </a:bodyPr>
          <a:lstStyle/>
          <a:p>
            <a:pPr marL="285750" indent="-285750">
              <a:buFont typeface="Arial" panose="020B0604020202020204" pitchFamily="34" charset="0"/>
              <a:buChar char="•"/>
            </a:pPr>
            <a:r>
              <a:rPr lang="en-US" dirty="0"/>
              <a:t>We also have the &lt;exclusions&gt; tag, as shown below.</a:t>
            </a:r>
            <a:endParaRPr lang="en-US" sz="2800" b="1" dirty="0"/>
          </a:p>
          <a:p>
            <a:pPr marL="285750" indent="-285750">
              <a:buFont typeface="Arial" panose="020B0604020202020204" pitchFamily="34" charset="0"/>
              <a:buChar char="•"/>
            </a:pPr>
            <a:endParaRPr lang="en-US" sz="1500" dirty="0"/>
          </a:p>
        </p:txBody>
      </p:sp>
      <p:sp>
        <p:nvSpPr>
          <p:cNvPr id="2" name="Rectangle 1">
            <a:extLst>
              <a:ext uri="{FF2B5EF4-FFF2-40B4-BE49-F238E27FC236}">
                <a16:creationId xmlns:a16="http://schemas.microsoft.com/office/drawing/2014/main" id="{0076EEE8-53FF-4B1F-B8DA-31C6CC81AA47}"/>
              </a:ext>
            </a:extLst>
          </p:cNvPr>
          <p:cNvSpPr/>
          <p:nvPr/>
        </p:nvSpPr>
        <p:spPr>
          <a:xfrm>
            <a:off x="452567" y="3149154"/>
            <a:ext cx="8330485" cy="3323987"/>
          </a:xfrm>
          <a:prstGeom prst="rect">
            <a:avLst/>
          </a:prstGeom>
        </p:spPr>
        <p:txBody>
          <a:bodyPr wrap="square">
            <a:spAutoFit/>
          </a:bodyPr>
          <a:lstStyle/>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dependency</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r>
              <a:rPr lang="en-US" sz="1400" dirty="0" err="1">
                <a:solidFill>
                  <a:srgbClr val="000000"/>
                </a:solidFill>
                <a:latin typeface="Consolas" panose="020B0609020204030204" pitchFamily="49" charset="0"/>
              </a:rPr>
              <a:t>org.codehaus.castor</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castor</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1.0.4</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exclusions</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exclusion</a:t>
            </a:r>
            <a:r>
              <a:rPr lang="en-US" sz="1400" dirty="0">
                <a:solidFill>
                  <a:srgbClr val="008080"/>
                </a:solidFill>
                <a:latin typeface="Consolas" panose="020B0609020204030204" pitchFamily="49" charset="0"/>
              </a:rPr>
              <a:t>&gt;</a:t>
            </a:r>
          </a:p>
          <a:p>
            <a:pPr lvl="3"/>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r>
              <a:rPr lang="en-US" sz="1400" dirty="0" err="1">
                <a:solidFill>
                  <a:srgbClr val="000000"/>
                </a:solidFill>
                <a:latin typeface="Consolas" panose="020B0609020204030204" pitchFamily="49" charset="0"/>
              </a:rPr>
              <a:t>adaptx</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p>
          <a:p>
            <a:pPr lvl="3"/>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r>
              <a:rPr lang="en-US" sz="1400" dirty="0" err="1">
                <a:solidFill>
                  <a:srgbClr val="000000"/>
                </a:solidFill>
                <a:latin typeface="Consolas" panose="020B0609020204030204" pitchFamily="49" charset="0"/>
              </a:rPr>
              <a:t>adaptx</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exclusion</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exclusion</a:t>
            </a:r>
            <a:r>
              <a:rPr lang="en-US" sz="1400" dirty="0">
                <a:solidFill>
                  <a:srgbClr val="008080"/>
                </a:solidFill>
                <a:latin typeface="Consolas" panose="020B0609020204030204" pitchFamily="49" charset="0"/>
              </a:rPr>
              <a:t>&gt;</a:t>
            </a:r>
          </a:p>
          <a:p>
            <a:pPr lvl="3"/>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xerces</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p>
          <a:p>
            <a:pPr lvl="3"/>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xerces</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exclusion</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exclusions</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dependency</a:t>
            </a:r>
            <a:r>
              <a:rPr lang="en-US" sz="1400" dirty="0">
                <a:solidFill>
                  <a:srgbClr val="008080"/>
                </a:solidFill>
                <a:latin typeface="Consolas" panose="020B0609020204030204" pitchFamily="49" charset="0"/>
              </a:rPr>
              <a:t>&gt;</a:t>
            </a:r>
          </a:p>
        </p:txBody>
      </p:sp>
      <p:sp>
        <p:nvSpPr>
          <p:cNvPr id="4" name="Rectangle 3">
            <a:extLst>
              <a:ext uri="{FF2B5EF4-FFF2-40B4-BE49-F238E27FC236}">
                <a16:creationId xmlns:a16="http://schemas.microsoft.com/office/drawing/2014/main" id="{6C104EDB-919A-400B-9D91-0B74E8815D30}"/>
              </a:ext>
            </a:extLst>
          </p:cNvPr>
          <p:cNvSpPr/>
          <p:nvPr/>
        </p:nvSpPr>
        <p:spPr>
          <a:xfrm>
            <a:off x="452567" y="1671826"/>
            <a:ext cx="8330486" cy="1477328"/>
          </a:xfrm>
          <a:prstGeom prst="rect">
            <a:avLst/>
          </a:prstGeom>
        </p:spPr>
        <p:txBody>
          <a:bodyPr wrap="square">
            <a:spAutoFit/>
          </a:bodyPr>
          <a:lstStyle/>
          <a:p>
            <a:pPr marL="285750" indent="-285750" algn="just">
              <a:buFont typeface="Arial" panose="020B0604020202020204" pitchFamily="34" charset="0"/>
              <a:buChar char="•"/>
            </a:pPr>
            <a:r>
              <a:rPr lang="en-US" dirty="0"/>
              <a:t>If project X depends on project Y, and project Y depends on project Z, the owner of project X can explicitly exclude project Z as a dependency, using the "exclusion" element.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What is happening in the code snippet below?</a:t>
            </a:r>
          </a:p>
        </p:txBody>
      </p:sp>
    </p:spTree>
    <p:extLst>
      <p:ext uri="{BB962C8B-B14F-4D97-AF65-F5344CB8AC3E}">
        <p14:creationId xmlns:p14="http://schemas.microsoft.com/office/powerpoint/2010/main" val="76920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2FEAA7-31D1-4DAD-8B41-280EA7B49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Box 1">
            <a:extLst>
              <a:ext uri="{FF2B5EF4-FFF2-40B4-BE49-F238E27FC236}">
                <a16:creationId xmlns:a16="http://schemas.microsoft.com/office/drawing/2014/main" id="{4B12227C-151A-4E3C-8AF1-EB7D1348F82E}"/>
              </a:ext>
            </a:extLst>
          </p:cNvPr>
          <p:cNvSpPr txBox="1"/>
          <p:nvPr/>
        </p:nvSpPr>
        <p:spPr>
          <a:xfrm>
            <a:off x="284205" y="5807675"/>
            <a:ext cx="2767914" cy="646331"/>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www.menti.com</a:t>
            </a:r>
          </a:p>
          <a:p>
            <a:r>
              <a:rPr lang="en-US" dirty="0">
                <a:ln w="0"/>
                <a:solidFill>
                  <a:schemeClr val="accent1"/>
                </a:solidFill>
                <a:effectLst>
                  <a:outerShdw blurRad="38100" dist="25400" dir="5400000" algn="ctr" rotWithShape="0">
                    <a:srgbClr val="6E747A">
                      <a:alpha val="43000"/>
                    </a:srgbClr>
                  </a:outerShdw>
                </a:effectLst>
              </a:rPr>
              <a:t>Code : 636884</a:t>
            </a:r>
          </a:p>
        </p:txBody>
      </p:sp>
    </p:spTree>
    <p:extLst>
      <p:ext uri="{BB962C8B-B14F-4D97-AF65-F5344CB8AC3E}">
        <p14:creationId xmlns:p14="http://schemas.microsoft.com/office/powerpoint/2010/main" val="2590070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Build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600164"/>
          </a:xfrm>
          <a:prstGeom prst="rect">
            <a:avLst/>
          </a:prstGeom>
          <a:noFill/>
        </p:spPr>
        <p:txBody>
          <a:bodyPr wrap="square" rtlCol="0">
            <a:spAutoFit/>
          </a:bodyPr>
          <a:lstStyle/>
          <a:p>
            <a:pPr marL="285750" indent="-285750">
              <a:buFont typeface="Arial" panose="020B0604020202020204" pitchFamily="34" charset="0"/>
              <a:buChar char="•"/>
            </a:pPr>
            <a:r>
              <a:rPr lang="en-US" dirty="0"/>
              <a:t>On the 2</a:t>
            </a:r>
            <a:r>
              <a:rPr lang="en-US" baseline="30000" dirty="0"/>
              <a:t>nd</a:t>
            </a:r>
            <a:r>
              <a:rPr lang="en-US" dirty="0"/>
              <a:t> level of the pom.xml, we also have the </a:t>
            </a:r>
            <a:r>
              <a:rPr lang="en-US" b="1" dirty="0"/>
              <a:t>&lt;build&gt; </a:t>
            </a:r>
            <a:r>
              <a:rPr lang="en-US" dirty="0"/>
              <a:t>tag.</a:t>
            </a:r>
          </a:p>
          <a:p>
            <a:endParaRPr lang="en-US" sz="1500" dirty="0"/>
          </a:p>
        </p:txBody>
      </p:sp>
      <p:sp>
        <p:nvSpPr>
          <p:cNvPr id="5" name="Rectangle 4">
            <a:extLst>
              <a:ext uri="{FF2B5EF4-FFF2-40B4-BE49-F238E27FC236}">
                <a16:creationId xmlns:a16="http://schemas.microsoft.com/office/drawing/2014/main" id="{138CEE97-8CF7-4D0C-ADD0-2BFBD2E94D7E}"/>
              </a:ext>
            </a:extLst>
          </p:cNvPr>
          <p:cNvSpPr/>
          <p:nvPr/>
        </p:nvSpPr>
        <p:spPr>
          <a:xfrm>
            <a:off x="700174" y="1753036"/>
            <a:ext cx="7957655" cy="2277547"/>
          </a:xfrm>
          <a:prstGeom prst="rect">
            <a:avLst/>
          </a:prstGeom>
        </p:spPr>
        <p:txBody>
          <a:bodyPr wrap="square">
            <a:spAutoFit/>
          </a:bodyPr>
          <a:lstStyle/>
          <a:p>
            <a:pPr>
              <a:buFontTx/>
              <a:buNone/>
            </a:pPr>
            <a:r>
              <a:rPr lang="en-US" altLang="en-US" dirty="0"/>
              <a:t>Defines the location of source, test and resource files.</a:t>
            </a:r>
          </a:p>
          <a:p>
            <a:pPr lvl="1">
              <a:buFontTx/>
              <a:buNone/>
            </a:pPr>
            <a:r>
              <a:rPr lang="en-US" altLang="en-US" sz="1200" dirty="0"/>
              <a:t>[…]</a:t>
            </a:r>
            <a:r>
              <a:rPr lang="en-US" altLang="en-US" sz="1600" dirty="0"/>
              <a:t>  </a:t>
            </a:r>
          </a:p>
          <a:p>
            <a:pPr lvl="1">
              <a:buFontTx/>
              <a:buNone/>
            </a:pPr>
            <a:r>
              <a:rPr lang="en-US" altLang="en-US" sz="1400" dirty="0"/>
              <a:t> </a:t>
            </a:r>
            <a:r>
              <a:rPr lang="en-US" altLang="en-US" sz="1600" dirty="0"/>
              <a:t>&lt;build&gt;</a:t>
            </a:r>
          </a:p>
          <a:p>
            <a:pPr lvl="2">
              <a:buFontTx/>
              <a:buNone/>
            </a:pPr>
            <a:r>
              <a:rPr lang="en-US" altLang="en-US" sz="1600" dirty="0"/>
              <a:t>&lt;</a:t>
            </a:r>
            <a:r>
              <a:rPr lang="en-US" altLang="en-US" sz="1600" dirty="0" err="1"/>
              <a:t>nagEmailAddress</a:t>
            </a:r>
            <a:r>
              <a:rPr lang="en-US" altLang="en-US" sz="1600" dirty="0"/>
              <a:t>&gt;buildmaster@myinc.com&lt;/</a:t>
            </a:r>
            <a:r>
              <a:rPr lang="en-US" altLang="en-US" sz="1600" dirty="0" err="1"/>
              <a:t>nagEmailAddress</a:t>
            </a:r>
            <a:r>
              <a:rPr lang="en-US" altLang="en-US" sz="1600" dirty="0"/>
              <a:t>&gt;  </a:t>
            </a:r>
          </a:p>
          <a:p>
            <a:pPr lvl="2">
              <a:buFontTx/>
              <a:buNone/>
            </a:pPr>
            <a:r>
              <a:rPr lang="en-US" altLang="en-US" sz="1600" dirty="0"/>
              <a:t>&lt;</a:t>
            </a:r>
            <a:r>
              <a:rPr lang="en-US" altLang="en-US" sz="1600" dirty="0" err="1"/>
              <a:t>sourceDirectory</a:t>
            </a:r>
            <a:r>
              <a:rPr lang="en-US" altLang="en-US" sz="1600" dirty="0"/>
              <a:t>&gt;${</a:t>
            </a:r>
            <a:r>
              <a:rPr lang="en-US" altLang="en-US" sz="1600" dirty="0" err="1"/>
              <a:t>src.java.dir</a:t>
            </a:r>
            <a:r>
              <a:rPr lang="en-US" altLang="en-US" sz="1600" dirty="0"/>
              <a:t>}&lt;/</a:t>
            </a:r>
            <a:r>
              <a:rPr lang="en-US" altLang="en-US" sz="1600" dirty="0" err="1"/>
              <a:t>sourceDirectory</a:t>
            </a:r>
            <a:r>
              <a:rPr lang="en-US" altLang="en-US" sz="1600" dirty="0"/>
              <a:t>&gt;    </a:t>
            </a:r>
          </a:p>
          <a:p>
            <a:pPr lvl="2">
              <a:buFontTx/>
              <a:buNone/>
            </a:pPr>
            <a:r>
              <a:rPr lang="en-US" altLang="en-US" sz="1600" dirty="0"/>
              <a:t>&lt;</a:t>
            </a:r>
            <a:r>
              <a:rPr lang="en-US" altLang="en-US" sz="1600" dirty="0" err="1"/>
              <a:t>unitTestSourceDirectory</a:t>
            </a:r>
            <a:r>
              <a:rPr lang="en-US" altLang="en-US" sz="1600" dirty="0"/>
              <a:t>&gt;${</a:t>
            </a:r>
            <a:r>
              <a:rPr lang="en-US" altLang="en-US" sz="1600" dirty="0" err="1"/>
              <a:t>src.test.dir</a:t>
            </a:r>
            <a:r>
              <a:rPr lang="en-US" altLang="en-US" sz="1600" dirty="0"/>
              <a:t>}&lt;/</a:t>
            </a:r>
            <a:r>
              <a:rPr lang="en-US" altLang="en-US" sz="1600" dirty="0" err="1"/>
              <a:t>unitTestSourceDirectory</a:t>
            </a:r>
            <a:r>
              <a:rPr lang="en-US" altLang="en-US" sz="1600" dirty="0"/>
              <a:t>&gt;    </a:t>
            </a:r>
          </a:p>
          <a:p>
            <a:pPr lvl="2">
              <a:buFontTx/>
              <a:buNone/>
            </a:pPr>
            <a:r>
              <a:rPr lang="en-US" altLang="en-US" sz="1600" dirty="0"/>
              <a:t>&lt;</a:t>
            </a:r>
            <a:r>
              <a:rPr lang="en-US" altLang="en-US" sz="1600" dirty="0" err="1"/>
              <a:t>aspectSourceDirectory</a:t>
            </a:r>
            <a:r>
              <a:rPr lang="en-US" altLang="en-US" sz="1600" dirty="0"/>
              <a:t>/&gt;</a:t>
            </a:r>
          </a:p>
          <a:p>
            <a:pPr lvl="1">
              <a:buFontTx/>
              <a:buNone/>
            </a:pPr>
            <a:endParaRPr lang="en-US" altLang="en-US" sz="1400" dirty="0"/>
          </a:p>
          <a:p>
            <a:pPr lvl="1">
              <a:buFontTx/>
              <a:buNone/>
            </a:pPr>
            <a:r>
              <a:rPr lang="en-US" altLang="en-US" sz="1400" dirty="0"/>
              <a:t>[…]</a:t>
            </a:r>
          </a:p>
        </p:txBody>
      </p:sp>
      <p:grpSp>
        <p:nvGrpSpPr>
          <p:cNvPr id="15" name="Group 8">
            <a:extLst>
              <a:ext uri="{FF2B5EF4-FFF2-40B4-BE49-F238E27FC236}">
                <a16:creationId xmlns:a16="http://schemas.microsoft.com/office/drawing/2014/main" id="{95254543-9944-49CD-B8D0-B699C71734F0}"/>
              </a:ext>
            </a:extLst>
          </p:cNvPr>
          <p:cNvGrpSpPr>
            <a:grpSpLocks/>
          </p:cNvGrpSpPr>
          <p:nvPr/>
        </p:nvGrpSpPr>
        <p:grpSpPr bwMode="auto">
          <a:xfrm>
            <a:off x="2546150" y="4030583"/>
            <a:ext cx="1219200" cy="457200"/>
            <a:chOff x="2112" y="2592"/>
            <a:chExt cx="768" cy="288"/>
          </a:xfrm>
        </p:grpSpPr>
        <p:sp>
          <p:nvSpPr>
            <p:cNvPr id="16" name="AutoShape 6">
              <a:extLst>
                <a:ext uri="{FF2B5EF4-FFF2-40B4-BE49-F238E27FC236}">
                  <a16:creationId xmlns:a16="http://schemas.microsoft.com/office/drawing/2014/main" id="{7D3B2F19-EB55-40C5-9A12-7EE7F62047AE}"/>
                </a:ext>
              </a:extLst>
            </p:cNvPr>
            <p:cNvSpPr>
              <a:spLocks noChangeArrowheads="1"/>
            </p:cNvSpPr>
            <p:nvPr/>
          </p:nvSpPr>
          <p:spPr bwMode="auto">
            <a:xfrm>
              <a:off x="2112" y="2592"/>
              <a:ext cx="768" cy="288"/>
            </a:xfrm>
            <a:prstGeom prst="wedgeRoundRectCallout">
              <a:avLst>
                <a:gd name="adj1" fmla="val 40755"/>
                <a:gd name="adj2" fmla="val -146181"/>
                <a:gd name="adj3" fmla="val 16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17" name="Text Box 7">
              <a:extLst>
                <a:ext uri="{FF2B5EF4-FFF2-40B4-BE49-F238E27FC236}">
                  <a16:creationId xmlns:a16="http://schemas.microsoft.com/office/drawing/2014/main" id="{75B5CF28-05A9-4556-A807-D42CA81518A9}"/>
                </a:ext>
              </a:extLst>
            </p:cNvPr>
            <p:cNvSpPr txBox="1">
              <a:spLocks noChangeArrowheads="1"/>
            </p:cNvSpPr>
            <p:nvPr/>
          </p:nvSpPr>
          <p:spPr bwMode="auto">
            <a:xfrm>
              <a:off x="2140" y="2616"/>
              <a:ext cx="6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src</a:t>
              </a:r>
              <a:r>
                <a:rPr lang="en-US" altLang="en-US" dirty="0"/>
                <a:t>/aspect</a:t>
              </a:r>
            </a:p>
          </p:txBody>
        </p:sp>
      </p:grpSp>
      <p:sp>
        <p:nvSpPr>
          <p:cNvPr id="18" name="AutoShape 10">
            <a:extLst>
              <a:ext uri="{FF2B5EF4-FFF2-40B4-BE49-F238E27FC236}">
                <a16:creationId xmlns:a16="http://schemas.microsoft.com/office/drawing/2014/main" id="{0FCD3E79-F6BB-4C62-A127-35A68017246D}"/>
              </a:ext>
            </a:extLst>
          </p:cNvPr>
          <p:cNvSpPr>
            <a:spLocks noChangeArrowheads="1"/>
          </p:cNvSpPr>
          <p:nvPr/>
        </p:nvSpPr>
        <p:spPr bwMode="auto">
          <a:xfrm>
            <a:off x="5941283" y="3900848"/>
            <a:ext cx="1219200" cy="457200"/>
          </a:xfrm>
          <a:prstGeom prst="wedgeRoundRectCallout">
            <a:avLst>
              <a:gd name="adj1" fmla="val -36977"/>
              <a:gd name="adj2" fmla="val -184722"/>
              <a:gd name="adj3" fmla="val 16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19" name="Text Box 11">
            <a:extLst>
              <a:ext uri="{FF2B5EF4-FFF2-40B4-BE49-F238E27FC236}">
                <a16:creationId xmlns:a16="http://schemas.microsoft.com/office/drawing/2014/main" id="{15A79949-FA3B-431D-9583-AC91AE2DDF4C}"/>
              </a:ext>
            </a:extLst>
          </p:cNvPr>
          <p:cNvSpPr txBox="1">
            <a:spLocks noChangeArrowheads="1"/>
          </p:cNvSpPr>
          <p:nvPr/>
        </p:nvSpPr>
        <p:spPr bwMode="auto">
          <a:xfrm>
            <a:off x="6077713" y="3900848"/>
            <a:ext cx="763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src</a:t>
            </a:r>
            <a:r>
              <a:rPr lang="en-US" altLang="en-US" dirty="0"/>
              <a:t>/test</a:t>
            </a:r>
          </a:p>
        </p:txBody>
      </p:sp>
      <p:sp>
        <p:nvSpPr>
          <p:cNvPr id="20" name="AutoShape 13">
            <a:extLst>
              <a:ext uri="{FF2B5EF4-FFF2-40B4-BE49-F238E27FC236}">
                <a16:creationId xmlns:a16="http://schemas.microsoft.com/office/drawing/2014/main" id="{430948B0-0FE4-4E57-8B5D-5300A68868F6}"/>
              </a:ext>
            </a:extLst>
          </p:cNvPr>
          <p:cNvSpPr>
            <a:spLocks noChangeArrowheads="1"/>
          </p:cNvSpPr>
          <p:nvPr/>
        </p:nvSpPr>
        <p:spPr bwMode="auto">
          <a:xfrm>
            <a:off x="265794" y="3181269"/>
            <a:ext cx="1219200" cy="457200"/>
          </a:xfrm>
          <a:prstGeom prst="wedgeRoundRectCallout">
            <a:avLst>
              <a:gd name="adj1" fmla="val 58722"/>
              <a:gd name="adj2" fmla="val -102778"/>
              <a:gd name="adj3" fmla="val 16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21" name="Text Box 14">
            <a:extLst>
              <a:ext uri="{FF2B5EF4-FFF2-40B4-BE49-F238E27FC236}">
                <a16:creationId xmlns:a16="http://schemas.microsoft.com/office/drawing/2014/main" id="{97F3D098-1022-4CB6-B417-C646561EFB26}"/>
              </a:ext>
            </a:extLst>
          </p:cNvPr>
          <p:cNvSpPr txBox="1">
            <a:spLocks noChangeArrowheads="1"/>
          </p:cNvSpPr>
          <p:nvPr/>
        </p:nvSpPr>
        <p:spPr bwMode="auto">
          <a:xfrm>
            <a:off x="318881" y="3241594"/>
            <a:ext cx="819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src</a:t>
            </a:r>
            <a:r>
              <a:rPr lang="en-US" altLang="en-US" dirty="0"/>
              <a:t>/java</a:t>
            </a:r>
          </a:p>
        </p:txBody>
      </p:sp>
    </p:spTree>
    <p:extLst>
      <p:ext uri="{BB962C8B-B14F-4D97-AF65-F5344CB8AC3E}">
        <p14:creationId xmlns:p14="http://schemas.microsoft.com/office/powerpoint/2010/main" val="1307970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Build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Inside the &lt;build&gt; tag, we can define the maven-compiler-plugin and provide the compilation level of our java classes.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Recap : What is a compilation level?</a:t>
            </a:r>
          </a:p>
        </p:txBody>
      </p:sp>
      <p:sp>
        <p:nvSpPr>
          <p:cNvPr id="2" name="Rectangle 1">
            <a:extLst>
              <a:ext uri="{FF2B5EF4-FFF2-40B4-BE49-F238E27FC236}">
                <a16:creationId xmlns:a16="http://schemas.microsoft.com/office/drawing/2014/main" id="{53B886BE-8AEC-47C3-9DFD-65E17C520428}"/>
              </a:ext>
            </a:extLst>
          </p:cNvPr>
          <p:cNvSpPr/>
          <p:nvPr/>
        </p:nvSpPr>
        <p:spPr>
          <a:xfrm>
            <a:off x="452567" y="2742063"/>
            <a:ext cx="8205262" cy="3108543"/>
          </a:xfrm>
          <a:prstGeom prst="rect">
            <a:avLst/>
          </a:prstGeom>
        </p:spPr>
        <p:txBody>
          <a:bodyPr wrap="square">
            <a:spAutoFit/>
          </a:bodyPr>
          <a:lstStyle/>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build</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plugins</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plugin</a:t>
            </a:r>
            <a:r>
              <a:rPr lang="en-US" sz="1400" dirty="0">
                <a:solidFill>
                  <a:srgbClr val="008080"/>
                </a:solidFill>
                <a:latin typeface="Consolas" panose="020B0609020204030204" pitchFamily="49" charset="0"/>
              </a:rPr>
              <a:t>&gt;</a:t>
            </a:r>
          </a:p>
          <a:p>
            <a:pPr lvl="3"/>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maven-compiler-plugin</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p>
          <a:p>
            <a:pPr lvl="3"/>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3.5.1</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p>
          <a:p>
            <a:pPr lvl="3"/>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configuration</a:t>
            </a:r>
            <a:r>
              <a:rPr lang="en-US" sz="1400" dirty="0">
                <a:solidFill>
                  <a:srgbClr val="008080"/>
                </a:solidFill>
                <a:latin typeface="Consolas" panose="020B0609020204030204" pitchFamily="49" charset="0"/>
              </a:rPr>
              <a:t>&gt;</a:t>
            </a:r>
          </a:p>
          <a:p>
            <a:pPr lvl="4"/>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source</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1.8</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source</a:t>
            </a:r>
            <a:r>
              <a:rPr lang="en-US" sz="1400" dirty="0">
                <a:solidFill>
                  <a:srgbClr val="008080"/>
                </a:solidFill>
                <a:latin typeface="Consolas" panose="020B0609020204030204" pitchFamily="49" charset="0"/>
              </a:rPr>
              <a:t>&gt;</a:t>
            </a:r>
          </a:p>
          <a:p>
            <a:pPr lvl="4"/>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target</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1.8</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target</a:t>
            </a:r>
            <a:r>
              <a:rPr lang="en-US" sz="1400" dirty="0">
                <a:solidFill>
                  <a:srgbClr val="008080"/>
                </a:solidFill>
                <a:latin typeface="Consolas" panose="020B0609020204030204" pitchFamily="49" charset="0"/>
              </a:rPr>
              <a:t>&gt;</a:t>
            </a:r>
          </a:p>
          <a:p>
            <a:pPr lvl="4"/>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encoding</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project.build.sourceEncoding</a:t>
            </a:r>
            <a:r>
              <a:rPr lang="en-US" sz="1400" dirty="0">
                <a:solidFill>
                  <a:srgbClr val="000000"/>
                </a:solidFill>
                <a:latin typeface="Consolas" panose="020B0609020204030204" pitchFamily="49" charset="0"/>
              </a:rPr>
              <a:t>}</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encoding</a:t>
            </a:r>
            <a:r>
              <a:rPr lang="en-US" sz="1400" dirty="0">
                <a:solidFill>
                  <a:srgbClr val="008080"/>
                </a:solidFill>
                <a:latin typeface="Consolas" panose="020B0609020204030204" pitchFamily="49" charset="0"/>
              </a:rPr>
              <a:t>&gt;</a:t>
            </a:r>
          </a:p>
          <a:p>
            <a:pPr lvl="4"/>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failOnError</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true</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failOnError</a:t>
            </a:r>
            <a:r>
              <a:rPr lang="en-US" sz="1400" dirty="0">
                <a:solidFill>
                  <a:srgbClr val="008080"/>
                </a:solidFill>
                <a:latin typeface="Consolas" panose="020B0609020204030204" pitchFamily="49" charset="0"/>
              </a:rPr>
              <a:t>&gt;</a:t>
            </a:r>
          </a:p>
          <a:p>
            <a:pPr lvl="3"/>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configuration</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plugin</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	&lt;/plugins&gt;			</a:t>
            </a:r>
          </a:p>
          <a:p>
            <a:r>
              <a:rPr lang="en-US" sz="1400" dirty="0">
                <a:solidFill>
                  <a:srgbClr val="008080"/>
                </a:solidFill>
                <a:latin typeface="Consolas" panose="020B0609020204030204" pitchFamily="49" charset="0"/>
              </a:rPr>
              <a:t>&lt;/build&gt;</a:t>
            </a:r>
          </a:p>
        </p:txBody>
      </p:sp>
    </p:spTree>
    <p:extLst>
      <p:ext uri="{BB962C8B-B14F-4D97-AF65-F5344CB8AC3E}">
        <p14:creationId xmlns:p14="http://schemas.microsoft.com/office/powerpoint/2010/main" val="1274538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Build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can also specify different plugins, allowing the build to perform several actions, like : </a:t>
            </a:r>
          </a:p>
          <a:p>
            <a:pPr marL="742911" lvl="1" indent="-285750">
              <a:buFont typeface="Arial" panose="020B0604020202020204" pitchFamily="34" charset="0"/>
              <a:buChar char="•"/>
            </a:pPr>
            <a:r>
              <a:rPr lang="en-US" dirty="0"/>
              <a:t>Executing Junit Tests</a:t>
            </a:r>
          </a:p>
          <a:p>
            <a:pPr marL="742911" lvl="1" indent="-285750">
              <a:buFont typeface="Arial" panose="020B0604020202020204" pitchFamily="34" charset="0"/>
              <a:buChar char="•"/>
            </a:pPr>
            <a:r>
              <a:rPr lang="en-US" dirty="0"/>
              <a:t>Generating Reports of Test Coverage</a:t>
            </a:r>
          </a:p>
        </p:txBody>
      </p:sp>
      <p:sp>
        <p:nvSpPr>
          <p:cNvPr id="4" name="Rectangle 3">
            <a:extLst>
              <a:ext uri="{FF2B5EF4-FFF2-40B4-BE49-F238E27FC236}">
                <a16:creationId xmlns:a16="http://schemas.microsoft.com/office/drawing/2014/main" id="{10F553C9-89CB-42DD-A23D-8D8A6922BC62}"/>
              </a:ext>
            </a:extLst>
          </p:cNvPr>
          <p:cNvSpPr/>
          <p:nvPr/>
        </p:nvSpPr>
        <p:spPr>
          <a:xfrm>
            <a:off x="452567" y="2456795"/>
            <a:ext cx="9803081" cy="4401205"/>
          </a:xfrm>
          <a:prstGeom prst="rect">
            <a:avLst/>
          </a:prstGeom>
        </p:spPr>
        <p:txBody>
          <a:bodyPr wrap="square">
            <a:spAutoFit/>
          </a:bodyPr>
          <a:lstStyle/>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plugin</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r>
              <a:rPr lang="en-US" sz="1400" dirty="0" err="1">
                <a:solidFill>
                  <a:srgbClr val="000000"/>
                </a:solidFill>
                <a:latin typeface="Consolas" panose="020B0609020204030204" pitchFamily="49" charset="0"/>
              </a:rPr>
              <a:t>org.apache.maven.plugins</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groupId</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maven-surefire-plugin</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artifactId</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2.20.1</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version</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configuration</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argLine</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jacoco.agent.ut.arg</a:t>
            </a:r>
            <a:r>
              <a:rPr lang="en-US" sz="1400" dirty="0">
                <a:solidFill>
                  <a:srgbClr val="000000"/>
                </a:solidFill>
                <a:latin typeface="Consolas" panose="020B0609020204030204" pitchFamily="49" charset="0"/>
              </a:rPr>
              <a:t>}</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argLine</a:t>
            </a:r>
            <a:r>
              <a:rPr lang="en-US" sz="1400" dirty="0">
                <a:solidFill>
                  <a:srgbClr val="008080"/>
                </a:solidFill>
                <a:latin typeface="Consolas" panose="020B0609020204030204" pitchFamily="49" charset="0"/>
              </a:rPr>
              <a:t>&gt;</a:t>
            </a:r>
          </a:p>
          <a:p>
            <a:r>
              <a:rPr lang="en-US" sz="1400" dirty="0">
                <a:solidFill>
                  <a:srgbClr val="3F5FBF"/>
                </a:solidFill>
                <a:latin typeface="Consolas" panose="020B0609020204030204" pitchFamily="49" charset="0"/>
              </a:rPr>
              <a:t>&lt;!-- Specific to generate mapping between tests and covered code --&gt;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properties</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property</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name</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listener</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name</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value</a:t>
            </a:r>
            <a:r>
              <a:rPr lang="en-US" sz="1400" dirty="0">
                <a:solidFill>
                  <a:srgbClr val="008080"/>
                </a:solidFill>
                <a:latin typeface="Consolas" panose="020B0609020204030204" pitchFamily="49" charset="0"/>
              </a:rPr>
              <a:t>&gt;</a:t>
            </a:r>
            <a:r>
              <a:rPr lang="en-US" sz="1400" dirty="0" err="1">
                <a:solidFill>
                  <a:srgbClr val="000000"/>
                </a:solidFill>
                <a:latin typeface="Consolas" panose="020B0609020204030204" pitchFamily="49" charset="0"/>
              </a:rPr>
              <a:t>org.sonar.java.jacoco.JUnitListener</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value</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property</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properties</a:t>
            </a:r>
            <a:r>
              <a:rPr lang="en-US" sz="1400" dirty="0">
                <a:solidFill>
                  <a:srgbClr val="008080"/>
                </a:solidFill>
                <a:latin typeface="Consolas" panose="020B0609020204030204" pitchFamily="49" charset="0"/>
              </a:rPr>
              <a:t>&gt;</a:t>
            </a:r>
          </a:p>
          <a:p>
            <a:r>
              <a:rPr lang="en-US" sz="1400" dirty="0">
                <a:solidFill>
                  <a:srgbClr val="3F5FBF"/>
                </a:solidFill>
                <a:latin typeface="Consolas" panose="020B0609020204030204" pitchFamily="49" charset="0"/>
              </a:rPr>
              <a:t>&lt;!-- test failure ignore --&gt;</a:t>
            </a:r>
          </a:p>
          <a:p>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testFailureIgnore</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true</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testFailureIgnore</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excludes</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&lt;exclude&gt;</a:t>
            </a:r>
          </a:p>
          <a:p>
            <a:r>
              <a:rPr lang="en-US" sz="1400" dirty="0">
                <a:solidFill>
                  <a:srgbClr val="008080"/>
                </a:solidFill>
                <a:latin typeface="Consolas" panose="020B0609020204030204" pitchFamily="49" charset="0"/>
              </a:rPr>
              <a:t>…</a:t>
            </a:r>
          </a:p>
          <a:p>
            <a:r>
              <a:rPr lang="en-US" sz="1400" dirty="0">
                <a:solidFill>
                  <a:srgbClr val="008080"/>
                </a:solidFill>
                <a:latin typeface="Consolas" panose="020B0609020204030204" pitchFamily="49" charset="0"/>
              </a:rPr>
              <a:t>&lt;/exclude&gt;</a:t>
            </a:r>
          </a:p>
          <a:p>
            <a:r>
              <a:rPr lang="en-US" sz="1400" dirty="0">
                <a:solidFill>
                  <a:srgbClr val="008080"/>
                </a:solidFill>
                <a:latin typeface="Consolas" panose="020B0609020204030204" pitchFamily="49" charset="0"/>
              </a:rPr>
              <a:t>&lt;/excludes&gt;</a:t>
            </a:r>
          </a:p>
        </p:txBody>
      </p:sp>
    </p:spTree>
    <p:extLst>
      <p:ext uri="{BB962C8B-B14F-4D97-AF65-F5344CB8AC3E}">
        <p14:creationId xmlns:p14="http://schemas.microsoft.com/office/powerpoint/2010/main" val="2312862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Project Build Section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194911"/>
            <a:ext cx="8330485"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Reports Generation</a:t>
            </a:r>
          </a:p>
        </p:txBody>
      </p:sp>
      <p:sp>
        <p:nvSpPr>
          <p:cNvPr id="2" name="Rectangle 1">
            <a:extLst>
              <a:ext uri="{FF2B5EF4-FFF2-40B4-BE49-F238E27FC236}">
                <a16:creationId xmlns:a16="http://schemas.microsoft.com/office/drawing/2014/main" id="{7610404B-A41D-4388-9737-D48FB34398A4}"/>
              </a:ext>
            </a:extLst>
          </p:cNvPr>
          <p:cNvSpPr/>
          <p:nvPr/>
        </p:nvSpPr>
        <p:spPr>
          <a:xfrm>
            <a:off x="452567" y="1554407"/>
            <a:ext cx="8591797" cy="4939814"/>
          </a:xfrm>
          <a:prstGeom prst="rect">
            <a:avLst/>
          </a:prstGeom>
        </p:spPr>
        <p:txBody>
          <a:bodyPr wrap="square">
            <a:spAutoFit/>
          </a:bodyPr>
          <a:lstStyle/>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plugin</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groupId</a:t>
            </a:r>
            <a:r>
              <a:rPr lang="en-US" sz="900" dirty="0">
                <a:solidFill>
                  <a:srgbClr val="008080"/>
                </a:solidFill>
                <a:latin typeface="Consolas" panose="020B0609020204030204" pitchFamily="49" charset="0"/>
              </a:rPr>
              <a:t>&gt;</a:t>
            </a:r>
            <a:r>
              <a:rPr lang="en-US" sz="900" dirty="0" err="1">
                <a:solidFill>
                  <a:srgbClr val="000000"/>
                </a:solidFill>
                <a:latin typeface="Consolas" panose="020B0609020204030204" pitchFamily="49" charset="0"/>
              </a:rPr>
              <a:t>org.jacoco</a:t>
            </a:r>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groupId</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artifactId</a:t>
            </a:r>
            <a:r>
              <a:rPr lang="en-US" sz="900" dirty="0">
                <a:solidFill>
                  <a:srgbClr val="008080"/>
                </a:solidFill>
                <a:latin typeface="Consolas" panose="020B0609020204030204" pitchFamily="49" charset="0"/>
              </a:rPr>
              <a:t>&gt;</a:t>
            </a:r>
            <a:r>
              <a:rPr lang="en-US" sz="900" dirty="0" err="1">
                <a:solidFill>
                  <a:srgbClr val="000000"/>
                </a:solidFill>
                <a:latin typeface="Consolas" panose="020B0609020204030204" pitchFamily="49" charset="0"/>
              </a:rPr>
              <a:t>jacoco</a:t>
            </a:r>
            <a:r>
              <a:rPr lang="en-US" sz="900" dirty="0">
                <a:solidFill>
                  <a:srgbClr val="000000"/>
                </a:solidFill>
                <a:latin typeface="Consolas" panose="020B0609020204030204" pitchFamily="49" charset="0"/>
              </a:rPr>
              <a:t>-maven-plugin</a:t>
            </a:r>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artifactId</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version</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0.7.9</a:t>
            </a:r>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version</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executions</a:t>
            </a:r>
            <a:r>
              <a:rPr lang="en-US" sz="900" dirty="0">
                <a:solidFill>
                  <a:srgbClr val="008080"/>
                </a:solidFill>
                <a:latin typeface="Consolas" panose="020B0609020204030204" pitchFamily="49" charset="0"/>
              </a:rPr>
              <a:t>&gt;</a:t>
            </a:r>
          </a:p>
          <a:p>
            <a:r>
              <a:rPr lang="en-US" sz="900" dirty="0">
                <a:solidFill>
                  <a:srgbClr val="3F5FBF"/>
                </a:solidFill>
                <a:latin typeface="Consolas" panose="020B0609020204030204" pitchFamily="49" charset="0"/>
              </a:rPr>
              <a:t>&lt;!-- Prepares a variable, </a:t>
            </a:r>
            <a:r>
              <a:rPr lang="en-US" sz="900" dirty="0" err="1">
                <a:solidFill>
                  <a:srgbClr val="3F5FBF"/>
                </a:solidFill>
                <a:latin typeface="Consolas" panose="020B0609020204030204" pitchFamily="49" charset="0"/>
              </a:rPr>
              <a:t>jacoco.agent.ut.arg</a:t>
            </a:r>
            <a:r>
              <a:rPr lang="en-US" sz="900" dirty="0">
                <a:solidFill>
                  <a:srgbClr val="3F5FBF"/>
                </a:solidFill>
                <a:latin typeface="Consolas" panose="020B0609020204030204" pitchFamily="49" charset="0"/>
              </a:rPr>
              <a:t>, that contains the info </a:t>
            </a:r>
          </a:p>
          <a:p>
            <a:r>
              <a:rPr lang="en-US" sz="900" dirty="0">
                <a:solidFill>
                  <a:srgbClr val="3F5FBF"/>
                </a:solidFill>
                <a:latin typeface="Consolas" panose="020B0609020204030204" pitchFamily="49" charset="0"/>
              </a:rPr>
              <a:t>to be passed to the JVM hosting the code being tested. --&gt;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execution</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id</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prepare-</a:t>
            </a:r>
            <a:r>
              <a:rPr lang="en-US" sz="900" dirty="0" err="1">
                <a:solidFill>
                  <a:srgbClr val="000000"/>
                </a:solidFill>
                <a:latin typeface="Consolas" panose="020B0609020204030204" pitchFamily="49" charset="0"/>
              </a:rPr>
              <a:t>ut</a:t>
            </a:r>
            <a:r>
              <a:rPr lang="en-US" sz="900" dirty="0">
                <a:solidFill>
                  <a:srgbClr val="000000"/>
                </a:solidFill>
                <a:latin typeface="Consolas" panose="020B0609020204030204" pitchFamily="49" charset="0"/>
              </a:rPr>
              <a:t>-agent</a:t>
            </a:r>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id</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phase</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process-test-classes</a:t>
            </a:r>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phase</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goals</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goal</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prepare-agent</a:t>
            </a:r>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goal</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goals</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configuration</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destFile</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sonar.jacoco.reportPath</a:t>
            </a:r>
            <a:r>
              <a:rPr lang="en-US" sz="900" dirty="0">
                <a:solidFill>
                  <a:srgbClr val="000000"/>
                </a:solidFill>
                <a:latin typeface="Consolas" panose="020B0609020204030204" pitchFamily="49" charset="0"/>
              </a:rPr>
              <a:t>}</a:t>
            </a:r>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destFile</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propertyName</a:t>
            </a:r>
            <a:r>
              <a:rPr lang="en-US" sz="900" dirty="0">
                <a:solidFill>
                  <a:srgbClr val="008080"/>
                </a:solidFill>
                <a:latin typeface="Consolas" panose="020B0609020204030204" pitchFamily="49" charset="0"/>
              </a:rPr>
              <a:t>&gt;</a:t>
            </a:r>
            <a:r>
              <a:rPr lang="en-US" sz="900" dirty="0" err="1">
                <a:solidFill>
                  <a:srgbClr val="000000"/>
                </a:solidFill>
                <a:latin typeface="Consolas" panose="020B0609020204030204" pitchFamily="49" charset="0"/>
              </a:rPr>
              <a:t>jacoco.agent.ut.arg</a:t>
            </a:r>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propertyName</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append</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true</a:t>
            </a:r>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append</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configuration</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execution</a:t>
            </a:r>
            <a:r>
              <a:rPr lang="en-US" sz="900" dirty="0">
                <a:solidFill>
                  <a:srgbClr val="008080"/>
                </a:solidFill>
                <a:latin typeface="Consolas" panose="020B0609020204030204" pitchFamily="49" charset="0"/>
              </a:rPr>
              <a:t>&gt;</a:t>
            </a:r>
          </a:p>
          <a:p>
            <a:r>
              <a:rPr lang="en-US" sz="900" dirty="0">
                <a:solidFill>
                  <a:srgbClr val="3F5FBF"/>
                </a:solidFill>
                <a:latin typeface="Consolas" panose="020B0609020204030204" pitchFamily="49" charset="0"/>
              </a:rPr>
              <a:t>&lt;!-- Prepares a variable, </a:t>
            </a:r>
            <a:r>
              <a:rPr lang="en-US" sz="900" dirty="0" err="1">
                <a:solidFill>
                  <a:srgbClr val="3F5FBF"/>
                </a:solidFill>
                <a:latin typeface="Consolas" panose="020B0609020204030204" pitchFamily="49" charset="0"/>
              </a:rPr>
              <a:t>jacoco.agent.it.arg</a:t>
            </a:r>
            <a:r>
              <a:rPr lang="en-US" sz="900" dirty="0">
                <a:solidFill>
                  <a:srgbClr val="3F5FBF"/>
                </a:solidFill>
                <a:latin typeface="Consolas" panose="020B0609020204030204" pitchFamily="49" charset="0"/>
              </a:rPr>
              <a:t>, that contains the info </a:t>
            </a:r>
          </a:p>
          <a:p>
            <a:r>
              <a:rPr lang="en-US" sz="900" dirty="0">
                <a:solidFill>
                  <a:srgbClr val="3F5FBF"/>
                </a:solidFill>
                <a:latin typeface="Consolas" panose="020B0609020204030204" pitchFamily="49" charset="0"/>
              </a:rPr>
              <a:t>to be passed to the JVM hosting the code being tested. --&gt;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execution</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id</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prepare-it-agent</a:t>
            </a:r>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id</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phase</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pre-integration-test</a:t>
            </a:r>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phase</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goals</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goal</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prepare-agent</a:t>
            </a:r>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goal</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goals</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configuration</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destFile</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sonar.jacoco.itReportPath</a:t>
            </a:r>
            <a:r>
              <a:rPr lang="en-US" sz="900" dirty="0">
                <a:solidFill>
                  <a:srgbClr val="000000"/>
                </a:solidFill>
                <a:latin typeface="Consolas" panose="020B0609020204030204" pitchFamily="49" charset="0"/>
              </a:rPr>
              <a:t>}</a:t>
            </a:r>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destFile</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propertyName</a:t>
            </a:r>
            <a:r>
              <a:rPr lang="en-US" sz="900" dirty="0">
                <a:solidFill>
                  <a:srgbClr val="008080"/>
                </a:solidFill>
                <a:latin typeface="Consolas" panose="020B0609020204030204" pitchFamily="49" charset="0"/>
              </a:rPr>
              <a:t>&gt;</a:t>
            </a:r>
            <a:r>
              <a:rPr lang="en-US" sz="900" dirty="0" err="1">
                <a:solidFill>
                  <a:srgbClr val="000000"/>
                </a:solidFill>
                <a:latin typeface="Consolas" panose="020B0609020204030204" pitchFamily="49" charset="0"/>
              </a:rPr>
              <a:t>jacoco.agent.it.arg</a:t>
            </a:r>
            <a:r>
              <a:rPr lang="en-US" sz="900" dirty="0">
                <a:solidFill>
                  <a:srgbClr val="008080"/>
                </a:solidFill>
                <a:latin typeface="Consolas" panose="020B0609020204030204" pitchFamily="49" charset="0"/>
              </a:rPr>
              <a:t>&lt;/</a:t>
            </a:r>
            <a:r>
              <a:rPr lang="en-US" sz="900" dirty="0" err="1">
                <a:solidFill>
                  <a:srgbClr val="3F7F7F"/>
                </a:solidFill>
                <a:latin typeface="Consolas" panose="020B0609020204030204" pitchFamily="49" charset="0"/>
              </a:rPr>
              <a:t>propertyName</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append</a:t>
            </a:r>
            <a:r>
              <a:rPr lang="en-US" sz="900" dirty="0">
                <a:solidFill>
                  <a:srgbClr val="008080"/>
                </a:solidFill>
                <a:latin typeface="Consolas" panose="020B0609020204030204" pitchFamily="49" charset="0"/>
              </a:rPr>
              <a:t>&gt;</a:t>
            </a:r>
            <a:r>
              <a:rPr lang="en-US" sz="900" dirty="0">
                <a:solidFill>
                  <a:srgbClr val="000000"/>
                </a:solidFill>
                <a:latin typeface="Consolas" panose="020B0609020204030204" pitchFamily="49" charset="0"/>
              </a:rPr>
              <a:t>true</a:t>
            </a:r>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append</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configuration</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execution</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executions</a:t>
            </a:r>
            <a:r>
              <a:rPr lang="en-US" sz="900" dirty="0">
                <a:solidFill>
                  <a:srgbClr val="008080"/>
                </a:solidFill>
                <a:latin typeface="Consolas" panose="020B0609020204030204" pitchFamily="49" charset="0"/>
              </a:rPr>
              <a:t>&gt;</a:t>
            </a:r>
          </a:p>
          <a:p>
            <a:r>
              <a:rPr lang="en-US" sz="900" dirty="0">
                <a:solidFill>
                  <a:srgbClr val="008080"/>
                </a:solidFill>
                <a:latin typeface="Consolas" panose="020B0609020204030204" pitchFamily="49" charset="0"/>
              </a:rPr>
              <a:t>&lt;/</a:t>
            </a:r>
            <a:r>
              <a:rPr lang="en-US" sz="900" dirty="0">
                <a:solidFill>
                  <a:srgbClr val="3F7F7F"/>
                </a:solidFill>
                <a:latin typeface="Consolas" panose="020B0609020204030204" pitchFamily="49" charset="0"/>
              </a:rPr>
              <a:t>plugin</a:t>
            </a:r>
            <a:r>
              <a:rPr lang="en-US" sz="900" dirty="0">
                <a:solidFill>
                  <a:srgbClr val="008080"/>
                </a:solidFill>
                <a:latin typeface="Consolas" panose="020B0609020204030204" pitchFamily="49" charset="0"/>
              </a:rPr>
              <a:t>&gt;</a:t>
            </a:r>
            <a:endParaRPr lang="en-US" sz="900" dirty="0"/>
          </a:p>
        </p:txBody>
      </p:sp>
    </p:spTree>
    <p:extLst>
      <p:ext uri="{BB962C8B-B14F-4D97-AF65-F5344CB8AC3E}">
        <p14:creationId xmlns:p14="http://schemas.microsoft.com/office/powerpoint/2010/main" val="1510428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Distribution Management</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194911"/>
            <a:ext cx="8330485"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Upon building a Maven Application, we can also specify whether the compiled artifact will be sent to our Central Repository.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For this, we use the &lt;</a:t>
            </a:r>
            <a:r>
              <a:rPr lang="en-US" dirty="0" err="1"/>
              <a:t>distributionManagement</a:t>
            </a:r>
            <a:r>
              <a:rPr lang="en-US" dirty="0"/>
              <a:t>&gt; tag.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Compiled applications can be sent in 2 different types :</a:t>
            </a:r>
          </a:p>
          <a:p>
            <a:pPr marL="742911" lvl="1" indent="-285750" algn="just">
              <a:buFont typeface="Arial" panose="020B0604020202020204" pitchFamily="34" charset="0"/>
              <a:buChar char="•"/>
            </a:pPr>
            <a:r>
              <a:rPr lang="en-US" dirty="0"/>
              <a:t>Snapshots</a:t>
            </a:r>
          </a:p>
          <a:p>
            <a:pPr marL="742911" lvl="1" indent="-285750" algn="just">
              <a:buFont typeface="Arial" panose="020B0604020202020204" pitchFamily="34" charset="0"/>
              <a:buChar char="•"/>
            </a:pPr>
            <a:r>
              <a:rPr lang="en-US" dirty="0"/>
              <a:t>Releases</a:t>
            </a:r>
          </a:p>
          <a:p>
            <a:pPr marL="742911" lvl="1"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a:t>
            </a:r>
            <a:r>
              <a:rPr lang="en-US" b="1" dirty="0"/>
              <a:t>snapshot</a:t>
            </a:r>
            <a:r>
              <a:rPr lang="en-US" dirty="0"/>
              <a:t> version in </a:t>
            </a:r>
            <a:r>
              <a:rPr lang="en-US" b="1" dirty="0"/>
              <a:t>Maven</a:t>
            </a:r>
            <a:r>
              <a:rPr lang="en-US" dirty="0"/>
              <a:t> is one that has not been released. The idea is that before a 1.0 release (or any other release) is done, there exists a 1.0-</a:t>
            </a:r>
            <a:r>
              <a:rPr lang="en-US" b="1" dirty="0"/>
              <a:t>SNAPSHOT</a:t>
            </a:r>
            <a:r>
              <a:rPr lang="en-US" dirty="0"/>
              <a:t> . That version is what might become 1.0 . It's basically " 1.0 under development“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a:t>
            </a:r>
            <a:r>
              <a:rPr lang="en-US" b="1" dirty="0"/>
              <a:t>release</a:t>
            </a:r>
            <a:r>
              <a:rPr lang="en-US" dirty="0"/>
              <a:t> version is a final working version that has been sent to the Central Repository.</a:t>
            </a:r>
          </a:p>
        </p:txBody>
      </p:sp>
    </p:spTree>
    <p:extLst>
      <p:ext uri="{BB962C8B-B14F-4D97-AF65-F5344CB8AC3E}">
        <p14:creationId xmlns:p14="http://schemas.microsoft.com/office/powerpoint/2010/main" val="2708020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 – Distribution Management</a:t>
            </a:r>
          </a:p>
        </p:txBody>
      </p:sp>
      <p:sp>
        <p:nvSpPr>
          <p:cNvPr id="2" name="Rectangle 1">
            <a:extLst>
              <a:ext uri="{FF2B5EF4-FFF2-40B4-BE49-F238E27FC236}">
                <a16:creationId xmlns:a16="http://schemas.microsoft.com/office/drawing/2014/main" id="{7BAEE4A9-609B-4887-AC4B-81F2FD661E0E}"/>
              </a:ext>
            </a:extLst>
          </p:cNvPr>
          <p:cNvSpPr/>
          <p:nvPr/>
        </p:nvSpPr>
        <p:spPr>
          <a:xfrm>
            <a:off x="452568" y="1333510"/>
            <a:ext cx="8406424" cy="3539430"/>
          </a:xfrm>
          <a:prstGeom prst="rect">
            <a:avLst/>
          </a:prstGeom>
        </p:spPr>
        <p:txBody>
          <a:bodyPr wrap="square">
            <a:spAutoFit/>
          </a:bodyPr>
          <a:lstStyle/>
          <a:p>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distributionManagement</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repository</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uniqueVersion</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true</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uniqueVersion</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id</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nexus-application-releases</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id</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name</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nexus-application-releases</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name</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url</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http://repositorypath.com/repository/application-releases</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url</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layout</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default</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layout</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repository</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snapshotRepository</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uniqueVersion</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false</a:t>
            </a:r>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uniqueVersion</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id</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nexus-application-snapshots</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id</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name</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nexus-application-snapshots</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name</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url</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http://repositorypath.com/repository/application-snapshots</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url</a:t>
            </a:r>
            <a:r>
              <a:rPr lang="en-US" sz="1400" dirty="0">
                <a:solidFill>
                  <a:srgbClr val="008080"/>
                </a:solidFill>
                <a:latin typeface="Consolas" panose="020B0609020204030204" pitchFamily="49" charset="0"/>
              </a:rPr>
              <a:t>&gt;</a:t>
            </a:r>
          </a:p>
          <a:p>
            <a:pPr lvl="2"/>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layout</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default</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layout</a:t>
            </a:r>
            <a:r>
              <a:rPr lang="en-US" sz="1400" dirty="0">
                <a:solidFill>
                  <a:srgbClr val="008080"/>
                </a:solidFill>
                <a:latin typeface="Consolas" panose="020B0609020204030204" pitchFamily="49" charset="0"/>
              </a:rPr>
              <a:t>&gt;</a:t>
            </a:r>
          </a:p>
          <a:p>
            <a:pPr lvl="1"/>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snapshotRepository</a:t>
            </a:r>
            <a:r>
              <a:rPr lang="en-US"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err="1">
                <a:solidFill>
                  <a:srgbClr val="3F7F7F"/>
                </a:solidFill>
                <a:latin typeface="Consolas" panose="020B0609020204030204" pitchFamily="49" charset="0"/>
              </a:rPr>
              <a:t>distributionManagement</a:t>
            </a:r>
            <a:r>
              <a:rPr lang="en-US" sz="1400" dirty="0">
                <a:solidFill>
                  <a:srgbClr val="008080"/>
                </a:solidFill>
                <a:latin typeface="Consolas" panose="020B0609020204030204" pitchFamily="49" charset="0"/>
              </a:rPr>
              <a:t>&gt;</a:t>
            </a:r>
            <a:endParaRPr lang="en-US" sz="1400" dirty="0"/>
          </a:p>
        </p:txBody>
      </p:sp>
    </p:spTree>
    <p:extLst>
      <p:ext uri="{BB962C8B-B14F-4D97-AF65-F5344CB8AC3E}">
        <p14:creationId xmlns:p14="http://schemas.microsoft.com/office/powerpoint/2010/main" val="4017371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Settings.xml</a:t>
            </a:r>
          </a:p>
        </p:txBody>
      </p:sp>
      <p:sp>
        <p:nvSpPr>
          <p:cNvPr id="7" name="Rectangle 6">
            <a:extLst>
              <a:ext uri="{FF2B5EF4-FFF2-40B4-BE49-F238E27FC236}">
                <a16:creationId xmlns:a16="http://schemas.microsoft.com/office/drawing/2014/main" id="{E355A8BF-BD27-403E-B310-3934409018A4}"/>
              </a:ext>
            </a:extLst>
          </p:cNvPr>
          <p:cNvSpPr/>
          <p:nvPr/>
        </p:nvSpPr>
        <p:spPr>
          <a:xfrm>
            <a:off x="452567" y="1276803"/>
            <a:ext cx="8525177" cy="2862322"/>
          </a:xfrm>
          <a:prstGeom prst="rect">
            <a:avLst/>
          </a:prstGeom>
        </p:spPr>
        <p:txBody>
          <a:bodyPr wrap="square">
            <a:spAutoFit/>
          </a:bodyPr>
          <a:lstStyle/>
          <a:p>
            <a:pPr marL="285750" indent="-285750">
              <a:buFont typeface="Arial" panose="020B0604020202020204" pitchFamily="34" charset="0"/>
              <a:buChar char="•"/>
            </a:pPr>
            <a:r>
              <a:rPr lang="en-US" dirty="0"/>
              <a:t>The settings element in the settings.xml file contains elements used to define values which configure Maven execution in various ways, like the pom.xml, but should not be bundled to any specific project, or distributed to an audience. </a:t>
            </a:r>
          </a:p>
          <a:p>
            <a:endParaRPr lang="en-US" dirty="0"/>
          </a:p>
          <a:p>
            <a:pPr marL="285750" indent="-285750">
              <a:buFont typeface="Arial" panose="020B0604020202020204" pitchFamily="34" charset="0"/>
              <a:buChar char="•"/>
            </a:pPr>
            <a:r>
              <a:rPr lang="en-US" dirty="0"/>
              <a:t>These include values such as the local repository location, alternate remote repository servers, and authentication information.</a:t>
            </a:r>
          </a:p>
          <a:p>
            <a:endParaRPr lang="en-US" dirty="0"/>
          </a:p>
          <a:p>
            <a:r>
              <a:rPr lang="en-US" dirty="0"/>
              <a:t>There are two locations where a settings.xml file may live:</a:t>
            </a:r>
          </a:p>
          <a:p>
            <a:pPr marL="285750" indent="-285750">
              <a:buFont typeface="Arial" panose="020B0604020202020204" pitchFamily="34" charset="0"/>
              <a:buChar char="•"/>
            </a:pPr>
            <a:r>
              <a:rPr lang="en-US" dirty="0"/>
              <a:t>The Maven install: ${</a:t>
            </a:r>
            <a:r>
              <a:rPr lang="en-US" dirty="0" err="1"/>
              <a:t>maven.home</a:t>
            </a:r>
            <a:r>
              <a:rPr lang="en-US" dirty="0"/>
              <a:t>}/</a:t>
            </a:r>
            <a:r>
              <a:rPr lang="en-US" dirty="0" err="1"/>
              <a:t>conf</a:t>
            </a:r>
            <a:r>
              <a:rPr lang="en-US" dirty="0"/>
              <a:t>/settings.xml</a:t>
            </a:r>
          </a:p>
          <a:p>
            <a:pPr marL="285750" indent="-285750">
              <a:buFont typeface="Arial" panose="020B0604020202020204" pitchFamily="34" charset="0"/>
              <a:buChar char="•"/>
            </a:pPr>
            <a:r>
              <a:rPr lang="en-US" dirty="0"/>
              <a:t>A user’s install: ${</a:t>
            </a:r>
            <a:r>
              <a:rPr lang="en-US" dirty="0" err="1"/>
              <a:t>user.home</a:t>
            </a:r>
            <a:r>
              <a:rPr lang="en-US" dirty="0"/>
              <a:t>}/.m2/settings.xml</a:t>
            </a:r>
          </a:p>
        </p:txBody>
      </p:sp>
    </p:spTree>
    <p:extLst>
      <p:ext uri="{BB962C8B-B14F-4D97-AF65-F5344CB8AC3E}">
        <p14:creationId xmlns:p14="http://schemas.microsoft.com/office/powerpoint/2010/main" val="505347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Settings.xml</a:t>
            </a:r>
          </a:p>
        </p:txBody>
      </p:sp>
      <p:sp>
        <p:nvSpPr>
          <p:cNvPr id="7" name="Rectangle 6">
            <a:extLst>
              <a:ext uri="{FF2B5EF4-FFF2-40B4-BE49-F238E27FC236}">
                <a16:creationId xmlns:a16="http://schemas.microsoft.com/office/drawing/2014/main" id="{E355A8BF-BD27-403E-B310-3934409018A4}"/>
              </a:ext>
            </a:extLst>
          </p:cNvPr>
          <p:cNvSpPr/>
          <p:nvPr/>
        </p:nvSpPr>
        <p:spPr>
          <a:xfrm>
            <a:off x="452568" y="1264927"/>
            <a:ext cx="7499268" cy="4247317"/>
          </a:xfrm>
          <a:prstGeom prst="rect">
            <a:avLst/>
          </a:prstGeom>
        </p:spPr>
        <p:txBody>
          <a:bodyPr wrap="square">
            <a:spAutoFit/>
          </a:bodyPr>
          <a:lstStyle/>
          <a:p>
            <a:r>
              <a:rPr lang="en-US" dirty="0"/>
              <a:t>&lt;settings </a:t>
            </a:r>
            <a:r>
              <a:rPr lang="en-US" dirty="0" err="1"/>
              <a:t>xmlns</a:t>
            </a:r>
            <a:r>
              <a:rPr lang="en-US" dirty="0"/>
              <a:t>="http://maven.apache.org/SETTINGS/1.0.0"</a:t>
            </a:r>
          </a:p>
          <a:p>
            <a:r>
              <a:rPr lang="en-US" dirty="0"/>
              <a:t>      </a:t>
            </a:r>
            <a:r>
              <a:rPr lang="en-US" dirty="0" err="1"/>
              <a:t>xmlns:xsi</a:t>
            </a:r>
            <a:r>
              <a:rPr lang="en-US" dirty="0"/>
              <a:t>="http://www.w3.org/2001/XMLSchema-instance"</a:t>
            </a:r>
          </a:p>
          <a:p>
            <a:r>
              <a:rPr lang="en-US" dirty="0"/>
              <a:t>      </a:t>
            </a:r>
            <a:r>
              <a:rPr lang="en-US" dirty="0" err="1"/>
              <a:t>xsi:schemaLocation</a:t>
            </a:r>
            <a:r>
              <a:rPr lang="en-US" dirty="0"/>
              <a:t>="http://maven.apache.org/SETTINGS/1.0.0</a:t>
            </a:r>
          </a:p>
          <a:p>
            <a:r>
              <a:rPr lang="en-US" dirty="0"/>
              <a:t>                          https://maven.apache.org/xsd/settings-1.0.0.xsd"&gt;</a:t>
            </a:r>
          </a:p>
          <a:p>
            <a:r>
              <a:rPr lang="en-US" dirty="0"/>
              <a:t>      &lt;</a:t>
            </a:r>
            <a:r>
              <a:rPr lang="en-US" dirty="0" err="1"/>
              <a:t>localRepository</a:t>
            </a:r>
            <a:r>
              <a:rPr lang="en-US" dirty="0"/>
              <a:t>/&gt;</a:t>
            </a:r>
          </a:p>
          <a:p>
            <a:r>
              <a:rPr lang="en-US" dirty="0"/>
              <a:t>      &lt;</a:t>
            </a:r>
            <a:r>
              <a:rPr lang="en-US" dirty="0" err="1"/>
              <a:t>interactiveMode</a:t>
            </a:r>
            <a:r>
              <a:rPr lang="en-US" dirty="0"/>
              <a:t>/&gt;</a:t>
            </a:r>
          </a:p>
          <a:p>
            <a:r>
              <a:rPr lang="en-US" dirty="0"/>
              <a:t>      &lt;</a:t>
            </a:r>
            <a:r>
              <a:rPr lang="en-US" dirty="0" err="1"/>
              <a:t>usePluginRegistry</a:t>
            </a:r>
            <a:r>
              <a:rPr lang="en-US" dirty="0"/>
              <a:t>/&gt;</a:t>
            </a:r>
          </a:p>
          <a:p>
            <a:r>
              <a:rPr lang="en-US" dirty="0"/>
              <a:t>      &lt;offline/&gt;</a:t>
            </a:r>
          </a:p>
          <a:p>
            <a:r>
              <a:rPr lang="en-US" dirty="0"/>
              <a:t>      &lt;</a:t>
            </a:r>
            <a:r>
              <a:rPr lang="en-US" dirty="0" err="1"/>
              <a:t>pluginGroups</a:t>
            </a:r>
            <a:r>
              <a:rPr lang="en-US" dirty="0"/>
              <a:t>/&gt;</a:t>
            </a:r>
          </a:p>
          <a:p>
            <a:r>
              <a:rPr lang="en-US" dirty="0"/>
              <a:t>      &lt;servers/&gt;</a:t>
            </a:r>
          </a:p>
          <a:p>
            <a:r>
              <a:rPr lang="en-US" dirty="0"/>
              <a:t>      &lt;mirrors/&gt;</a:t>
            </a:r>
          </a:p>
          <a:p>
            <a:r>
              <a:rPr lang="en-US" dirty="0"/>
              <a:t>      &lt;proxies/&gt;</a:t>
            </a:r>
          </a:p>
          <a:p>
            <a:r>
              <a:rPr lang="en-US" dirty="0"/>
              <a:t>      &lt;profiles/&gt;</a:t>
            </a:r>
          </a:p>
          <a:p>
            <a:r>
              <a:rPr lang="en-US" dirty="0"/>
              <a:t>      &lt;</a:t>
            </a:r>
            <a:r>
              <a:rPr lang="en-US" dirty="0" err="1"/>
              <a:t>activeProfiles</a:t>
            </a:r>
            <a:r>
              <a:rPr lang="en-US" dirty="0"/>
              <a:t>/&gt;</a:t>
            </a:r>
          </a:p>
          <a:p>
            <a:r>
              <a:rPr lang="en-US" dirty="0"/>
              <a:t>&lt;/settings&gt;</a:t>
            </a:r>
          </a:p>
        </p:txBody>
      </p:sp>
    </p:spTree>
    <p:extLst>
      <p:ext uri="{BB962C8B-B14F-4D97-AF65-F5344CB8AC3E}">
        <p14:creationId xmlns:p14="http://schemas.microsoft.com/office/powerpoint/2010/main" val="405194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What is a Maven?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Maven is a build automation/integration tool, mainly used on Java Projects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the XML concept called “Project Object Model” (Or short for POM)</a:t>
            </a:r>
          </a:p>
          <a:p>
            <a:pPr marL="742911" lvl="1" indent="-285750">
              <a:buFont typeface="Arial" panose="020B0604020202020204" pitchFamily="34" charset="0"/>
              <a:buChar char="•"/>
            </a:pPr>
            <a:r>
              <a:rPr lang="en-US" dirty="0"/>
              <a:t>The “pom.xml” file is what makes the backbone of maven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also a Build Management Tool, which</a:t>
            </a:r>
          </a:p>
          <a:p>
            <a:pPr marL="742911" lvl="1" indent="-285750">
              <a:buFont typeface="Arial" panose="020B0604020202020204" pitchFamily="34" charset="0"/>
              <a:buChar char="•"/>
            </a:pPr>
            <a:r>
              <a:rPr lang="en-US" dirty="0"/>
              <a:t>defines how our .java files will be compiled into .class files.</a:t>
            </a:r>
          </a:p>
          <a:p>
            <a:pPr marL="1200072" lvl="2" indent="-285750">
              <a:buFont typeface="Arial" panose="020B0604020202020204" pitchFamily="34" charset="0"/>
              <a:buChar char="•"/>
            </a:pPr>
            <a:r>
              <a:rPr lang="en-US" dirty="0"/>
              <a:t>EAR</a:t>
            </a:r>
          </a:p>
          <a:p>
            <a:pPr marL="1200072" lvl="2" indent="-285750">
              <a:buFont typeface="Arial" panose="020B0604020202020204" pitchFamily="34" charset="0"/>
              <a:buChar char="•"/>
            </a:pPr>
            <a:r>
              <a:rPr lang="en-US" dirty="0"/>
              <a:t>WAR</a:t>
            </a:r>
          </a:p>
          <a:p>
            <a:pPr marL="1200072" lvl="2" indent="-285750">
              <a:buFont typeface="Arial" panose="020B0604020202020204" pitchFamily="34" charset="0"/>
              <a:buChar char="•"/>
            </a:pPr>
            <a:r>
              <a:rPr lang="en-US" dirty="0"/>
              <a:t>JAR</a:t>
            </a:r>
          </a:p>
          <a:p>
            <a:pPr marL="742911" lvl="1" indent="-285750">
              <a:buFont typeface="Arial" panose="020B0604020202020204" pitchFamily="34" charset="0"/>
              <a:buChar char="•"/>
            </a:pPr>
            <a:endParaRPr lang="en-US" dirty="0"/>
          </a:p>
          <a:p>
            <a:pPr marL="742911" lvl="1" indent="-285750">
              <a:buFont typeface="Arial" panose="020B0604020202020204" pitchFamily="34" charset="0"/>
              <a:buChar char="•"/>
            </a:pPr>
            <a:r>
              <a:rPr lang="en-US" dirty="0"/>
              <a:t>Manages our dependencies inside our project</a:t>
            </a:r>
          </a:p>
          <a:p>
            <a:pPr marL="742911" lvl="1" indent="-285750">
              <a:buFont typeface="Arial" panose="020B0604020202020204" pitchFamily="34" charset="0"/>
              <a:buChar char="•"/>
            </a:pPr>
            <a:endParaRPr lang="en-US" dirty="0"/>
          </a:p>
          <a:p>
            <a:pPr marL="742911" lvl="1" indent="-285750">
              <a:buFont typeface="Arial" panose="020B0604020202020204" pitchFamily="34" charset="0"/>
              <a:buChar char="•"/>
            </a:pPr>
            <a:r>
              <a:rPr lang="en-US" dirty="0"/>
              <a:t>Launches out test scripts (Junit Tests) and allows for exclusions as well</a:t>
            </a:r>
          </a:p>
          <a:p>
            <a:pPr marL="742911" lvl="1" indent="-285750">
              <a:buFont typeface="Arial" panose="020B0604020202020204" pitchFamily="34" charset="0"/>
              <a:buChar char="•"/>
            </a:pPr>
            <a:endParaRPr lang="en-US" dirty="0"/>
          </a:p>
          <a:p>
            <a:pPr marL="742911" lvl="1" indent="-285750">
              <a:buFont typeface="Arial" panose="020B0604020202020204" pitchFamily="34" charset="0"/>
              <a:buChar char="•"/>
            </a:pPr>
            <a:r>
              <a:rPr lang="en-US" dirty="0"/>
              <a:t>Generates reports.</a:t>
            </a:r>
          </a:p>
          <a:p>
            <a:pPr marL="742911" lvl="1" indent="-285750">
              <a:buFont typeface="Arial" panose="020B0604020202020204" pitchFamily="34" charset="0"/>
              <a:buChar char="•"/>
            </a:pPr>
            <a:endParaRPr lang="en-US" dirty="0"/>
          </a:p>
          <a:p>
            <a:pPr marL="742911" lvl="1"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55D9503E-4A1E-49E0-B2EA-9EB9F3F39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461" y="5525747"/>
            <a:ext cx="2796591" cy="969485"/>
          </a:xfrm>
          <a:prstGeom prst="rect">
            <a:avLst/>
          </a:prstGeom>
        </p:spPr>
      </p:pic>
    </p:spTree>
    <p:extLst>
      <p:ext uri="{BB962C8B-B14F-4D97-AF65-F5344CB8AC3E}">
        <p14:creationId xmlns:p14="http://schemas.microsoft.com/office/powerpoint/2010/main" val="4273155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Settings.xml</a:t>
            </a:r>
          </a:p>
        </p:txBody>
      </p:sp>
      <p:sp>
        <p:nvSpPr>
          <p:cNvPr id="7" name="Rectangle 6">
            <a:extLst>
              <a:ext uri="{FF2B5EF4-FFF2-40B4-BE49-F238E27FC236}">
                <a16:creationId xmlns:a16="http://schemas.microsoft.com/office/drawing/2014/main" id="{E355A8BF-BD27-403E-B310-3934409018A4}"/>
              </a:ext>
            </a:extLst>
          </p:cNvPr>
          <p:cNvSpPr/>
          <p:nvPr/>
        </p:nvSpPr>
        <p:spPr>
          <a:xfrm>
            <a:off x="452568" y="1264927"/>
            <a:ext cx="7499268" cy="2862322"/>
          </a:xfrm>
          <a:prstGeom prst="rect">
            <a:avLst/>
          </a:prstGeom>
        </p:spPr>
        <p:txBody>
          <a:bodyPr wrap="square">
            <a:spAutoFit/>
          </a:bodyPr>
          <a:lstStyle/>
          <a:p>
            <a:pPr marL="285750" indent="-285750">
              <a:buFont typeface="Arial" panose="020B0604020202020204" pitchFamily="34" charset="0"/>
              <a:buChar char="•"/>
            </a:pPr>
            <a:r>
              <a:rPr lang="en-US" dirty="0"/>
              <a:t>In the settings.xml file, we can define the “</a:t>
            </a:r>
            <a:r>
              <a:rPr lang="en-US" dirty="0" err="1"/>
              <a:t>localRepository</a:t>
            </a:r>
            <a:r>
              <a:rPr lang="en-US" dirty="0"/>
              <a:t>” to a path on our workstation.</a:t>
            </a:r>
          </a:p>
          <a:p>
            <a:pPr marL="285750" indent="-285750">
              <a:buFont typeface="Arial" panose="020B0604020202020204" pitchFamily="34" charset="0"/>
              <a:buChar char="•"/>
            </a:pPr>
            <a:r>
              <a:rPr lang="en-US" dirty="0"/>
              <a:t>By default, it is {</a:t>
            </a:r>
            <a:r>
              <a:rPr lang="en-US" dirty="0" err="1"/>
              <a:t>user.home</a:t>
            </a:r>
            <a:r>
              <a:rPr lang="en-US" dirty="0"/>
              <a:t>}/.m2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artifacts will be downloaded into this Local Repository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also have the &lt;mirrors&gt; tag. We can provide several Repositories from where to download the artifacts.</a:t>
            </a:r>
          </a:p>
          <a:p>
            <a:pPr marL="285750" indent="-285750">
              <a:buFont typeface="Arial" panose="020B0604020202020204" pitchFamily="34" charset="0"/>
              <a:buChar char="•"/>
            </a:pPr>
            <a:r>
              <a:rPr lang="en-US" dirty="0"/>
              <a:t>The default is the maven central repository.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22283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Installing and configuring Maven</a:t>
            </a:r>
          </a:p>
        </p:txBody>
      </p:sp>
      <p:sp>
        <p:nvSpPr>
          <p:cNvPr id="7" name="Rectangle 6">
            <a:extLst>
              <a:ext uri="{FF2B5EF4-FFF2-40B4-BE49-F238E27FC236}">
                <a16:creationId xmlns:a16="http://schemas.microsoft.com/office/drawing/2014/main" id="{E355A8BF-BD27-403E-B310-3934409018A4}"/>
              </a:ext>
            </a:extLst>
          </p:cNvPr>
          <p:cNvSpPr/>
          <p:nvPr/>
        </p:nvSpPr>
        <p:spPr>
          <a:xfrm>
            <a:off x="452567" y="1264927"/>
            <a:ext cx="8205261" cy="3139321"/>
          </a:xfrm>
          <a:prstGeom prst="rect">
            <a:avLst/>
          </a:prstGeom>
        </p:spPr>
        <p:txBody>
          <a:bodyPr wrap="square">
            <a:spAutoFit/>
          </a:bodyPr>
          <a:lstStyle/>
          <a:p>
            <a:pPr marL="285750" indent="-285750" algn="just">
              <a:buFont typeface="Arial" panose="020B0604020202020204" pitchFamily="34" charset="0"/>
              <a:buChar char="•"/>
            </a:pPr>
            <a:r>
              <a:rPr lang="en-US" dirty="0"/>
              <a:t>Extraction of Maven on our workstation, using the apache-maven-3.5.2.zip file.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By default, maven is not configured to be used in command line.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set up maven commands, we need to add the maven home in our environment variables.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We need to set the path to the </a:t>
            </a:r>
            <a:r>
              <a:rPr lang="en-US" i="1" dirty="0"/>
              <a:t>/bin </a:t>
            </a:r>
            <a:r>
              <a:rPr lang="en-US" dirty="0"/>
              <a:t>folder of maven, in order to use all executable bat files found in this path.</a:t>
            </a:r>
          </a:p>
          <a:p>
            <a:pPr algn="just"/>
            <a:endParaRPr lang="en-US" dirty="0"/>
          </a:p>
        </p:txBody>
      </p:sp>
    </p:spTree>
    <p:extLst>
      <p:ext uri="{BB962C8B-B14F-4D97-AF65-F5344CB8AC3E}">
        <p14:creationId xmlns:p14="http://schemas.microsoft.com/office/powerpoint/2010/main" val="3192814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Commands</a:t>
            </a:r>
          </a:p>
        </p:txBody>
      </p:sp>
      <p:sp>
        <p:nvSpPr>
          <p:cNvPr id="7" name="Rectangle 6">
            <a:extLst>
              <a:ext uri="{FF2B5EF4-FFF2-40B4-BE49-F238E27FC236}">
                <a16:creationId xmlns:a16="http://schemas.microsoft.com/office/drawing/2014/main" id="{E355A8BF-BD27-403E-B310-3934409018A4}"/>
              </a:ext>
            </a:extLst>
          </p:cNvPr>
          <p:cNvSpPr/>
          <p:nvPr/>
        </p:nvSpPr>
        <p:spPr>
          <a:xfrm>
            <a:off x="452567" y="1264927"/>
            <a:ext cx="8205261" cy="4524315"/>
          </a:xfrm>
          <a:prstGeom prst="rect">
            <a:avLst/>
          </a:prstGeom>
        </p:spPr>
        <p:txBody>
          <a:bodyPr wrap="square">
            <a:spAutoFit/>
          </a:bodyPr>
          <a:lstStyle/>
          <a:p>
            <a:pPr marL="285750" indent="-285750" algn="just">
              <a:buFont typeface="Arial" panose="020B0604020202020204" pitchFamily="34" charset="0"/>
              <a:buChar char="•"/>
            </a:pPr>
            <a:r>
              <a:rPr lang="en-US" dirty="0"/>
              <a:t>The main command used for maven is the </a:t>
            </a:r>
            <a:r>
              <a:rPr lang="en-US" b="1" i="1" dirty="0" err="1"/>
              <a:t>mvn</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We can assign several actions to it as show below :</a:t>
            </a:r>
          </a:p>
          <a:p>
            <a:pPr marL="285750" indent="-285750" algn="just">
              <a:buFont typeface="Arial" panose="020B0604020202020204" pitchFamily="34" charset="0"/>
              <a:buChar char="•"/>
            </a:pPr>
            <a:endParaRPr lang="en-US" dirty="0"/>
          </a:p>
          <a:p>
            <a:pPr fontAlgn="auto">
              <a:spcAft>
                <a:spcPts val="0"/>
              </a:spcAft>
              <a:defRPr/>
            </a:pPr>
            <a:r>
              <a:rPr lang="en-US" dirty="0" err="1"/>
              <a:t>mvn</a:t>
            </a:r>
            <a:r>
              <a:rPr lang="en-US" dirty="0"/>
              <a:t> install</a:t>
            </a:r>
          </a:p>
          <a:p>
            <a:pPr lvl="1" fontAlgn="auto">
              <a:spcAft>
                <a:spcPts val="0"/>
              </a:spcAft>
              <a:defRPr/>
            </a:pPr>
            <a:r>
              <a:rPr lang="en-US" dirty="0"/>
              <a:t>Invokes generate* and compile, test, package, integration-test, install</a:t>
            </a:r>
          </a:p>
          <a:p>
            <a:pPr fontAlgn="auto">
              <a:spcAft>
                <a:spcPts val="0"/>
              </a:spcAft>
              <a:defRPr/>
            </a:pPr>
            <a:r>
              <a:rPr lang="en-US" dirty="0" err="1"/>
              <a:t>mvn</a:t>
            </a:r>
            <a:r>
              <a:rPr lang="en-US" dirty="0"/>
              <a:t> clean </a:t>
            </a:r>
          </a:p>
          <a:p>
            <a:pPr lvl="1" fontAlgn="auto">
              <a:spcAft>
                <a:spcPts val="0"/>
              </a:spcAft>
              <a:defRPr/>
            </a:pPr>
            <a:r>
              <a:rPr lang="en-US" dirty="0"/>
              <a:t>Invokes just clean</a:t>
            </a:r>
          </a:p>
          <a:p>
            <a:pPr fontAlgn="auto">
              <a:spcAft>
                <a:spcPts val="0"/>
              </a:spcAft>
              <a:defRPr/>
            </a:pPr>
            <a:r>
              <a:rPr lang="en-US" dirty="0" err="1"/>
              <a:t>mvn</a:t>
            </a:r>
            <a:r>
              <a:rPr lang="en-US" dirty="0"/>
              <a:t> clean compile</a:t>
            </a:r>
          </a:p>
          <a:p>
            <a:pPr lvl="1" fontAlgn="auto">
              <a:spcAft>
                <a:spcPts val="0"/>
              </a:spcAft>
              <a:defRPr/>
            </a:pPr>
            <a:r>
              <a:rPr lang="en-US" dirty="0"/>
              <a:t>Clean old builds and execute generate*, compile</a:t>
            </a:r>
          </a:p>
          <a:p>
            <a:pPr fontAlgn="auto">
              <a:spcAft>
                <a:spcPts val="0"/>
              </a:spcAft>
              <a:defRPr/>
            </a:pPr>
            <a:r>
              <a:rPr lang="en-US" dirty="0" err="1"/>
              <a:t>mvn</a:t>
            </a:r>
            <a:r>
              <a:rPr lang="en-US" dirty="0"/>
              <a:t> compile install</a:t>
            </a:r>
          </a:p>
          <a:p>
            <a:pPr lvl="1" fontAlgn="auto">
              <a:spcAft>
                <a:spcPts val="0"/>
              </a:spcAft>
              <a:defRPr/>
            </a:pPr>
            <a:r>
              <a:rPr lang="en-US" dirty="0"/>
              <a:t>Invokes generate*, compile, test, integration-test, package, install</a:t>
            </a:r>
          </a:p>
          <a:p>
            <a:pPr fontAlgn="auto">
              <a:spcAft>
                <a:spcPts val="0"/>
              </a:spcAft>
              <a:defRPr/>
            </a:pPr>
            <a:r>
              <a:rPr lang="en-US" dirty="0" err="1"/>
              <a:t>mvn</a:t>
            </a:r>
            <a:r>
              <a:rPr lang="en-US" dirty="0"/>
              <a:t> test clean</a:t>
            </a:r>
          </a:p>
          <a:p>
            <a:pPr lvl="1" fontAlgn="auto">
              <a:spcAft>
                <a:spcPts val="0"/>
              </a:spcAft>
              <a:defRPr/>
            </a:pPr>
            <a:r>
              <a:rPr lang="en-US" dirty="0"/>
              <a:t>Invokes generate*, compile, test then cleans</a:t>
            </a:r>
          </a:p>
          <a:p>
            <a:pPr marL="285750" indent="-285750" algn="just">
              <a:buFont typeface="Arial" panose="020B0604020202020204" pitchFamily="34" charset="0"/>
              <a:buChar char="•"/>
            </a:pPr>
            <a:endParaRPr lang="en-US" dirty="0"/>
          </a:p>
          <a:p>
            <a:pPr algn="just"/>
            <a:endParaRPr lang="en-US" dirty="0"/>
          </a:p>
        </p:txBody>
      </p:sp>
    </p:spTree>
    <p:extLst>
      <p:ext uri="{BB962C8B-B14F-4D97-AF65-F5344CB8AC3E}">
        <p14:creationId xmlns:p14="http://schemas.microsoft.com/office/powerpoint/2010/main" val="1547603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Setting up a Maven Project</a:t>
            </a:r>
          </a:p>
        </p:txBody>
      </p:sp>
      <p:sp>
        <p:nvSpPr>
          <p:cNvPr id="7" name="Rectangle 6">
            <a:extLst>
              <a:ext uri="{FF2B5EF4-FFF2-40B4-BE49-F238E27FC236}">
                <a16:creationId xmlns:a16="http://schemas.microsoft.com/office/drawing/2014/main" id="{E355A8BF-BD27-403E-B310-3934409018A4}"/>
              </a:ext>
            </a:extLst>
          </p:cNvPr>
          <p:cNvSpPr/>
          <p:nvPr/>
        </p:nvSpPr>
        <p:spPr>
          <a:xfrm>
            <a:off x="452568" y="1264927"/>
            <a:ext cx="7499268" cy="369332"/>
          </a:xfrm>
          <a:prstGeom prst="rect">
            <a:avLst/>
          </a:prstGeom>
        </p:spPr>
        <p:txBody>
          <a:bodyPr wrap="square">
            <a:spAutoFit/>
          </a:bodyPr>
          <a:lstStyle/>
          <a:p>
            <a:pPr marL="285750" indent="-285750">
              <a:buFont typeface="Arial" panose="020B0604020202020204" pitchFamily="34" charset="0"/>
              <a:buChar char="•"/>
            </a:pPr>
            <a:r>
              <a:rPr lang="en-US" dirty="0"/>
              <a:t>Live Demo on Eclipse</a:t>
            </a:r>
          </a:p>
        </p:txBody>
      </p:sp>
    </p:spTree>
    <p:extLst>
      <p:ext uri="{BB962C8B-B14F-4D97-AF65-F5344CB8AC3E}">
        <p14:creationId xmlns:p14="http://schemas.microsoft.com/office/powerpoint/2010/main" val="1407223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Further Materials (References)</a:t>
            </a:r>
          </a:p>
        </p:txBody>
      </p:sp>
      <p:sp>
        <p:nvSpPr>
          <p:cNvPr id="7" name="Rectangle 6">
            <a:extLst>
              <a:ext uri="{FF2B5EF4-FFF2-40B4-BE49-F238E27FC236}">
                <a16:creationId xmlns:a16="http://schemas.microsoft.com/office/drawing/2014/main" id="{E355A8BF-BD27-403E-B310-3934409018A4}"/>
              </a:ext>
            </a:extLst>
          </p:cNvPr>
          <p:cNvSpPr/>
          <p:nvPr/>
        </p:nvSpPr>
        <p:spPr>
          <a:xfrm>
            <a:off x="452568" y="1264927"/>
            <a:ext cx="8357800" cy="2677656"/>
          </a:xfrm>
          <a:prstGeom prst="rect">
            <a:avLst/>
          </a:prstGeom>
        </p:spPr>
        <p:txBody>
          <a:bodyPr wrap="square">
            <a:spAutoFit/>
          </a:bodyPr>
          <a:lstStyle/>
          <a:p>
            <a:pPr marL="285750" indent="-285750">
              <a:buFont typeface="Arial" panose="020B0604020202020204" pitchFamily="34" charset="0"/>
              <a:buChar char="•"/>
            </a:pPr>
            <a:r>
              <a:rPr lang="en-US" sz="1400" dirty="0"/>
              <a:t>Maven Home : http://maven.apache.org/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Maven Getting Started Guide : http://maven.apache.org/guides/getting-started/index.html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Steps for creating a Maven-based Website : http://www.javaworld.com/javaworld/jw-02-2006/jw-0227-maven_p.html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Maven 2 Plugins Project : http://mojo.codehaus.org/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Maven Integration for Eclipse : </a:t>
            </a:r>
            <a:r>
              <a:rPr lang="en-US" sz="1400" dirty="0">
                <a:hlinkClick r:id="rId3"/>
              </a:rPr>
              <a:t>http://m2eclipse.codehaus.org/</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start.spring.io</a:t>
            </a:r>
          </a:p>
        </p:txBody>
      </p:sp>
    </p:spTree>
    <p:extLst>
      <p:ext uri="{BB962C8B-B14F-4D97-AF65-F5344CB8AC3E}">
        <p14:creationId xmlns:p14="http://schemas.microsoft.com/office/powerpoint/2010/main" val="391535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Why use Maven?</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6186309"/>
          </a:xfrm>
          <a:prstGeom prst="rect">
            <a:avLst/>
          </a:prstGeom>
          <a:noFill/>
        </p:spPr>
        <p:txBody>
          <a:bodyPr wrap="square" rtlCol="0">
            <a:spAutoFit/>
          </a:bodyPr>
          <a:lstStyle/>
          <a:p>
            <a:pPr marL="285750" indent="-285750">
              <a:buFont typeface="Arial" panose="020B0604020202020204" pitchFamily="34" charset="0"/>
              <a:buChar char="•"/>
            </a:pPr>
            <a:r>
              <a:rPr lang="en-US" dirty="0"/>
              <a:t>Maven allows downloading of all specified libraries (specified in pom.xml) to be used in the project and adds them to a Local Repository. This helps keeping the project clean and avoid any mistake whenever a specific library need to be updated.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uses predefined tasks; clean, install, test, compile, package. So there is no need to define those tasks and write codes for their execution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allows the installation of different plugins that helps in schema generation, measuring of test coverage.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Everything is configured in the pom.xml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easily executed by continuous integration tools, like Jenkins.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Maven provides :</a:t>
            </a:r>
          </a:p>
          <a:p>
            <a:pPr marL="742911" lvl="1" indent="-285750">
              <a:buFont typeface="Arial" panose="020B0604020202020204" pitchFamily="34" charset="0"/>
              <a:buChar char="•"/>
            </a:pPr>
            <a:r>
              <a:rPr lang="en-US" dirty="0"/>
              <a:t>Easy Build Process</a:t>
            </a:r>
          </a:p>
          <a:p>
            <a:pPr marL="742911" lvl="1" indent="-285750">
              <a:buFont typeface="Arial" panose="020B0604020202020204" pitchFamily="34" charset="0"/>
              <a:buChar char="•"/>
            </a:pPr>
            <a:r>
              <a:rPr lang="en-US" dirty="0"/>
              <a:t>Uniform Build System</a:t>
            </a:r>
          </a:p>
          <a:p>
            <a:pPr marL="742911" lvl="1" indent="-285750">
              <a:buFont typeface="Arial" panose="020B0604020202020204" pitchFamily="34" charset="0"/>
              <a:buChar char="•"/>
            </a:pPr>
            <a:r>
              <a:rPr lang="en-US" dirty="0"/>
              <a:t>Quality Project Information</a:t>
            </a:r>
          </a:p>
          <a:p>
            <a:pPr marL="742911" lvl="1" indent="-285750">
              <a:buFont typeface="Arial" panose="020B0604020202020204" pitchFamily="34" charset="0"/>
              <a:buChar char="•"/>
            </a:pPr>
            <a:r>
              <a:rPr lang="en-US" dirty="0"/>
              <a:t>Guidelines for Best Development Practices</a:t>
            </a:r>
          </a:p>
          <a:p>
            <a:pPr marL="742911" lvl="1" indent="-285750">
              <a:buFont typeface="Arial" panose="020B0604020202020204" pitchFamily="34" charset="0"/>
              <a:buChar char="•"/>
            </a:pPr>
            <a:endParaRPr lang="en-US" dirty="0"/>
          </a:p>
          <a:p>
            <a:pPr marL="742911" lvl="1"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55D9503E-4A1E-49E0-B2EA-9EB9F3F39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461" y="5525747"/>
            <a:ext cx="2796591" cy="969485"/>
          </a:xfrm>
          <a:prstGeom prst="rect">
            <a:avLst/>
          </a:prstGeom>
        </p:spPr>
      </p:pic>
    </p:spTree>
    <p:extLst>
      <p:ext uri="{BB962C8B-B14F-4D97-AF65-F5344CB8AC3E}">
        <p14:creationId xmlns:p14="http://schemas.microsoft.com/office/powerpoint/2010/main" val="236994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Why use Maven?</a:t>
            </a:r>
          </a:p>
        </p:txBody>
      </p:sp>
      <p:pic>
        <p:nvPicPr>
          <p:cNvPr id="10" name="Picture 9">
            <a:extLst>
              <a:ext uri="{FF2B5EF4-FFF2-40B4-BE49-F238E27FC236}">
                <a16:creationId xmlns:a16="http://schemas.microsoft.com/office/drawing/2014/main" id="{55D9503E-4A1E-49E0-B2EA-9EB9F3F39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68" y="1386884"/>
            <a:ext cx="2796591" cy="969485"/>
          </a:xfrm>
          <a:prstGeom prst="rect">
            <a:avLst/>
          </a:prstGeom>
        </p:spPr>
      </p:pic>
      <p:pic>
        <p:nvPicPr>
          <p:cNvPr id="4" name="Picture 3">
            <a:extLst>
              <a:ext uri="{FF2B5EF4-FFF2-40B4-BE49-F238E27FC236}">
                <a16:creationId xmlns:a16="http://schemas.microsoft.com/office/drawing/2014/main" id="{0237DE93-A88A-4419-98FB-9AE65FA68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353" y="1229652"/>
            <a:ext cx="2067374" cy="1283948"/>
          </a:xfrm>
          <a:prstGeom prst="rect">
            <a:avLst/>
          </a:prstGeom>
        </p:spPr>
      </p:pic>
      <p:sp>
        <p:nvSpPr>
          <p:cNvPr id="5" name="Rectangle 4">
            <a:extLst>
              <a:ext uri="{FF2B5EF4-FFF2-40B4-BE49-F238E27FC236}">
                <a16:creationId xmlns:a16="http://schemas.microsoft.com/office/drawing/2014/main" id="{FCECAE2D-7342-4426-AD97-D43CAB02DA84}"/>
              </a:ext>
            </a:extLst>
          </p:cNvPr>
          <p:cNvSpPr/>
          <p:nvPr/>
        </p:nvSpPr>
        <p:spPr>
          <a:xfrm>
            <a:off x="4175758" y="1386884"/>
            <a:ext cx="1107996"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VS</a:t>
            </a:r>
            <a:endParaRPr lang="en-US" sz="5400" b="1" dirty="0">
              <a:ln w="22225">
                <a:solidFill>
                  <a:schemeClr val="accent2"/>
                </a:solidFill>
                <a:prstDash val="solid"/>
              </a:ln>
              <a:solidFill>
                <a:schemeClr val="accent2">
                  <a:lumMod val="40000"/>
                  <a:lumOff val="60000"/>
                </a:schemeClr>
              </a:solidFill>
            </a:endParaRPr>
          </a:p>
        </p:txBody>
      </p:sp>
      <p:sp>
        <p:nvSpPr>
          <p:cNvPr id="9" name="TextBox 8">
            <a:extLst>
              <a:ext uri="{FF2B5EF4-FFF2-40B4-BE49-F238E27FC236}">
                <a16:creationId xmlns:a16="http://schemas.microsoft.com/office/drawing/2014/main" id="{31D19D12-051D-4C7B-9691-A5DF5D6D6F75}"/>
              </a:ext>
            </a:extLst>
          </p:cNvPr>
          <p:cNvSpPr txBox="1"/>
          <p:nvPr/>
        </p:nvSpPr>
        <p:spPr>
          <a:xfrm>
            <a:off x="4934639" y="2768597"/>
            <a:ext cx="3723190" cy="2677656"/>
          </a:xfrm>
          <a:prstGeom prst="rect">
            <a:avLst/>
          </a:prstGeom>
          <a:noFill/>
        </p:spPr>
        <p:txBody>
          <a:bodyPr wrap="square" rtlCol="0">
            <a:spAutoFit/>
          </a:bodyPr>
          <a:lstStyle/>
          <a:p>
            <a:pPr marL="742911" lvl="1" indent="-285750">
              <a:buFont typeface="Arial" panose="020B0604020202020204" pitchFamily="34" charset="0"/>
              <a:buChar char="•"/>
            </a:pPr>
            <a:r>
              <a:rPr lang="en-US" sz="1400" dirty="0"/>
              <a:t>Ant is a Build Tool,</a:t>
            </a:r>
          </a:p>
          <a:p>
            <a:pPr marL="742911" lvl="1" indent="-285750">
              <a:buFont typeface="Arial" panose="020B0604020202020204" pitchFamily="34" charset="0"/>
              <a:buChar char="•"/>
            </a:pPr>
            <a:endParaRPr lang="en-US" sz="1400" dirty="0"/>
          </a:p>
          <a:p>
            <a:pPr marL="742911" lvl="1" indent="-285750">
              <a:buFont typeface="Arial" panose="020B0604020202020204" pitchFamily="34" charset="0"/>
              <a:buChar char="•"/>
            </a:pPr>
            <a:r>
              <a:rPr lang="en-US" sz="1400" dirty="0"/>
              <a:t>Ant does not have any convention. We must specify where the code is located and give project structure information in the build.xml file.</a:t>
            </a:r>
          </a:p>
          <a:p>
            <a:pPr marL="742911" lvl="1" indent="-285750">
              <a:buFont typeface="Arial" panose="020B0604020202020204" pitchFamily="34" charset="0"/>
              <a:buChar char="•"/>
            </a:pPr>
            <a:endParaRPr lang="en-US" sz="1400" dirty="0"/>
          </a:p>
          <a:p>
            <a:pPr marL="742911" lvl="1" indent="-285750">
              <a:buFont typeface="Arial" panose="020B0604020202020204" pitchFamily="34" charset="0"/>
              <a:buChar char="•"/>
            </a:pPr>
            <a:r>
              <a:rPr lang="en-US" sz="1400" dirty="0"/>
              <a:t>Ant is procedural and we need to provide what to do and when to do it.</a:t>
            </a:r>
          </a:p>
          <a:p>
            <a:pPr marL="742911" lvl="1" indent="-285750">
              <a:buFont typeface="Arial" panose="020B0604020202020204" pitchFamily="34" charset="0"/>
              <a:buChar char="•"/>
            </a:pPr>
            <a:endParaRPr lang="en-US" sz="1400" dirty="0"/>
          </a:p>
          <a:p>
            <a:pPr marL="742911" lvl="1" indent="-285750">
              <a:buFont typeface="Arial" panose="020B0604020202020204" pitchFamily="34" charset="0"/>
              <a:buChar char="•"/>
            </a:pPr>
            <a:r>
              <a:rPr lang="en-US" sz="1400" dirty="0"/>
              <a:t>Ant scripts are not reusable.</a:t>
            </a:r>
          </a:p>
        </p:txBody>
      </p:sp>
      <p:sp>
        <p:nvSpPr>
          <p:cNvPr id="11" name="TextBox 10">
            <a:extLst>
              <a:ext uri="{FF2B5EF4-FFF2-40B4-BE49-F238E27FC236}">
                <a16:creationId xmlns:a16="http://schemas.microsoft.com/office/drawing/2014/main" id="{7670B9DE-0C41-4C94-A7FE-5AF8FEA03772}"/>
              </a:ext>
            </a:extLst>
          </p:cNvPr>
          <p:cNvSpPr txBox="1"/>
          <p:nvPr/>
        </p:nvSpPr>
        <p:spPr>
          <a:xfrm>
            <a:off x="1029" y="2768597"/>
            <a:ext cx="3723190" cy="3754874"/>
          </a:xfrm>
          <a:prstGeom prst="rect">
            <a:avLst/>
          </a:prstGeom>
          <a:noFill/>
        </p:spPr>
        <p:txBody>
          <a:bodyPr wrap="square" rtlCol="0">
            <a:spAutoFit/>
          </a:bodyPr>
          <a:lstStyle/>
          <a:p>
            <a:pPr marL="742911" lvl="1" indent="-285750">
              <a:buFont typeface="Arial" panose="020B0604020202020204" pitchFamily="34" charset="0"/>
              <a:buChar char="•"/>
            </a:pPr>
            <a:r>
              <a:rPr lang="en-US" sz="1400" dirty="0"/>
              <a:t>Maven is a project management tool</a:t>
            </a:r>
          </a:p>
          <a:p>
            <a:pPr marL="742911" lvl="1" indent="-285750">
              <a:buFont typeface="Arial" panose="020B0604020202020204" pitchFamily="34" charset="0"/>
              <a:buChar char="•"/>
            </a:pPr>
            <a:endParaRPr lang="en-US" sz="1400" dirty="0"/>
          </a:p>
          <a:p>
            <a:pPr marL="742911" lvl="1" indent="-285750">
              <a:buFont typeface="Arial" panose="020B0604020202020204" pitchFamily="34" charset="0"/>
              <a:buChar char="•"/>
            </a:pPr>
            <a:r>
              <a:rPr lang="en-US" sz="1400" dirty="0"/>
              <a:t>Maven has a formal convention and knows where the source code is located (as the convention was followed). So we do not need to provide information about the project structure.</a:t>
            </a:r>
          </a:p>
          <a:p>
            <a:pPr marL="742911" lvl="1" indent="-285750">
              <a:buFont typeface="Arial" panose="020B0604020202020204" pitchFamily="34" charset="0"/>
              <a:buChar char="•"/>
            </a:pPr>
            <a:endParaRPr lang="en-US" sz="1400" dirty="0"/>
          </a:p>
          <a:p>
            <a:pPr marL="742911" lvl="1" indent="-285750">
              <a:buFont typeface="Arial" panose="020B0604020202020204" pitchFamily="34" charset="0"/>
              <a:buChar char="•"/>
            </a:pPr>
            <a:r>
              <a:rPr lang="en-US" sz="1400" dirty="0"/>
              <a:t>Maven is declarative. You only need to configure you pom.xml and put your code in the default directory structure.</a:t>
            </a:r>
          </a:p>
          <a:p>
            <a:pPr marL="742911" lvl="1" indent="-285750">
              <a:buFont typeface="Arial" panose="020B0604020202020204" pitchFamily="34" charset="0"/>
              <a:buChar char="•"/>
            </a:pPr>
            <a:endParaRPr lang="en-US" sz="1400" dirty="0"/>
          </a:p>
          <a:p>
            <a:pPr marL="742911" lvl="1" indent="-285750">
              <a:buFont typeface="Arial" panose="020B0604020202020204" pitchFamily="34" charset="0"/>
              <a:buChar char="•"/>
            </a:pPr>
            <a:r>
              <a:rPr lang="en-US" sz="1400" dirty="0"/>
              <a:t>Maven’s plugins and repositories are reusable.</a:t>
            </a:r>
          </a:p>
        </p:txBody>
      </p:sp>
    </p:spTree>
    <p:extLst>
      <p:ext uri="{BB962C8B-B14F-4D97-AF65-F5344CB8AC3E}">
        <p14:creationId xmlns:p14="http://schemas.microsoft.com/office/powerpoint/2010/main" val="357132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Architecture Overview</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11" lvl="1"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C682FECE-B8FC-45A2-9C82-25B7E82B2D6A}"/>
              </a:ext>
            </a:extLst>
          </p:cNvPr>
          <p:cNvPicPr>
            <a:picLocks noChangeAspect="1"/>
          </p:cNvPicPr>
          <p:nvPr/>
        </p:nvPicPr>
        <p:blipFill>
          <a:blip r:embed="rId3"/>
          <a:stretch>
            <a:fillRect/>
          </a:stretch>
        </p:blipFill>
        <p:spPr>
          <a:xfrm>
            <a:off x="2116798" y="3271144"/>
            <a:ext cx="4876800" cy="3514725"/>
          </a:xfrm>
          <a:prstGeom prst="rect">
            <a:avLst/>
          </a:prstGeom>
        </p:spPr>
      </p:pic>
      <p:sp>
        <p:nvSpPr>
          <p:cNvPr id="6" name="TextBox 5">
            <a:extLst>
              <a:ext uri="{FF2B5EF4-FFF2-40B4-BE49-F238E27FC236}">
                <a16:creationId xmlns:a16="http://schemas.microsoft.com/office/drawing/2014/main" id="{5D04C863-DFB8-460B-83BF-6A1FE131B05D}"/>
              </a:ext>
            </a:extLst>
          </p:cNvPr>
          <p:cNvSpPr txBox="1"/>
          <p:nvPr/>
        </p:nvSpPr>
        <p:spPr>
          <a:xfrm>
            <a:off x="452566" y="1274403"/>
            <a:ext cx="8205263" cy="2339102"/>
          </a:xfrm>
          <a:prstGeom prst="rect">
            <a:avLst/>
          </a:prstGeom>
          <a:noFill/>
        </p:spPr>
        <p:txBody>
          <a:bodyPr wrap="square" rtlCol="0">
            <a:spAutoFit/>
          </a:bodyPr>
          <a:lstStyle/>
          <a:p>
            <a:pPr marL="285750" indent="-285750">
              <a:buFont typeface="Arial" panose="020B0604020202020204" pitchFamily="34" charset="0"/>
              <a:buChar char="•"/>
            </a:pPr>
            <a:r>
              <a:rPr lang="en-US" sz="1600" dirty="0"/>
              <a:t>For any Maven Project, we have the following :</a:t>
            </a:r>
          </a:p>
          <a:p>
            <a:pPr marL="742911" lvl="1" indent="-285750">
              <a:buFont typeface="Arial" panose="020B0604020202020204" pitchFamily="34" charset="0"/>
              <a:buChar char="•"/>
            </a:pPr>
            <a:r>
              <a:rPr lang="en-US" sz="1600" dirty="0"/>
              <a:t>A local Repository where all dependencies are downloaded and cached for later use.</a:t>
            </a:r>
          </a:p>
          <a:p>
            <a:pPr marL="742911" lvl="1" indent="-285750">
              <a:buFont typeface="Arial" panose="020B0604020202020204" pitchFamily="34" charset="0"/>
              <a:buChar char="•"/>
            </a:pPr>
            <a:endParaRPr lang="en-US" sz="1600" dirty="0"/>
          </a:p>
          <a:p>
            <a:pPr marL="742911" lvl="1" indent="-285750">
              <a:buFont typeface="Arial" panose="020B0604020202020204" pitchFamily="34" charset="0"/>
              <a:buChar char="•"/>
            </a:pPr>
            <a:r>
              <a:rPr lang="en-US" sz="1600" dirty="0"/>
              <a:t>A Central repository where all dependencies are kept.</a:t>
            </a:r>
          </a:p>
          <a:p>
            <a:pPr marL="1200072" lvl="2" indent="-285750">
              <a:buFont typeface="Arial" panose="020B0604020202020204" pitchFamily="34" charset="0"/>
              <a:buChar char="•"/>
            </a:pPr>
            <a:r>
              <a:rPr lang="en-US" sz="1600" dirty="0"/>
              <a:t>Example : https://repo.maven.apache.org/maven2</a:t>
            </a:r>
          </a:p>
          <a:p>
            <a:pPr marL="1200072" lvl="2" indent="-285750">
              <a:buFont typeface="Arial" panose="020B0604020202020204" pitchFamily="34" charset="0"/>
              <a:buChar char="•"/>
            </a:pPr>
            <a:endParaRPr lang="en-US" sz="1600" dirty="0"/>
          </a:p>
          <a:p>
            <a:pPr marL="742911" lvl="1" indent="-285750">
              <a:buFont typeface="Arial" panose="020B0604020202020204" pitchFamily="34" charset="0"/>
              <a:buChar char="•"/>
            </a:pPr>
            <a:r>
              <a:rPr lang="en-US" sz="1600" dirty="0"/>
              <a:t>Main Apache Maven Site : https://maven.apache.org/</a:t>
            </a:r>
          </a:p>
          <a:p>
            <a:pPr marL="742911"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01986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Project</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11" lvl="1"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5D04C863-DFB8-460B-83BF-6A1FE131B05D}"/>
              </a:ext>
            </a:extLst>
          </p:cNvPr>
          <p:cNvSpPr txBox="1"/>
          <p:nvPr/>
        </p:nvSpPr>
        <p:spPr>
          <a:xfrm>
            <a:off x="452566" y="1274403"/>
            <a:ext cx="8330486" cy="2215991"/>
          </a:xfrm>
          <a:prstGeom prst="rect">
            <a:avLst/>
          </a:prstGeom>
          <a:noFill/>
        </p:spPr>
        <p:txBody>
          <a:bodyPr wrap="square" rtlCol="0">
            <a:spAutoFit/>
          </a:bodyPr>
          <a:lstStyle/>
          <a:p>
            <a:pPr marL="285750" indent="-285750">
              <a:buFont typeface="Arial" panose="020B0604020202020204" pitchFamily="34" charset="0"/>
              <a:buChar char="•"/>
            </a:pPr>
            <a:r>
              <a:rPr lang="en-US" sz="1600" dirty="0"/>
              <a:t>A Maven Project must have a pom.xml file, in order to make the necessary configurations.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build (the EAR, WAR, JAR, …) is usually kept in the </a:t>
            </a:r>
            <a:r>
              <a:rPr lang="en-US" sz="1600" b="1" dirty="0"/>
              <a:t>“target”</a:t>
            </a:r>
            <a:r>
              <a:rPr lang="en-US" sz="1600" dirty="0"/>
              <a:t> folder.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By default, in any maven project,</a:t>
            </a:r>
          </a:p>
          <a:p>
            <a:pPr marL="742911" lvl="1" indent="-285750">
              <a:buFont typeface="Arial" panose="020B0604020202020204" pitchFamily="34" charset="0"/>
              <a:buChar char="•"/>
            </a:pPr>
            <a:r>
              <a:rPr lang="en-US" sz="1400" dirty="0"/>
              <a:t>The source codes are found under </a:t>
            </a:r>
            <a:r>
              <a:rPr lang="en-US" sz="1400" i="1" dirty="0" err="1"/>
              <a:t>src</a:t>
            </a:r>
            <a:r>
              <a:rPr lang="en-US" sz="1400" i="1" dirty="0"/>
              <a:t>/main/java</a:t>
            </a:r>
            <a:endParaRPr lang="en-US" sz="1400" dirty="0"/>
          </a:p>
          <a:p>
            <a:pPr marL="742911" lvl="1" indent="-285750">
              <a:buFont typeface="Arial" panose="020B0604020202020204" pitchFamily="34" charset="0"/>
              <a:buChar char="•"/>
            </a:pPr>
            <a:r>
              <a:rPr lang="en-US" sz="1400" dirty="0"/>
              <a:t>And the test files are found under </a:t>
            </a:r>
            <a:r>
              <a:rPr lang="en-US" sz="1400" i="1" dirty="0" err="1"/>
              <a:t>src</a:t>
            </a:r>
            <a:r>
              <a:rPr lang="en-US" sz="1400" i="1" dirty="0"/>
              <a:t>/test/java</a:t>
            </a:r>
            <a:endParaRPr lang="en-US" sz="1400" dirty="0"/>
          </a:p>
          <a:p>
            <a:pPr marL="742911"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4252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Conventions</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11" lvl="1"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5D04C863-DFB8-460B-83BF-6A1FE131B05D}"/>
              </a:ext>
            </a:extLst>
          </p:cNvPr>
          <p:cNvSpPr txBox="1"/>
          <p:nvPr/>
        </p:nvSpPr>
        <p:spPr>
          <a:xfrm>
            <a:off x="452566" y="1274403"/>
            <a:ext cx="8330486" cy="2769989"/>
          </a:xfrm>
          <a:prstGeom prst="rect">
            <a:avLst/>
          </a:prstGeom>
          <a:noFill/>
        </p:spPr>
        <p:txBody>
          <a:bodyPr wrap="square" rtlCol="0">
            <a:spAutoFit/>
          </a:bodyPr>
          <a:lstStyle/>
          <a:p>
            <a:pPr marL="285750" indent="-285750">
              <a:buFont typeface="Arial" panose="020B0604020202020204" pitchFamily="34" charset="0"/>
              <a:buChar char="•"/>
            </a:pPr>
            <a:r>
              <a:rPr lang="en-US" sz="1600" dirty="0"/>
              <a:t>Maven is opinionated about project structure</a:t>
            </a:r>
          </a:p>
          <a:p>
            <a:pPr marL="742911" lvl="1" indent="-285750">
              <a:buFont typeface="Arial" panose="020B0604020202020204" pitchFamily="34" charset="0"/>
              <a:buChar char="•"/>
            </a:pPr>
            <a:r>
              <a:rPr lang="en-US" sz="1600" dirty="0"/>
              <a:t>target: Default work directory</a:t>
            </a:r>
          </a:p>
          <a:p>
            <a:pPr marL="742911" lvl="1" indent="-285750">
              <a:buFont typeface="Arial" panose="020B0604020202020204" pitchFamily="34" charset="0"/>
              <a:buChar char="•"/>
            </a:pPr>
            <a:r>
              <a:rPr lang="en-US" sz="1600" dirty="0" err="1"/>
              <a:t>src</a:t>
            </a:r>
            <a:r>
              <a:rPr lang="en-US" sz="1600" dirty="0"/>
              <a:t>: All project source files go in this directory</a:t>
            </a:r>
          </a:p>
          <a:p>
            <a:pPr marL="742911" lvl="1" indent="-285750">
              <a:buFont typeface="Arial" panose="020B0604020202020204" pitchFamily="34" charset="0"/>
              <a:buChar char="•"/>
            </a:pPr>
            <a:r>
              <a:rPr lang="en-US" sz="1600" dirty="0" err="1"/>
              <a:t>src</a:t>
            </a:r>
            <a:r>
              <a:rPr lang="en-US" sz="1600" dirty="0"/>
              <a:t>/main: All sources that go into primary artifact</a:t>
            </a:r>
          </a:p>
          <a:p>
            <a:pPr marL="742911" lvl="1" indent="-285750">
              <a:buFont typeface="Arial" panose="020B0604020202020204" pitchFamily="34" charset="0"/>
              <a:buChar char="•"/>
            </a:pPr>
            <a:r>
              <a:rPr lang="en-US" sz="1600" dirty="0" err="1"/>
              <a:t>src</a:t>
            </a:r>
            <a:r>
              <a:rPr lang="en-US" sz="1600" dirty="0"/>
              <a:t>/test: All sources contributing to testing project</a:t>
            </a:r>
          </a:p>
          <a:p>
            <a:pPr marL="742911" lvl="1" indent="-285750">
              <a:buFont typeface="Arial" panose="020B0604020202020204" pitchFamily="34" charset="0"/>
              <a:buChar char="•"/>
            </a:pPr>
            <a:r>
              <a:rPr lang="en-US" sz="1600" dirty="0" err="1"/>
              <a:t>src</a:t>
            </a:r>
            <a:r>
              <a:rPr lang="en-US" sz="1600" dirty="0"/>
              <a:t>/main/java: All java source files</a:t>
            </a:r>
          </a:p>
          <a:p>
            <a:pPr marL="742911" lvl="1" indent="-285750">
              <a:buFont typeface="Arial" panose="020B0604020202020204" pitchFamily="34" charset="0"/>
              <a:buChar char="•"/>
            </a:pPr>
            <a:r>
              <a:rPr lang="en-US" sz="1600" dirty="0" err="1"/>
              <a:t>src</a:t>
            </a:r>
            <a:r>
              <a:rPr lang="en-US" sz="1600" dirty="0"/>
              <a:t>/main/</a:t>
            </a:r>
            <a:r>
              <a:rPr lang="en-US" sz="1600" dirty="0" err="1"/>
              <a:t>webapp</a:t>
            </a:r>
            <a:r>
              <a:rPr lang="en-US" sz="1600" dirty="0"/>
              <a:t>: All web source files</a:t>
            </a:r>
          </a:p>
          <a:p>
            <a:pPr marL="742911" lvl="1" indent="-285750">
              <a:buFont typeface="Arial" panose="020B0604020202020204" pitchFamily="34" charset="0"/>
              <a:buChar char="•"/>
            </a:pPr>
            <a:r>
              <a:rPr lang="en-US" sz="1600" dirty="0" err="1"/>
              <a:t>src</a:t>
            </a:r>
            <a:r>
              <a:rPr lang="en-US" sz="1600" dirty="0"/>
              <a:t>/main/resources: All non compiled source files</a:t>
            </a:r>
          </a:p>
          <a:p>
            <a:pPr marL="742911" lvl="1" indent="-285750">
              <a:buFont typeface="Arial" panose="020B0604020202020204" pitchFamily="34" charset="0"/>
              <a:buChar char="•"/>
            </a:pPr>
            <a:r>
              <a:rPr lang="en-US" sz="1600" dirty="0" err="1"/>
              <a:t>src</a:t>
            </a:r>
            <a:r>
              <a:rPr lang="en-US" sz="1600" dirty="0"/>
              <a:t>/test/java: All java test source files</a:t>
            </a:r>
          </a:p>
          <a:p>
            <a:pPr marL="742911" lvl="1" indent="-285750">
              <a:buFont typeface="Arial" panose="020B0604020202020204" pitchFamily="34" charset="0"/>
              <a:buChar char="•"/>
            </a:pPr>
            <a:r>
              <a:rPr lang="en-US" sz="1600" dirty="0" err="1"/>
              <a:t>src</a:t>
            </a:r>
            <a:r>
              <a:rPr lang="en-US" sz="1600" dirty="0"/>
              <a:t>/test/resources: All non compiled test source files</a:t>
            </a:r>
          </a:p>
          <a:p>
            <a:pPr marL="742911"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8294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EA91C2-44C2-4D1E-A9AA-60AE95280A1D}"/>
              </a:ext>
            </a:extLst>
          </p:cNvPr>
          <p:cNvSpPr>
            <a:spLocks noGrp="1"/>
          </p:cNvSpPr>
          <p:nvPr>
            <p:ph type="title"/>
          </p:nvPr>
        </p:nvSpPr>
        <p:spPr/>
        <p:txBody>
          <a:bodyPr/>
          <a:lstStyle/>
          <a:p>
            <a:r>
              <a:rPr lang="en-US" dirty="0"/>
              <a:t>Maven POM</a:t>
            </a:r>
          </a:p>
        </p:txBody>
      </p:sp>
      <p:sp>
        <p:nvSpPr>
          <p:cNvPr id="7" name="TextBox 6">
            <a:extLst>
              <a:ext uri="{FF2B5EF4-FFF2-40B4-BE49-F238E27FC236}">
                <a16:creationId xmlns:a16="http://schemas.microsoft.com/office/drawing/2014/main" id="{94A186CC-85E2-449E-AE7E-594EA3E7CDB2}"/>
              </a:ext>
            </a:extLst>
          </p:cNvPr>
          <p:cNvSpPr txBox="1"/>
          <p:nvPr/>
        </p:nvSpPr>
        <p:spPr>
          <a:xfrm>
            <a:off x="452567" y="1274403"/>
            <a:ext cx="8330485"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11" lvl="1"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5D04C863-DFB8-460B-83BF-6A1FE131B05D}"/>
              </a:ext>
            </a:extLst>
          </p:cNvPr>
          <p:cNvSpPr txBox="1"/>
          <p:nvPr/>
        </p:nvSpPr>
        <p:spPr>
          <a:xfrm>
            <a:off x="452566" y="1274403"/>
            <a:ext cx="8330486" cy="2985433"/>
          </a:xfrm>
          <a:prstGeom prst="rect">
            <a:avLst/>
          </a:prstGeom>
          <a:noFill/>
        </p:spPr>
        <p:txBody>
          <a:bodyPr wrap="square" rtlCol="0">
            <a:spAutoFit/>
          </a:bodyPr>
          <a:lstStyle/>
          <a:p>
            <a:pPr marL="285750" indent="-285750">
              <a:buFont typeface="Arial" panose="020B0604020202020204" pitchFamily="34" charset="0"/>
              <a:buChar char="•"/>
            </a:pPr>
            <a:r>
              <a:rPr lang="en-US" sz="1600" dirty="0"/>
              <a:t>POM (Project Object Model) is the main xml file for Maven.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describes a project’s :</a:t>
            </a:r>
          </a:p>
          <a:p>
            <a:pPr marL="742911" lvl="1" indent="-285750">
              <a:buFont typeface="Arial" panose="020B0604020202020204" pitchFamily="34" charset="0"/>
              <a:buChar char="•"/>
            </a:pPr>
            <a:r>
              <a:rPr lang="en-US" sz="1400" dirty="0"/>
              <a:t>Name</a:t>
            </a:r>
          </a:p>
          <a:p>
            <a:pPr marL="742911" lvl="1" indent="-285750">
              <a:buFont typeface="Arial" panose="020B0604020202020204" pitchFamily="34" charset="0"/>
              <a:buChar char="•"/>
            </a:pPr>
            <a:r>
              <a:rPr lang="en-US" sz="1400" dirty="0"/>
              <a:t>Group Id</a:t>
            </a:r>
          </a:p>
          <a:p>
            <a:pPr marL="742911" lvl="1" indent="-285750">
              <a:buFont typeface="Arial" panose="020B0604020202020204" pitchFamily="34" charset="0"/>
              <a:buChar char="•"/>
            </a:pPr>
            <a:r>
              <a:rPr lang="en-US" sz="1400" dirty="0"/>
              <a:t>Artifact id</a:t>
            </a:r>
          </a:p>
          <a:p>
            <a:pPr marL="742911" lvl="1" indent="-285750">
              <a:buFont typeface="Arial" panose="020B0604020202020204" pitchFamily="34" charset="0"/>
              <a:buChar char="•"/>
            </a:pPr>
            <a:r>
              <a:rPr lang="en-US" sz="1400" dirty="0"/>
              <a:t>Version</a:t>
            </a:r>
          </a:p>
          <a:p>
            <a:pPr marL="742911" lvl="1" indent="-285750">
              <a:buFont typeface="Arial" panose="020B0604020202020204" pitchFamily="34" charset="0"/>
              <a:buChar char="•"/>
            </a:pPr>
            <a:r>
              <a:rPr lang="en-US" sz="1400" dirty="0"/>
              <a:t>Packaging type (EAR, WAR, JAR, …)</a:t>
            </a:r>
          </a:p>
          <a:p>
            <a:pPr marL="742911" lvl="1" indent="-285750">
              <a:buFont typeface="Arial" panose="020B0604020202020204" pitchFamily="34" charset="0"/>
              <a:buChar char="•"/>
            </a:pPr>
            <a:r>
              <a:rPr lang="en-US" sz="1400" dirty="0"/>
              <a:t>Dependencies</a:t>
            </a:r>
          </a:p>
          <a:p>
            <a:pPr marL="742911" lvl="1" indent="-285750">
              <a:buFont typeface="Arial" panose="020B0604020202020204" pitchFamily="34" charset="0"/>
              <a:buChar char="•"/>
            </a:pPr>
            <a:r>
              <a:rPr lang="en-US" sz="1400" dirty="0"/>
              <a:t>Build</a:t>
            </a:r>
          </a:p>
          <a:p>
            <a:pPr marL="742911" lvl="1" indent="-285750">
              <a:buFont typeface="Arial" panose="020B0604020202020204" pitchFamily="34" charset="0"/>
              <a:buChar char="•"/>
            </a:pPr>
            <a:r>
              <a:rPr lang="en-US" sz="1400" dirty="0"/>
              <a:t>Test</a:t>
            </a:r>
          </a:p>
          <a:p>
            <a:pPr marL="742911" lvl="1" indent="-285750">
              <a:buFont typeface="Arial" panose="020B0604020202020204" pitchFamily="34" charset="0"/>
              <a:buChar char="•"/>
            </a:pPr>
            <a:r>
              <a:rPr lang="en-US" sz="1400" dirty="0"/>
              <a:t>Compilation</a:t>
            </a:r>
          </a:p>
          <a:p>
            <a:pPr marL="742911" lvl="1" indent="-285750">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3457356D-21DC-4B97-8CE3-98730E0B83E9}"/>
              </a:ext>
            </a:extLst>
          </p:cNvPr>
          <p:cNvPicPr>
            <a:picLocks noChangeAspect="1"/>
          </p:cNvPicPr>
          <p:nvPr/>
        </p:nvPicPr>
        <p:blipFill>
          <a:blip r:embed="rId3"/>
          <a:stretch>
            <a:fillRect/>
          </a:stretch>
        </p:blipFill>
        <p:spPr>
          <a:xfrm>
            <a:off x="292453" y="4114095"/>
            <a:ext cx="7181850" cy="2400300"/>
          </a:xfrm>
          <a:prstGeom prst="rect">
            <a:avLst/>
          </a:prstGeom>
        </p:spPr>
      </p:pic>
    </p:spTree>
    <p:extLst>
      <p:ext uri="{BB962C8B-B14F-4D97-AF65-F5344CB8AC3E}">
        <p14:creationId xmlns:p14="http://schemas.microsoft.com/office/powerpoint/2010/main" val="4143348917"/>
      </p:ext>
    </p:extLst>
  </p:cSld>
  <p:clrMapOvr>
    <a:masterClrMapping/>
  </p:clrMapOvr>
</p:sld>
</file>

<file path=ppt/theme/theme1.xml><?xml version="1.0" encoding="utf-8"?>
<a:theme xmlns:a="http://schemas.openxmlformats.org/drawingml/2006/main" name="1_MASTER_4x3_Template">
  <a:themeElements>
    <a:clrScheme name="Custom 1">
      <a:dk1>
        <a:sysClr val="windowText" lastClr="000000"/>
      </a:dk1>
      <a:lt1>
        <a:sysClr val="window" lastClr="FFFFFF"/>
      </a:lt1>
      <a:dk2>
        <a:srgbClr val="666666"/>
      </a:dk2>
      <a:lt2>
        <a:srgbClr val="EEECE1"/>
      </a:lt2>
      <a:accent1>
        <a:srgbClr val="00A000"/>
      </a:accent1>
      <a:accent2>
        <a:srgbClr val="408FCD"/>
      </a:accent2>
      <a:accent3>
        <a:srgbClr val="551155"/>
      </a:accent3>
      <a:accent4>
        <a:srgbClr val="FF9900"/>
      </a:accent4>
      <a:accent5>
        <a:srgbClr val="FF3366"/>
      </a:accent5>
      <a:accent6>
        <a:srgbClr val="00AA99"/>
      </a:accent6>
      <a:hlink>
        <a:srgbClr val="FFFFFF"/>
      </a:hlink>
      <a:folHlink>
        <a:srgbClr val="00AA99"/>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0947FFEE3ED549B06DE24D518A0BBD" ma:contentTypeVersion="0" ma:contentTypeDescription="Create a new document." ma:contentTypeScope="" ma:versionID="f9898c6f282a32b012abf0f3b114a16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6BC7E0-6A5C-400F-94F3-5D99A20B37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210C674-C241-4EE6-9B35-B8ED095FBA36}">
  <ds:schemaRefs>
    <ds:schemaRef ds:uri="http://schemas.microsoft.com/sharepoint/v3/contenttype/forms"/>
  </ds:schemaRefs>
</ds:datastoreItem>
</file>

<file path=customXml/itemProps3.xml><?xml version="1.0" encoding="utf-8"?>
<ds:datastoreItem xmlns:ds="http://schemas.openxmlformats.org/officeDocument/2006/customXml" ds:itemID="{009233D2-B219-4D1E-AC2E-D5AD82F2F763}">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6944</TotalTime>
  <Words>3881</Words>
  <Application>Microsoft Office PowerPoint</Application>
  <PresentationFormat>On-screen Show (4:3)</PresentationFormat>
  <Paragraphs>502</Paragraphs>
  <Slides>34</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Calibri</vt:lpstr>
      <vt:lpstr>Consolas</vt:lpstr>
      <vt:lpstr>Wingdings</vt:lpstr>
      <vt:lpstr>1_MASTER_4x3_Template</vt:lpstr>
      <vt:lpstr>Maven</vt:lpstr>
      <vt:lpstr>Objectives</vt:lpstr>
      <vt:lpstr>What is a Maven?</vt:lpstr>
      <vt:lpstr>Why use Maven?</vt:lpstr>
      <vt:lpstr>Why use Maven?</vt:lpstr>
      <vt:lpstr>Maven Architecture Overview</vt:lpstr>
      <vt:lpstr>Maven Project</vt:lpstr>
      <vt:lpstr>Maven Conventions</vt:lpstr>
      <vt:lpstr>Maven POM</vt:lpstr>
      <vt:lpstr>Maven POM (Simple Example)</vt:lpstr>
      <vt:lpstr>Maven POM – Project Management Section</vt:lpstr>
      <vt:lpstr>Maven POM – Project Management Section</vt:lpstr>
      <vt:lpstr>Maven POM – Project Dependency Section</vt:lpstr>
      <vt:lpstr>Maven POM – Project Dependency Section</vt:lpstr>
      <vt:lpstr>Maven POM – Project Dependency Section</vt:lpstr>
      <vt:lpstr>Maven POM – Project Dependency Section</vt:lpstr>
      <vt:lpstr>Maven POM – Project Dependency Section</vt:lpstr>
      <vt:lpstr>Maven POM – Project Dependency Section</vt:lpstr>
      <vt:lpstr>Maven POM – Project Dependency Section</vt:lpstr>
      <vt:lpstr>Maven POM – Project Dependency Section</vt:lpstr>
      <vt:lpstr>PowerPoint Presentation</vt:lpstr>
      <vt:lpstr>Maven POM – Project Build Section</vt:lpstr>
      <vt:lpstr>Maven POM – Project Build Section</vt:lpstr>
      <vt:lpstr>Maven POM – Project Build Section</vt:lpstr>
      <vt:lpstr>Maven POM – Project Build Section</vt:lpstr>
      <vt:lpstr>Maven POM – Distribution Management</vt:lpstr>
      <vt:lpstr>Maven POM – Distribution Management</vt:lpstr>
      <vt:lpstr>Maven Settings.xml</vt:lpstr>
      <vt:lpstr>Maven Settings.xml</vt:lpstr>
      <vt:lpstr>Maven Settings.xml</vt:lpstr>
      <vt:lpstr>Installing and configuring Maven</vt:lpstr>
      <vt:lpstr>Maven Commands</vt:lpstr>
      <vt:lpstr>Setting up a Maven Project</vt:lpstr>
      <vt:lpstr>Further Materials (References)</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Kurmoo, Mohammud N.</dc:creator>
  <cp:lastModifiedBy>Imrith, Shakeel D.</cp:lastModifiedBy>
  <cp:revision>647</cp:revision>
  <dcterms:created xsi:type="dcterms:W3CDTF">2015-06-29T05:53:24Z</dcterms:created>
  <dcterms:modified xsi:type="dcterms:W3CDTF">2018-05-17T06:21:18Z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0x010100090947FFEE3ED549B06DE24D518A0BBD</vt:lpwstr>
  </property>
</Properties>
</file>