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4"/>
  </p:sldMasterIdLst>
  <p:notesMasterIdLst>
    <p:notesMasterId r:id="rId40"/>
  </p:notesMasterIdLst>
  <p:handoutMasterIdLst>
    <p:handoutMasterId r:id="rId41"/>
  </p:handoutMasterIdLst>
  <p:sldIdLst>
    <p:sldId id="411" r:id="rId5"/>
    <p:sldId id="425" r:id="rId6"/>
    <p:sldId id="426" r:id="rId7"/>
    <p:sldId id="460" r:id="rId8"/>
    <p:sldId id="461" r:id="rId9"/>
    <p:sldId id="462" r:id="rId10"/>
    <p:sldId id="463" r:id="rId11"/>
    <p:sldId id="464" r:id="rId12"/>
    <p:sldId id="465" r:id="rId13"/>
    <p:sldId id="466" r:id="rId14"/>
    <p:sldId id="467" r:id="rId15"/>
    <p:sldId id="468" r:id="rId16"/>
    <p:sldId id="469" r:id="rId17"/>
    <p:sldId id="470" r:id="rId18"/>
    <p:sldId id="471" r:id="rId19"/>
    <p:sldId id="472" r:id="rId20"/>
    <p:sldId id="474" r:id="rId21"/>
    <p:sldId id="476" r:id="rId22"/>
    <p:sldId id="477" r:id="rId23"/>
    <p:sldId id="475" r:id="rId24"/>
    <p:sldId id="473" r:id="rId25"/>
    <p:sldId id="478" r:id="rId26"/>
    <p:sldId id="479" r:id="rId27"/>
    <p:sldId id="480" r:id="rId28"/>
    <p:sldId id="481" r:id="rId29"/>
    <p:sldId id="482" r:id="rId30"/>
    <p:sldId id="483" r:id="rId31"/>
    <p:sldId id="457" r:id="rId32"/>
    <p:sldId id="442" r:id="rId33"/>
    <p:sldId id="456" r:id="rId34"/>
    <p:sldId id="458" r:id="rId35"/>
    <p:sldId id="484" r:id="rId36"/>
    <p:sldId id="485" r:id="rId37"/>
    <p:sldId id="486" r:id="rId38"/>
    <p:sldId id="459" r:id="rId39"/>
  </p:sldIdLst>
  <p:sldSz cx="9144000" cy="6858000" type="screen4x3"/>
  <p:notesSz cx="6858000" cy="9144000"/>
  <p:defaultTextStyle>
    <a:defPPr>
      <a:defRPr lang="en-US"/>
    </a:defPPr>
    <a:lvl1pPr marL="0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1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2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3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3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05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66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27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88" algn="l" defTabSz="914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Ives (c)" initials="AI(" lastIdx="2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0D40"/>
    <a:srgbClr val="FFA41D"/>
    <a:srgbClr val="00B000"/>
    <a:srgbClr val="FF9933"/>
    <a:srgbClr val="FFB03B"/>
    <a:srgbClr val="FFCE85"/>
    <a:srgbClr val="FFE893"/>
    <a:srgbClr val="008E00"/>
    <a:srgbClr val="FFC4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4" autoAdjust="0"/>
    <p:restoredTop sz="94737" autoAdjust="0"/>
  </p:normalViewPr>
  <p:slideViewPr>
    <p:cSldViewPr snapToGrid="0">
      <p:cViewPr varScale="1">
        <p:scale>
          <a:sx n="85" d="100"/>
          <a:sy n="85" d="100"/>
        </p:scale>
        <p:origin x="177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DDB22-3A7F-4897-85E3-A37131FEEC5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C57F4-640E-4753-BFBD-8EC1D919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521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2F10A-AA77-4191-8915-ADB2365B4AE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FBBD9-224E-4FD7-AA1C-22EDF24CA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940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1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2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83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43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05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66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27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88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Instructor</a:t>
            </a:r>
            <a:r>
              <a:rPr lang="en-US" sz="10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Notes: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Discuss</a:t>
            </a:r>
            <a:r>
              <a:rPr lang="en-US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the objectives and the key points that will be covered in this session.</a:t>
            </a:r>
            <a:endParaRPr lang="en-US" sz="1000" b="0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Agile Software Engineering Practices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2016 Accenture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E57817C-C749-40AE-A5FD-F6A74744A7F9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Agile Technical Practices 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67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095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334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50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1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51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48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96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1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42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071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Browse through the Maven repository to show them the structure</a:t>
            </a:r>
          </a:p>
        </p:txBody>
      </p:sp>
    </p:spTree>
    <p:extLst>
      <p:ext uri="{BB962C8B-B14F-4D97-AF65-F5344CB8AC3E}">
        <p14:creationId xmlns:p14="http://schemas.microsoft.com/office/powerpoint/2010/main" val="1297924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33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764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12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862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352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944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377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 minutes for mini quiz in game form (with points </a:t>
            </a:r>
            <a:r>
              <a:rPr lang="en-US" dirty="0">
                <a:sym typeface="Wingdings" panose="05000000000000000000" pitchFamily="2" charset="2"/>
              </a:rPr>
              <a:t>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716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 minutes for mini quiz in game form (with points </a:t>
            </a:r>
            <a:r>
              <a:rPr lang="en-US" dirty="0">
                <a:sym typeface="Wingdings" panose="05000000000000000000" pitchFamily="2" charset="2"/>
              </a:rPr>
              <a:t>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377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 of these tags</a:t>
            </a:r>
          </a:p>
        </p:txBody>
      </p:sp>
    </p:spTree>
    <p:extLst>
      <p:ext uri="{BB962C8B-B14F-4D97-AF65-F5344CB8AC3E}">
        <p14:creationId xmlns:p14="http://schemas.microsoft.com/office/powerpoint/2010/main" val="4004511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698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 of these tags</a:t>
            </a:r>
          </a:p>
        </p:txBody>
      </p:sp>
    </p:spTree>
    <p:extLst>
      <p:ext uri="{BB962C8B-B14F-4D97-AF65-F5344CB8AC3E}">
        <p14:creationId xmlns:p14="http://schemas.microsoft.com/office/powerpoint/2010/main" val="27087189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 of these tags</a:t>
            </a:r>
          </a:p>
        </p:txBody>
      </p:sp>
    </p:spTree>
    <p:extLst>
      <p:ext uri="{BB962C8B-B14F-4D97-AF65-F5344CB8AC3E}">
        <p14:creationId xmlns:p14="http://schemas.microsoft.com/office/powerpoint/2010/main" val="823042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76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820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01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52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16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32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57202" y="3497045"/>
            <a:ext cx="4059236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9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457201" y="4567771"/>
            <a:ext cx="4059236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bg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 userDrawn="1"/>
        </p:nvGrpSpPr>
        <p:grpSpPr>
          <a:xfrm>
            <a:off x="5658095" y="1123734"/>
            <a:ext cx="3074395" cy="2060440"/>
            <a:chOff x="5701703" y="682760"/>
            <a:chExt cx="3074395" cy="2060440"/>
          </a:xfrm>
        </p:grpSpPr>
        <p:sp>
          <p:nvSpPr>
            <p:cNvPr id="22" name="Freeform 2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00" y="6228000"/>
            <a:ext cx="4698000" cy="228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105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216552"/>
            <a:ext cx="8228012" cy="482441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2016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8636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8788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60901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359B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2016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66816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359B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2016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39109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359B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2016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12759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2016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6645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14933" y="6503992"/>
            <a:ext cx="1148095" cy="269875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/>
            </a:lvl1pPr>
          </a:lstStyle>
          <a:p>
            <a:fld id="{DB334E80-48A2-4E85-969D-C0B85118FE5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369" y="6503863"/>
            <a:ext cx="7243605" cy="270000"/>
          </a:xfrm>
          <a:prstGeom prst="rect">
            <a:avLst/>
          </a:prstGeom>
        </p:spPr>
        <p:txBody>
          <a:bodyPr lIns="91432" tIns="45716" rIns="91432" bIns="45716"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copyright © 2016 Accenture  All rights reserved.</a:t>
            </a:r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079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Divider objective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" y="793"/>
            <a:ext cx="9140426" cy="68564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66366" y="6537399"/>
            <a:ext cx="508345" cy="161888"/>
          </a:xfrm>
          <a:prstGeom prst="rect">
            <a:avLst/>
          </a:prstGeom>
        </p:spPr>
        <p:txBody>
          <a:bodyPr vert="horz" wrap="square" lIns="121899" tIns="60949" rIns="0" bIns="60949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75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69098" y="6537399"/>
            <a:ext cx="2760947" cy="161888"/>
          </a:xfrm>
        </p:spPr>
        <p:txBody>
          <a:bodyPr/>
          <a:lstStyle>
            <a:lvl1pPr>
              <a:defRPr sz="75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Copyright © 2016 Accenture 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098" y="110811"/>
            <a:ext cx="8205805" cy="680514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ts val="3901"/>
              </a:lnSpc>
              <a:defRPr sz="2701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567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  <p:sp>
        <p:nvSpPr>
          <p:cNvPr id="8" name="Oval 7"/>
          <p:cNvSpPr/>
          <p:nvPr userDrawn="1"/>
        </p:nvSpPr>
        <p:spPr>
          <a:xfrm>
            <a:off x="6377336" y="6011490"/>
            <a:ext cx="1335269" cy="19387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  <a:tint val="66000"/>
                  <a:satMod val="160000"/>
                  <a:alpha val="67000"/>
                </a:schemeClr>
              </a:gs>
              <a:gs pos="50000">
                <a:schemeClr val="accent3">
                  <a:lumMod val="50000"/>
                  <a:tint val="44500"/>
                  <a:satMod val="160000"/>
                  <a:alpha val="76000"/>
                </a:schemeClr>
              </a:gs>
              <a:gs pos="100000">
                <a:schemeClr val="accent3">
                  <a:lumMod val="50000"/>
                  <a:tint val="23500"/>
                  <a:satMod val="160000"/>
                  <a:alpha val="9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7"/>
          <p:cNvSpPr>
            <a:spLocks noChangeAspect="1" noEditPoints="1"/>
          </p:cNvSpPr>
          <p:nvPr userDrawn="1"/>
        </p:nvSpPr>
        <p:spPr bwMode="auto">
          <a:xfrm>
            <a:off x="5632902" y="1406503"/>
            <a:ext cx="2822562" cy="4398264"/>
          </a:xfrm>
          <a:custGeom>
            <a:avLst/>
            <a:gdLst>
              <a:gd name="T0" fmla="*/ 1235 w 2472"/>
              <a:gd name="T1" fmla="*/ 3376 h 3852"/>
              <a:gd name="T2" fmla="*/ 1254 w 2472"/>
              <a:gd name="T3" fmla="*/ 3330 h 3852"/>
              <a:gd name="T4" fmla="*/ 1289 w 2472"/>
              <a:gd name="T5" fmla="*/ 3241 h 3852"/>
              <a:gd name="T6" fmla="*/ 1334 w 2472"/>
              <a:gd name="T7" fmla="*/ 3126 h 3852"/>
              <a:gd name="T8" fmla="*/ 1382 w 2472"/>
              <a:gd name="T9" fmla="*/ 3001 h 3852"/>
              <a:gd name="T10" fmla="*/ 1428 w 2472"/>
              <a:gd name="T11" fmla="*/ 2881 h 3852"/>
              <a:gd name="T12" fmla="*/ 1467 w 2472"/>
              <a:gd name="T13" fmla="*/ 2781 h 3852"/>
              <a:gd name="T14" fmla="*/ 1491 w 2472"/>
              <a:gd name="T15" fmla="*/ 2720 h 3852"/>
              <a:gd name="T16" fmla="*/ 975 w 2472"/>
              <a:gd name="T17" fmla="*/ 2705 h 3852"/>
              <a:gd name="T18" fmla="*/ 1118 w 2472"/>
              <a:gd name="T19" fmla="*/ 833 h 3852"/>
              <a:gd name="T20" fmla="*/ 966 w 2472"/>
              <a:gd name="T21" fmla="*/ 909 h 3852"/>
              <a:gd name="T22" fmla="*/ 855 w 2472"/>
              <a:gd name="T23" fmla="*/ 1035 h 3852"/>
              <a:gd name="T24" fmla="*/ 798 w 2472"/>
              <a:gd name="T25" fmla="*/ 1197 h 3852"/>
              <a:gd name="T26" fmla="*/ 810 w 2472"/>
              <a:gd name="T27" fmla="*/ 1374 h 3852"/>
              <a:gd name="T28" fmla="*/ 886 w 2472"/>
              <a:gd name="T29" fmla="*/ 1526 h 3852"/>
              <a:gd name="T30" fmla="*/ 1012 w 2472"/>
              <a:gd name="T31" fmla="*/ 1637 h 3852"/>
              <a:gd name="T32" fmla="*/ 1175 w 2472"/>
              <a:gd name="T33" fmla="*/ 1694 h 3852"/>
              <a:gd name="T34" fmla="*/ 1352 w 2472"/>
              <a:gd name="T35" fmla="*/ 1682 h 3852"/>
              <a:gd name="T36" fmla="*/ 1504 w 2472"/>
              <a:gd name="T37" fmla="*/ 1606 h 3852"/>
              <a:gd name="T38" fmla="*/ 1615 w 2472"/>
              <a:gd name="T39" fmla="*/ 1480 h 3852"/>
              <a:gd name="T40" fmla="*/ 1671 w 2472"/>
              <a:gd name="T41" fmla="*/ 1318 h 3852"/>
              <a:gd name="T42" fmla="*/ 1659 w 2472"/>
              <a:gd name="T43" fmla="*/ 1140 h 3852"/>
              <a:gd name="T44" fmla="*/ 1583 w 2472"/>
              <a:gd name="T45" fmla="*/ 988 h 3852"/>
              <a:gd name="T46" fmla="*/ 1457 w 2472"/>
              <a:gd name="T47" fmla="*/ 877 h 3852"/>
              <a:gd name="T48" fmla="*/ 1294 w 2472"/>
              <a:gd name="T49" fmla="*/ 822 h 3852"/>
              <a:gd name="T50" fmla="*/ 1332 w 2472"/>
              <a:gd name="T51" fmla="*/ 2 h 3852"/>
              <a:gd name="T52" fmla="*/ 1601 w 2472"/>
              <a:gd name="T53" fmla="*/ 53 h 3852"/>
              <a:gd name="T54" fmla="*/ 1848 w 2472"/>
              <a:gd name="T55" fmla="*/ 158 h 3852"/>
              <a:gd name="T56" fmla="*/ 2066 w 2472"/>
              <a:gd name="T57" fmla="*/ 311 h 3852"/>
              <a:gd name="T58" fmla="*/ 2247 w 2472"/>
              <a:gd name="T59" fmla="*/ 505 h 3852"/>
              <a:gd name="T60" fmla="*/ 2379 w 2472"/>
              <a:gd name="T61" fmla="*/ 733 h 3852"/>
              <a:gd name="T62" fmla="*/ 2456 w 2472"/>
              <a:gd name="T63" fmla="*/ 987 h 3852"/>
              <a:gd name="T64" fmla="*/ 2469 w 2472"/>
              <a:gd name="T65" fmla="*/ 1216 h 3852"/>
              <a:gd name="T66" fmla="*/ 2439 w 2472"/>
              <a:gd name="T67" fmla="*/ 1387 h 3852"/>
              <a:gd name="T68" fmla="*/ 2379 w 2472"/>
              <a:gd name="T69" fmla="*/ 1593 h 3852"/>
              <a:gd name="T70" fmla="*/ 2293 w 2472"/>
              <a:gd name="T71" fmla="*/ 1824 h 3852"/>
              <a:gd name="T72" fmla="*/ 2188 w 2472"/>
              <a:gd name="T73" fmla="*/ 2073 h 3852"/>
              <a:gd name="T74" fmla="*/ 250 w 2472"/>
              <a:gd name="T75" fmla="*/ 1993 h 3852"/>
              <a:gd name="T76" fmla="*/ 149 w 2472"/>
              <a:gd name="T77" fmla="*/ 1748 h 3852"/>
              <a:gd name="T78" fmla="*/ 69 w 2472"/>
              <a:gd name="T79" fmla="*/ 1523 h 3852"/>
              <a:gd name="T80" fmla="*/ 18 w 2472"/>
              <a:gd name="T81" fmla="*/ 1327 h 3852"/>
              <a:gd name="T82" fmla="*/ 0 w 2472"/>
              <a:gd name="T83" fmla="*/ 1167 h 3852"/>
              <a:gd name="T84" fmla="*/ 34 w 2472"/>
              <a:gd name="T85" fmla="*/ 899 h 3852"/>
              <a:gd name="T86" fmla="*/ 132 w 2472"/>
              <a:gd name="T87" fmla="*/ 653 h 3852"/>
              <a:gd name="T88" fmla="*/ 283 w 2472"/>
              <a:gd name="T89" fmla="*/ 437 h 3852"/>
              <a:gd name="T90" fmla="*/ 478 w 2472"/>
              <a:gd name="T91" fmla="*/ 256 h 3852"/>
              <a:gd name="T92" fmla="*/ 709 w 2472"/>
              <a:gd name="T93" fmla="*/ 117 h 3852"/>
              <a:gd name="T94" fmla="*/ 966 w 2472"/>
              <a:gd name="T95" fmla="*/ 30 h 3852"/>
              <a:gd name="T96" fmla="*/ 1239 w 2472"/>
              <a:gd name="T97" fmla="*/ 0 h 3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72" h="3852">
                <a:moveTo>
                  <a:pt x="975" y="2705"/>
                </a:moveTo>
                <a:lnTo>
                  <a:pt x="1234" y="3380"/>
                </a:lnTo>
                <a:lnTo>
                  <a:pt x="1235" y="3376"/>
                </a:lnTo>
                <a:lnTo>
                  <a:pt x="1239" y="3367"/>
                </a:lnTo>
                <a:lnTo>
                  <a:pt x="1246" y="3351"/>
                </a:lnTo>
                <a:lnTo>
                  <a:pt x="1254" y="3330"/>
                </a:lnTo>
                <a:lnTo>
                  <a:pt x="1264" y="3304"/>
                </a:lnTo>
                <a:lnTo>
                  <a:pt x="1276" y="3274"/>
                </a:lnTo>
                <a:lnTo>
                  <a:pt x="1289" y="3241"/>
                </a:lnTo>
                <a:lnTo>
                  <a:pt x="1302" y="3206"/>
                </a:lnTo>
                <a:lnTo>
                  <a:pt x="1318" y="3166"/>
                </a:lnTo>
                <a:lnTo>
                  <a:pt x="1334" y="3126"/>
                </a:lnTo>
                <a:lnTo>
                  <a:pt x="1349" y="3085"/>
                </a:lnTo>
                <a:lnTo>
                  <a:pt x="1365" y="3043"/>
                </a:lnTo>
                <a:lnTo>
                  <a:pt x="1382" y="3001"/>
                </a:lnTo>
                <a:lnTo>
                  <a:pt x="1398" y="2959"/>
                </a:lnTo>
                <a:lnTo>
                  <a:pt x="1413" y="2919"/>
                </a:lnTo>
                <a:lnTo>
                  <a:pt x="1428" y="2881"/>
                </a:lnTo>
                <a:lnTo>
                  <a:pt x="1442" y="2844"/>
                </a:lnTo>
                <a:lnTo>
                  <a:pt x="1455" y="2811"/>
                </a:lnTo>
                <a:lnTo>
                  <a:pt x="1467" y="2781"/>
                </a:lnTo>
                <a:lnTo>
                  <a:pt x="1476" y="2756"/>
                </a:lnTo>
                <a:lnTo>
                  <a:pt x="1485" y="2736"/>
                </a:lnTo>
                <a:lnTo>
                  <a:pt x="1491" y="2720"/>
                </a:lnTo>
                <a:lnTo>
                  <a:pt x="1494" y="2709"/>
                </a:lnTo>
                <a:lnTo>
                  <a:pt x="1496" y="2705"/>
                </a:lnTo>
                <a:lnTo>
                  <a:pt x="975" y="2705"/>
                </a:lnTo>
                <a:close/>
                <a:moveTo>
                  <a:pt x="1234" y="818"/>
                </a:moveTo>
                <a:lnTo>
                  <a:pt x="1175" y="822"/>
                </a:lnTo>
                <a:lnTo>
                  <a:pt x="1118" y="833"/>
                </a:lnTo>
                <a:lnTo>
                  <a:pt x="1063" y="852"/>
                </a:lnTo>
                <a:lnTo>
                  <a:pt x="1012" y="877"/>
                </a:lnTo>
                <a:lnTo>
                  <a:pt x="966" y="909"/>
                </a:lnTo>
                <a:lnTo>
                  <a:pt x="923" y="946"/>
                </a:lnTo>
                <a:lnTo>
                  <a:pt x="886" y="988"/>
                </a:lnTo>
                <a:lnTo>
                  <a:pt x="855" y="1035"/>
                </a:lnTo>
                <a:lnTo>
                  <a:pt x="828" y="1086"/>
                </a:lnTo>
                <a:lnTo>
                  <a:pt x="810" y="1140"/>
                </a:lnTo>
                <a:lnTo>
                  <a:pt x="798" y="1197"/>
                </a:lnTo>
                <a:lnTo>
                  <a:pt x="794" y="1258"/>
                </a:lnTo>
                <a:lnTo>
                  <a:pt x="798" y="1318"/>
                </a:lnTo>
                <a:lnTo>
                  <a:pt x="810" y="1374"/>
                </a:lnTo>
                <a:lnTo>
                  <a:pt x="828" y="1429"/>
                </a:lnTo>
                <a:lnTo>
                  <a:pt x="855" y="1480"/>
                </a:lnTo>
                <a:lnTo>
                  <a:pt x="886" y="1526"/>
                </a:lnTo>
                <a:lnTo>
                  <a:pt x="923" y="1569"/>
                </a:lnTo>
                <a:lnTo>
                  <a:pt x="966" y="1606"/>
                </a:lnTo>
                <a:lnTo>
                  <a:pt x="1012" y="1637"/>
                </a:lnTo>
                <a:lnTo>
                  <a:pt x="1063" y="1663"/>
                </a:lnTo>
                <a:lnTo>
                  <a:pt x="1118" y="1682"/>
                </a:lnTo>
                <a:lnTo>
                  <a:pt x="1175" y="1694"/>
                </a:lnTo>
                <a:lnTo>
                  <a:pt x="1234" y="1697"/>
                </a:lnTo>
                <a:lnTo>
                  <a:pt x="1294" y="1694"/>
                </a:lnTo>
                <a:lnTo>
                  <a:pt x="1352" y="1682"/>
                </a:lnTo>
                <a:lnTo>
                  <a:pt x="1406" y="1663"/>
                </a:lnTo>
                <a:lnTo>
                  <a:pt x="1457" y="1637"/>
                </a:lnTo>
                <a:lnTo>
                  <a:pt x="1504" y="1606"/>
                </a:lnTo>
                <a:lnTo>
                  <a:pt x="1546" y="1569"/>
                </a:lnTo>
                <a:lnTo>
                  <a:pt x="1583" y="1526"/>
                </a:lnTo>
                <a:lnTo>
                  <a:pt x="1615" y="1480"/>
                </a:lnTo>
                <a:lnTo>
                  <a:pt x="1641" y="1429"/>
                </a:lnTo>
                <a:lnTo>
                  <a:pt x="1659" y="1374"/>
                </a:lnTo>
                <a:lnTo>
                  <a:pt x="1671" y="1318"/>
                </a:lnTo>
                <a:lnTo>
                  <a:pt x="1675" y="1258"/>
                </a:lnTo>
                <a:lnTo>
                  <a:pt x="1671" y="1197"/>
                </a:lnTo>
                <a:lnTo>
                  <a:pt x="1659" y="1140"/>
                </a:lnTo>
                <a:lnTo>
                  <a:pt x="1641" y="1086"/>
                </a:lnTo>
                <a:lnTo>
                  <a:pt x="1615" y="1035"/>
                </a:lnTo>
                <a:lnTo>
                  <a:pt x="1583" y="988"/>
                </a:lnTo>
                <a:lnTo>
                  <a:pt x="1546" y="946"/>
                </a:lnTo>
                <a:lnTo>
                  <a:pt x="1504" y="909"/>
                </a:lnTo>
                <a:lnTo>
                  <a:pt x="1457" y="877"/>
                </a:lnTo>
                <a:lnTo>
                  <a:pt x="1406" y="852"/>
                </a:lnTo>
                <a:lnTo>
                  <a:pt x="1352" y="833"/>
                </a:lnTo>
                <a:lnTo>
                  <a:pt x="1294" y="822"/>
                </a:lnTo>
                <a:lnTo>
                  <a:pt x="1234" y="818"/>
                </a:lnTo>
                <a:close/>
                <a:moveTo>
                  <a:pt x="1239" y="0"/>
                </a:moveTo>
                <a:lnTo>
                  <a:pt x="1332" y="2"/>
                </a:lnTo>
                <a:lnTo>
                  <a:pt x="1423" y="13"/>
                </a:lnTo>
                <a:lnTo>
                  <a:pt x="1513" y="30"/>
                </a:lnTo>
                <a:lnTo>
                  <a:pt x="1601" y="53"/>
                </a:lnTo>
                <a:lnTo>
                  <a:pt x="1686" y="82"/>
                </a:lnTo>
                <a:lnTo>
                  <a:pt x="1768" y="117"/>
                </a:lnTo>
                <a:lnTo>
                  <a:pt x="1848" y="158"/>
                </a:lnTo>
                <a:lnTo>
                  <a:pt x="1925" y="205"/>
                </a:lnTo>
                <a:lnTo>
                  <a:pt x="1998" y="256"/>
                </a:lnTo>
                <a:lnTo>
                  <a:pt x="2066" y="311"/>
                </a:lnTo>
                <a:lnTo>
                  <a:pt x="2132" y="371"/>
                </a:lnTo>
                <a:lnTo>
                  <a:pt x="2192" y="437"/>
                </a:lnTo>
                <a:lnTo>
                  <a:pt x="2247" y="505"/>
                </a:lnTo>
                <a:lnTo>
                  <a:pt x="2297" y="577"/>
                </a:lnTo>
                <a:lnTo>
                  <a:pt x="2341" y="653"/>
                </a:lnTo>
                <a:lnTo>
                  <a:pt x="2379" y="733"/>
                </a:lnTo>
                <a:lnTo>
                  <a:pt x="2412" y="814"/>
                </a:lnTo>
                <a:lnTo>
                  <a:pt x="2438" y="899"/>
                </a:lnTo>
                <a:lnTo>
                  <a:pt x="2456" y="987"/>
                </a:lnTo>
                <a:lnTo>
                  <a:pt x="2468" y="1076"/>
                </a:lnTo>
                <a:lnTo>
                  <a:pt x="2472" y="1167"/>
                </a:lnTo>
                <a:lnTo>
                  <a:pt x="2469" y="1216"/>
                </a:lnTo>
                <a:lnTo>
                  <a:pt x="2463" y="1269"/>
                </a:lnTo>
                <a:lnTo>
                  <a:pt x="2454" y="1326"/>
                </a:lnTo>
                <a:lnTo>
                  <a:pt x="2439" y="1387"/>
                </a:lnTo>
                <a:lnTo>
                  <a:pt x="2422" y="1453"/>
                </a:lnTo>
                <a:lnTo>
                  <a:pt x="2403" y="1522"/>
                </a:lnTo>
                <a:lnTo>
                  <a:pt x="2379" y="1593"/>
                </a:lnTo>
                <a:lnTo>
                  <a:pt x="2353" y="1667"/>
                </a:lnTo>
                <a:lnTo>
                  <a:pt x="2324" y="1745"/>
                </a:lnTo>
                <a:lnTo>
                  <a:pt x="2293" y="1824"/>
                </a:lnTo>
                <a:lnTo>
                  <a:pt x="2260" y="1906"/>
                </a:lnTo>
                <a:lnTo>
                  <a:pt x="2225" y="1989"/>
                </a:lnTo>
                <a:lnTo>
                  <a:pt x="2188" y="2073"/>
                </a:lnTo>
                <a:lnTo>
                  <a:pt x="1455" y="3852"/>
                </a:lnTo>
                <a:lnTo>
                  <a:pt x="1009" y="3852"/>
                </a:lnTo>
                <a:lnTo>
                  <a:pt x="250" y="1993"/>
                </a:lnTo>
                <a:lnTo>
                  <a:pt x="215" y="1910"/>
                </a:lnTo>
                <a:lnTo>
                  <a:pt x="181" y="1828"/>
                </a:lnTo>
                <a:lnTo>
                  <a:pt x="149" y="1748"/>
                </a:lnTo>
                <a:lnTo>
                  <a:pt x="120" y="1671"/>
                </a:lnTo>
                <a:lnTo>
                  <a:pt x="93" y="1595"/>
                </a:lnTo>
                <a:lnTo>
                  <a:pt x="69" y="1523"/>
                </a:lnTo>
                <a:lnTo>
                  <a:pt x="50" y="1455"/>
                </a:lnTo>
                <a:lnTo>
                  <a:pt x="31" y="1390"/>
                </a:lnTo>
                <a:lnTo>
                  <a:pt x="18" y="1327"/>
                </a:lnTo>
                <a:lnTo>
                  <a:pt x="8" y="1269"/>
                </a:lnTo>
                <a:lnTo>
                  <a:pt x="1" y="1216"/>
                </a:lnTo>
                <a:lnTo>
                  <a:pt x="0" y="1167"/>
                </a:lnTo>
                <a:lnTo>
                  <a:pt x="4" y="1076"/>
                </a:lnTo>
                <a:lnTo>
                  <a:pt x="16" y="987"/>
                </a:lnTo>
                <a:lnTo>
                  <a:pt x="34" y="899"/>
                </a:lnTo>
                <a:lnTo>
                  <a:pt x="60" y="814"/>
                </a:lnTo>
                <a:lnTo>
                  <a:pt x="93" y="733"/>
                </a:lnTo>
                <a:lnTo>
                  <a:pt x="132" y="653"/>
                </a:lnTo>
                <a:lnTo>
                  <a:pt x="177" y="577"/>
                </a:lnTo>
                <a:lnTo>
                  <a:pt x="226" y="505"/>
                </a:lnTo>
                <a:lnTo>
                  <a:pt x="283" y="437"/>
                </a:lnTo>
                <a:lnTo>
                  <a:pt x="343" y="371"/>
                </a:lnTo>
                <a:lnTo>
                  <a:pt x="408" y="311"/>
                </a:lnTo>
                <a:lnTo>
                  <a:pt x="478" y="256"/>
                </a:lnTo>
                <a:lnTo>
                  <a:pt x="551" y="205"/>
                </a:lnTo>
                <a:lnTo>
                  <a:pt x="628" y="158"/>
                </a:lnTo>
                <a:lnTo>
                  <a:pt x="709" y="117"/>
                </a:lnTo>
                <a:lnTo>
                  <a:pt x="792" y="82"/>
                </a:lnTo>
                <a:lnTo>
                  <a:pt x="878" y="53"/>
                </a:lnTo>
                <a:lnTo>
                  <a:pt x="966" y="30"/>
                </a:lnTo>
                <a:lnTo>
                  <a:pt x="1056" y="13"/>
                </a:lnTo>
                <a:lnTo>
                  <a:pt x="1146" y="2"/>
                </a:lnTo>
                <a:lnTo>
                  <a:pt x="123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Copyright © 2016 Accenture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5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fld id="{115A5063-E802-344A-98E9-7CED635DA083}" type="slidenum">
              <a:rPr lang="en-CA" sz="900" smtClean="0">
                <a:solidFill>
                  <a:srgbClr val="FFFFFF"/>
                </a:solidFill>
                <a:cs typeface="Arial" charset="0"/>
              </a:rPr>
              <a:pPr algn="r">
                <a:defRPr/>
              </a:pPr>
              <a:t>‹#›</a:t>
            </a:fld>
            <a:endParaRPr lang="en-CA" sz="90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94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10061"/>
            <a:ext cx="8228013" cy="262222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66636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fld id="{115A5063-E802-344A-98E9-7CED635DA083}" type="slidenum">
              <a:rPr lang="en-CA" sz="900" smtClean="0">
                <a:solidFill>
                  <a:srgbClr val="FFFFFF"/>
                </a:solidFill>
                <a:cs typeface="Arial" charset="0"/>
              </a:rPr>
              <a:pPr algn="r">
                <a:defRPr/>
              </a:pPr>
              <a:t>‹#›</a:t>
            </a:fld>
            <a:endParaRPr lang="en-CA" sz="90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63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10061"/>
            <a:ext cx="8228013" cy="262222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161944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fld id="{115A5063-E802-344A-98E9-7CED635DA083}" type="slidenum">
              <a:rPr lang="en-CA" sz="900" smtClean="0">
                <a:solidFill>
                  <a:srgbClr val="FFFFFF"/>
                </a:solidFill>
                <a:cs typeface="Arial" charset="0"/>
              </a:rPr>
              <a:pPr algn="r">
                <a:defRPr/>
              </a:pPr>
              <a:t>‹#›</a:t>
            </a:fld>
            <a:endParaRPr lang="en-CA" sz="90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13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10061"/>
            <a:ext cx="8228013" cy="262222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1819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199623"/>
            <a:ext cx="8228012" cy="524351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2016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917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734" y="1194857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2568" y="348983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2016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1891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3" r:id="rId15"/>
    <p:sldLayoutId id="2147483764" r:id="rId16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413" y="3535464"/>
            <a:ext cx="8503022" cy="996950"/>
          </a:xfrm>
        </p:spPr>
        <p:txBody>
          <a:bodyPr/>
          <a:lstStyle/>
          <a:p>
            <a:r>
              <a:rPr lang="en-US" sz="3200" b="1" dirty="0"/>
              <a:t>Quality</a:t>
            </a:r>
          </a:p>
        </p:txBody>
      </p:sp>
    </p:spTree>
    <p:extLst>
      <p:ext uri="{BB962C8B-B14F-4D97-AF65-F5344CB8AC3E}">
        <p14:creationId xmlns:p14="http://schemas.microsoft.com/office/powerpoint/2010/main" val="164769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</a:t>
            </a:r>
            <a:r>
              <a:rPr lang="fr-FR" dirty="0" err="1"/>
              <a:t>quality</a:t>
            </a:r>
            <a:r>
              <a:rPr lang="fr-FR" dirty="0"/>
              <a:t> </a:t>
            </a:r>
            <a:r>
              <a:rPr lang="fr-FR" dirty="0" err="1"/>
              <a:t>tools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159207-0CCC-4BF8-98C2-74D13DC8B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2018 Accenture  All rights reserved.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6A61CC-8E43-46FB-AA8B-88E484FB55E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41192" y="1331915"/>
            <a:ext cx="8228012" cy="5243510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Code quality tools are used throughout the development cycle to present a continuous view of structural code quality.</a:t>
            </a:r>
            <a:endParaRPr lang="fr-FR" sz="2000" dirty="0">
              <a:latin typeface="+mn-lt"/>
            </a:endParaRPr>
          </a:p>
          <a:p>
            <a:r>
              <a:rPr lang="en-US" sz="1800" b="1" dirty="0">
                <a:latin typeface="+mn-lt"/>
              </a:rPr>
              <a:t>before commits </a:t>
            </a:r>
            <a:r>
              <a:rPr lang="en-US" sz="1800" dirty="0">
                <a:latin typeface="+mn-lt"/>
              </a:rPr>
              <a:t>as IDE plugins and provide real-time analysis while coding.</a:t>
            </a:r>
          </a:p>
          <a:p>
            <a:r>
              <a:rPr lang="en-US" sz="1800" b="1" dirty="0">
                <a:latin typeface="+mn-lt"/>
              </a:rPr>
              <a:t>before commits</a:t>
            </a:r>
            <a:r>
              <a:rPr lang="en-US" sz="1800" dirty="0">
                <a:latin typeface="+mn-lt"/>
              </a:rPr>
              <a:t> and invoked by a tool like Maven at </a:t>
            </a:r>
            <a:r>
              <a:rPr lang="en-US" sz="1800" b="1" dirty="0">
                <a:latin typeface="+mn-lt"/>
              </a:rPr>
              <a:t>compile/build time</a:t>
            </a:r>
            <a:r>
              <a:rPr lang="en-US" sz="1800" dirty="0">
                <a:latin typeface="+mn-lt"/>
              </a:rPr>
              <a:t>.</a:t>
            </a:r>
          </a:p>
          <a:p>
            <a:r>
              <a:rPr lang="en-US" sz="1800" b="1" dirty="0">
                <a:latin typeface="+mn-lt"/>
              </a:rPr>
              <a:t>after commits </a:t>
            </a:r>
            <a:r>
              <a:rPr lang="en-US" sz="1800" dirty="0">
                <a:latin typeface="+mn-lt"/>
              </a:rPr>
              <a:t>and invoked by a </a:t>
            </a:r>
            <a:r>
              <a:rPr lang="en-US" sz="1800" b="1" dirty="0">
                <a:latin typeface="+mn-lt"/>
              </a:rPr>
              <a:t>CI platform</a:t>
            </a:r>
            <a:r>
              <a:rPr lang="en-US" sz="1800" dirty="0">
                <a:latin typeface="+mn-lt"/>
              </a:rPr>
              <a:t> like Jenkins.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720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</a:t>
            </a:r>
            <a:r>
              <a:rPr lang="fr-FR" dirty="0" err="1"/>
              <a:t>quality</a:t>
            </a:r>
            <a:r>
              <a:rPr lang="fr-FR" dirty="0"/>
              <a:t> </a:t>
            </a:r>
            <a:r>
              <a:rPr lang="fr-FR" dirty="0" err="1"/>
              <a:t>tools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159207-0CCC-4BF8-98C2-74D13DC8B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2018 Accenture  All rights reserved.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6A61CC-8E43-46FB-AA8B-88E484FB55E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41192" y="1331915"/>
            <a:ext cx="8228012" cy="5243510"/>
          </a:xfrm>
        </p:spPr>
        <p:txBody>
          <a:bodyPr/>
          <a:lstStyle/>
          <a:p>
            <a:r>
              <a:rPr lang="en-US" sz="1800" dirty="0">
                <a:latin typeface="+mn-lt"/>
              </a:rPr>
              <a:t>Code quality tools can be </a:t>
            </a:r>
            <a:r>
              <a:rPr lang="en-US" sz="1800" dirty="0" err="1">
                <a:latin typeface="+mn-lt"/>
              </a:rPr>
              <a:t>categorised</a:t>
            </a:r>
            <a:r>
              <a:rPr lang="en-US" sz="1800" dirty="0">
                <a:latin typeface="+mn-lt"/>
              </a:rPr>
              <a:t> into one or more of the following: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check conventions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avoid using bad practices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find potential bugs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check architectural issues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measure code coverage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81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 Code </a:t>
            </a:r>
            <a:r>
              <a:rPr lang="fr-FR" dirty="0" err="1"/>
              <a:t>Quality</a:t>
            </a:r>
            <a:r>
              <a:rPr lang="fr-FR" dirty="0"/>
              <a:t> </a:t>
            </a:r>
            <a:r>
              <a:rPr lang="fr-FR" dirty="0" err="1"/>
              <a:t>tools</a:t>
            </a:r>
            <a:r>
              <a:rPr lang="fr-FR" dirty="0"/>
              <a:t> – The </a:t>
            </a:r>
            <a:r>
              <a:rPr lang="fr-FR" dirty="0" err="1"/>
              <a:t>classics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159207-0CCC-4BF8-98C2-74D13DC8B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2018 Accenture  All rights reserved.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F34151-4E71-48CD-869B-47E459FE88B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246922" y="1954529"/>
            <a:ext cx="8729438" cy="394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46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 Code </a:t>
            </a:r>
            <a:r>
              <a:rPr lang="fr-FR" dirty="0" err="1"/>
              <a:t>Quality</a:t>
            </a:r>
            <a:r>
              <a:rPr lang="fr-FR" dirty="0"/>
              <a:t> </a:t>
            </a:r>
            <a:r>
              <a:rPr lang="fr-FR" dirty="0" err="1"/>
              <a:t>tools</a:t>
            </a:r>
            <a:r>
              <a:rPr lang="fr-FR" dirty="0"/>
              <a:t> – </a:t>
            </a:r>
            <a:r>
              <a:rPr lang="fr-FR" dirty="0" err="1"/>
              <a:t>Recent</a:t>
            </a:r>
            <a:r>
              <a:rPr lang="fr-FR" dirty="0"/>
              <a:t> additions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159207-0CCC-4BF8-98C2-74D13DC8B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2018 Accenture  All rights reserved.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5D2DAC-CF4A-4BFD-8DC8-116EBC533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02" y="2073540"/>
            <a:ext cx="84486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87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SonarQube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159207-0CCC-4BF8-98C2-74D13DC8B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2018 Accenture  All rights reserved.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4599DA-32CB-4334-9711-8BF9FDC3BE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r>
              <a:rPr lang="fr-FR" sz="1800" dirty="0"/>
              <a:t>O</a:t>
            </a:r>
            <a:r>
              <a:rPr lang="en-US" sz="1800" dirty="0"/>
              <a:t>ne of the most widely used tool for continuous code inspection.</a:t>
            </a:r>
          </a:p>
          <a:p>
            <a:pPr algn="just"/>
            <a:r>
              <a:rPr lang="fr-FR" sz="1800" dirty="0"/>
              <a:t>T</a:t>
            </a:r>
            <a:r>
              <a:rPr lang="en-US" sz="1800" dirty="0" err="1"/>
              <a:t>riggered</a:t>
            </a:r>
            <a:r>
              <a:rPr lang="en-US" sz="1800" dirty="0"/>
              <a:t> by a CI Tool such as Jenkins after code commits.</a:t>
            </a:r>
          </a:p>
          <a:p>
            <a:pPr algn="just"/>
            <a:r>
              <a:rPr lang="fr-FR" sz="1800" dirty="0"/>
              <a:t>D</a:t>
            </a:r>
            <a:r>
              <a:rPr lang="en-US" sz="1800" dirty="0" err="1"/>
              <a:t>etects</a:t>
            </a:r>
            <a:r>
              <a:rPr lang="en-US" sz="1800" dirty="0"/>
              <a:t> bugs, code smells and security vulnerabilities.</a:t>
            </a:r>
          </a:p>
          <a:p>
            <a:pPr algn="just"/>
            <a:r>
              <a:rPr lang="en-US" sz="1800" dirty="0"/>
              <a:t>explores all possible execution paths and provides detailed reports on code coverage</a:t>
            </a:r>
          </a:p>
          <a:p>
            <a:pPr algn="just"/>
            <a:r>
              <a:rPr lang="en-US" sz="1800" dirty="0"/>
              <a:t>provides a comprehensive dashboard on the overall health of an application</a:t>
            </a:r>
          </a:p>
          <a:p>
            <a:pPr algn="just"/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C2DE25-D625-4E79-9031-901F99283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3" y="1406455"/>
            <a:ext cx="4663440" cy="155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27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SonarQube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159207-0CCC-4BF8-98C2-74D13DC8B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2018 Accenture  All rights reserved.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4599DA-32CB-4334-9711-8BF9FDC3BE6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48734" y="1199623"/>
            <a:ext cx="8228012" cy="5243510"/>
          </a:xfrm>
        </p:spPr>
        <p:txBody>
          <a:bodyPr/>
          <a:lstStyle/>
          <a:p>
            <a:pPr algn="just"/>
            <a:r>
              <a:rPr lang="en-US" sz="1800" dirty="0"/>
              <a:t>In </a:t>
            </a:r>
            <a:r>
              <a:rPr lang="en-US" sz="1800" dirty="0" err="1"/>
              <a:t>SonarQube</a:t>
            </a:r>
            <a:r>
              <a:rPr lang="en-US" sz="1800" dirty="0"/>
              <a:t>, alerts are categorized as follows :</a:t>
            </a:r>
          </a:p>
          <a:p>
            <a:pPr lvl="1" algn="just"/>
            <a:r>
              <a:rPr lang="en-US" sz="1600" dirty="0"/>
              <a:t>Bugs</a:t>
            </a:r>
          </a:p>
          <a:p>
            <a:pPr lvl="1" algn="just"/>
            <a:r>
              <a:rPr lang="en-US" sz="1600" dirty="0"/>
              <a:t>Vulnerability</a:t>
            </a:r>
          </a:p>
          <a:p>
            <a:pPr lvl="1" algn="just"/>
            <a:r>
              <a:rPr lang="en-US" sz="1600" dirty="0"/>
              <a:t>Code smells</a:t>
            </a:r>
          </a:p>
          <a:p>
            <a:pPr lvl="1" algn="just"/>
            <a:endParaRPr lang="en-US" sz="1600" dirty="0"/>
          </a:p>
          <a:p>
            <a:pPr algn="just"/>
            <a:r>
              <a:rPr lang="en-US" sz="1800" dirty="0"/>
              <a:t>In previous versions of </a:t>
            </a:r>
            <a:r>
              <a:rPr lang="en-US" sz="1800" dirty="0" err="1"/>
              <a:t>SonarQube</a:t>
            </a:r>
            <a:r>
              <a:rPr lang="en-US" sz="1800" dirty="0"/>
              <a:t>, we had the following categorizations :</a:t>
            </a:r>
          </a:p>
          <a:p>
            <a:pPr lvl="1" algn="just"/>
            <a:r>
              <a:rPr lang="en-US" sz="1600" dirty="0"/>
              <a:t>Blocker</a:t>
            </a:r>
          </a:p>
          <a:p>
            <a:pPr lvl="1" algn="just"/>
            <a:r>
              <a:rPr lang="en-US" sz="1600" dirty="0"/>
              <a:t>Critical</a:t>
            </a:r>
          </a:p>
          <a:p>
            <a:pPr lvl="1" algn="just"/>
            <a:r>
              <a:rPr lang="en-US" sz="1600" dirty="0"/>
              <a:t>Major</a:t>
            </a:r>
          </a:p>
          <a:p>
            <a:pPr lvl="1" algn="just"/>
            <a:r>
              <a:rPr lang="en-US" sz="1600" dirty="0"/>
              <a:t>Minor</a:t>
            </a: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7782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SonarQube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159207-0CCC-4BF8-98C2-74D13DC8B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2018 Accenture  All rights reserved.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4599DA-32CB-4334-9711-8BF9FDC3BE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just"/>
            <a:r>
              <a:rPr lang="en-US" sz="1800" dirty="0"/>
              <a:t>A scale of A – E is also given on our </a:t>
            </a:r>
            <a:r>
              <a:rPr lang="en-US" sz="1800" dirty="0" err="1"/>
              <a:t>SonarQube</a:t>
            </a:r>
            <a:r>
              <a:rPr lang="en-US" sz="1800" dirty="0"/>
              <a:t> server dashboard.</a:t>
            </a:r>
          </a:p>
          <a:p>
            <a:pPr lvl="1" algn="just"/>
            <a:r>
              <a:rPr lang="en-US" sz="1600" dirty="0"/>
              <a:t>A being the best score</a:t>
            </a:r>
          </a:p>
          <a:p>
            <a:pPr lvl="1" algn="just"/>
            <a:r>
              <a:rPr lang="en-US" sz="1600" dirty="0"/>
              <a:t>E being the worst score.</a:t>
            </a:r>
          </a:p>
          <a:p>
            <a:pPr marL="225425" lvl="1" indent="0" algn="just">
              <a:buNone/>
            </a:pPr>
            <a:endParaRPr lang="en-US" sz="1600" dirty="0"/>
          </a:p>
          <a:p>
            <a:pPr algn="just"/>
            <a:r>
              <a:rPr lang="en-US" sz="1800" dirty="0"/>
              <a:t>When we talk about </a:t>
            </a:r>
            <a:r>
              <a:rPr lang="en-US" sz="1800" b="1" dirty="0"/>
              <a:t>Bugs</a:t>
            </a:r>
            <a:r>
              <a:rPr lang="en-US" sz="1800" dirty="0"/>
              <a:t>, we often talk about the </a:t>
            </a:r>
            <a:r>
              <a:rPr lang="en-US" sz="1800" b="1" dirty="0"/>
              <a:t>reliability</a:t>
            </a:r>
            <a:r>
              <a:rPr lang="en-US" sz="1800" dirty="0"/>
              <a:t> of our applications.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When we talk about </a:t>
            </a:r>
            <a:r>
              <a:rPr lang="en-US" sz="1800" b="1" dirty="0"/>
              <a:t>Vulnerabilities</a:t>
            </a:r>
            <a:r>
              <a:rPr lang="en-US" sz="1800" dirty="0"/>
              <a:t>, we evoke the </a:t>
            </a:r>
            <a:r>
              <a:rPr lang="en-US" sz="1800" b="1" dirty="0"/>
              <a:t>security </a:t>
            </a:r>
            <a:r>
              <a:rPr lang="en-US" sz="1800" dirty="0"/>
              <a:t>of our applications</a:t>
            </a:r>
            <a:endParaRPr lang="en-US" sz="1600" dirty="0"/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When we talk about </a:t>
            </a:r>
            <a:r>
              <a:rPr lang="en-US" sz="1800" b="1" dirty="0"/>
              <a:t>Code Smells</a:t>
            </a:r>
            <a:r>
              <a:rPr lang="en-US" sz="1800" dirty="0"/>
              <a:t>, we talk about the </a:t>
            </a:r>
            <a:r>
              <a:rPr lang="en-US" sz="1800" b="1" dirty="0"/>
              <a:t>maintainability</a:t>
            </a:r>
            <a:r>
              <a:rPr lang="en-US" sz="1800" dirty="0"/>
              <a:t> of our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928132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SonarQube</a:t>
            </a:r>
            <a:r>
              <a:rPr lang="fr-FR" dirty="0"/>
              <a:t> Rules - Bugs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159207-0CCC-4BF8-98C2-74D13DC8B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2018 Accenture  All rights reserved.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4599DA-32CB-4334-9711-8BF9FDC3BE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800" b="1" dirty="0"/>
              <a:t>Bugs (Not compilation errors)</a:t>
            </a:r>
          </a:p>
          <a:p>
            <a:pPr lvl="1"/>
            <a:r>
              <a:rPr lang="en-US" sz="1600" dirty="0"/>
              <a:t>Null pointers should not be dereferenced</a:t>
            </a:r>
          </a:p>
          <a:p>
            <a:pPr lvl="2"/>
            <a:r>
              <a:rPr lang="en-US" sz="1200" dirty="0"/>
              <a:t>Example : Having a variable/object which was explicitly created as null and not checking null before using it.</a:t>
            </a:r>
          </a:p>
          <a:p>
            <a:pPr lvl="2"/>
            <a:r>
              <a:rPr lang="en-US" sz="1200" dirty="0"/>
              <a:t>What could result from this?</a:t>
            </a:r>
          </a:p>
          <a:p>
            <a:pPr lvl="1"/>
            <a:r>
              <a:rPr lang="en-US" sz="1600" dirty="0"/>
              <a:t>Loops should not be infinite</a:t>
            </a:r>
          </a:p>
          <a:p>
            <a:pPr lvl="2"/>
            <a:r>
              <a:rPr lang="en-US" sz="1200" dirty="0"/>
              <a:t>Example : Creating a while loop with a </a:t>
            </a:r>
            <a:r>
              <a:rPr lang="en-US" sz="1200" dirty="0" err="1"/>
              <a:t>boolean</a:t>
            </a:r>
            <a:r>
              <a:rPr lang="en-US" sz="1200" dirty="0"/>
              <a:t> variable inside and it always return true.</a:t>
            </a:r>
          </a:p>
          <a:p>
            <a:pPr lvl="2"/>
            <a:r>
              <a:rPr lang="en-US" sz="1200" dirty="0"/>
              <a:t>What could result from this?</a:t>
            </a:r>
          </a:p>
          <a:p>
            <a:pPr lvl="1"/>
            <a:r>
              <a:rPr lang="en-US" sz="1600" dirty="0"/>
              <a:t>Exception should not be created without being thrown</a:t>
            </a:r>
          </a:p>
          <a:p>
            <a:endParaRPr lang="en-US" dirty="0"/>
          </a:p>
          <a:p>
            <a:r>
              <a:rPr lang="en-US" sz="1800" b="1" dirty="0"/>
              <a:t>On </a:t>
            </a:r>
            <a:r>
              <a:rPr lang="en-US" sz="1800" b="1" dirty="0" err="1"/>
              <a:t>SonarQube</a:t>
            </a:r>
            <a:r>
              <a:rPr lang="en-US" sz="1800" b="1" dirty="0"/>
              <a:t>, we can retrieve such list by navigating to the “Rules” tab.</a:t>
            </a: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17565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SonarQube</a:t>
            </a:r>
            <a:r>
              <a:rPr lang="fr-FR" dirty="0"/>
              <a:t> Rules - </a:t>
            </a:r>
            <a:r>
              <a:rPr lang="fr-FR" dirty="0" err="1"/>
              <a:t>Vulnerabilities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159207-0CCC-4BF8-98C2-74D13DC8B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2018 Accenture  All rights reserved.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4599DA-32CB-4334-9711-8BF9FDC3BE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800" b="1" dirty="0"/>
              <a:t>Vulnerabilities (Problems that can affect our application’s security)</a:t>
            </a:r>
          </a:p>
          <a:p>
            <a:pPr lvl="1"/>
            <a:r>
              <a:rPr lang="en-US" sz="1600" dirty="0"/>
              <a:t>Credentials should not be hard-coded</a:t>
            </a:r>
          </a:p>
          <a:p>
            <a:pPr lvl="2"/>
            <a:r>
              <a:rPr lang="en-US" sz="1200" dirty="0"/>
              <a:t>What security problem could result from this?</a:t>
            </a:r>
          </a:p>
          <a:p>
            <a:pPr lvl="1"/>
            <a:r>
              <a:rPr lang="en-US" sz="1600" dirty="0" err="1"/>
              <a:t>Throwable.printStackTrace</a:t>
            </a:r>
            <a:r>
              <a:rPr lang="en-US" sz="1600" dirty="0"/>
              <a:t>() should not be called</a:t>
            </a:r>
          </a:p>
          <a:p>
            <a:pPr lvl="2"/>
            <a:r>
              <a:rPr lang="en-US" sz="1200" dirty="0"/>
              <a:t>Example : </a:t>
            </a:r>
            <a:r>
              <a:rPr lang="en-US" sz="1200" dirty="0" err="1"/>
              <a:t>e.printStackTrace</a:t>
            </a:r>
            <a:endParaRPr lang="en-US" sz="1200" dirty="0"/>
          </a:p>
          <a:p>
            <a:pPr lvl="2"/>
            <a:r>
              <a:rPr lang="en-US" sz="1200" dirty="0"/>
              <a:t>What security problem could result from this?</a:t>
            </a:r>
          </a:p>
          <a:p>
            <a:pPr marL="457200" lvl="2" indent="0">
              <a:buNone/>
            </a:pPr>
            <a:endParaRPr lang="en-US" sz="1200" dirty="0"/>
          </a:p>
          <a:p>
            <a:r>
              <a:rPr lang="en-US" sz="1800" b="1" dirty="0"/>
              <a:t>On </a:t>
            </a:r>
            <a:r>
              <a:rPr lang="en-US" sz="1800" b="1" dirty="0" err="1"/>
              <a:t>SonarQube</a:t>
            </a:r>
            <a:r>
              <a:rPr lang="en-US" sz="1800" b="1" dirty="0"/>
              <a:t>, we can retrieve such list by navigating to the “Rules” tab.</a:t>
            </a: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28685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SonarQube</a:t>
            </a:r>
            <a:r>
              <a:rPr lang="fr-FR" dirty="0"/>
              <a:t> Rules – Code </a:t>
            </a:r>
            <a:r>
              <a:rPr lang="fr-FR" dirty="0" err="1"/>
              <a:t>Smells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159207-0CCC-4BF8-98C2-74D13DC8B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2018 Accenture  All rights reserved.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4599DA-32CB-4334-9711-8BF9FDC3BE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800" b="1" dirty="0"/>
              <a:t>Code smells (Maintainability – Code not abiding by java conventions)</a:t>
            </a:r>
          </a:p>
          <a:p>
            <a:pPr lvl="1"/>
            <a:r>
              <a:rPr lang="en-US" sz="1600" dirty="0" err="1"/>
              <a:t>NullPointerException</a:t>
            </a:r>
            <a:r>
              <a:rPr lang="en-US" sz="1600" dirty="0"/>
              <a:t> should not be thrown or caught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Short-circuit logic should be used in </a:t>
            </a:r>
            <a:r>
              <a:rPr lang="en-US" sz="1600" dirty="0" err="1"/>
              <a:t>boolean</a:t>
            </a:r>
            <a:r>
              <a:rPr lang="en-US" sz="1600" dirty="0"/>
              <a:t> context</a:t>
            </a:r>
          </a:p>
          <a:p>
            <a:pPr lvl="2"/>
            <a:r>
              <a:rPr lang="en-US" sz="1200" dirty="0"/>
              <a:t>Example : Use &amp;&amp; or || instead or &amp; or |</a:t>
            </a:r>
          </a:p>
          <a:p>
            <a:pPr lvl="1"/>
            <a:endParaRPr lang="en-US" sz="1200" dirty="0"/>
          </a:p>
          <a:p>
            <a:r>
              <a:rPr lang="en-US" sz="1800" b="1" dirty="0"/>
              <a:t>On </a:t>
            </a:r>
            <a:r>
              <a:rPr lang="en-US" sz="1800" b="1" dirty="0" err="1"/>
              <a:t>SonarQube</a:t>
            </a:r>
            <a:r>
              <a:rPr lang="en-US" sz="1800" b="1" dirty="0"/>
              <a:t>, we can retrieve such list by navigating to the “Rules” tab.</a:t>
            </a: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5807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Objectives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4810" y="896824"/>
            <a:ext cx="5404468" cy="229154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/>
          <a:lstStyle>
            <a:lvl1pPr marL="182563" indent="-182563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449263" indent="-266700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tabLst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898525" indent="-273050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1074738" indent="-176213" algn="l" rtl="0" eaLnBrk="1" fontAlgn="base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69098" y="928684"/>
            <a:ext cx="8205805" cy="297116"/>
          </a:xfrm>
          <a:prstGeom prst="rect">
            <a:avLst/>
          </a:prstGeom>
        </p:spPr>
        <p:txBody>
          <a:bodyPr vert="horz" lIns="0" tIns="45730" rIns="0" bIns="45730" rtlCol="0">
            <a:noAutofit/>
          </a:bodyPr>
          <a:lstStyle>
            <a:lvl1pPr marL="0" indent="0" eaLnBrk="1" hangingPunct="1">
              <a:spcBef>
                <a:spcPts val="800"/>
              </a:spcBef>
              <a:buFont typeface="Arial" pitchFamily="34" charset="0"/>
              <a:buNone/>
              <a:defRPr sz="2000">
                <a:solidFill>
                  <a:schemeClr val="accent1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449263" indent="-266700" eaLnBrk="1" hangingPunct="1">
              <a:spcBef>
                <a:spcPts val="800"/>
              </a:spcBef>
              <a:buFont typeface="Arial" pitchFamily="34" charset="0"/>
              <a:buChar char="–"/>
              <a:defRPr sz="35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625475" indent="-176213" eaLnBrk="1" hangingPunct="1">
              <a:spcBef>
                <a:spcPts val="800"/>
              </a:spcBef>
              <a:buFont typeface="Arial" pitchFamily="34" charset="0"/>
              <a:buChar char="•"/>
              <a:tabLst/>
              <a:defRPr sz="3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898525" indent="-273050" eaLnBrk="1" hangingPunct="1">
              <a:spcBef>
                <a:spcPts val="800"/>
              </a:spcBef>
              <a:buFont typeface="Arial" pitchFamily="34" charset="0"/>
              <a:buChar char="–"/>
              <a:defRPr sz="29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1074738" indent="-176213" eaLnBrk="1" hangingPunct="1">
              <a:spcBef>
                <a:spcPts val="800"/>
              </a:spcBef>
              <a:buFont typeface="Arial" pitchFamily="34" charset="0"/>
              <a:buChar char="•"/>
              <a:defRPr sz="27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3352213" indent="-304747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cs typeface="+mn-cs"/>
              </a:defRPr>
            </a:lvl6pPr>
            <a:lvl7pPr marL="3961707" indent="-304747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cs typeface="+mn-cs"/>
              </a:defRPr>
            </a:lvl7pPr>
            <a:lvl8pPr marL="4571200" indent="-304747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cs typeface="+mn-cs"/>
              </a:defRPr>
            </a:lvl8pPr>
            <a:lvl9pPr marL="5180693" indent="-304747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cs typeface="+mn-cs"/>
              </a:defRPr>
            </a:lvl9pPr>
          </a:lstStyle>
          <a:p>
            <a:r>
              <a:rPr lang="pt-BR" sz="1501" dirty="0"/>
              <a:t>What we will tak about in this session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69098" y="1193940"/>
            <a:ext cx="5332405" cy="2967663"/>
          </a:xfrm>
          <a:prstGeom prst="rect">
            <a:avLst/>
          </a:prstGeom>
        </p:spPr>
        <p:txBody>
          <a:bodyPr vert="horz" lIns="0" tIns="45730" rIns="0" bIns="45730" rtlCol="0">
            <a:noAutofit/>
          </a:bodyPr>
          <a:lstStyle>
            <a:lvl1pPr marL="182563" indent="-182563" eaLnBrk="1" hangingPunct="1">
              <a:spcBef>
                <a:spcPts val="800"/>
              </a:spcBef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449263" lvl="1" indent="-266700" eaLnBrk="1" hangingPunct="1">
              <a:spcBef>
                <a:spcPts val="8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625475" lvl="2" indent="-176213" eaLnBrk="1" hangingPunct="1">
              <a:spcBef>
                <a:spcPts val="800"/>
              </a:spcBef>
              <a:buFont typeface="Arial" pitchFamily="34" charset="0"/>
              <a:buChar char="•"/>
              <a:tabLst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898525" lvl="3" indent="-273050" eaLnBrk="1" hangingPunct="1">
              <a:spcBef>
                <a:spcPts val="800"/>
              </a:spcBef>
              <a:buFont typeface="Arial" pitchFamily="34" charset="0"/>
              <a:buChar char="–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1074738" indent="-176213" eaLnBrk="1" hangingPunct="1">
              <a:spcBef>
                <a:spcPts val="800"/>
              </a:spcBef>
              <a:buFont typeface="Arial" pitchFamily="34" charset="0"/>
              <a:buChar char="•"/>
              <a:defRPr sz="16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3352213" indent="-304747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cs typeface="+mn-cs"/>
              </a:defRPr>
            </a:lvl6pPr>
            <a:lvl7pPr marL="3961707" indent="-304747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cs typeface="+mn-cs"/>
              </a:defRPr>
            </a:lvl7pPr>
            <a:lvl8pPr marL="4571200" indent="-304747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cs typeface="+mn-cs"/>
              </a:defRPr>
            </a:lvl8pPr>
            <a:lvl9pPr marL="5180693" indent="-304747">
              <a:spcBef>
                <a:spcPct val="20000"/>
              </a:spcBef>
              <a:buFont typeface="Arial" pitchFamily="34" charset="0"/>
              <a:buChar char="•"/>
              <a:defRPr sz="2700">
                <a:latin typeface="+mn-lt"/>
                <a:cs typeface="+mn-cs"/>
              </a:defRPr>
            </a:lvl9pPr>
          </a:lstStyle>
          <a:p>
            <a:r>
              <a:rPr lang="en-US" sz="1351" dirty="0">
                <a:solidFill>
                  <a:schemeClr val="tx1"/>
                </a:solidFill>
              </a:rPr>
              <a:t>Understand why Quality is important</a:t>
            </a:r>
          </a:p>
          <a:p>
            <a:r>
              <a:rPr lang="en-US" sz="1351" dirty="0">
                <a:solidFill>
                  <a:schemeClr val="tx1"/>
                </a:solidFill>
              </a:rPr>
              <a:t>Identify and use static analytic tools</a:t>
            </a:r>
          </a:p>
          <a:p>
            <a:r>
              <a:rPr lang="en-US" sz="1351" dirty="0">
                <a:solidFill>
                  <a:schemeClr val="tx1"/>
                </a:solidFill>
              </a:rPr>
              <a:t>Understand the concept of technical debt and coverage</a:t>
            </a:r>
          </a:p>
          <a:p>
            <a:r>
              <a:rPr lang="en-US" sz="1351" dirty="0">
                <a:solidFill>
                  <a:schemeClr val="tx1"/>
                </a:solidFill>
              </a:rPr>
              <a:t>Understand the different components of Sonar</a:t>
            </a:r>
          </a:p>
          <a:p>
            <a:r>
              <a:rPr lang="en-US" sz="1351" dirty="0">
                <a:solidFill>
                  <a:schemeClr val="tx1"/>
                </a:solidFill>
              </a:rPr>
              <a:t>Configure a </a:t>
            </a:r>
            <a:r>
              <a:rPr lang="en-US" sz="1351" dirty="0" err="1">
                <a:solidFill>
                  <a:schemeClr val="tx1"/>
                </a:solidFill>
              </a:rPr>
              <a:t>SonarQube</a:t>
            </a:r>
            <a:r>
              <a:rPr lang="en-US" sz="1351" dirty="0">
                <a:solidFill>
                  <a:schemeClr val="tx1"/>
                </a:solidFill>
              </a:rPr>
              <a:t> server</a:t>
            </a:r>
          </a:p>
          <a:p>
            <a:r>
              <a:rPr lang="en-US" sz="1351" dirty="0">
                <a:solidFill>
                  <a:schemeClr val="tx1"/>
                </a:solidFill>
              </a:rPr>
              <a:t>Analyze a project using </a:t>
            </a:r>
            <a:r>
              <a:rPr lang="en-US" sz="1351" dirty="0" err="1">
                <a:solidFill>
                  <a:schemeClr val="tx1"/>
                </a:solidFill>
              </a:rPr>
              <a:t>SonarQube</a:t>
            </a:r>
            <a:endParaRPr lang="en-US" sz="1351" dirty="0">
              <a:solidFill>
                <a:schemeClr val="tx1"/>
              </a:solidFill>
            </a:endParaRPr>
          </a:p>
          <a:p>
            <a:endParaRPr lang="en-US" sz="135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300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SonarQube</a:t>
            </a:r>
            <a:r>
              <a:rPr lang="fr-FR" dirty="0"/>
              <a:t> – </a:t>
            </a:r>
            <a:r>
              <a:rPr lang="fr-FR" dirty="0" err="1"/>
              <a:t>Quality</a:t>
            </a:r>
            <a:r>
              <a:rPr lang="fr-FR" dirty="0"/>
              <a:t> </a:t>
            </a:r>
            <a:r>
              <a:rPr lang="fr-FR" dirty="0" err="1"/>
              <a:t>Gate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159207-0CCC-4BF8-98C2-74D13DC8B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2018 Accenture  All rights reserved.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4599DA-32CB-4334-9711-8BF9FDC3BE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800" dirty="0"/>
              <a:t>A quality gate is the best way to enforce a quality policy in your organization.</a:t>
            </a:r>
          </a:p>
          <a:p>
            <a:endParaRPr lang="en-US" sz="1800" dirty="0"/>
          </a:p>
          <a:p>
            <a:r>
              <a:rPr lang="en-US" sz="1800" dirty="0"/>
              <a:t>We can add conditions in order to enforce this quality check</a:t>
            </a:r>
          </a:p>
          <a:p>
            <a:endParaRPr lang="en-US" dirty="0"/>
          </a:p>
          <a:p>
            <a:pPr algn="just"/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393C4-31A3-4E35-A33E-7197F487AFE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5613" y="4499876"/>
            <a:ext cx="2162175" cy="1409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9C7354-4BC0-49CF-8851-BD3C48B5229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48734" y="2508304"/>
            <a:ext cx="5943600" cy="185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85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SonarQube</a:t>
            </a:r>
            <a:r>
              <a:rPr lang="fr-FR" dirty="0"/>
              <a:t> – </a:t>
            </a:r>
            <a:r>
              <a:rPr lang="fr-FR" dirty="0" err="1"/>
              <a:t>Quality</a:t>
            </a:r>
            <a:r>
              <a:rPr lang="fr-FR" dirty="0"/>
              <a:t> Profile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159207-0CCC-4BF8-98C2-74D13DC8B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2018 Accenture  All rights reserved.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4599DA-32CB-4334-9711-8BF9FDC3BE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800" dirty="0"/>
              <a:t>When we talk about quality profile, we talk about the different rules we want our code to abide to</a:t>
            </a:r>
          </a:p>
          <a:p>
            <a:r>
              <a:rPr lang="en-US" sz="1800" dirty="0"/>
              <a:t>We can easily configure the set of rules to be used during the analysis of our application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pPr algn="just"/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0965F-9088-48DD-B4F6-EDE6D7B00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75481"/>
            <a:ext cx="9144000" cy="210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96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SonarQube</a:t>
            </a:r>
            <a:r>
              <a:rPr lang="fr-FR" dirty="0"/>
              <a:t> – Installation the server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159207-0CCC-4BF8-98C2-74D13DC8B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2018 Accenture  All rights reserved.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4599DA-32CB-4334-9711-8BF9FDC3BE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Checkout/download the </a:t>
            </a:r>
            <a:r>
              <a:rPr lang="en-US" sz="1800" b="1" dirty="0"/>
              <a:t>“sonarqube-7.1.zip” </a:t>
            </a:r>
            <a:r>
              <a:rPr lang="en-US" sz="1800" dirty="0"/>
              <a:t>file on your respective workstations</a:t>
            </a:r>
          </a:p>
          <a:p>
            <a:r>
              <a:rPr lang="en-US" sz="1800" dirty="0"/>
              <a:t>Unzip the sonarqube-7.1.zip file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r>
              <a:rPr lang="en-US" sz="1800" dirty="0"/>
              <a:t>The </a:t>
            </a:r>
            <a:r>
              <a:rPr lang="en-US" sz="1800" dirty="0" err="1"/>
              <a:t>SonarQube</a:t>
            </a:r>
            <a:r>
              <a:rPr lang="en-US" sz="1800" dirty="0"/>
              <a:t> server comes with an embedded database. However, it is highly recommended to use an external database</a:t>
            </a:r>
          </a:p>
          <a:p>
            <a:pPr lvl="1" algn="just"/>
            <a:r>
              <a:rPr lang="en-US" sz="1600" dirty="0"/>
              <a:t>Oracle</a:t>
            </a:r>
          </a:p>
          <a:p>
            <a:pPr lvl="1" algn="just"/>
            <a:r>
              <a:rPr lang="en-US" sz="1600" dirty="0"/>
              <a:t>MySQL</a:t>
            </a:r>
          </a:p>
          <a:p>
            <a:pPr lvl="1" algn="just"/>
            <a:r>
              <a:rPr lang="en-US" sz="1600" dirty="0"/>
              <a:t>PostgreSQL</a:t>
            </a:r>
          </a:p>
          <a:p>
            <a:pPr lvl="1" algn="just"/>
            <a:r>
              <a:rPr lang="en-US" sz="1600" dirty="0" err="1"/>
              <a:t>SQLServer</a:t>
            </a:r>
            <a:endParaRPr lang="en-US" sz="1600" dirty="0"/>
          </a:p>
          <a:p>
            <a:pPr lvl="1" algn="just"/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B51A4-2B47-4C75-89AB-ABE678097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17" y="2319514"/>
            <a:ext cx="2159705" cy="189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90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SonarQube</a:t>
            </a:r>
            <a:r>
              <a:rPr lang="fr-FR" dirty="0"/>
              <a:t> – Installation the server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159207-0CCC-4BF8-98C2-74D13DC8B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2018 Accenture  All rights reserved.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4599DA-32CB-4334-9711-8BF9FDC3BE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configure your external database, open the </a:t>
            </a:r>
            <a:r>
              <a:rPr lang="en-US" sz="1800" b="1" dirty="0" err="1"/>
              <a:t>sonar.properties</a:t>
            </a:r>
            <a:r>
              <a:rPr lang="en-US" sz="1800" b="1" dirty="0"/>
              <a:t> </a:t>
            </a:r>
            <a:r>
              <a:rPr lang="en-US" sz="1800" dirty="0"/>
              <a:t>file, found in the </a:t>
            </a:r>
            <a:r>
              <a:rPr lang="en-US" sz="1800" b="1" i="1" dirty="0" err="1"/>
              <a:t>conf</a:t>
            </a:r>
            <a:r>
              <a:rPr lang="en-US" sz="1800" dirty="0"/>
              <a:t> directory</a:t>
            </a:r>
            <a:endParaRPr lang="en-US" sz="1600" dirty="0"/>
          </a:p>
          <a:p>
            <a:pPr algn="just"/>
            <a:r>
              <a:rPr lang="en-US" sz="1800" dirty="0"/>
              <a:t>In this file, we can easily configure the </a:t>
            </a:r>
            <a:r>
              <a:rPr lang="en-US" sz="1800" b="1" i="1" dirty="0"/>
              <a:t>sonar.jdbc.url</a:t>
            </a:r>
            <a:r>
              <a:rPr lang="en-US" sz="1800" dirty="0"/>
              <a:t> property to specify the database we want to use</a:t>
            </a:r>
          </a:p>
          <a:p>
            <a:pPr algn="just"/>
            <a:r>
              <a:rPr lang="en-US" sz="1800" dirty="0"/>
              <a:t>In order for </a:t>
            </a:r>
            <a:r>
              <a:rPr lang="en-US" sz="1800" dirty="0" err="1"/>
              <a:t>SonarQube</a:t>
            </a:r>
            <a:r>
              <a:rPr lang="en-US" sz="1800" dirty="0"/>
              <a:t> to gain access to our specified database, a connector should be used and must be present in the </a:t>
            </a:r>
            <a:r>
              <a:rPr lang="en-US" sz="1800" b="1" i="1" dirty="0"/>
              <a:t>lib/</a:t>
            </a:r>
            <a:r>
              <a:rPr lang="en-US" sz="1800" b="1" i="1" dirty="0" err="1"/>
              <a:t>jdbc</a:t>
            </a:r>
            <a:r>
              <a:rPr lang="en-US" sz="1800" dirty="0"/>
              <a:t> folder.</a:t>
            </a:r>
          </a:p>
          <a:p>
            <a:pPr lvl="1" algn="just"/>
            <a:r>
              <a:rPr lang="en-US" sz="1600" dirty="0"/>
              <a:t>By default, </a:t>
            </a:r>
            <a:r>
              <a:rPr lang="en-US" sz="1600" dirty="0" err="1"/>
              <a:t>SonarQube</a:t>
            </a:r>
            <a:r>
              <a:rPr lang="en-US" sz="1600" dirty="0"/>
              <a:t> server comes with </a:t>
            </a:r>
            <a:r>
              <a:rPr lang="en-US" sz="1600" b="1" dirty="0" err="1"/>
              <a:t>mysql</a:t>
            </a:r>
            <a:r>
              <a:rPr lang="en-US" sz="1600" b="1" dirty="0"/>
              <a:t> </a:t>
            </a:r>
            <a:r>
              <a:rPr lang="en-US" sz="1600" dirty="0"/>
              <a:t>and </a:t>
            </a:r>
            <a:r>
              <a:rPr lang="en-US" sz="1600" b="1" dirty="0" err="1"/>
              <a:t>postgresql</a:t>
            </a:r>
            <a:r>
              <a:rPr lang="en-US" sz="1600" b="1" dirty="0"/>
              <a:t> </a:t>
            </a:r>
            <a:r>
              <a:rPr lang="en-US" sz="1600" dirty="0"/>
              <a:t>connectors.</a:t>
            </a:r>
          </a:p>
          <a:p>
            <a:pPr lvl="1" algn="just"/>
            <a:r>
              <a:rPr lang="en-US" sz="1600" dirty="0"/>
              <a:t>For oracle, we must download the </a:t>
            </a:r>
            <a:r>
              <a:rPr lang="en-US" sz="1600" b="1" dirty="0"/>
              <a:t>ojdbc.jar </a:t>
            </a:r>
            <a:r>
              <a:rPr lang="en-US" sz="1600" dirty="0"/>
              <a:t>connector.</a:t>
            </a:r>
          </a:p>
        </p:txBody>
      </p:sp>
    </p:spTree>
    <p:extLst>
      <p:ext uri="{BB962C8B-B14F-4D97-AF65-F5344CB8AC3E}">
        <p14:creationId xmlns:p14="http://schemas.microsoft.com/office/powerpoint/2010/main" val="4052527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SonarQube</a:t>
            </a:r>
            <a:r>
              <a:rPr lang="fr-FR" dirty="0"/>
              <a:t> – Installation the server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159207-0CCC-4BF8-98C2-74D13DC8B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2018 Accenture  All rights reserved.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4599DA-32CB-4334-9711-8BF9FDC3BE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start our sonar service/application, we first navigate to the </a:t>
            </a:r>
            <a:r>
              <a:rPr lang="en-US" sz="1800" b="1" i="1" dirty="0"/>
              <a:t>bin </a:t>
            </a:r>
            <a:r>
              <a:rPr lang="en-US" sz="1800" dirty="0"/>
              <a:t>directory and choose a folder based on our currently operated OS on our machine</a:t>
            </a:r>
          </a:p>
          <a:p>
            <a:pPr lvl="1"/>
            <a:r>
              <a:rPr lang="en-US" sz="1400" dirty="0"/>
              <a:t>For example : If we are using Windows 64-bit, we navigate to the </a:t>
            </a:r>
            <a:r>
              <a:rPr lang="en-US" sz="1400" b="1" i="1" dirty="0"/>
              <a:t>windows-x86-64 </a:t>
            </a:r>
            <a:r>
              <a:rPr lang="en-US" sz="1400" dirty="0"/>
              <a:t>folder</a:t>
            </a:r>
          </a:p>
          <a:p>
            <a:pPr lvl="1"/>
            <a:endParaRPr lang="en-US" sz="1400" dirty="0"/>
          </a:p>
          <a:p>
            <a:r>
              <a:rPr lang="en-US" sz="1800" dirty="0"/>
              <a:t>To start our </a:t>
            </a:r>
            <a:r>
              <a:rPr lang="en-US" sz="1800" dirty="0" err="1"/>
              <a:t>SonarQube</a:t>
            </a:r>
            <a:r>
              <a:rPr lang="en-US" sz="1800" dirty="0"/>
              <a:t> server :</a:t>
            </a:r>
          </a:p>
          <a:p>
            <a:pPr lvl="1"/>
            <a:r>
              <a:rPr lang="en-US" sz="1600" dirty="0"/>
              <a:t>We open a </a:t>
            </a:r>
            <a:r>
              <a:rPr lang="en-US" sz="1600" dirty="0" err="1"/>
              <a:t>cmd</a:t>
            </a:r>
            <a:r>
              <a:rPr lang="en-US" sz="1600" dirty="0"/>
              <a:t> window in our current directory</a:t>
            </a:r>
          </a:p>
          <a:p>
            <a:pPr lvl="1"/>
            <a:r>
              <a:rPr lang="en-US" sz="1600" dirty="0"/>
              <a:t>We execute the </a:t>
            </a:r>
            <a:r>
              <a:rPr lang="en-US" sz="1600" b="1" i="1" dirty="0"/>
              <a:t>StartSonar.bat </a:t>
            </a:r>
            <a:r>
              <a:rPr lang="en-US" sz="1600" dirty="0"/>
              <a:t>file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1800" dirty="0"/>
              <a:t>To access our </a:t>
            </a:r>
            <a:r>
              <a:rPr lang="en-US" sz="1800" dirty="0" err="1"/>
              <a:t>SonarQube</a:t>
            </a:r>
            <a:r>
              <a:rPr lang="en-US" sz="1800" dirty="0"/>
              <a:t> server, we simply navigate to the following link on our browser :</a:t>
            </a:r>
          </a:p>
          <a:p>
            <a:pPr lvl="1"/>
            <a:r>
              <a:rPr lang="en-US" sz="1600" dirty="0"/>
              <a:t>http://localhost:9000/</a:t>
            </a:r>
          </a:p>
          <a:p>
            <a:pPr lvl="1"/>
            <a:r>
              <a:rPr lang="en-US" sz="1600" dirty="0"/>
              <a:t>By default, the administrator password will be admin/admin</a:t>
            </a:r>
          </a:p>
          <a:p>
            <a:pPr lvl="2"/>
            <a:r>
              <a:rPr lang="en-US" sz="1200" dirty="0"/>
              <a:t>It can be changed on the </a:t>
            </a:r>
            <a:r>
              <a:rPr lang="en-US" sz="1200" dirty="0" err="1"/>
              <a:t>MyAccount</a:t>
            </a:r>
            <a:r>
              <a:rPr lang="en-US" sz="1200" dirty="0"/>
              <a:t> window &gt; Security tab</a:t>
            </a:r>
          </a:p>
          <a:p>
            <a:pPr lvl="1"/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A3394-A56F-4BB9-BCF7-C75F41EB2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34" y="3473715"/>
            <a:ext cx="64103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85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SonarQube</a:t>
            </a:r>
            <a:r>
              <a:rPr lang="fr-FR" dirty="0"/>
              <a:t> – Scanning a java </a:t>
            </a:r>
            <a:r>
              <a:rPr lang="fr-FR" dirty="0" err="1"/>
              <a:t>project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159207-0CCC-4BF8-98C2-74D13DC8B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2018 Accenture  All rights reserved.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4599DA-32CB-4334-9711-8BF9FDC3BE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order to scan our project, we need to use a scanner or a continuous integration tool (like Jenkins)</a:t>
            </a:r>
          </a:p>
          <a:p>
            <a:r>
              <a:rPr lang="en-US" sz="1800" dirty="0"/>
              <a:t>Download and unzip the </a:t>
            </a:r>
            <a:r>
              <a:rPr lang="en-US" sz="1800" b="1" i="1" dirty="0"/>
              <a:t>“sonar-scanner-3.2.0.1227-windows.zip”</a:t>
            </a:r>
            <a:r>
              <a:rPr lang="en-US" sz="1800" dirty="0"/>
              <a:t> file</a:t>
            </a:r>
            <a:endParaRPr lang="en-US" sz="1400" b="1" i="1" dirty="0"/>
          </a:p>
          <a:p>
            <a:pPr lvl="1"/>
            <a:r>
              <a:rPr lang="en-US" sz="1600" dirty="0"/>
              <a:t>Add the </a:t>
            </a:r>
            <a:r>
              <a:rPr lang="en-US" sz="1600" b="1" i="1" dirty="0"/>
              <a:t>bin</a:t>
            </a:r>
            <a:r>
              <a:rPr lang="en-US" sz="1600" dirty="0"/>
              <a:t> folder to your environment variables in order to use the </a:t>
            </a:r>
            <a:r>
              <a:rPr lang="en-US" sz="1600" b="1" i="1" dirty="0"/>
              <a:t>sonar-scanner.bat</a:t>
            </a:r>
            <a:r>
              <a:rPr lang="en-US" sz="1600" dirty="0"/>
              <a:t> file</a:t>
            </a:r>
          </a:p>
          <a:p>
            <a:r>
              <a:rPr lang="en-US" sz="1800" dirty="0"/>
              <a:t>Before being able to use the scanner, we first need to configure its </a:t>
            </a:r>
            <a:r>
              <a:rPr lang="en-US" sz="1800" b="1" i="1" dirty="0"/>
              <a:t>sonar-</a:t>
            </a:r>
            <a:r>
              <a:rPr lang="en-US" sz="1800" b="1" i="1" dirty="0" err="1"/>
              <a:t>scanner.properties</a:t>
            </a:r>
            <a:r>
              <a:rPr lang="en-US" sz="1800" dirty="0"/>
              <a:t> file, found in the </a:t>
            </a:r>
            <a:r>
              <a:rPr lang="en-US" sz="1800" b="1" i="1" dirty="0" err="1"/>
              <a:t>conf</a:t>
            </a:r>
            <a:r>
              <a:rPr lang="en-US" sz="1800" dirty="0"/>
              <a:t> folder.</a:t>
            </a:r>
          </a:p>
          <a:p>
            <a:r>
              <a:rPr lang="en-US" sz="1800" dirty="0"/>
              <a:t>In this file, we need to specify the link to our </a:t>
            </a:r>
            <a:r>
              <a:rPr lang="en-US" sz="1800" dirty="0" err="1"/>
              <a:t>SonarQube</a:t>
            </a:r>
            <a:r>
              <a:rPr lang="en-US" sz="1800" dirty="0"/>
              <a:t> server.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8FB9E-9154-4DFF-8D59-04B9E9B3E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34" y="4058356"/>
            <a:ext cx="45910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48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SonarQube</a:t>
            </a:r>
            <a:r>
              <a:rPr lang="fr-FR" dirty="0"/>
              <a:t> – Scanning a java </a:t>
            </a:r>
            <a:r>
              <a:rPr lang="fr-FR" dirty="0" err="1"/>
              <a:t>project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159207-0CCC-4BF8-98C2-74D13DC8B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2018 Accenture  All rights reserved.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4599DA-32CB-4334-9711-8BF9FDC3BE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scan our project, we first need to navigate to the root folder of our project and create a </a:t>
            </a:r>
            <a:r>
              <a:rPr lang="en-US" sz="1800" b="1" i="1" dirty="0"/>
              <a:t>sonar-</a:t>
            </a:r>
            <a:r>
              <a:rPr lang="en-US" sz="1800" b="1" i="1" dirty="0" err="1"/>
              <a:t>project.properties</a:t>
            </a:r>
            <a:r>
              <a:rPr lang="en-US" sz="1800" dirty="0"/>
              <a:t> file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 this file, we need to specify the following:</a:t>
            </a:r>
          </a:p>
          <a:p>
            <a:pPr lvl="1"/>
            <a:r>
              <a:rPr lang="en-US" sz="1600" dirty="0" err="1"/>
              <a:t>sonar.projectKey</a:t>
            </a:r>
            <a:endParaRPr lang="en-US" sz="1600" dirty="0"/>
          </a:p>
          <a:p>
            <a:pPr lvl="1"/>
            <a:r>
              <a:rPr lang="en-US" sz="1600" dirty="0" err="1"/>
              <a:t>sonar.projectName</a:t>
            </a:r>
            <a:endParaRPr lang="en-US" sz="1600" dirty="0"/>
          </a:p>
          <a:p>
            <a:pPr lvl="1"/>
            <a:r>
              <a:rPr lang="en-US" sz="1600" dirty="0" err="1"/>
              <a:t>sonar.projectVersion</a:t>
            </a:r>
            <a:endParaRPr lang="en-US" sz="1600" dirty="0"/>
          </a:p>
          <a:p>
            <a:pPr lvl="1"/>
            <a:r>
              <a:rPr lang="en-US" sz="1600" dirty="0" err="1"/>
              <a:t>sonar.sources</a:t>
            </a:r>
            <a:endParaRPr lang="en-US" sz="1600" dirty="0"/>
          </a:p>
          <a:p>
            <a:pPr lvl="1"/>
            <a:r>
              <a:rPr lang="en-US" sz="1600" dirty="0" err="1"/>
              <a:t>sonar.java.binaries</a:t>
            </a:r>
            <a:endParaRPr lang="en-US" sz="1600" dirty="0"/>
          </a:p>
          <a:p>
            <a:r>
              <a:rPr lang="en-US" sz="1800" dirty="0"/>
              <a:t>A list of supported parameters can be found : https://docs.sonarqube.org/display/SONAR/Analysis+Parameters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8CD6D-D13F-421D-9B74-8C767725A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3" y="1878365"/>
            <a:ext cx="57626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51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SonarQube</a:t>
            </a:r>
            <a:r>
              <a:rPr lang="fr-FR" dirty="0"/>
              <a:t> – Scanning a java </a:t>
            </a:r>
            <a:r>
              <a:rPr lang="fr-FR" dirty="0" err="1"/>
              <a:t>project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159207-0CCC-4BF8-98C2-74D13DC8B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2018 Accenture  All rights reserved.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4599DA-32CB-4334-9711-8BF9FDC3BE6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48734" y="1199623"/>
            <a:ext cx="8228012" cy="5243510"/>
          </a:xfrm>
        </p:spPr>
        <p:txBody>
          <a:bodyPr>
            <a:normAutofit/>
          </a:bodyPr>
          <a:lstStyle/>
          <a:p>
            <a:r>
              <a:rPr lang="en-US" sz="1800" dirty="0"/>
              <a:t>To launch the scanner, we need to open a </a:t>
            </a:r>
            <a:r>
              <a:rPr lang="en-US" sz="1800" dirty="0" err="1"/>
              <a:t>cmd</a:t>
            </a:r>
            <a:r>
              <a:rPr lang="en-US" sz="1800" dirty="0"/>
              <a:t> window in the root directory of our project and launch the command </a:t>
            </a:r>
            <a:r>
              <a:rPr lang="en-US" sz="1800" b="1" i="1" dirty="0"/>
              <a:t>sonar-scanner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When the execution is over, we can verify our results in our </a:t>
            </a:r>
            <a:r>
              <a:rPr lang="en-US" sz="1800" dirty="0" err="1"/>
              <a:t>SonarQube</a:t>
            </a:r>
            <a:r>
              <a:rPr lang="en-US" sz="1800" dirty="0"/>
              <a:t> server.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6C87C-31A2-4A23-BE4D-06BCD52AB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3" y="1903941"/>
            <a:ext cx="71532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17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72FEAA7-31D1-4DAD-8B41-280EA7B49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12227C-151A-4E3C-8AF1-EB7D1348F82E}"/>
              </a:ext>
            </a:extLst>
          </p:cNvPr>
          <p:cNvSpPr txBox="1"/>
          <p:nvPr/>
        </p:nvSpPr>
        <p:spPr>
          <a:xfrm>
            <a:off x="284205" y="5807675"/>
            <a:ext cx="2767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www.menti.com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 : 627402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1ED69CA-98B5-494D-961E-6D5919109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</p:spPr>
        <p:txBody>
          <a:bodyPr/>
          <a:lstStyle/>
          <a:p>
            <a:r>
              <a:rPr lang="en-US"/>
              <a:t>Copyright © 2018 Accenture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81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1D8CAB-43F1-4191-A11A-54BFE9C51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14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3CBA78-8585-4ED1-8828-F15824DF5B1B}"/>
              </a:ext>
            </a:extLst>
          </p:cNvPr>
          <p:cNvSpPr txBox="1"/>
          <p:nvPr/>
        </p:nvSpPr>
        <p:spPr>
          <a:xfrm>
            <a:off x="0" y="5387546"/>
            <a:ext cx="8909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currently own a business and you need to develop a website to further its growth.</a:t>
            </a:r>
          </a:p>
          <a:p>
            <a:endParaRPr lang="en-US" dirty="0"/>
          </a:p>
          <a:p>
            <a:r>
              <a:rPr lang="en-US" dirty="0"/>
              <a:t>What are the contents you think would add value to your website?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ACF671B7-1EC2-45CC-B4A4-ACE082444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</p:spPr>
        <p:txBody>
          <a:bodyPr/>
          <a:lstStyle/>
          <a:p>
            <a:r>
              <a:rPr lang="en-US"/>
              <a:t>Copyright © 2018 Accenture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070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need for Quality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186CC-85E2-449E-AE7E-594EA3E7CDB2}"/>
              </a:ext>
            </a:extLst>
          </p:cNvPr>
          <p:cNvSpPr txBox="1"/>
          <p:nvPr/>
        </p:nvSpPr>
        <p:spPr>
          <a:xfrm>
            <a:off x="452567" y="1274403"/>
            <a:ext cx="8330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11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4C863-DFB8-460B-83BF-6A1FE131B05D}"/>
              </a:ext>
            </a:extLst>
          </p:cNvPr>
          <p:cNvSpPr txBox="1"/>
          <p:nvPr/>
        </p:nvSpPr>
        <p:spPr>
          <a:xfrm>
            <a:off x="452566" y="1274403"/>
            <a:ext cx="820526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Business applications have long lives.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They change and evolve over time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Business changes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New features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Bug fixes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Several people or even companies can work on an application during its lifespan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Applications tend to become more complex over time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Code quality tends to drop with developers turnover and quick fixes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Technical debt increase over time and can lead to the death of the application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3407115C-4400-4D96-832A-CDAB80076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</p:spPr>
        <p:txBody>
          <a:bodyPr/>
          <a:lstStyle/>
          <a:p>
            <a:r>
              <a:rPr lang="en-US"/>
              <a:t>Copyright © 2018 Accenture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66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SonarQube</a:t>
            </a:r>
            <a:r>
              <a:rPr lang="en-US" dirty="0"/>
              <a:t> versus </a:t>
            </a:r>
            <a:r>
              <a:rPr lang="en-US" dirty="0" err="1"/>
              <a:t>Sonarlint</a:t>
            </a:r>
            <a:endParaRPr lang="en-US" dirty="0"/>
          </a:p>
        </p:txBody>
      </p:sp>
      <p:pic>
        <p:nvPicPr>
          <p:cNvPr id="4" name="Picture 3" descr="Image result for sonarqube">
            <a:extLst>
              <a:ext uri="{FF2B5EF4-FFF2-40B4-BE49-F238E27FC236}">
                <a16:creationId xmlns:a16="http://schemas.microsoft.com/office/drawing/2014/main" id="{AF936D4F-A4D2-4A74-AC22-120310D412A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44" y="1567567"/>
            <a:ext cx="2022122" cy="1085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mage result for sonarlint">
            <a:extLst>
              <a:ext uri="{FF2B5EF4-FFF2-40B4-BE49-F238E27FC236}">
                <a16:creationId xmlns:a16="http://schemas.microsoft.com/office/drawing/2014/main" id="{64D0AA62-C915-4C35-B021-417CD90DA19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079" y="1302456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B0E35D-B6FD-447F-9C8B-6E45D2A01BAC}"/>
              </a:ext>
            </a:extLst>
          </p:cNvPr>
          <p:cNvSpPr txBox="1"/>
          <p:nvPr/>
        </p:nvSpPr>
        <p:spPr>
          <a:xfrm>
            <a:off x="452568" y="2540000"/>
            <a:ext cx="33189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Central Server for analyzing codes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Usually takes time depending on the size of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Analyses the whole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automated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D4C49-86CF-4ECD-91EA-FAEA4F1C64F5}"/>
              </a:ext>
            </a:extLst>
          </p:cNvPr>
          <p:cNvSpPr txBox="1"/>
          <p:nvPr/>
        </p:nvSpPr>
        <p:spPr>
          <a:xfrm>
            <a:off x="5338894" y="2540000"/>
            <a:ext cx="33189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Analyser</a:t>
            </a:r>
            <a:r>
              <a:rPr lang="en-US" dirty="0"/>
              <a:t> found in the IDE which can connect with </a:t>
            </a:r>
            <a:r>
              <a:rPr lang="en-US" dirty="0" err="1"/>
              <a:t>SonarQube</a:t>
            </a:r>
            <a:r>
              <a:rPr lang="en-US" dirty="0"/>
              <a:t> server OR can use its own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Instantaneous results (on the fly)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</a:t>
            </a:r>
            <a:r>
              <a:rPr lang="en-US" dirty="0" err="1"/>
              <a:t>analyse</a:t>
            </a:r>
            <a:r>
              <a:rPr lang="en-US" dirty="0"/>
              <a:t> the whole project as well as one class.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EFC96447-8DD9-4319-9775-498FAB5F2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</p:spPr>
        <p:txBody>
          <a:bodyPr/>
          <a:lstStyle/>
          <a:p>
            <a:r>
              <a:rPr lang="en-US"/>
              <a:t>Copyright © 2018 Accenture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351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Sonarlint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55A8BF-BD27-403E-B310-3934409018A4}"/>
              </a:ext>
            </a:extLst>
          </p:cNvPr>
          <p:cNvSpPr/>
          <p:nvPr/>
        </p:nvSpPr>
        <p:spPr>
          <a:xfrm>
            <a:off x="452568" y="1264927"/>
            <a:ext cx="83578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Sonarlint</a:t>
            </a:r>
            <a:r>
              <a:rPr lang="en-US" dirty="0"/>
              <a:t> is the official plugin of </a:t>
            </a:r>
            <a:r>
              <a:rPr lang="en-US" dirty="0" err="1"/>
              <a:t>SonarSource</a:t>
            </a:r>
            <a:r>
              <a:rPr lang="en-US" dirty="0"/>
              <a:t>.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It allows us to visualize coding alerts/defects immediately on our IDE.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It is a plugin for the developers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Available on the following IDE: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Eclipse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IntelliJ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Visual Studio</a:t>
            </a:r>
          </a:p>
          <a:p>
            <a:pPr lvl="1"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Prerequisits</a:t>
            </a:r>
            <a:r>
              <a:rPr lang="en-US" dirty="0"/>
              <a:t> for using </a:t>
            </a:r>
            <a:r>
              <a:rPr lang="en-US" dirty="0" err="1"/>
              <a:t>Sonarlint</a:t>
            </a:r>
            <a:r>
              <a:rPr lang="en-US" dirty="0"/>
              <a:t> is :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Java 8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Eclipse Kepler or above</a:t>
            </a:r>
          </a:p>
          <a:p>
            <a:pPr marL="742911" lvl="1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SonarQube</a:t>
            </a:r>
            <a:r>
              <a:rPr lang="en-US" dirty="0"/>
              <a:t> 5.6+ (in order to use the connected mode)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be downloaded on Eclipse Marketplace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07C9B332-18C9-4481-9368-9774DCD1F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</p:spPr>
        <p:txBody>
          <a:bodyPr/>
          <a:lstStyle/>
          <a:p>
            <a:r>
              <a:rPr lang="en-US"/>
              <a:t>Copyright © 2018 Accenture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83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Sonarlint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429816" y="1380684"/>
            <a:ext cx="8228013" cy="4895938"/>
          </a:xfrm>
          <a:prstGeom prst="rect">
            <a:avLst/>
          </a:prstGeom>
        </p:spPr>
        <p:txBody>
          <a:bodyPr/>
          <a:lstStyle>
            <a:lvl1pPr marL="231775" indent="-231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26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31775" algn="l" defTabSz="914400" rtl="0" eaLnBrk="1" latinLnBrk="0" hangingPunct="1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–"/>
              <a:defRPr sz="2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8975" indent="-231775" algn="l" defTabSz="914400" rtl="0" eaLnBrk="1" latinLnBrk="0" hangingPunct="1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5425" algn="l" defTabSz="914400" rtl="0" eaLnBrk="1" latinLnBrk="0" hangingPunct="1">
              <a:lnSpc>
                <a:spcPct val="100000"/>
              </a:lnSpc>
              <a:spcBef>
                <a:spcPts val="528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–"/>
              <a:defRPr sz="18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6175" indent="-231775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 err="1"/>
              <a:t>SonarLint</a:t>
            </a:r>
            <a:r>
              <a:rPr lang="en-US" sz="1800" dirty="0"/>
              <a:t> shows the different alerts directly in our codes, by highlighting them.</a:t>
            </a:r>
          </a:p>
          <a:p>
            <a:pPr algn="just"/>
            <a:r>
              <a:rPr lang="en-US" sz="1800" dirty="0"/>
              <a:t>It also gives us the description of the alert in the view section</a:t>
            </a:r>
          </a:p>
        </p:txBody>
      </p:sp>
      <p:sp>
        <p:nvSpPr>
          <p:cNvPr id="7" name="Footer Placeholder 12"/>
          <p:cNvSpPr txBox="1">
            <a:spLocks/>
          </p:cNvSpPr>
          <p:nvPr/>
        </p:nvSpPr>
        <p:spPr>
          <a:xfrm>
            <a:off x="57090" y="6562730"/>
            <a:ext cx="6191529" cy="282739"/>
          </a:xfrm>
          <a:prstGeom prst="rect">
            <a:avLst/>
          </a:prstGeom>
        </p:spPr>
        <p:txBody>
          <a:bodyPr lIns="91432" tIns="45716" rIns="91432" bIns="45716"/>
          <a:lstStyle>
            <a:defPPr>
              <a:defRPr lang="en-US"/>
            </a:defPPr>
            <a:lvl1pPr marL="0" algn="l" defTabSz="914322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1" algn="l" defTabSz="91432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2" algn="l" defTabSz="91432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3" algn="l" defTabSz="91432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3" algn="l" defTabSz="91432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05" algn="l" defTabSz="91432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66" algn="l" defTabSz="91432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27" algn="l" defTabSz="91432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88" algn="l" defTabSz="91432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copyright © 2016 Accenture  All rights reserved.</a:t>
            </a:r>
            <a:endParaRPr lang="fr-F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429816" y="4510164"/>
            <a:ext cx="8228013" cy="546468"/>
          </a:xfrm>
          <a:prstGeom prst="rect">
            <a:avLst/>
          </a:prstGeom>
        </p:spPr>
        <p:txBody>
          <a:bodyPr/>
          <a:lstStyle>
            <a:lvl1pPr marL="231775" indent="-231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26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31775" algn="l" defTabSz="914400" rtl="0" eaLnBrk="1" latinLnBrk="0" hangingPunct="1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–"/>
              <a:defRPr sz="2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8975" indent="-231775" algn="l" defTabSz="914400" rtl="0" eaLnBrk="1" latinLnBrk="0" hangingPunct="1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5425" algn="l" defTabSz="914400" rtl="0" eaLnBrk="1" latinLnBrk="0" hangingPunct="1">
              <a:lnSpc>
                <a:spcPct val="100000"/>
              </a:lnSpc>
              <a:spcBef>
                <a:spcPts val="528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–"/>
              <a:defRPr sz="18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6175" indent="-231775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400" dirty="0"/>
          </a:p>
        </p:txBody>
      </p:sp>
      <p:pic>
        <p:nvPicPr>
          <p:cNvPr id="9" name="Content Placeholder 3" descr="sonarlint-exa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06" y="2788923"/>
            <a:ext cx="6261838" cy="348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22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Sonarlint</a:t>
            </a:r>
            <a:r>
              <a:rPr lang="fr-FR" dirty="0"/>
              <a:t> – Types of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429816" y="1380684"/>
            <a:ext cx="8228013" cy="4895938"/>
          </a:xfrm>
          <a:prstGeom prst="rect">
            <a:avLst/>
          </a:prstGeom>
        </p:spPr>
        <p:txBody>
          <a:bodyPr/>
          <a:lstStyle>
            <a:lvl1pPr marL="231775" indent="-231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26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31775" algn="l" defTabSz="914400" rtl="0" eaLnBrk="1" latinLnBrk="0" hangingPunct="1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–"/>
              <a:defRPr sz="2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8975" indent="-231775" algn="l" defTabSz="914400" rtl="0" eaLnBrk="1" latinLnBrk="0" hangingPunct="1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5425" algn="l" defTabSz="914400" rtl="0" eaLnBrk="1" latinLnBrk="0" hangingPunct="1">
              <a:lnSpc>
                <a:spcPct val="100000"/>
              </a:lnSpc>
              <a:spcBef>
                <a:spcPts val="528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–"/>
              <a:defRPr sz="18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6175" indent="-231775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 err="1"/>
              <a:t>SonarLint</a:t>
            </a:r>
            <a:r>
              <a:rPr lang="en-US" sz="1800" dirty="0"/>
              <a:t> has 2 types of analysis : </a:t>
            </a:r>
          </a:p>
          <a:p>
            <a:pPr lvl="1" algn="just"/>
            <a:r>
              <a:rPr lang="en-US" sz="1800" dirty="0"/>
              <a:t>On the Fly</a:t>
            </a:r>
          </a:p>
          <a:p>
            <a:pPr lvl="1" algn="just"/>
            <a:r>
              <a:rPr lang="en-US" sz="1800" dirty="0"/>
              <a:t>Whole Project</a:t>
            </a:r>
          </a:p>
          <a:p>
            <a:pPr algn="just"/>
            <a:r>
              <a:rPr lang="en-US" sz="1800" dirty="0"/>
              <a:t>The « On the Fly » analyze only the file we just modified and saved and allows us to rapidly correct any defects we introduced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The « Whole Project » mode analyses our whole application</a:t>
            </a:r>
          </a:p>
          <a:p>
            <a:pPr algn="just"/>
            <a:endParaRPr lang="en-US" sz="1800" dirty="0"/>
          </a:p>
        </p:txBody>
      </p:sp>
      <p:sp>
        <p:nvSpPr>
          <p:cNvPr id="7" name="Footer Placeholder 12"/>
          <p:cNvSpPr txBox="1">
            <a:spLocks/>
          </p:cNvSpPr>
          <p:nvPr/>
        </p:nvSpPr>
        <p:spPr>
          <a:xfrm>
            <a:off x="57090" y="6562730"/>
            <a:ext cx="6191529" cy="282739"/>
          </a:xfrm>
          <a:prstGeom prst="rect">
            <a:avLst/>
          </a:prstGeom>
        </p:spPr>
        <p:txBody>
          <a:bodyPr lIns="91432" tIns="45716" rIns="91432" bIns="45716"/>
          <a:lstStyle>
            <a:defPPr>
              <a:defRPr lang="en-US"/>
            </a:defPPr>
            <a:lvl1pPr marL="0" algn="l" defTabSz="914322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1" algn="l" defTabSz="91432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2" algn="l" defTabSz="91432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3" algn="l" defTabSz="91432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3" algn="l" defTabSz="91432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05" algn="l" defTabSz="91432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66" algn="l" defTabSz="91432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27" algn="l" defTabSz="91432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88" algn="l" defTabSz="91432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copyright © 2016 Accenture  All rights reserved.</a:t>
            </a:r>
            <a:endParaRPr lang="fr-F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429816" y="4510164"/>
            <a:ext cx="8228013" cy="546468"/>
          </a:xfrm>
          <a:prstGeom prst="rect">
            <a:avLst/>
          </a:prstGeom>
        </p:spPr>
        <p:txBody>
          <a:bodyPr/>
          <a:lstStyle>
            <a:lvl1pPr marL="231775" indent="-231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26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31775" algn="l" defTabSz="914400" rtl="0" eaLnBrk="1" latinLnBrk="0" hangingPunct="1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–"/>
              <a:defRPr sz="2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8975" indent="-231775" algn="l" defTabSz="914400" rtl="0" eaLnBrk="1" latinLnBrk="0" hangingPunct="1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5425" algn="l" defTabSz="914400" rtl="0" eaLnBrk="1" latinLnBrk="0" hangingPunct="1">
              <a:lnSpc>
                <a:spcPct val="100000"/>
              </a:lnSpc>
              <a:spcBef>
                <a:spcPts val="528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–"/>
              <a:defRPr sz="18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6175" indent="-231775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400" dirty="0"/>
          </a:p>
        </p:txBody>
      </p:sp>
      <p:pic>
        <p:nvPicPr>
          <p:cNvPr id="14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67" y="3181149"/>
            <a:ext cx="4816090" cy="102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67" y="4866922"/>
            <a:ext cx="77533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17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Sonarlint</a:t>
            </a:r>
            <a:r>
              <a:rPr lang="en-US" dirty="0"/>
              <a:t> – Connected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429816" y="1380684"/>
            <a:ext cx="8228013" cy="4895938"/>
          </a:xfrm>
          <a:prstGeom prst="rect">
            <a:avLst/>
          </a:prstGeom>
        </p:spPr>
        <p:txBody>
          <a:bodyPr/>
          <a:lstStyle>
            <a:lvl1pPr marL="231775" indent="-231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26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31775" algn="l" defTabSz="914400" rtl="0" eaLnBrk="1" latinLnBrk="0" hangingPunct="1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–"/>
              <a:defRPr sz="2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8975" indent="-231775" algn="l" defTabSz="914400" rtl="0" eaLnBrk="1" latinLnBrk="0" hangingPunct="1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5425" algn="l" defTabSz="914400" rtl="0" eaLnBrk="1" latinLnBrk="0" hangingPunct="1">
              <a:lnSpc>
                <a:spcPct val="100000"/>
              </a:lnSpc>
              <a:spcBef>
                <a:spcPts val="528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–"/>
              <a:defRPr sz="18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6175" indent="-231775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 err="1"/>
              <a:t>SonarLint</a:t>
            </a:r>
            <a:r>
              <a:rPr lang="en-US" sz="1800" dirty="0"/>
              <a:t> has its own sets of rules. However, we can easily configure them by connecting </a:t>
            </a:r>
            <a:r>
              <a:rPr lang="en-US" sz="1800" dirty="0" err="1"/>
              <a:t>Sonarlint</a:t>
            </a:r>
            <a:r>
              <a:rPr lang="en-US" sz="1800" dirty="0"/>
              <a:t> to our </a:t>
            </a:r>
            <a:r>
              <a:rPr lang="en-US" sz="1800" dirty="0" err="1"/>
              <a:t>SonarQube</a:t>
            </a:r>
            <a:r>
              <a:rPr lang="en-US" sz="1800" dirty="0"/>
              <a:t> server.</a:t>
            </a:r>
          </a:p>
        </p:txBody>
      </p:sp>
      <p:sp>
        <p:nvSpPr>
          <p:cNvPr id="7" name="Footer Placeholder 12"/>
          <p:cNvSpPr txBox="1">
            <a:spLocks/>
          </p:cNvSpPr>
          <p:nvPr/>
        </p:nvSpPr>
        <p:spPr>
          <a:xfrm>
            <a:off x="57090" y="6562730"/>
            <a:ext cx="6191529" cy="282739"/>
          </a:xfrm>
          <a:prstGeom prst="rect">
            <a:avLst/>
          </a:prstGeom>
        </p:spPr>
        <p:txBody>
          <a:bodyPr lIns="91432" tIns="45716" rIns="91432" bIns="45716"/>
          <a:lstStyle>
            <a:defPPr>
              <a:defRPr lang="en-US"/>
            </a:defPPr>
            <a:lvl1pPr marL="0" algn="l" defTabSz="914322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1" algn="l" defTabSz="91432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2" algn="l" defTabSz="91432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3" algn="l" defTabSz="91432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3" algn="l" defTabSz="91432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05" algn="l" defTabSz="91432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66" algn="l" defTabSz="91432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27" algn="l" defTabSz="91432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88" algn="l" defTabSz="91432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copyright © 2016 Accenture  All rights reserved.</a:t>
            </a:r>
            <a:endParaRPr lang="fr-F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429816" y="4510164"/>
            <a:ext cx="8228013" cy="546468"/>
          </a:xfrm>
          <a:prstGeom prst="rect">
            <a:avLst/>
          </a:prstGeom>
        </p:spPr>
        <p:txBody>
          <a:bodyPr/>
          <a:lstStyle>
            <a:lvl1pPr marL="231775" indent="-231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26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31775" algn="l" defTabSz="914400" rtl="0" eaLnBrk="1" latinLnBrk="0" hangingPunct="1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–"/>
              <a:defRPr sz="2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8975" indent="-231775" algn="l" defTabSz="914400" rtl="0" eaLnBrk="1" latinLnBrk="0" hangingPunct="1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5425" algn="l" defTabSz="914400" rtl="0" eaLnBrk="1" latinLnBrk="0" hangingPunct="1">
              <a:lnSpc>
                <a:spcPct val="100000"/>
              </a:lnSpc>
              <a:spcBef>
                <a:spcPts val="528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–"/>
              <a:defRPr sz="18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6175" indent="-231775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0DF75F-BC42-42FF-974F-4A88AE3C8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68" y="2135135"/>
            <a:ext cx="4661299" cy="379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03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Materials (References)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55A8BF-BD27-403E-B310-3934409018A4}"/>
              </a:ext>
            </a:extLst>
          </p:cNvPr>
          <p:cNvSpPr/>
          <p:nvPr/>
        </p:nvSpPr>
        <p:spPr>
          <a:xfrm>
            <a:off x="452568" y="1264927"/>
            <a:ext cx="8357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https://docs.sonarqube.org/display/SONAR/Documentation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https://docs.sonarqube.org/display/SONAR/Analysis+Parameters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https://www.octo.com/fr/publications/20-culture-code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98C82015-EF59-459B-9D20-3707A8970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</p:spPr>
        <p:txBody>
          <a:bodyPr/>
          <a:lstStyle/>
          <a:p>
            <a:r>
              <a:rPr lang="en-US"/>
              <a:t>Copyright © 2018 Accenture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58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en-US" dirty="0"/>
              <a:t>Debt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9A91CDF-0403-4CEE-8D76-4424B2CDDED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just"/>
            <a:r>
              <a:rPr lang="en-US" sz="1800" dirty="0"/>
              <a:t>A concept in software development that reflects the implied cost of additional rework caused by choosing an easy solution now instead of using a better approach that would take longer</a:t>
            </a:r>
          </a:p>
          <a:p>
            <a:pPr algn="just"/>
            <a:r>
              <a:rPr lang="en-US" sz="1800" dirty="0"/>
              <a:t>Technical debt has to be managed and reduced by ensuring that the application is coded the </a:t>
            </a:r>
            <a:r>
              <a:rPr lang="en-US" sz="1800" b="1" i="1" dirty="0"/>
              <a:t>right</a:t>
            </a:r>
            <a:r>
              <a:rPr lang="en-US" sz="1800" b="1" i="1" dirty="0">
                <a:solidFill>
                  <a:srgbClr val="00FF00"/>
                </a:solidFill>
              </a:rPr>
              <a:t> </a:t>
            </a:r>
            <a:r>
              <a:rPr lang="en-US" sz="1800" b="1" i="1" dirty="0"/>
              <a:t>way.</a:t>
            </a:r>
          </a:p>
          <a:p>
            <a:pPr algn="just"/>
            <a:r>
              <a:rPr lang="fr-FR" sz="1800" b="1" i="1" dirty="0" err="1"/>
              <a:t>Refactoring</a:t>
            </a:r>
            <a:r>
              <a:rPr lang="fr-FR" sz="1800" b="1" i="1" dirty="0"/>
              <a:t> </a:t>
            </a:r>
            <a:r>
              <a:rPr lang="en-US" sz="1800" dirty="0"/>
              <a:t>is a common practice to reduce technical debt and thus increase maintainability of our codes and applications.</a:t>
            </a:r>
            <a:endParaRPr lang="en-US" sz="1800" b="1" i="1" dirty="0"/>
          </a:p>
          <a:p>
            <a:pPr algn="just"/>
            <a:endParaRPr lang="en-US" sz="1800" b="1" dirty="0"/>
          </a:p>
          <a:p>
            <a:pPr algn="just"/>
            <a:endParaRPr lang="en-US" sz="1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159207-0CCC-4BF8-98C2-74D13DC8B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2018 Accenture  All rights reserved.</a:t>
            </a:r>
            <a:endParaRPr lang="en-US" dirty="0"/>
          </a:p>
        </p:txBody>
      </p:sp>
      <p:pic>
        <p:nvPicPr>
          <p:cNvPr id="5" name="Picture 2" descr="http://www.chudovo.com/Content/Images/Blog/CleanCode/why-clean-code.png">
            <a:extLst>
              <a:ext uri="{FF2B5EF4-FFF2-40B4-BE49-F238E27FC236}">
                <a16:creationId xmlns:a16="http://schemas.microsoft.com/office/drawing/2014/main" id="{A8A0EB15-8A8B-43BE-8B2A-243F26831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3445448"/>
            <a:ext cx="4042635" cy="325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1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right </a:t>
            </a:r>
            <a:r>
              <a:rPr lang="fr-FR" dirty="0" err="1"/>
              <a:t>way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159207-0CCC-4BF8-98C2-74D13DC8B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2018 Accenture  All rights reserved.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0F1E1A-2B4F-4308-A35B-6CA524AE0D47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452568" y="1653063"/>
            <a:ext cx="3608274" cy="3468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42D319-5E8B-4C74-BCDC-BAC5A22AC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040" y="1653063"/>
            <a:ext cx="3579819" cy="3468026"/>
          </a:xfrm>
          <a:prstGeom prst="rect">
            <a:avLst/>
          </a:prstGeom>
        </p:spPr>
      </p:pic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20CE6E9E-7C04-47B5-AC38-847B0E00D6B6}"/>
              </a:ext>
            </a:extLst>
          </p:cNvPr>
          <p:cNvSpPr txBox="1">
            <a:spLocks/>
          </p:cNvSpPr>
          <p:nvPr/>
        </p:nvSpPr>
        <p:spPr>
          <a:xfrm>
            <a:off x="4221181" y="2928114"/>
            <a:ext cx="891520" cy="1484313"/>
          </a:xfrm>
          <a:prstGeom prst="rect">
            <a:avLst/>
          </a:prstGeom>
        </p:spPr>
        <p:txBody>
          <a:bodyPr vert="horz" lIns="0" tIns="91440" rIns="0" bIns="45720" rtlCol="0">
            <a:noAutofit/>
          </a:bodyPr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sz="3200" dirty="0">
                <a:latin typeface="+mn-lt"/>
              </a:rPr>
              <a:t>OR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767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Challenges of </a:t>
            </a:r>
            <a:r>
              <a:rPr lang="fr-FR" dirty="0" err="1"/>
              <a:t>working</a:t>
            </a:r>
            <a:r>
              <a:rPr lang="fr-FR" dirty="0"/>
              <a:t> </a:t>
            </a:r>
            <a:r>
              <a:rPr lang="fr-FR" dirty="0" err="1"/>
              <a:t>within</a:t>
            </a:r>
            <a:r>
              <a:rPr lang="fr-FR" dirty="0"/>
              <a:t> a team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159207-0CCC-4BF8-98C2-74D13DC8B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2018 Accenture  All rights reserved.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6A61CC-8E43-46FB-AA8B-88E484FB55E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41192" y="1331915"/>
            <a:ext cx="8228012" cy="5243510"/>
          </a:xfrm>
        </p:spPr>
        <p:txBody>
          <a:bodyPr/>
          <a:lstStyle/>
          <a:p>
            <a:pPr algn="just"/>
            <a:r>
              <a:rPr lang="fr-FR" sz="1800" dirty="0" err="1"/>
              <a:t>Every</a:t>
            </a:r>
            <a:r>
              <a:rPr lang="fr-FR" sz="1800" dirty="0"/>
              <a:t> </a:t>
            </a:r>
            <a:r>
              <a:rPr lang="fr-FR" sz="1800" dirty="0" err="1"/>
              <a:t>developer</a:t>
            </a:r>
            <a:r>
              <a:rPr lang="fr-FR" sz="1800" dirty="0"/>
              <a:t> has </a:t>
            </a:r>
            <a:r>
              <a:rPr lang="fr-FR" sz="1800" dirty="0" err="1"/>
              <a:t>his</a:t>
            </a:r>
            <a:r>
              <a:rPr lang="fr-FR" sz="1800" dirty="0"/>
              <a:t> </a:t>
            </a:r>
            <a:r>
              <a:rPr lang="fr-FR" sz="1800" dirty="0" err="1"/>
              <a:t>own</a:t>
            </a:r>
            <a:r>
              <a:rPr lang="fr-FR" sz="1800" dirty="0"/>
              <a:t> right </a:t>
            </a:r>
            <a:r>
              <a:rPr lang="fr-FR" sz="1800" dirty="0" err="1"/>
              <a:t>way</a:t>
            </a:r>
            <a:r>
              <a:rPr lang="fr-FR" sz="1800" dirty="0"/>
              <a:t> of </a:t>
            </a:r>
            <a:r>
              <a:rPr lang="fr-FR" sz="1800" dirty="0" err="1"/>
              <a:t>coding</a:t>
            </a:r>
            <a:r>
              <a:rPr lang="fr-FR" sz="1800" dirty="0"/>
              <a:t>.</a:t>
            </a:r>
          </a:p>
          <a:p>
            <a:pPr algn="just"/>
            <a:r>
              <a:rPr lang="fr-FR" sz="1800" dirty="0"/>
              <a:t>Need for </a:t>
            </a:r>
            <a:r>
              <a:rPr lang="fr-FR" sz="1800" dirty="0" err="1"/>
              <a:t>consistency</a:t>
            </a:r>
            <a:r>
              <a:rPr lang="fr-FR" sz="1800" dirty="0"/>
              <a:t> to </a:t>
            </a:r>
            <a:r>
              <a:rPr lang="fr-FR" sz="1800" dirty="0" err="1"/>
              <a:t>achieve</a:t>
            </a:r>
            <a:r>
              <a:rPr lang="fr-FR" sz="1800" dirty="0"/>
              <a:t> </a:t>
            </a:r>
            <a:r>
              <a:rPr lang="fr-FR" sz="1800" dirty="0" err="1"/>
              <a:t>maintanability</a:t>
            </a:r>
            <a:r>
              <a:rPr lang="fr-FR" sz="1800" dirty="0"/>
              <a:t>.</a:t>
            </a:r>
          </a:p>
          <a:p>
            <a:pPr algn="just"/>
            <a:r>
              <a:rPr lang="fr-FR" sz="1800" dirty="0"/>
              <a:t>A </a:t>
            </a:r>
            <a:r>
              <a:rPr lang="fr-FR" sz="1800" dirty="0" err="1"/>
              <a:t>common</a:t>
            </a:r>
            <a:r>
              <a:rPr lang="fr-FR" sz="1800" dirty="0"/>
              <a:t> </a:t>
            </a:r>
            <a:r>
              <a:rPr lang="fr-FR" sz="1800" dirty="0" err="1"/>
              <a:t>coding</a:t>
            </a:r>
            <a:r>
              <a:rPr lang="fr-FR" sz="1800" dirty="0"/>
              <a:t> practice </a:t>
            </a:r>
            <a:r>
              <a:rPr lang="fr-FR" sz="1800" dirty="0" err="1"/>
              <a:t>needs</a:t>
            </a:r>
            <a:r>
              <a:rPr lang="fr-FR" sz="1800" dirty="0"/>
              <a:t> to </a:t>
            </a:r>
            <a:r>
              <a:rPr lang="fr-FR" sz="1800" dirty="0" err="1"/>
              <a:t>be</a:t>
            </a:r>
            <a:r>
              <a:rPr lang="fr-FR" sz="1800" dirty="0"/>
              <a:t> </a:t>
            </a:r>
            <a:r>
              <a:rPr lang="fr-FR" sz="1800" dirty="0" err="1"/>
              <a:t>adopted</a:t>
            </a:r>
            <a:r>
              <a:rPr lang="fr-FR" sz="1800" dirty="0"/>
              <a:t> and </a:t>
            </a:r>
            <a:r>
              <a:rPr lang="fr-FR" sz="1800" dirty="0" err="1"/>
              <a:t>shared</a:t>
            </a:r>
            <a:r>
              <a:rPr lang="fr-FR" sz="1800" dirty="0"/>
              <a:t> </a:t>
            </a:r>
            <a:r>
              <a:rPr lang="fr-FR" sz="1800" dirty="0" err="1"/>
              <a:t>throughout</a:t>
            </a:r>
            <a:r>
              <a:rPr lang="fr-FR" sz="1800" dirty="0"/>
              <a:t> the team. </a:t>
            </a:r>
          </a:p>
          <a:p>
            <a:pPr algn="just"/>
            <a:endParaRPr lang="fr-FR" sz="1800" dirty="0"/>
          </a:p>
          <a:p>
            <a:pPr algn="just"/>
            <a:r>
              <a:rPr lang="fr-FR" sz="2000" b="1" dirty="0"/>
              <a:t>Java conventions</a:t>
            </a:r>
          </a:p>
          <a:p>
            <a:pPr algn="just"/>
            <a:r>
              <a:rPr lang="fr-FR" sz="1800" b="1" dirty="0"/>
              <a:t>Oracle</a:t>
            </a:r>
            <a:r>
              <a:rPr lang="fr-FR" sz="1800" dirty="0"/>
              <a:t>: http://www.oracle.com/technetwork/java/codeconventions-150003.pdf</a:t>
            </a:r>
          </a:p>
          <a:p>
            <a:pPr algn="just"/>
            <a:r>
              <a:rPr lang="fr-FR" sz="1800" b="1" dirty="0"/>
              <a:t>Google</a:t>
            </a:r>
            <a:r>
              <a:rPr lang="fr-FR" sz="1800" dirty="0"/>
              <a:t>: https://google.github.io/styleguide/javaguide.html</a:t>
            </a:r>
          </a:p>
          <a:p>
            <a:pPr algn="just"/>
            <a:endParaRPr lang="fr-FR" sz="1800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46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code </a:t>
            </a:r>
            <a:r>
              <a:rPr lang="fr-FR" dirty="0" err="1"/>
              <a:t>quality</a:t>
            </a:r>
            <a:r>
              <a:rPr lang="fr-FR" dirty="0"/>
              <a:t> ?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159207-0CCC-4BF8-98C2-74D13DC8B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2018 Accenture  All rights reserved.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6A61CC-8E43-46FB-AA8B-88E484FB55E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41192" y="1331915"/>
            <a:ext cx="8228012" cy="5243510"/>
          </a:xfrm>
        </p:spPr>
        <p:txBody>
          <a:bodyPr/>
          <a:lstStyle/>
          <a:p>
            <a:r>
              <a:rPr lang="en-US" sz="1800" dirty="0"/>
              <a:t>Code quality is a loose approximation of how </a:t>
            </a:r>
            <a:r>
              <a:rPr lang="en-US" sz="1800" b="1" dirty="0"/>
              <a:t>useful</a:t>
            </a:r>
            <a:r>
              <a:rPr lang="en-US" sz="1800" dirty="0"/>
              <a:t> and </a:t>
            </a:r>
            <a:r>
              <a:rPr lang="en-US" sz="1800" b="1" dirty="0"/>
              <a:t>maintainable</a:t>
            </a:r>
            <a:r>
              <a:rPr lang="en-US" sz="1800" dirty="0"/>
              <a:t> the code is on the long term.</a:t>
            </a:r>
          </a:p>
          <a:p>
            <a:r>
              <a:rPr lang="en-US" sz="1800" dirty="0"/>
              <a:t>Code quality is </a:t>
            </a:r>
            <a:r>
              <a:rPr lang="en-US" sz="1800" b="1" dirty="0"/>
              <a:t>subjective</a:t>
            </a:r>
            <a:r>
              <a:rPr lang="en-US" sz="1800" dirty="0"/>
              <a:t>.</a:t>
            </a:r>
          </a:p>
          <a:p>
            <a:r>
              <a:rPr lang="en-US" sz="1800" dirty="0"/>
              <a:t>Good code has some common characteristics which ensure a good maintainability over time</a:t>
            </a:r>
          </a:p>
          <a:p>
            <a:endParaRPr lang="fr-FR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2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</a:t>
            </a:r>
            <a:r>
              <a:rPr lang="fr-FR" dirty="0" err="1"/>
              <a:t>quality</a:t>
            </a:r>
            <a:r>
              <a:rPr lang="fr-FR" dirty="0"/>
              <a:t> : </a:t>
            </a:r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quality</a:t>
            </a:r>
            <a:r>
              <a:rPr lang="fr-FR" dirty="0"/>
              <a:t> vs Structural </a:t>
            </a:r>
            <a:r>
              <a:rPr lang="fr-FR" dirty="0" err="1"/>
              <a:t>quality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159207-0CCC-4BF8-98C2-74D13DC8B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2018 Accenture  All rights reserved.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6A61CC-8E43-46FB-AA8B-88E484FB55E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41192" y="1331915"/>
            <a:ext cx="8228012" cy="5243510"/>
          </a:xfrm>
        </p:spPr>
        <p:txBody>
          <a:bodyPr/>
          <a:lstStyle/>
          <a:p>
            <a:endParaRPr lang="fr-FR" sz="1800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BDF16B-746E-4FE6-9B4D-1E81C9E1BF2F}"/>
              </a:ext>
            </a:extLst>
          </p:cNvPr>
          <p:cNvSpPr txBox="1">
            <a:spLocks/>
          </p:cNvSpPr>
          <p:nvPr/>
        </p:nvSpPr>
        <p:spPr>
          <a:xfrm>
            <a:off x="660035" y="1270799"/>
            <a:ext cx="2867402" cy="5304626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26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31775" algn="l" defTabSz="914400" rtl="0" eaLnBrk="1" latinLnBrk="0" hangingPunct="1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–"/>
              <a:defRPr sz="2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8975" indent="-231775" algn="l" defTabSz="914400" rtl="0" eaLnBrk="1" latinLnBrk="0" hangingPunct="1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5425" algn="l" defTabSz="914400" rtl="0" eaLnBrk="1" latinLnBrk="0" hangingPunct="1">
              <a:lnSpc>
                <a:spcPct val="100000"/>
              </a:lnSpc>
              <a:spcBef>
                <a:spcPts val="528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–"/>
              <a:defRPr sz="18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6175" indent="-231775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8000"/>
              </a:spcAft>
              <a:buFont typeface="Arial" pitchFamily="34" charset="0"/>
              <a:buNone/>
            </a:pPr>
            <a:r>
              <a:rPr lang="en-GB" sz="1800" b="1" spc="-80" dirty="0">
                <a:latin typeface="+mn-lt"/>
              </a:rPr>
              <a:t>Functional quality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</a:pPr>
            <a:r>
              <a:rPr lang="en-GB" sz="1800" spc="-80" dirty="0">
                <a:latin typeface="+mn-lt"/>
                <a:ea typeface="Graphik Light" charset="0"/>
                <a:cs typeface="Graphik Light" charset="0"/>
              </a:rPr>
              <a:t>Refers to how well a software complies to:</a:t>
            </a:r>
          </a:p>
          <a:p>
            <a:pPr marL="355600" indent="-355600">
              <a:spcBef>
                <a:spcPts val="0"/>
              </a:spcBef>
            </a:pPr>
            <a:r>
              <a:rPr lang="en-GB" sz="1800" dirty="0">
                <a:latin typeface="+mn-lt"/>
                <a:ea typeface="Graphik Light" charset="0"/>
                <a:cs typeface="Graphik Light" charset="0"/>
              </a:rPr>
              <a:t>a given design</a:t>
            </a:r>
          </a:p>
          <a:p>
            <a:pPr marL="355600" indent="-355600">
              <a:spcBef>
                <a:spcPts val="0"/>
              </a:spcBef>
            </a:pPr>
            <a:r>
              <a:rPr lang="en-GB" sz="1800" spc="-80" dirty="0">
                <a:latin typeface="+mn-lt"/>
                <a:ea typeface="Graphik Light" charset="0"/>
                <a:cs typeface="Graphik Light" charset="0"/>
              </a:rPr>
              <a:t>functional requirements</a:t>
            </a:r>
          </a:p>
          <a:p>
            <a:pPr marL="355600" indent="-355600">
              <a:spcBef>
                <a:spcPts val="0"/>
              </a:spcBef>
            </a:pPr>
            <a:r>
              <a:rPr lang="en-GB" sz="1800" dirty="0">
                <a:latin typeface="+mn-lt"/>
                <a:ea typeface="Graphik Light" charset="0"/>
                <a:cs typeface="Graphik Light" charset="0"/>
              </a:rPr>
              <a:t>specifications</a:t>
            </a:r>
            <a:endParaRPr lang="en-GB" sz="1800" spc="-80" dirty="0">
              <a:latin typeface="+mn-lt"/>
              <a:ea typeface="Graphik Light" charset="0"/>
              <a:cs typeface="Graphik Light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8E6F543-0E65-424F-B210-D6FCE123C8F3}"/>
              </a:ext>
            </a:extLst>
          </p:cNvPr>
          <p:cNvSpPr txBox="1">
            <a:spLocks/>
          </p:cNvSpPr>
          <p:nvPr/>
        </p:nvSpPr>
        <p:spPr>
          <a:xfrm>
            <a:off x="5237148" y="1270799"/>
            <a:ext cx="3420682" cy="5304626"/>
          </a:xfrm>
          <a:prstGeom prst="rect">
            <a:avLst/>
          </a:prstGeom>
        </p:spPr>
        <p:txBody>
          <a:bodyPr>
            <a:noAutofit/>
          </a:bodyPr>
          <a:lstStyle>
            <a:lvl1pPr marL="231775" indent="-231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26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31775" algn="l" defTabSz="914400" rtl="0" eaLnBrk="1" latinLnBrk="0" hangingPunct="1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–"/>
              <a:defRPr sz="2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8975" indent="-231775" algn="l" defTabSz="914400" rtl="0" eaLnBrk="1" latinLnBrk="0" hangingPunct="1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5425" algn="l" defTabSz="914400" rtl="0" eaLnBrk="1" latinLnBrk="0" hangingPunct="1">
              <a:lnSpc>
                <a:spcPct val="100000"/>
              </a:lnSpc>
              <a:spcBef>
                <a:spcPts val="528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–"/>
              <a:defRPr sz="18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6175" indent="-231775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8000"/>
              </a:spcAft>
              <a:buFont typeface="Arial" pitchFamily="34" charset="0"/>
              <a:buNone/>
            </a:pPr>
            <a:r>
              <a:rPr lang="en-GB" sz="1800" b="1" spc="-80" dirty="0">
                <a:latin typeface="+mn-lt"/>
              </a:rPr>
              <a:t>Structural quality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</a:pPr>
            <a:r>
              <a:rPr lang="en-GB" sz="1800" dirty="0">
                <a:latin typeface="+mn-lt"/>
                <a:ea typeface="Graphik Light" charset="0"/>
                <a:cs typeface="Graphik Light" charset="0"/>
              </a:rPr>
              <a:t>Refers to how well a software complies to:</a:t>
            </a:r>
          </a:p>
          <a:p>
            <a:pPr marL="355600" indent="-355600">
              <a:spcBef>
                <a:spcPts val="0"/>
              </a:spcBef>
            </a:pPr>
            <a:r>
              <a:rPr lang="en-GB" sz="1800" dirty="0">
                <a:latin typeface="+mn-lt"/>
                <a:ea typeface="Graphik Light" charset="0"/>
                <a:cs typeface="Graphik Light" charset="0"/>
              </a:rPr>
              <a:t>non-function requirements</a:t>
            </a:r>
          </a:p>
          <a:p>
            <a:pPr marL="355600" indent="-355600">
              <a:spcBef>
                <a:spcPts val="0"/>
              </a:spcBef>
            </a:pPr>
            <a:r>
              <a:rPr lang="en-GB" sz="1800" dirty="0">
                <a:latin typeface="+mn-lt"/>
                <a:ea typeface="Graphik Light" charset="0"/>
                <a:cs typeface="Graphik Light" charset="0"/>
              </a:rPr>
              <a:t>robustness and maintainability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GB" sz="1800" spc="-80" dirty="0">
              <a:latin typeface="+mj-lt"/>
              <a:ea typeface="Graphik Light" charset="0"/>
              <a:cs typeface="Graphik Light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9D1E4D-88AD-49A4-A3C8-BC25DD0ABDC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021" y="2218748"/>
            <a:ext cx="903600" cy="10784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49ACB7-13CC-4860-BC50-E2AF86C365F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1808" y="2218748"/>
            <a:ext cx="849600" cy="108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15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A91C2-44C2-4D1E-A9AA-60AE9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Characteristics</a:t>
            </a:r>
            <a:r>
              <a:rPr lang="fr-FR" dirty="0"/>
              <a:t> of </a:t>
            </a:r>
            <a:r>
              <a:rPr lang="fr-FR" dirty="0" err="1"/>
              <a:t>quality</a:t>
            </a:r>
            <a:r>
              <a:rPr lang="fr-FR" dirty="0"/>
              <a:t> code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159207-0CCC-4BF8-98C2-74D13DC8B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2018 Accenture  All rights reserved.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6A61CC-8E43-46FB-AA8B-88E484FB55E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41192" y="1331915"/>
            <a:ext cx="8228012" cy="5243510"/>
          </a:xfrm>
        </p:spPr>
        <p:txBody>
          <a:bodyPr/>
          <a:lstStyle/>
          <a:p>
            <a:r>
              <a:rPr lang="fr-FR" sz="1800" b="1" dirty="0" err="1"/>
              <a:t>Comprehensible</a:t>
            </a:r>
            <a:endParaRPr lang="fr-FR" sz="18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Code should be easy to reason about at all levels. Ideally, software should be so simple that there are obviously no deficiencies.</a:t>
            </a:r>
          </a:p>
          <a:p>
            <a:r>
              <a:rPr lang="fr-FR" sz="1800" b="1" dirty="0"/>
              <a:t>Testable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Testable code tends to be composed of smaller pieces, have well-defined interfaces, be less coupled to other parts of the system, have fewer side effects and tends to have less mutable state.</a:t>
            </a:r>
          </a:p>
          <a:p>
            <a:r>
              <a:rPr lang="fr-FR" sz="1800" b="1" dirty="0"/>
              <a:t>Correct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Should meet both functional and non-functional requirements. It is much easier to correct defects in comprehensible and testable code than it is to make defect-free code testable.</a:t>
            </a:r>
            <a:endParaRPr lang="fr-FR" sz="1600" dirty="0"/>
          </a:p>
          <a:p>
            <a:r>
              <a:rPr lang="fr-FR" sz="1800" b="1" dirty="0"/>
              <a:t>Efficient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Code should make efficient use of system resources (memory, CPU, network connection, etc.). Code should be written in such a way that its efficiency matches O(1).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38085"/>
      </p:ext>
    </p:extLst>
  </p:cSld>
  <p:clrMapOvr>
    <a:masterClrMapping/>
  </p:clrMapOvr>
</p:sld>
</file>

<file path=ppt/theme/theme1.xml><?xml version="1.0" encoding="utf-8"?>
<a:theme xmlns:a="http://schemas.openxmlformats.org/drawingml/2006/main" name="1_MASTER_4x3_Template">
  <a:themeElements>
    <a:clrScheme name="Custom 1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00A000"/>
      </a:accent1>
      <a:accent2>
        <a:srgbClr val="408FCD"/>
      </a:accent2>
      <a:accent3>
        <a:srgbClr val="551155"/>
      </a:accent3>
      <a:accent4>
        <a:srgbClr val="FF9900"/>
      </a:accent4>
      <a:accent5>
        <a:srgbClr val="FF3366"/>
      </a:accent5>
      <a:accent6>
        <a:srgbClr val="00AA99"/>
      </a:accent6>
      <a:hlink>
        <a:srgbClr val="FFFFFF"/>
      </a:hlink>
      <a:folHlink>
        <a:srgbClr val="00AA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0947FFEE3ED549B06DE24D518A0BBD" ma:contentTypeVersion="0" ma:contentTypeDescription="Create a new document." ma:contentTypeScope="" ma:versionID="f9898c6f282a32b012abf0f3b114a1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6BC7E0-6A5C-400F-94F3-5D99A20B37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09233D2-B219-4D1E-AC2E-D5AD82F2F76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210C674-C241-4EE6-9B35-B8ED095FBA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9623</TotalTime>
  <Words>2095</Words>
  <Application>Microsoft Office PowerPoint</Application>
  <PresentationFormat>On-screen Show (4:3)</PresentationFormat>
  <Paragraphs>302</Paragraphs>
  <Slides>35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ＭＳ Ｐゴシック</vt:lpstr>
      <vt:lpstr>Arial</vt:lpstr>
      <vt:lpstr>Calibri</vt:lpstr>
      <vt:lpstr>Graphik Light</vt:lpstr>
      <vt:lpstr>Wingdings</vt:lpstr>
      <vt:lpstr>1_MASTER_4x3_Template</vt:lpstr>
      <vt:lpstr>Quality</vt:lpstr>
      <vt:lpstr>Objectives</vt:lpstr>
      <vt:lpstr>A need for Quality</vt:lpstr>
      <vt:lpstr>Technical Debt</vt:lpstr>
      <vt:lpstr>The right way</vt:lpstr>
      <vt:lpstr>Challenges of working within a team</vt:lpstr>
      <vt:lpstr>What is code quality ?</vt:lpstr>
      <vt:lpstr>Code quality : Functional quality vs Structural quality</vt:lpstr>
      <vt:lpstr>Characteristics of quality code</vt:lpstr>
      <vt:lpstr>Code quality tools</vt:lpstr>
      <vt:lpstr>Code quality tools</vt:lpstr>
      <vt:lpstr>Java Code Quality tools – The classics</vt:lpstr>
      <vt:lpstr>Java Code Quality tools – Recent additions</vt:lpstr>
      <vt:lpstr>SonarQube</vt:lpstr>
      <vt:lpstr>SonarQube</vt:lpstr>
      <vt:lpstr>SonarQube</vt:lpstr>
      <vt:lpstr>SonarQube Rules - Bugs</vt:lpstr>
      <vt:lpstr>SonarQube Rules - Vulnerabilities</vt:lpstr>
      <vt:lpstr>SonarQube Rules – Code Smells</vt:lpstr>
      <vt:lpstr>SonarQube – Quality Gate</vt:lpstr>
      <vt:lpstr>SonarQube – Quality Profile</vt:lpstr>
      <vt:lpstr>SonarQube – Installation the server</vt:lpstr>
      <vt:lpstr>SonarQube – Installation the server</vt:lpstr>
      <vt:lpstr>SonarQube – Installation the server</vt:lpstr>
      <vt:lpstr>SonarQube – Scanning a java project</vt:lpstr>
      <vt:lpstr>SonarQube – Scanning a java project</vt:lpstr>
      <vt:lpstr>SonarQube – Scanning a java project</vt:lpstr>
      <vt:lpstr>PowerPoint Presentation</vt:lpstr>
      <vt:lpstr>PowerPoint Presentation</vt:lpstr>
      <vt:lpstr>SonarQube versus Sonarlint</vt:lpstr>
      <vt:lpstr>Sonarlint</vt:lpstr>
      <vt:lpstr>Sonarlint</vt:lpstr>
      <vt:lpstr>Sonarlint – Types of analysis</vt:lpstr>
      <vt:lpstr>Sonarlint – Connected mode</vt:lpstr>
      <vt:lpstr>Further Materials (References)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Kurmoo, Mohammud N.</dc:creator>
  <cp:lastModifiedBy>Imrith, Shakeel D.</cp:lastModifiedBy>
  <cp:revision>672</cp:revision>
  <dcterms:created xsi:type="dcterms:W3CDTF">2015-06-29T05:53:24Z</dcterms:created>
  <dcterms:modified xsi:type="dcterms:W3CDTF">2018-06-08T05:25:16Z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0x010100090947FFEE3ED549B06DE24D518A0BBD</vt:lpwstr>
  </property>
</Properties>
</file>